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0" r:id="rId3"/>
    <p:sldId id="268" r:id="rId4"/>
    <p:sldId id="281" r:id="rId5"/>
    <p:sldId id="282" r:id="rId6"/>
    <p:sldId id="283" r:id="rId7"/>
    <p:sldId id="284" r:id="rId8"/>
    <p:sldId id="278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17650-5052-4E7B-A220-E2371C648C17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C3F12-BD02-4D04-A7D2-FC501C67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5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955FD-E00A-4B1B-A006-08A2A91B07C6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9CA2F-3109-419A-A583-92DBEB02B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EF81F6-3B03-485D-AA0C-D278FB71BC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38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F4A9A-EE92-42FD-B4E8-88FED01314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3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EAF9-01FC-45C5-98F0-F58E3731D0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5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4D35-1F70-42B8-9AC0-1B631113BA2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4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30C-94E7-4826-A6E6-7C4F993B6F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 dirty="0"/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fr-BE" dirty="0">
              <a:solidFill>
                <a:prstClr val="black">
                  <a:tint val="75000"/>
                </a:prstClr>
              </a:solidFill>
            </a:endParaRPr>
          </a:p>
          <a:p>
            <a:endParaRPr lang="fr-BE" dirty="0">
              <a:solidFill>
                <a:prstClr val="black">
                  <a:tint val="75000"/>
                </a:prstClr>
              </a:solidFill>
            </a:endParaRPr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19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14D9-5A7D-4BC4-862A-9A55C214C1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3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5236-38E8-44F0-9E66-547842C028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4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43A0-9568-46FD-9479-FFCCB56CB5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55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CE49-2616-440F-93FD-E86C1B1610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6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A400-4F5C-402B-BBB1-C05656568C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66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BFF8-8EAB-4509-B312-C3774FFE86D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5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8F-71AE-4F08-80CB-4A2066ECFD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/>
              <a:t>CEPS</a:t>
            </a:r>
            <a:endParaRPr lang="en-US" dirty="0"/>
          </a:p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7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2C081-9089-409B-8DD6-59BDE06A2B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7/5/2019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17C6F"/>
                </a:solidFill>
              </a:defRPr>
            </a:lvl1pPr>
          </a:lstStyle>
          <a:p>
            <a:r>
              <a:rPr lang="fr-BE" dirty="0"/>
              <a:t>CEPS</a:t>
            </a:r>
            <a:endParaRPr lang="en-US" dirty="0"/>
          </a:p>
        </p:txBody>
      </p:sp>
      <p:pic>
        <p:nvPicPr>
          <p:cNvPr id="8" name="Picture 2" descr="Image result for copyright symbol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316" y="6211736"/>
            <a:ext cx="670955" cy="50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874829" y="30154"/>
            <a:ext cx="1249953" cy="99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35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CEPS_thinktank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hyperlink" Target="mailto:info@ceps.e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user/CEPSsince1983" TargetMode="Externa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hyperlink" Target="https://www.facebook.com/pages/Centre-for-European-Policy-Studies-CEPS/174179289289966?ref=ts&amp;fref=ts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3266704"/>
            <a:ext cx="9144000" cy="2552205"/>
          </a:xfrm>
          <a:prstGeom prst="rect">
            <a:avLst/>
          </a:prstGeom>
        </p:spPr>
      </p:pic>
      <p:sp>
        <p:nvSpPr>
          <p:cNvPr id="14" name="Sous-titre 2"/>
          <p:cNvSpPr txBox="1">
            <a:spLocks/>
          </p:cNvSpPr>
          <p:nvPr/>
        </p:nvSpPr>
        <p:spPr>
          <a:xfrm>
            <a:off x="1371600" y="32766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     </a:t>
            </a:r>
          </a:p>
        </p:txBody>
      </p:sp>
      <p:cxnSp>
        <p:nvCxnSpPr>
          <p:cNvPr id="15" name="Connecteur droit 7"/>
          <p:cNvCxnSpPr/>
          <p:nvPr/>
        </p:nvCxnSpPr>
        <p:spPr>
          <a:xfrm>
            <a:off x="1524000" y="3266703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8"/>
          <p:cNvCxnSpPr/>
          <p:nvPr/>
        </p:nvCxnSpPr>
        <p:spPr>
          <a:xfrm>
            <a:off x="1524000" y="5318382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97908" y="3339909"/>
            <a:ext cx="8602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REWIR – Negotiating return to work in the age of demographic change through industrial relations </a:t>
            </a:r>
            <a:endParaRPr lang="en-GB" sz="2800" b="1" dirty="0">
              <a:solidFill>
                <a:srgbClr val="317C6F"/>
              </a:solidFill>
              <a:latin typeface="Calibri" panose="020F050202020403020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41710" y="14697"/>
            <a:ext cx="132629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prstClr val="white"/>
                </a:solidFill>
                <a:latin typeface="Calibri" panose="020F0502020204030204"/>
              </a:rPr>
              <a:t>11</a:t>
            </a:r>
          </a:p>
          <a:p>
            <a:endParaRPr lang="fr-BE" dirty="0">
              <a:solidFill>
                <a:prstClr val="black"/>
              </a:solidFill>
              <a:latin typeface="Calibri" panose="020F0502020204030204"/>
            </a:endParaRPr>
          </a:p>
          <a:p>
            <a:endParaRPr lang="fr-BE" dirty="0">
              <a:solidFill>
                <a:prstClr val="black"/>
              </a:solidFill>
              <a:latin typeface="Calibri" panose="020F0502020204030204"/>
            </a:endParaRPr>
          </a:p>
          <a:p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36268" y="1361469"/>
            <a:ext cx="4161419" cy="1895339"/>
            <a:chOff x="712267" y="1361468"/>
            <a:chExt cx="4161419" cy="1895339"/>
          </a:xfrm>
        </p:grpSpPr>
        <p:sp>
          <p:nvSpPr>
            <p:cNvPr id="4" name="TextBox 3"/>
            <p:cNvSpPr txBox="1"/>
            <p:nvPr/>
          </p:nvSpPr>
          <p:spPr>
            <a:xfrm>
              <a:off x="4572000" y="1361468"/>
              <a:ext cx="301686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endParaRPr lang="fr-BE" dirty="0">
                <a:solidFill>
                  <a:prstClr val="white"/>
                </a:solidFill>
                <a:latin typeface="Calibri" panose="020F0502020204030204"/>
              </a:endParaRPr>
            </a:p>
            <a:p>
              <a:r>
                <a:rPr lang="fr-BE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</a:p>
            <a:p>
              <a:r>
                <a:rPr lang="fr-BE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</a:p>
            <a:p>
              <a:r>
                <a:rPr lang="fr-BE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  <a:endParaRPr lang="en-US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91249" y="2179589"/>
              <a:ext cx="288862" cy="107721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endParaRPr lang="fr-BE" sz="1600" dirty="0">
                <a:solidFill>
                  <a:prstClr val="white"/>
                </a:solidFill>
                <a:latin typeface="Calibri" panose="020F0502020204030204"/>
              </a:endParaRPr>
            </a:p>
            <a:p>
              <a:endParaRPr lang="fr-BE" sz="1600" dirty="0">
                <a:solidFill>
                  <a:prstClr val="white"/>
                </a:solidFill>
                <a:latin typeface="Calibri" panose="020F0502020204030204"/>
              </a:endParaRPr>
            </a:p>
            <a:p>
              <a:r>
                <a:rPr lang="fr-BE" sz="1600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</a:p>
            <a:p>
              <a:r>
                <a:rPr lang="fr-BE" sz="1600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  <a:endParaRPr lang="en-US" sz="16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01724" y="2656987"/>
              <a:ext cx="288862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BE" sz="1600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</a:p>
            <a:p>
              <a:r>
                <a:rPr lang="fr-BE" sz="1600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  <a:endParaRPr lang="en-US" sz="16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2267" y="1384754"/>
              <a:ext cx="288862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BE" sz="1600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</a:p>
            <a:p>
              <a:r>
                <a:rPr lang="fr-BE" sz="1600" dirty="0">
                  <a:solidFill>
                    <a:prstClr val="white"/>
                  </a:solidFill>
                  <a:latin typeface="Calibri" panose="020F0502020204030204"/>
                </a:rPr>
                <a:t>1</a:t>
              </a:r>
              <a:endParaRPr lang="en-US" sz="16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59629"/>
            <a:ext cx="5288692" cy="333059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742931" y="4250494"/>
            <a:ext cx="46579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Calibri" panose="020F0502020204030204"/>
              </a:rPr>
              <a:t>Mehtap AKGÜÇ, PhD </a:t>
            </a:r>
          </a:p>
          <a:p>
            <a:pPr algn="r"/>
            <a:r>
              <a:rPr lang="en-GB" sz="2400" i="1" dirty="0" smtClean="0">
                <a:solidFill>
                  <a:srgbClr val="20786A"/>
                </a:solidFill>
                <a:latin typeface="Calibri" panose="020F0502020204030204"/>
              </a:rPr>
              <a:t>Scoping Roundtable Event - Belgium</a:t>
            </a:r>
            <a:endParaRPr lang="en-GB" sz="2400" i="1" dirty="0">
              <a:solidFill>
                <a:srgbClr val="20786A"/>
              </a:solidFill>
              <a:latin typeface="Calibri" panose="020F0502020204030204"/>
            </a:endParaRPr>
          </a:p>
          <a:p>
            <a:pPr algn="r"/>
            <a:r>
              <a:rPr lang="en-GB" sz="2000" i="1" dirty="0" smtClean="0">
                <a:solidFill>
                  <a:prstClr val="black"/>
                </a:solidFill>
                <a:latin typeface="Calibri" panose="020F0502020204030204"/>
              </a:rPr>
              <a:t>5 July 2019, Brussels</a:t>
            </a:r>
            <a:endParaRPr lang="en-GB" sz="2000" i="1" dirty="0">
              <a:solidFill>
                <a:srgbClr val="317C6F"/>
              </a:solidFill>
              <a:latin typeface="Calibri" panose="020F0502020204030204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025832" y="5958380"/>
            <a:ext cx="2371855" cy="758424"/>
            <a:chOff x="3273041" y="3206795"/>
            <a:chExt cx="2981455" cy="953406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6800" y="3206795"/>
              <a:ext cx="1377696" cy="953406"/>
            </a:xfrm>
            <a:prstGeom prst="rect">
              <a:avLst/>
            </a:prstGeom>
          </p:spPr>
        </p:pic>
        <p:sp>
          <p:nvSpPr>
            <p:cNvPr id="23" name="Sous-titre 2"/>
            <p:cNvSpPr txBox="1">
              <a:spLocks/>
            </p:cNvSpPr>
            <p:nvPr/>
          </p:nvSpPr>
          <p:spPr>
            <a:xfrm>
              <a:off x="3273041" y="3470297"/>
              <a:ext cx="1603759" cy="4264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700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000" i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With financial support </a:t>
              </a:r>
            </a:p>
            <a:p>
              <a:pPr algn="r"/>
              <a:r>
                <a:rPr lang="en-US" sz="1000" i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from the European Union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920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nl-BE" sz="3000" dirty="0" smtClean="0"/>
              <a:t>Introduction</a:t>
            </a:r>
            <a:endParaRPr lang="nl-BE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Negotiating </a:t>
            </a:r>
            <a:r>
              <a:rPr lang="en-US" sz="2200" dirty="0" smtClean="0">
                <a:solidFill>
                  <a:srgbClr val="FF0000"/>
                </a:solidFill>
              </a:rPr>
              <a:t>Re</a:t>
            </a:r>
            <a:r>
              <a:rPr lang="en-US" sz="2200" dirty="0" smtClean="0"/>
              <a:t>turn to </a:t>
            </a:r>
            <a:r>
              <a:rPr lang="en-US" sz="2200" dirty="0" smtClean="0">
                <a:solidFill>
                  <a:srgbClr val="FF0000"/>
                </a:solidFill>
              </a:rPr>
              <a:t>W</a:t>
            </a:r>
            <a:r>
              <a:rPr lang="en-US" sz="2200" dirty="0" smtClean="0"/>
              <a:t>ork in the Age of Demographic Change through </a:t>
            </a:r>
            <a:r>
              <a:rPr lang="en-US" sz="2200" dirty="0" smtClean="0">
                <a:solidFill>
                  <a:srgbClr val="FF0000"/>
                </a:solidFill>
              </a:rPr>
              <a:t>I</a:t>
            </a:r>
            <a:r>
              <a:rPr lang="en-US" sz="2200" dirty="0" smtClean="0"/>
              <a:t>ndustrial </a:t>
            </a:r>
            <a:r>
              <a:rPr lang="en-US" sz="2200" dirty="0" smtClean="0">
                <a:solidFill>
                  <a:srgbClr val="FF0000"/>
                </a:solidFill>
              </a:rPr>
              <a:t>R</a:t>
            </a:r>
            <a:r>
              <a:rPr lang="en-US" sz="2200" dirty="0" smtClean="0"/>
              <a:t>elations (REWIR)</a:t>
            </a:r>
          </a:p>
          <a:p>
            <a:r>
              <a:rPr lang="en-US" sz="2200" dirty="0" smtClean="0"/>
              <a:t>Six research partners and one sub-contractor (</a:t>
            </a:r>
            <a:r>
              <a:rPr lang="en-US" sz="2200" dirty="0" err="1" smtClean="0"/>
              <a:t>Ziv</a:t>
            </a:r>
            <a:r>
              <a:rPr lang="en-US" sz="2200" dirty="0" smtClean="0"/>
              <a:t> Amir, University of </a:t>
            </a:r>
            <a:r>
              <a:rPr lang="en-US" sz="2200" dirty="0" err="1" smtClean="0"/>
              <a:t>Salford</a:t>
            </a:r>
            <a:r>
              <a:rPr lang="en-US" sz="2200" dirty="0" smtClean="0"/>
              <a:t>) </a:t>
            </a:r>
          </a:p>
          <a:p>
            <a:pPr lvl="1"/>
            <a:r>
              <a:rPr lang="en-US" sz="1800" b="1" dirty="0" smtClean="0"/>
              <a:t>CEPS – Belgium </a:t>
            </a:r>
          </a:p>
          <a:p>
            <a:pPr lvl="1"/>
            <a:r>
              <a:rPr lang="en-US" sz="1800" dirty="0" smtClean="0"/>
              <a:t>CELSI – Slovakia </a:t>
            </a:r>
          </a:p>
          <a:p>
            <a:pPr lvl="1"/>
            <a:r>
              <a:rPr lang="en-US" sz="1800" dirty="0" smtClean="0"/>
              <a:t>ADAPT – Italy </a:t>
            </a:r>
          </a:p>
          <a:p>
            <a:pPr lvl="1"/>
            <a:r>
              <a:rPr lang="en-US" sz="1800" dirty="0" smtClean="0"/>
              <a:t>DCU – Ireland </a:t>
            </a:r>
          </a:p>
          <a:p>
            <a:pPr lvl="1"/>
            <a:r>
              <a:rPr lang="en-US" sz="1800" dirty="0" smtClean="0"/>
              <a:t>TLU – Estonia </a:t>
            </a:r>
          </a:p>
          <a:p>
            <a:pPr lvl="1"/>
            <a:r>
              <a:rPr lang="en-US" sz="1800" dirty="0" smtClean="0"/>
              <a:t>ULBS – Romania   </a:t>
            </a:r>
          </a:p>
          <a:p>
            <a:pPr algn="just">
              <a:lnSpc>
                <a:spcPts val="2500"/>
              </a:lnSpc>
              <a:defRPr/>
            </a:pPr>
            <a:r>
              <a:rPr lang="en-US" sz="2200" dirty="0"/>
              <a:t>Project funded by DG Employment of European Commission (VS/2019/0075)</a:t>
            </a:r>
          </a:p>
          <a:p>
            <a:pPr algn="just">
              <a:lnSpc>
                <a:spcPts val="2500"/>
              </a:lnSpc>
              <a:defRPr/>
            </a:pPr>
            <a:r>
              <a:rPr lang="en-US" sz="2200" dirty="0"/>
              <a:t>Duration: 24 months (March 2019 - February 2021) </a:t>
            </a:r>
          </a:p>
          <a:p>
            <a:endParaRPr lang="nl-BE" sz="1800" dirty="0"/>
          </a:p>
          <a:p>
            <a:endParaRPr lang="nl-BE" sz="2200" dirty="0"/>
          </a:p>
          <a:p>
            <a:pPr marL="0" indent="0">
              <a:buNone/>
            </a:pPr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192101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nl-BE" sz="3000" dirty="0" smtClean="0"/>
              <a:t>Background &amp; motivation </a:t>
            </a:r>
            <a:endParaRPr lang="nl-BE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2000" dirty="0" smtClean="0"/>
              <a:t>EPSR: “</a:t>
            </a:r>
            <a:r>
              <a:rPr lang="mr-IN" sz="2000" dirty="0" smtClean="0"/>
              <a:t>…</a:t>
            </a:r>
            <a:r>
              <a:rPr lang="en-US" sz="2000" dirty="0" smtClean="0"/>
              <a:t> people with disabilities (chronic conditions) have the rights to </a:t>
            </a:r>
            <a:r>
              <a:rPr lang="mr-IN" sz="2000" dirty="0" smtClean="0"/>
              <a:t>…</a:t>
            </a:r>
            <a:r>
              <a:rPr lang="en-US" sz="2000" dirty="0" smtClean="0"/>
              <a:t> services that enable them to participate in the LM</a:t>
            </a:r>
            <a:r>
              <a:rPr lang="mr-IN" sz="2000" dirty="0" smtClean="0"/>
              <a:t>…</a:t>
            </a:r>
            <a:r>
              <a:rPr lang="en-US" sz="2000" dirty="0" smtClean="0"/>
              <a:t> and a work environment adapted to their needs</a:t>
            </a:r>
            <a:r>
              <a:rPr lang="mr-IN" sz="2000" dirty="0" smtClean="0"/>
              <a:t>…</a:t>
            </a:r>
            <a:r>
              <a:rPr lang="nl-BE" sz="2000" dirty="0" smtClean="0"/>
              <a:t>” 	</a:t>
            </a:r>
          </a:p>
          <a:p>
            <a:r>
              <a:rPr lang="nl-BE" sz="2000" dirty="0" smtClean="0"/>
              <a:t>Industrial relations play a key role in shaping work environment, striking a balance between the needs of workers &amp; employers </a:t>
            </a:r>
          </a:p>
          <a:p>
            <a:r>
              <a:rPr lang="nl-BE" sz="2000" dirty="0" smtClean="0"/>
              <a:t>Little is known on how govt’s and representatives </a:t>
            </a:r>
            <a:r>
              <a:rPr lang="nl-BE" sz="2000" dirty="0"/>
              <a:t>of employers </a:t>
            </a:r>
            <a:r>
              <a:rPr lang="nl-BE" sz="2000" dirty="0" smtClean="0"/>
              <a:t>and employees approach the issue of RTW in social dialogue and how they support (if at all) worker retention and LM reintegration =&gt; </a:t>
            </a:r>
            <a:r>
              <a:rPr lang="nl-BE" sz="2000" b="1" dirty="0" smtClean="0"/>
              <a:t>REWIR aims to fill in this gap </a:t>
            </a:r>
          </a:p>
          <a:p>
            <a:r>
              <a:rPr lang="nl-BE" sz="2000" dirty="0"/>
              <a:t>Strengthen the expertise on the role of social partners in designing and implementing return to work policies in </a:t>
            </a:r>
            <a:r>
              <a:rPr lang="nl-BE" sz="2000" b="1" dirty="0"/>
              <a:t>Europe</a:t>
            </a:r>
            <a:r>
              <a:rPr lang="nl-BE" sz="2000" dirty="0"/>
              <a:t> and at </a:t>
            </a:r>
            <a:r>
              <a:rPr lang="nl-BE" sz="2000" b="1" dirty="0"/>
              <a:t>national levels </a:t>
            </a:r>
          </a:p>
          <a:p>
            <a:r>
              <a:rPr lang="nl-BE" sz="2000" dirty="0"/>
              <a:t>Enhance knowledge on information, consultation and co-determination of employee representatives at company level </a:t>
            </a:r>
            <a:endParaRPr lang="nl-BE" sz="1600" dirty="0" smtClean="0"/>
          </a:p>
          <a:p>
            <a:pPr lvl="1"/>
            <a:endParaRPr lang="nl-BE" sz="1600" dirty="0"/>
          </a:p>
          <a:p>
            <a:endParaRPr lang="nl-BE" sz="2200" dirty="0"/>
          </a:p>
          <a:p>
            <a:pPr marL="0" indent="0">
              <a:buNone/>
            </a:pPr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54440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nl-BE" sz="3000" dirty="0" smtClean="0"/>
              <a:t>Sectors and diseases considered 	</a:t>
            </a:r>
            <a:endParaRPr lang="nl-BE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2000" dirty="0"/>
              <a:t>We consider the following chronic diseases with slow progression and long duration: </a:t>
            </a:r>
          </a:p>
          <a:p>
            <a:pPr lvl="1"/>
            <a:r>
              <a:rPr lang="nl-BE" sz="1600" dirty="0"/>
              <a:t>Cardiovascular diseases 			</a:t>
            </a:r>
          </a:p>
          <a:p>
            <a:pPr lvl="1"/>
            <a:r>
              <a:rPr lang="nl-BE" sz="1600" dirty="0"/>
              <a:t>Cancers </a:t>
            </a:r>
          </a:p>
          <a:p>
            <a:pPr lvl="1"/>
            <a:r>
              <a:rPr lang="nl-BE" sz="1600" dirty="0"/>
              <a:t>Chronic respiratory diseases </a:t>
            </a:r>
          </a:p>
          <a:p>
            <a:pPr lvl="1"/>
            <a:r>
              <a:rPr lang="nl-BE" sz="1600" dirty="0"/>
              <a:t>Diabetes </a:t>
            </a:r>
            <a:endParaRPr lang="nl-BE" sz="1600" dirty="0" smtClean="0"/>
          </a:p>
          <a:p>
            <a:pPr lvl="1"/>
            <a:r>
              <a:rPr lang="nl-BE" sz="1600" smtClean="0"/>
              <a:t>Mental </a:t>
            </a:r>
            <a:r>
              <a:rPr lang="nl-BE" sz="1600" smtClean="0"/>
              <a:t>health </a:t>
            </a:r>
            <a:endParaRPr lang="nl-BE" sz="1600" dirty="0" smtClean="0"/>
          </a:p>
          <a:p>
            <a:pPr lvl="1"/>
            <a:r>
              <a:rPr lang="nl-BE" sz="1600" dirty="0"/>
              <a:t>Muscular/skeleton diseases  </a:t>
            </a:r>
          </a:p>
          <a:p>
            <a:r>
              <a:rPr lang="nl-BE" sz="2000" dirty="0" smtClean="0"/>
              <a:t>We intend to cover the following sectors (mix of blue- and white-color jobs): </a:t>
            </a:r>
          </a:p>
          <a:p>
            <a:pPr lvl="1"/>
            <a:r>
              <a:rPr lang="nl-BE" sz="1600" dirty="0" smtClean="0"/>
              <a:t>Education – teachers </a:t>
            </a:r>
          </a:p>
          <a:p>
            <a:pPr lvl="1"/>
            <a:r>
              <a:rPr lang="nl-BE" sz="1600" dirty="0" smtClean="0"/>
              <a:t>Health – nurses </a:t>
            </a:r>
          </a:p>
          <a:p>
            <a:pPr lvl="1"/>
            <a:r>
              <a:rPr lang="nl-BE" sz="1600" dirty="0" smtClean="0"/>
              <a:t>Clerical workers </a:t>
            </a:r>
          </a:p>
          <a:p>
            <a:pPr lvl="1"/>
            <a:r>
              <a:rPr lang="nl-BE" sz="1600" dirty="0" smtClean="0"/>
              <a:t>Machinery/car/electronics industry </a:t>
            </a:r>
          </a:p>
          <a:p>
            <a:pPr lvl="1"/>
            <a:r>
              <a:rPr lang="nl-BE" sz="1600" dirty="0" smtClean="0"/>
              <a:t>Construction </a:t>
            </a:r>
          </a:p>
          <a:p>
            <a:pPr lvl="1"/>
            <a:r>
              <a:rPr lang="nl-BE" sz="1600" dirty="0" smtClean="0"/>
              <a:t>Transportation </a:t>
            </a:r>
            <a:endParaRPr lang="nl-BE" sz="1600" dirty="0"/>
          </a:p>
          <a:p>
            <a:pPr marL="0" indent="0">
              <a:buNone/>
            </a:pPr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196783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nl-BE" sz="3000" dirty="0" smtClean="0"/>
              <a:t>Project scope – EU-wide + in-depth country analyses   	</a:t>
            </a:r>
            <a:endParaRPr lang="nl-BE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2400" dirty="0"/>
              <a:t>EU-level analysis of the role of national and EU-level social partners in designing and implementing RTW policies </a:t>
            </a:r>
          </a:p>
          <a:p>
            <a:pPr lvl="1"/>
            <a:r>
              <a:rPr lang="nl-BE" sz="2000" dirty="0" smtClean="0"/>
              <a:t>Online survey to be distributed to national stakeholders across EU (target: 5-10 responses per country)</a:t>
            </a:r>
          </a:p>
          <a:p>
            <a:pPr lvl="1"/>
            <a:r>
              <a:rPr lang="nl-BE" sz="2000" dirty="0" smtClean="0"/>
              <a:t>Will be launched in September 2019 </a:t>
            </a:r>
            <a:endParaRPr lang="nl-BE" sz="2000" dirty="0"/>
          </a:p>
          <a:p>
            <a:r>
              <a:rPr lang="nl-BE" sz="2400" dirty="0" smtClean="0"/>
              <a:t>In-depth analysis in selected countries, including </a:t>
            </a:r>
            <a:r>
              <a:rPr lang="nl-BE" sz="2400" b="1" dirty="0" smtClean="0"/>
              <a:t>Belgium</a:t>
            </a:r>
            <a:r>
              <a:rPr lang="nl-BE" sz="2400" dirty="0" smtClean="0"/>
              <a:t>, at national and company level  </a:t>
            </a:r>
          </a:p>
          <a:p>
            <a:pPr lvl="1"/>
            <a:r>
              <a:rPr lang="nl-BE" sz="2000" dirty="0" smtClean="0"/>
              <a:t>5-6 semi-structured interviews with national stakeholders (social partners, employment offices, social security authorities, govt officials, NGOs, patien organisations etc.) </a:t>
            </a:r>
          </a:p>
          <a:p>
            <a:pPr lvl="1"/>
            <a:r>
              <a:rPr lang="nl-BE" sz="2000" dirty="0" smtClean="0"/>
              <a:t>Interviews to start in </a:t>
            </a:r>
            <a:r>
              <a:rPr lang="nl-BE" sz="2000" b="1" dirty="0" smtClean="0"/>
              <a:t>November 2019</a:t>
            </a:r>
          </a:p>
          <a:p>
            <a:pPr marL="0" indent="0">
              <a:buNone/>
            </a:pPr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172955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nl-BE" sz="3000" dirty="0" smtClean="0"/>
              <a:t>Data collection 	</a:t>
            </a:r>
            <a:endParaRPr lang="nl-BE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2400" dirty="0"/>
              <a:t>Data collection at several levels: </a:t>
            </a:r>
          </a:p>
          <a:p>
            <a:pPr lvl="1"/>
            <a:r>
              <a:rPr lang="nl-BE" sz="2000" dirty="0"/>
              <a:t>Company-level: </a:t>
            </a:r>
          </a:p>
          <a:p>
            <a:pPr lvl="2"/>
            <a:r>
              <a:rPr lang="nl-BE" sz="1600" dirty="0"/>
              <a:t>1 group discussion with selected </a:t>
            </a:r>
            <a:r>
              <a:rPr lang="nl-BE" sz="1600" dirty="0" smtClean="0"/>
              <a:t>employers (6-8 people, planned for </a:t>
            </a:r>
            <a:r>
              <a:rPr lang="nl-BE" sz="1600" b="1" dirty="0" smtClean="0"/>
              <a:t>October 2019</a:t>
            </a:r>
            <a:r>
              <a:rPr lang="nl-BE" sz="1600" dirty="0" smtClean="0"/>
              <a:t>) </a:t>
            </a:r>
            <a:endParaRPr lang="nl-BE" sz="1600" dirty="0"/>
          </a:p>
          <a:p>
            <a:pPr lvl="2"/>
            <a:r>
              <a:rPr lang="nl-BE" sz="1600" dirty="0"/>
              <a:t>1 group discussion with selected company-level trade union </a:t>
            </a:r>
            <a:r>
              <a:rPr lang="nl-BE" sz="1600" dirty="0" smtClean="0"/>
              <a:t>representatives (6-8 people, planned for </a:t>
            </a:r>
            <a:r>
              <a:rPr lang="nl-BE" sz="1600" b="1" dirty="0" smtClean="0"/>
              <a:t>November 2019</a:t>
            </a:r>
            <a:r>
              <a:rPr lang="nl-BE" sz="1600" dirty="0" smtClean="0"/>
              <a:t>) </a:t>
            </a:r>
            <a:endParaRPr lang="nl-BE" sz="1600" dirty="0"/>
          </a:p>
          <a:p>
            <a:pPr lvl="2"/>
            <a:r>
              <a:rPr lang="nl-BE" sz="1600" dirty="0"/>
              <a:t>Company-level survey among line managers and union representatives on the role of company-level industrial relations (target: 60 responses per country</a:t>
            </a:r>
            <a:r>
              <a:rPr lang="nl-BE" sz="1600" dirty="0" smtClean="0"/>
              <a:t>) </a:t>
            </a:r>
          </a:p>
          <a:p>
            <a:pPr lvl="3"/>
            <a:r>
              <a:rPr lang="nl-BE" sz="1600" dirty="0" smtClean="0"/>
              <a:t>Will be launched in </a:t>
            </a:r>
            <a:r>
              <a:rPr lang="nl-BE" sz="1600" b="1" dirty="0" smtClean="0"/>
              <a:t>December 2019</a:t>
            </a:r>
            <a:r>
              <a:rPr lang="nl-BE" sz="1600" dirty="0" smtClean="0"/>
              <a:t> </a:t>
            </a:r>
            <a:endParaRPr lang="nl-BE" sz="1600" dirty="0"/>
          </a:p>
          <a:p>
            <a:pPr lvl="1"/>
            <a:r>
              <a:rPr lang="nl-BE" sz="2000" dirty="0" smtClean="0"/>
              <a:t>Worker-level: </a:t>
            </a:r>
          </a:p>
          <a:p>
            <a:pPr lvl="2"/>
            <a:r>
              <a:rPr lang="nl-BE" sz="1600" dirty="0" smtClean="0"/>
              <a:t>Web-based survey among workers on their experiences and perceptions (target: 50 responses per country) </a:t>
            </a:r>
          </a:p>
          <a:p>
            <a:pPr lvl="2"/>
            <a:r>
              <a:rPr lang="nl-BE" sz="1600" dirty="0" smtClean="0"/>
              <a:t>Will be launched in </a:t>
            </a:r>
            <a:r>
              <a:rPr lang="nl-BE" sz="1600" b="1" dirty="0" smtClean="0"/>
              <a:t>December 2019</a:t>
            </a:r>
          </a:p>
          <a:p>
            <a:pPr marL="914400" lvl="2" indent="0">
              <a:buNone/>
            </a:pPr>
            <a:endParaRPr lang="nl-BE" sz="1600" b="1" dirty="0" smtClean="0"/>
          </a:p>
          <a:p>
            <a:endParaRPr lang="nl-BE" sz="1800" dirty="0"/>
          </a:p>
          <a:p>
            <a:pPr marL="0" indent="0">
              <a:buNone/>
            </a:pPr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123860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nl-BE" sz="3000" dirty="0" smtClean="0"/>
              <a:t>Project outputs	</a:t>
            </a:r>
            <a:endParaRPr lang="nl-BE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2000" dirty="0" smtClean="0"/>
              <a:t>Working paper </a:t>
            </a:r>
            <a:r>
              <a:rPr lang="en-US" sz="2000" dirty="0"/>
              <a:t>presenting a literature review on return to work policies and the role that industrial relations (may) play in facilitating return to work at the EU, national and sub-national </a:t>
            </a:r>
            <a:r>
              <a:rPr lang="en-US" sz="2000" dirty="0" smtClean="0"/>
              <a:t>levels </a:t>
            </a:r>
            <a:r>
              <a:rPr lang="en-US" sz="2000" dirty="0"/>
              <a:t>(</a:t>
            </a:r>
            <a:r>
              <a:rPr lang="en-US" sz="2000" b="1" dirty="0"/>
              <a:t>October 2019</a:t>
            </a:r>
            <a:r>
              <a:rPr lang="en-US" sz="2000" dirty="0"/>
              <a:t>) </a:t>
            </a:r>
            <a:r>
              <a:rPr lang="nl-BE" sz="2000" dirty="0" smtClean="0"/>
              <a:t> </a:t>
            </a:r>
          </a:p>
          <a:p>
            <a:r>
              <a:rPr lang="en-US" sz="2000" dirty="0"/>
              <a:t>Working paper on EU-level social partners’ views and involvement in return to work policies, evaluating the potential of EU-level industrial relations for designing return to work </a:t>
            </a:r>
            <a:r>
              <a:rPr lang="en-US" sz="2000" dirty="0" smtClean="0"/>
              <a:t>(</a:t>
            </a:r>
            <a:r>
              <a:rPr lang="en-US" sz="2000" b="1" dirty="0" smtClean="0"/>
              <a:t>June 2020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Country reports (6), </a:t>
            </a:r>
            <a:r>
              <a:rPr lang="en-US" sz="2000" dirty="0"/>
              <a:t>addressing the role of company-level industrial relations in facilitating return to work and identifying best practices, based on the group discussions and surveys (</a:t>
            </a:r>
            <a:r>
              <a:rPr lang="en-US" sz="2000" b="1" dirty="0"/>
              <a:t>June 2020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dirty="0" smtClean="0"/>
              <a:t>Country policy briefs (6) (</a:t>
            </a:r>
            <a:r>
              <a:rPr lang="en-US" sz="2000" b="1" dirty="0" smtClean="0"/>
              <a:t>June 2020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Comparative report bringing together all project outputs (</a:t>
            </a:r>
            <a:r>
              <a:rPr lang="en-US" sz="2000" b="1" dirty="0" smtClean="0"/>
              <a:t>October 2020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Webinar (</a:t>
            </a:r>
            <a:r>
              <a:rPr lang="en-US" sz="2000" b="1" dirty="0" smtClean="0"/>
              <a:t>December 2020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Final conference in Brussels (</a:t>
            </a:r>
            <a:r>
              <a:rPr lang="en-US" sz="2000" b="1" dirty="0" smtClean="0"/>
              <a:t>January 2021</a:t>
            </a:r>
            <a:r>
              <a:rPr lang="en-US" sz="2000" dirty="0" smtClean="0"/>
              <a:t>) </a:t>
            </a:r>
          </a:p>
          <a:p>
            <a:endParaRPr lang="nl-BE" sz="2000" dirty="0" smtClean="0"/>
          </a:p>
          <a:p>
            <a:endParaRPr lang="nl-BE" sz="1600" b="1" dirty="0" smtClean="0"/>
          </a:p>
          <a:p>
            <a:pPr marL="914400" lvl="2" indent="0">
              <a:buNone/>
            </a:pPr>
            <a:endParaRPr lang="nl-BE" sz="1600" b="1" dirty="0" smtClean="0"/>
          </a:p>
          <a:p>
            <a:endParaRPr lang="nl-BE" sz="1800" dirty="0"/>
          </a:p>
          <a:p>
            <a:pPr marL="0" indent="0">
              <a:buNone/>
            </a:pPr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316360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67000" y="1885950"/>
            <a:ext cx="6858000" cy="9144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255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59139" y="6184913"/>
            <a:ext cx="227372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75" b="1" dirty="0">
                <a:solidFill>
                  <a:srgbClr val="2A6A57"/>
                </a:solidFill>
                <a:latin typeface="Calibri (Corps)"/>
              </a:rPr>
              <a:t>1 Place du Congres, 1000 Brussels</a:t>
            </a:r>
          </a:p>
          <a:p>
            <a:pPr algn="ctr"/>
            <a:r>
              <a:rPr lang="fr-FR" sz="975" b="1" dirty="0">
                <a:solidFill>
                  <a:srgbClr val="2A6A57"/>
                </a:solidFill>
                <a:latin typeface="Calibri (Corps)"/>
              </a:rPr>
              <a:t>Tel: (+32 2)229 39 11 </a:t>
            </a:r>
            <a:endParaRPr lang="en-US" sz="975" b="1" dirty="0">
              <a:solidFill>
                <a:srgbClr val="2A6A57"/>
              </a:solidFill>
              <a:latin typeface="Calibri (Corps)"/>
            </a:endParaRPr>
          </a:p>
        </p:txBody>
      </p:sp>
      <p:sp>
        <p:nvSpPr>
          <p:cNvPr id="1030" name="AutoShape 6" descr="http://www.macfixer.com/images/email.svg"/>
          <p:cNvSpPr>
            <a:spLocks noChangeAspect="1" noChangeArrowheads="1"/>
          </p:cNvSpPr>
          <p:nvPr/>
        </p:nvSpPr>
        <p:spPr bwMode="auto">
          <a:xfrm>
            <a:off x="2783681" y="-1063228"/>
            <a:ext cx="4000500" cy="40005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sp>
        <p:nvSpPr>
          <p:cNvPr id="1034" name="AutoShape 10" descr="http://www.macfixer.com/images/email.svg"/>
          <p:cNvSpPr>
            <a:spLocks noChangeAspect="1" noChangeArrowheads="1"/>
          </p:cNvSpPr>
          <p:nvPr/>
        </p:nvSpPr>
        <p:spPr bwMode="auto">
          <a:xfrm>
            <a:off x="2783681" y="-1063228"/>
            <a:ext cx="4000500" cy="40005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pic>
        <p:nvPicPr>
          <p:cNvPr id="1036" name="Picture 12" descr="https://s3.amazonaws.com/production.assets.ifttt.com/images/channels/6/icons/larg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9342" y="1973575"/>
            <a:ext cx="1068705" cy="1068706"/>
          </a:xfrm>
          <a:prstGeom prst="rect">
            <a:avLst/>
          </a:prstGeom>
          <a:noFill/>
        </p:spPr>
      </p:pic>
      <p:pic>
        <p:nvPicPr>
          <p:cNvPr id="17" name="Picture 8" descr="https://www.facebook.com/images/fb_icon_325x325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5874" y="3431621"/>
            <a:ext cx="1068705" cy="1068705"/>
          </a:xfrm>
          <a:prstGeom prst="rect">
            <a:avLst/>
          </a:prstGeom>
          <a:noFill/>
        </p:spPr>
      </p:pic>
      <p:pic>
        <p:nvPicPr>
          <p:cNvPr id="18" name="Picture 16" descr="https://lh4.googleusercontent.com/9Difi9bypu9-FoUsfFWpX6odYLLjXQk_q0aPxZBSFynecMOSLoKRKWRWIfZdXRGOdXMZCahrLBG6vWrwIeT-A26iDjTucgFVCP0Fuzr79BHW5kLJ3s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0794" y="3431621"/>
            <a:ext cx="1068705" cy="106870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58320" y="3035971"/>
            <a:ext cx="12001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350" b="1" dirty="0">
                <a:solidFill>
                  <a:srgbClr val="2A6A57"/>
                </a:solidFill>
              </a:rPr>
              <a:t>info@ceps.eu</a:t>
            </a:r>
            <a:endParaRPr lang="en-US" sz="1350" b="1" dirty="0">
              <a:solidFill>
                <a:srgbClr val="2A6A57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59812" y="3024978"/>
            <a:ext cx="144167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hlinkClick r:id="rId8"/>
              </a:rPr>
              <a:t>@</a:t>
            </a:r>
            <a:r>
              <a:rPr lang="en-GB" sz="1350" dirty="0">
                <a:hlinkClick r:id="rId8"/>
              </a:rPr>
              <a:t>CEPS_thinktank</a:t>
            </a:r>
            <a:endParaRPr lang="en-GB" sz="1350" dirty="0"/>
          </a:p>
        </p:txBody>
      </p:sp>
      <p:sp>
        <p:nvSpPr>
          <p:cNvPr id="15" name="TextBox 14"/>
          <p:cNvSpPr txBox="1"/>
          <p:nvPr/>
        </p:nvSpPr>
        <p:spPr>
          <a:xfrm>
            <a:off x="6565557" y="4557714"/>
            <a:ext cx="1402492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BE" sz="1350" dirty="0">
                <a:solidFill>
                  <a:schemeClr val="bg1"/>
                </a:solidFill>
              </a:rPr>
              <a:t>F</a:t>
            </a:r>
          </a:p>
          <a:p>
            <a:endParaRPr lang="fr-BE" sz="1350" dirty="0"/>
          </a:p>
        </p:txBody>
      </p:sp>
      <p:sp>
        <p:nvSpPr>
          <p:cNvPr id="8" name="AutoShape 2" descr="Image result for twitter bird"/>
          <p:cNvSpPr>
            <a:spLocks noChangeAspect="1" noChangeArrowheads="1"/>
          </p:cNvSpPr>
          <p:nvPr/>
        </p:nvSpPr>
        <p:spPr bwMode="auto">
          <a:xfrm>
            <a:off x="1640681" y="748904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50907" y="1973402"/>
            <a:ext cx="1989052" cy="10725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26378" y="30154"/>
            <a:ext cx="1391209" cy="14757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0"/>
            <a:ext cx="2679737" cy="69939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69281" y="4417625"/>
            <a:ext cx="1334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>
                <a:solidFill>
                  <a:schemeClr val="bg1"/>
                </a:solidFill>
              </a:rPr>
              <a:t>www.ceps.eu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504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527</Words>
  <Application>Microsoft Office PowerPoint</Application>
  <PresentationFormat>Widescreen</PresentationFormat>
  <Paragraphs>91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(Corps)</vt:lpstr>
      <vt:lpstr>Calibri Light</vt:lpstr>
      <vt:lpstr>Mangal</vt:lpstr>
      <vt:lpstr>Tahoma</vt:lpstr>
      <vt:lpstr>1_Office Theme</vt:lpstr>
      <vt:lpstr>PowerPoint Presentation</vt:lpstr>
      <vt:lpstr>Introduction</vt:lpstr>
      <vt:lpstr>Background &amp; motivation </vt:lpstr>
      <vt:lpstr>Sectors and diseases considered  </vt:lpstr>
      <vt:lpstr>Project scope – EU-wide + in-depth country analyses    </vt:lpstr>
      <vt:lpstr>Data collection  </vt:lpstr>
      <vt:lpstr>Project outputs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Mehtap Akguc</dc:creator>
  <cp:lastModifiedBy>Mehtap Akguc</cp:lastModifiedBy>
  <cp:revision>66</cp:revision>
  <cp:lastPrinted>2019-07-04T15:18:57Z</cp:lastPrinted>
  <dcterms:created xsi:type="dcterms:W3CDTF">2019-03-05T15:44:38Z</dcterms:created>
  <dcterms:modified xsi:type="dcterms:W3CDTF">2019-07-05T06:56:24Z</dcterms:modified>
</cp:coreProperties>
</file>