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1"/>
  </p:sldMasterIdLst>
  <p:notesMasterIdLst>
    <p:notesMasterId r:id="rId14"/>
  </p:notesMasterIdLst>
  <p:handoutMasterIdLst>
    <p:handoutMasterId r:id="rId15"/>
  </p:handoutMasterIdLst>
  <p:sldIdLst>
    <p:sldId id="256" r:id="rId2"/>
    <p:sldId id="369" r:id="rId3"/>
    <p:sldId id="404" r:id="rId4"/>
    <p:sldId id="405" r:id="rId5"/>
    <p:sldId id="406" r:id="rId6"/>
    <p:sldId id="407" r:id="rId7"/>
    <p:sldId id="408" r:id="rId8"/>
    <p:sldId id="409" r:id="rId9"/>
    <p:sldId id="410" r:id="rId10"/>
    <p:sldId id="411" r:id="rId11"/>
    <p:sldId id="412" r:id="rId12"/>
    <p:sldId id="355" r:id="rId13"/>
  </p:sldIdLst>
  <p:sldSz cx="9144000" cy="6858000" type="screen4x3"/>
  <p:notesSz cx="6858000" cy="9144000"/>
  <p:defaultTextStyle>
    <a:defPPr>
      <a:defRPr lang="sk-SK"/>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ka" initials="MM" lastIdx="1" clrIdx="0"/>
  <p:cmAuthor id="1" name="CELSI-3" initials="C"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236"/>
    <a:srgbClr val="D79B93"/>
    <a:srgbClr val="241605"/>
    <a:srgbClr val="8C383A"/>
    <a:srgbClr val="692020"/>
    <a:srgbClr val="BCBCBC"/>
    <a:srgbClr val="C28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63"/>
    <p:restoredTop sz="84746" autoAdjust="0"/>
  </p:normalViewPr>
  <p:slideViewPr>
    <p:cSldViewPr>
      <p:cViewPr varScale="1">
        <p:scale>
          <a:sx n="71" d="100"/>
          <a:sy n="71" d="100"/>
        </p:scale>
        <p:origin x="1432"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ACDB61F-8CFF-4501-B2B6-9D4FD2E3CA27}" type="slidenum">
              <a:rPr lang="sk-SK" altLang="sk-SK"/>
              <a:pPr>
                <a:defRPr/>
              </a:pPr>
              <a:t>‹#›</a:t>
            </a:fld>
            <a:endParaRPr lang="sk-SK" altLang="sk-SK"/>
          </a:p>
        </p:txBody>
      </p:sp>
    </p:spTree>
    <p:extLst>
      <p:ext uri="{BB962C8B-B14F-4D97-AF65-F5344CB8AC3E}">
        <p14:creationId xmlns:p14="http://schemas.microsoft.com/office/powerpoint/2010/main" val="109802876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D3CDBDF9-ADF6-4106-AACA-6D32E00CEE76}" type="datetime1">
              <a:rPr lang="en-US"/>
              <a:pPr>
                <a:defRPr/>
              </a:pPr>
              <a:t>7/11/18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E4DEF00-12F2-45A6-B224-41F5CA6C30A5}" type="slidenum">
              <a:rPr lang="en-US" altLang="sk-SK"/>
              <a:pPr>
                <a:defRPr/>
              </a:pPr>
              <a:t>‹#›</a:t>
            </a:fld>
            <a:endParaRPr lang="en-US" altLang="sk-SK"/>
          </a:p>
        </p:txBody>
      </p:sp>
    </p:spTree>
    <p:extLst>
      <p:ext uri="{BB962C8B-B14F-4D97-AF65-F5344CB8AC3E}">
        <p14:creationId xmlns:p14="http://schemas.microsoft.com/office/powerpoint/2010/main" val="3182990027"/>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ＭＳ Ｐゴシック" pitchFamily="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Header Placeholder 3"/>
          <p:cNvSpPr>
            <a:spLocks noGrp="1"/>
          </p:cNvSpPr>
          <p:nvPr>
            <p:ph type="hdr" sz="quarter" idx="10"/>
          </p:nvPr>
        </p:nvSpPr>
        <p:spPr/>
        <p:txBody>
          <a:bodyPr/>
          <a:lstStyle/>
          <a:p>
            <a:pPr>
              <a:defRPr/>
            </a:pPr>
            <a:r>
              <a:rPr lang="en-GB" smtClean="0"/>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a:t>
            </a:fld>
            <a:endParaRPr lang="en-US" altLang="sk-SK"/>
          </a:p>
        </p:txBody>
      </p:sp>
    </p:spTree>
    <p:extLst>
      <p:ext uri="{BB962C8B-B14F-4D97-AF65-F5344CB8AC3E}">
        <p14:creationId xmlns:p14="http://schemas.microsoft.com/office/powerpoint/2010/main" val="85802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DA53F9-EE0C-47E4-8487-D41F5BE607D0}" type="slidenum">
              <a:rPr lang="sk-SK" altLang="sk-SK"/>
              <a:pPr>
                <a:defRPr/>
              </a:pPr>
              <a:t>‹#›</a:t>
            </a:fld>
            <a:endParaRPr lang="sk-SK" altLang="sk-SK"/>
          </a:p>
        </p:txBody>
      </p:sp>
    </p:spTree>
    <p:extLst>
      <p:ext uri="{BB962C8B-B14F-4D97-AF65-F5344CB8AC3E}">
        <p14:creationId xmlns:p14="http://schemas.microsoft.com/office/powerpoint/2010/main" val="114754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DA4B9D-5203-4D6F-909F-BDB08C4BB1E6}" type="slidenum">
              <a:rPr lang="sk-SK" altLang="sk-SK"/>
              <a:pPr>
                <a:defRPr/>
              </a:pPr>
              <a:t>‹#›</a:t>
            </a:fld>
            <a:endParaRPr lang="sk-SK" altLang="sk-SK"/>
          </a:p>
        </p:txBody>
      </p:sp>
    </p:spTree>
    <p:extLst>
      <p:ext uri="{BB962C8B-B14F-4D97-AF65-F5344CB8AC3E}">
        <p14:creationId xmlns:p14="http://schemas.microsoft.com/office/powerpoint/2010/main" val="201355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7A8CF-6568-443E-825E-07C3C29A0CD6}" type="slidenum">
              <a:rPr lang="sk-SK" altLang="sk-SK"/>
              <a:pPr>
                <a:defRPr/>
              </a:pPr>
              <a:t>‹#›</a:t>
            </a:fld>
            <a:endParaRPr lang="sk-SK" altLang="sk-SK"/>
          </a:p>
        </p:txBody>
      </p:sp>
    </p:spTree>
    <p:extLst>
      <p:ext uri="{BB962C8B-B14F-4D97-AF65-F5344CB8AC3E}">
        <p14:creationId xmlns:p14="http://schemas.microsoft.com/office/powerpoint/2010/main" val="40631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Content Placeholder 2"/>
          <p:cNvSpPr>
            <a:spLocks noGrp="1"/>
          </p:cNvSpPr>
          <p:nvPr>
            <p:ph idx="1"/>
          </p:nvPr>
        </p:nvSpPr>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93D53-BEAC-4D68-BF20-EAFAD97BBF87}" type="slidenum">
              <a:rPr lang="sk-SK" altLang="sk-SK"/>
              <a:pPr>
                <a:defRPr/>
              </a:pPr>
              <a:t>‹#›</a:t>
            </a:fld>
            <a:endParaRPr lang="sk-SK" altLang="sk-SK"/>
          </a:p>
        </p:txBody>
      </p:sp>
    </p:spTree>
    <p:extLst>
      <p:ext uri="{BB962C8B-B14F-4D97-AF65-F5344CB8AC3E}">
        <p14:creationId xmlns:p14="http://schemas.microsoft.com/office/powerpoint/2010/main" val="30421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7303F-1B72-4B3B-AB31-DEFD698F7CF0}" type="slidenum">
              <a:rPr lang="sk-SK" altLang="sk-SK"/>
              <a:pPr>
                <a:defRPr/>
              </a:pPr>
              <a:t>‹#›</a:t>
            </a:fld>
            <a:endParaRPr lang="sk-SK" altLang="sk-SK"/>
          </a:p>
        </p:txBody>
      </p:sp>
    </p:spTree>
    <p:extLst>
      <p:ext uri="{BB962C8B-B14F-4D97-AF65-F5344CB8AC3E}">
        <p14:creationId xmlns:p14="http://schemas.microsoft.com/office/powerpoint/2010/main" val="253051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61A08-F8D6-4E52-B9B5-577699F96839}" type="slidenum">
              <a:rPr lang="sk-SK" altLang="sk-SK"/>
              <a:pPr>
                <a:defRPr/>
              </a:pPr>
              <a:t>‹#›</a:t>
            </a:fld>
            <a:endParaRPr lang="sk-SK" altLang="sk-SK"/>
          </a:p>
        </p:txBody>
      </p:sp>
    </p:spTree>
    <p:extLst>
      <p:ext uri="{BB962C8B-B14F-4D97-AF65-F5344CB8AC3E}">
        <p14:creationId xmlns:p14="http://schemas.microsoft.com/office/powerpoint/2010/main" val="397032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CD1CB8-D70E-49EF-A5DA-D0205051B2A1}" type="slidenum">
              <a:rPr lang="sk-SK" altLang="sk-SK"/>
              <a:pPr>
                <a:defRPr/>
              </a:pPr>
              <a:t>‹#›</a:t>
            </a:fld>
            <a:endParaRPr lang="sk-SK" altLang="sk-SK"/>
          </a:p>
        </p:txBody>
      </p:sp>
    </p:spTree>
    <p:extLst>
      <p:ext uri="{BB962C8B-B14F-4D97-AF65-F5344CB8AC3E}">
        <p14:creationId xmlns:p14="http://schemas.microsoft.com/office/powerpoint/2010/main" val="30685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06F0F8-6B3F-4886-884A-A65324994EDA}" type="slidenum">
              <a:rPr lang="sk-SK" altLang="sk-SK"/>
              <a:pPr>
                <a:defRPr/>
              </a:pPr>
              <a:t>‹#›</a:t>
            </a:fld>
            <a:endParaRPr lang="sk-SK" altLang="sk-SK"/>
          </a:p>
        </p:txBody>
      </p:sp>
    </p:spTree>
    <p:extLst>
      <p:ext uri="{BB962C8B-B14F-4D97-AF65-F5344CB8AC3E}">
        <p14:creationId xmlns:p14="http://schemas.microsoft.com/office/powerpoint/2010/main" val="33168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13F0BA-A688-488D-A644-B5A1612F2210}" type="slidenum">
              <a:rPr lang="sk-SK" altLang="sk-SK"/>
              <a:pPr>
                <a:defRPr/>
              </a:pPr>
              <a:t>‹#›</a:t>
            </a:fld>
            <a:endParaRPr lang="sk-SK" altLang="sk-SK"/>
          </a:p>
        </p:txBody>
      </p:sp>
    </p:spTree>
    <p:extLst>
      <p:ext uri="{BB962C8B-B14F-4D97-AF65-F5344CB8AC3E}">
        <p14:creationId xmlns:p14="http://schemas.microsoft.com/office/powerpoint/2010/main" val="2463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D9E30-46CD-486C-983C-E63775D43958}" type="slidenum">
              <a:rPr lang="sk-SK" altLang="sk-SK"/>
              <a:pPr>
                <a:defRPr/>
              </a:pPr>
              <a:t>‹#›</a:t>
            </a:fld>
            <a:endParaRPr lang="sk-SK" altLang="sk-SK"/>
          </a:p>
        </p:txBody>
      </p:sp>
    </p:spTree>
    <p:extLst>
      <p:ext uri="{BB962C8B-B14F-4D97-AF65-F5344CB8AC3E}">
        <p14:creationId xmlns:p14="http://schemas.microsoft.com/office/powerpoint/2010/main" val="207913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585851-FCE9-4B07-B156-60B3BB920BC5}" type="slidenum">
              <a:rPr lang="sk-SK" altLang="sk-SK"/>
              <a:pPr>
                <a:defRPr/>
              </a:pPr>
              <a:t>‹#›</a:t>
            </a:fld>
            <a:endParaRPr lang="sk-SK" altLang="sk-SK"/>
          </a:p>
        </p:txBody>
      </p:sp>
    </p:spTree>
    <p:extLst>
      <p:ext uri="{BB962C8B-B14F-4D97-AF65-F5344CB8AC3E}">
        <p14:creationId xmlns:p14="http://schemas.microsoft.com/office/powerpoint/2010/main" val="547476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smtClean="0"/>
              <a:t>Kliknite sem a upravte štýly predlohy textu.</a:t>
            </a:r>
          </a:p>
          <a:p>
            <a:pPr lvl="1"/>
            <a:r>
              <a:rPr lang="sk-SK" altLang="sk-SK" smtClean="0"/>
              <a:t>Druhá úroveň</a:t>
            </a:r>
          </a:p>
          <a:p>
            <a:pPr lvl="2"/>
            <a:r>
              <a:rPr lang="sk-SK" altLang="sk-SK" smtClean="0"/>
              <a:t>Tretia úroveň</a:t>
            </a:r>
          </a:p>
          <a:p>
            <a:pPr lvl="3"/>
            <a:r>
              <a:rPr lang="sk-SK" altLang="sk-SK" smtClean="0"/>
              <a:t>Štvrtá úroveň</a:t>
            </a:r>
          </a:p>
          <a:p>
            <a:pPr lvl="4"/>
            <a:r>
              <a:rPr lang="sk-SK" alt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5A5FD5D1-3170-4B85-9077-73B2B714D660}"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5pPr>
      <a:lvl6pPr marL="4572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6pPr>
      <a:lvl7pPr marL="9144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7pPr>
      <a:lvl8pPr marL="13716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8pPr>
      <a:lvl9pPr marL="18288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692854" y="2189657"/>
            <a:ext cx="7839585"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3200" b="1" dirty="0" smtClean="0">
                <a:solidFill>
                  <a:schemeClr val="bg1"/>
                </a:solidFill>
              </a:rPr>
              <a:t>EESDA </a:t>
            </a:r>
          </a:p>
          <a:p>
            <a:r>
              <a:rPr lang="en-US" sz="3200" b="1" dirty="0" smtClean="0">
                <a:solidFill>
                  <a:schemeClr val="bg1"/>
                </a:solidFill>
              </a:rPr>
              <a:t>First progress meeting</a:t>
            </a:r>
            <a:endParaRPr lang="en-US" sz="3200" b="1" dirty="0">
              <a:solidFill>
                <a:schemeClr val="bg1"/>
              </a:solidFill>
            </a:endParaRPr>
          </a:p>
          <a:p>
            <a:pPr eaLnBrk="1" hangingPunct="1">
              <a:lnSpc>
                <a:spcPts val="2700"/>
              </a:lnSpc>
              <a:spcAft>
                <a:spcPts val="600"/>
              </a:spcAft>
            </a:pPr>
            <a:endParaRPr lang="en-US" altLang="sk-SK" sz="3200" b="1" dirty="0">
              <a:solidFill>
                <a:schemeClr val="bg1"/>
              </a:solidFill>
            </a:endParaRPr>
          </a:p>
          <a:p>
            <a:pPr eaLnBrk="1" hangingPunct="1">
              <a:lnSpc>
                <a:spcPts val="2700"/>
              </a:lnSpc>
            </a:pPr>
            <a:r>
              <a:rPr lang="sk-SK" altLang="sk-SK" sz="2400" b="1" dirty="0" err="1" smtClean="0">
                <a:solidFill>
                  <a:schemeClr val="bg1"/>
                </a:solidFill>
              </a:rPr>
              <a:t>Tartu</a:t>
            </a:r>
            <a:r>
              <a:rPr lang="sk-SK" altLang="sk-SK" sz="2400" b="1" dirty="0" smtClean="0">
                <a:solidFill>
                  <a:schemeClr val="bg1"/>
                </a:solidFill>
              </a:rPr>
              <a:t>, </a:t>
            </a:r>
            <a:r>
              <a:rPr lang="sk-SK" altLang="sk-SK" sz="2400" b="1" dirty="0" err="1" smtClean="0">
                <a:solidFill>
                  <a:schemeClr val="bg1"/>
                </a:solidFill>
              </a:rPr>
              <a:t>Estonia</a:t>
            </a:r>
            <a:endParaRPr lang="sk-SK" altLang="sk-SK" sz="2400" b="1" dirty="0" smtClean="0">
              <a:solidFill>
                <a:schemeClr val="bg1"/>
              </a:solidFill>
            </a:endParaRPr>
          </a:p>
          <a:p>
            <a:pPr eaLnBrk="1" hangingPunct="1">
              <a:lnSpc>
                <a:spcPts val="2700"/>
              </a:lnSpc>
            </a:pPr>
            <a:endParaRPr lang="sk-SK" altLang="sk-SK" sz="2400" b="1" dirty="0" smtClean="0">
              <a:solidFill>
                <a:schemeClr val="bg1"/>
              </a:solidFill>
            </a:endParaRPr>
          </a:p>
          <a:p>
            <a:pPr eaLnBrk="1" hangingPunct="1">
              <a:lnSpc>
                <a:spcPts val="2700"/>
              </a:lnSpc>
            </a:pPr>
            <a:r>
              <a:rPr lang="sk-SK" altLang="sk-SK" sz="2400" b="1" dirty="0" smtClean="0">
                <a:solidFill>
                  <a:schemeClr val="bg1"/>
                </a:solidFill>
              </a:rPr>
              <a:t>11 </a:t>
            </a:r>
            <a:r>
              <a:rPr lang="sk-SK" altLang="sk-SK" sz="2400" b="1" dirty="0" err="1" smtClean="0">
                <a:solidFill>
                  <a:schemeClr val="bg1"/>
                </a:solidFill>
              </a:rPr>
              <a:t>July</a:t>
            </a:r>
            <a:r>
              <a:rPr lang="sk-SK" altLang="sk-SK" sz="2400" b="1" dirty="0" smtClean="0">
                <a:solidFill>
                  <a:schemeClr val="bg1"/>
                </a:solidFill>
              </a:rPr>
              <a:t> 2018</a:t>
            </a:r>
            <a:endParaRPr lang="en-US" altLang="sk-SK"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80926"/>
          </a:xfrm>
        </p:spPr>
        <p:txBody>
          <a:bodyPr/>
          <a:lstStyle/>
          <a:p>
            <a:r>
              <a:rPr lang="en-US" sz="3600" b="1" dirty="0" smtClean="0">
                <a:solidFill>
                  <a:srgbClr val="923236"/>
                </a:solidFill>
              </a:rPr>
              <a:t>Chapter 1 </a:t>
            </a:r>
            <a:r>
              <a:rPr lang="mr-IN" sz="3600" b="1" dirty="0" smtClean="0">
                <a:solidFill>
                  <a:srgbClr val="923236"/>
                </a:solidFill>
              </a:rPr>
              <a:t>–</a:t>
            </a:r>
            <a:r>
              <a:rPr lang="en-US" sz="3600" b="1" dirty="0" smtClean="0">
                <a:solidFill>
                  <a:srgbClr val="923236"/>
                </a:solidFill>
              </a:rPr>
              <a:t> national context</a:t>
            </a:r>
            <a:endParaRPr lang="en-US" sz="3600" b="1" dirty="0">
              <a:solidFill>
                <a:srgbClr val="923236"/>
              </a:solidFill>
            </a:endParaRPr>
          </a:p>
        </p:txBody>
      </p:sp>
      <p:sp>
        <p:nvSpPr>
          <p:cNvPr id="3" name="Content Placeholder 2"/>
          <p:cNvSpPr>
            <a:spLocks noGrp="1"/>
          </p:cNvSpPr>
          <p:nvPr>
            <p:ph idx="1"/>
          </p:nvPr>
        </p:nvSpPr>
        <p:spPr>
          <a:xfrm>
            <a:off x="409243" y="1340768"/>
            <a:ext cx="8277557" cy="4882909"/>
          </a:xfrm>
        </p:spPr>
        <p:txBody>
          <a:bodyPr/>
          <a:lstStyle/>
          <a:p>
            <a:r>
              <a:rPr lang="en-GB" sz="2000" b="1" dirty="0" err="1">
                <a:solidFill>
                  <a:srgbClr val="923236"/>
                </a:solidFill>
              </a:rPr>
              <a:t>Eurofound</a:t>
            </a:r>
            <a:r>
              <a:rPr lang="en-GB" sz="2000" b="1" dirty="0">
                <a:solidFill>
                  <a:srgbClr val="923236"/>
                </a:solidFill>
              </a:rPr>
              <a:t> </a:t>
            </a:r>
            <a:r>
              <a:rPr lang="en-GB" sz="2000" b="1" dirty="0" smtClean="0">
                <a:solidFill>
                  <a:srgbClr val="923236"/>
                </a:solidFill>
              </a:rPr>
              <a:t>2018 </a:t>
            </a:r>
            <a:r>
              <a:rPr lang="mr-IN" sz="2000" b="1" dirty="0" smtClean="0">
                <a:solidFill>
                  <a:srgbClr val="923236"/>
                </a:solidFill>
              </a:rPr>
              <a:t>–</a:t>
            </a:r>
            <a:r>
              <a:rPr lang="en-GB" sz="2000" b="1" dirty="0" smtClean="0">
                <a:solidFill>
                  <a:srgbClr val="923236"/>
                </a:solidFill>
              </a:rPr>
              <a:t> follow this or follow older institutionalist categorizations?</a:t>
            </a:r>
          </a:p>
          <a:p>
            <a:r>
              <a:rPr lang="en-GB" sz="2000" dirty="0" smtClean="0"/>
              <a:t>5 country </a:t>
            </a:r>
            <a:r>
              <a:rPr lang="en-GB" sz="2000" dirty="0"/>
              <a:t>clusters, based on their industrial relations and with regards to their geographical location: </a:t>
            </a:r>
          </a:p>
          <a:p>
            <a:r>
              <a:rPr lang="en-GB" sz="2000" b="1" dirty="0"/>
              <a:t>„-‘organised corporatism’ </a:t>
            </a:r>
            <a:r>
              <a:rPr lang="en-GB" sz="2000" dirty="0"/>
              <a:t>in the Nordic cluster (Denmark, Finland and Sweden); </a:t>
            </a:r>
          </a:p>
          <a:p>
            <a:r>
              <a:rPr lang="en-GB" sz="2000" dirty="0"/>
              <a:t>-‘</a:t>
            </a:r>
            <a:r>
              <a:rPr lang="en-GB" sz="2000" b="1" dirty="0"/>
              <a:t>social partnership’ </a:t>
            </a:r>
            <a:r>
              <a:rPr lang="en-GB" sz="2000" dirty="0"/>
              <a:t>in the Centre-west cluster (Austria, Belgium, Germany, Luxembourg, the Netherlands and Slovenia); </a:t>
            </a:r>
          </a:p>
          <a:p>
            <a:r>
              <a:rPr lang="en-GB" sz="2000" b="1" dirty="0"/>
              <a:t>-‘state-centred’</a:t>
            </a:r>
            <a:r>
              <a:rPr lang="en-GB" sz="2000" dirty="0"/>
              <a:t> in the South cluster (Greece, France, Italy, Portugal and Spain); </a:t>
            </a:r>
          </a:p>
          <a:p>
            <a:r>
              <a:rPr lang="en-GB" sz="2000" b="1" dirty="0"/>
              <a:t>-‘liberal pluralism</a:t>
            </a:r>
            <a:r>
              <a:rPr lang="en-GB" sz="2000" dirty="0"/>
              <a:t>’ in the West cluster (Cyprus, Ireland, Malta and the UK) </a:t>
            </a:r>
          </a:p>
          <a:p>
            <a:r>
              <a:rPr lang="en-GB" sz="2000" dirty="0"/>
              <a:t>- </a:t>
            </a:r>
            <a:r>
              <a:rPr lang="en-GB" sz="2000" b="1" dirty="0"/>
              <a:t>‘transition economies</a:t>
            </a:r>
            <a:r>
              <a:rPr lang="en-GB" sz="2000" dirty="0"/>
              <a:t>’ (‘mixed model’) in the Centre-east cluster (Bulgaria, Croatia, the Czech Republic, Estonia, Hungary, Latvia, Lithuania, Poland, Romania and Slovakia).“ </a:t>
            </a:r>
          </a:p>
          <a:p>
            <a:r>
              <a:rPr lang="en-GB" sz="2000" dirty="0"/>
              <a:t>(</a:t>
            </a:r>
            <a:r>
              <a:rPr lang="en-GB" sz="2000" dirty="0" err="1"/>
              <a:t>Eurofound</a:t>
            </a:r>
            <a:r>
              <a:rPr lang="en-GB" sz="2000" dirty="0"/>
              <a:t>, 2018a).</a:t>
            </a:r>
          </a:p>
          <a:p>
            <a:endParaRPr lang="en-US" sz="2000" dirty="0" smtClean="0"/>
          </a:p>
          <a:p>
            <a:endParaRPr lang="en-US" sz="20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212225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80926"/>
          </a:xfrm>
        </p:spPr>
        <p:txBody>
          <a:bodyPr/>
          <a:lstStyle/>
          <a:p>
            <a:r>
              <a:rPr lang="en-US" sz="3600" b="1" dirty="0" smtClean="0">
                <a:solidFill>
                  <a:srgbClr val="923236"/>
                </a:solidFill>
              </a:rPr>
              <a:t>Chapter 2 </a:t>
            </a:r>
            <a:r>
              <a:rPr lang="mr-IN" sz="3600" b="1" dirty="0" smtClean="0">
                <a:solidFill>
                  <a:srgbClr val="923236"/>
                </a:solidFill>
              </a:rPr>
              <a:t>–</a:t>
            </a:r>
            <a:r>
              <a:rPr lang="en-US" sz="3600" b="1" dirty="0" smtClean="0">
                <a:solidFill>
                  <a:srgbClr val="923236"/>
                </a:solidFill>
              </a:rPr>
              <a:t> MLG Approach</a:t>
            </a:r>
            <a:endParaRPr lang="en-US" sz="3600" b="1" dirty="0">
              <a:solidFill>
                <a:srgbClr val="923236"/>
              </a:solidFill>
            </a:endParaRPr>
          </a:p>
        </p:txBody>
      </p:sp>
      <p:sp>
        <p:nvSpPr>
          <p:cNvPr id="3" name="Content Placeholder 2"/>
          <p:cNvSpPr>
            <a:spLocks noGrp="1"/>
          </p:cNvSpPr>
          <p:nvPr>
            <p:ph idx="1"/>
          </p:nvPr>
        </p:nvSpPr>
        <p:spPr>
          <a:xfrm>
            <a:off x="409243" y="1340768"/>
            <a:ext cx="8277557" cy="4882909"/>
          </a:xfrm>
        </p:spPr>
        <p:txBody>
          <a:bodyPr/>
          <a:lstStyle/>
          <a:p>
            <a:r>
              <a:rPr lang="en-US" sz="2000" dirty="0" smtClean="0"/>
              <a:t>Relational/network perspective</a:t>
            </a:r>
          </a:p>
          <a:p>
            <a:r>
              <a:rPr lang="en-US" sz="2000" dirty="0" smtClean="0"/>
              <a:t>Identify actors and the ways t</a:t>
            </a:r>
            <a:r>
              <a:rPr lang="en-US" sz="2000" dirty="0" smtClean="0"/>
              <a:t>hey are involved in SD</a:t>
            </a:r>
          </a:p>
          <a:p>
            <a:r>
              <a:rPr lang="en-US" sz="2000" b="1" dirty="0" smtClean="0">
                <a:solidFill>
                  <a:srgbClr val="923236"/>
                </a:solidFill>
              </a:rPr>
              <a:t>Actors’ power resources: institutional, organizational, structural (do we need this in the approach?)</a:t>
            </a:r>
          </a:p>
          <a:p>
            <a:r>
              <a:rPr lang="en-US" sz="2000" dirty="0" smtClean="0"/>
              <a:t>Intensity of SD - information, consultation, negotiation</a:t>
            </a:r>
          </a:p>
          <a:p>
            <a:r>
              <a:rPr lang="en-US" sz="2000" dirty="0" smtClean="0"/>
              <a:t>Form of interaction: control, cooperation, value-sharing, interactive bargaining</a:t>
            </a:r>
          </a:p>
          <a:p>
            <a:r>
              <a:rPr lang="en-US" sz="2000" dirty="0" smtClean="0"/>
              <a:t>Outcomes: binding/non-binding</a:t>
            </a:r>
          </a:p>
          <a:p>
            <a:r>
              <a:rPr lang="en-US" sz="2000" dirty="0" smtClean="0"/>
              <a:t>Modes of implementing the outcome: legislation, collective agreements, other forms</a:t>
            </a:r>
          </a:p>
          <a:p>
            <a:r>
              <a:rPr lang="en-US" sz="2000" dirty="0" smtClean="0"/>
              <a:t>Effectiveness of SD </a:t>
            </a:r>
            <a:r>
              <a:rPr lang="mr-IN" sz="2000" dirty="0" smtClean="0"/>
              <a:t>–</a:t>
            </a:r>
            <a:r>
              <a:rPr lang="en-US" sz="2000" dirty="0" smtClean="0"/>
              <a:t> how to measure? </a:t>
            </a:r>
            <a:r>
              <a:rPr lang="en-US" sz="2000" dirty="0" err="1" smtClean="0"/>
              <a:t>Kenworthy</a:t>
            </a:r>
            <a:r>
              <a:rPr lang="en-US" sz="2000" dirty="0" smtClean="0"/>
              <a:t>/Kittel (2003) </a:t>
            </a:r>
            <a:r>
              <a:rPr lang="mr-IN" sz="2000" dirty="0" smtClean="0"/>
              <a:t>–</a:t>
            </a:r>
            <a:r>
              <a:rPr lang="en-US" sz="2000" dirty="0" smtClean="0"/>
              <a:t> mostly institutional variables, not relevant for EU-level SD articulation. </a:t>
            </a:r>
          </a:p>
          <a:p>
            <a:r>
              <a:rPr lang="en-US" sz="2000" b="1" dirty="0" smtClean="0">
                <a:solidFill>
                  <a:srgbClr val="923236"/>
                </a:solidFill>
              </a:rPr>
              <a:t>Focus: impact on policy making, capacity to implement SD outcome into policies (both at EU-level and national level)</a:t>
            </a:r>
            <a:endParaRPr lang="en-US" sz="2000" b="1" dirty="0" smtClean="0">
              <a:solidFill>
                <a:srgbClr val="923236"/>
              </a:solidFill>
            </a:endParaRPr>
          </a:p>
          <a:p>
            <a:endParaRPr lang="en-US" sz="20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81716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8" y="16349"/>
            <a:ext cx="9148628" cy="6878951"/>
          </a:xfrm>
        </p:spPr>
      </p:pic>
      <p:sp>
        <p:nvSpPr>
          <p:cNvPr id="7" name="Rectangle 6"/>
          <p:cNvSpPr/>
          <p:nvPr/>
        </p:nvSpPr>
        <p:spPr>
          <a:xfrm>
            <a:off x="1403648" y="2644170"/>
            <a:ext cx="6624736" cy="1077218"/>
          </a:xfrm>
          <a:prstGeom prst="rect">
            <a:avLst/>
          </a:prstGeom>
        </p:spPr>
        <p:txBody>
          <a:bodyPr wrap="square">
            <a:spAutoFit/>
          </a:bodyPr>
          <a:lstStyle/>
          <a:p>
            <a:pPr lvl="0" algn="ctr" eaLnBrk="1" hangingPunct="1"/>
            <a:endParaRPr lang="en-US" altLang="sk-SK" sz="3200" b="1" dirty="0" smtClean="0">
              <a:solidFill>
                <a:srgbClr val="FFFFFF"/>
              </a:solidFill>
            </a:endParaRPr>
          </a:p>
          <a:p>
            <a:pPr lvl="0" algn="ctr" eaLnBrk="1" hangingPunct="1"/>
            <a:r>
              <a:rPr lang="sk-SK" altLang="sk-SK" sz="3200" b="1" dirty="0" err="1" smtClean="0">
                <a:solidFill>
                  <a:srgbClr val="FFFFFF"/>
                </a:solidFill>
              </a:rPr>
              <a:t>Thank</a:t>
            </a:r>
            <a:r>
              <a:rPr lang="sk-SK" altLang="sk-SK" sz="3200" b="1" dirty="0" smtClean="0">
                <a:solidFill>
                  <a:srgbClr val="FFFFFF"/>
                </a:solidFill>
              </a:rPr>
              <a:t> </a:t>
            </a:r>
            <a:r>
              <a:rPr lang="sk-SK" altLang="sk-SK" sz="3200" b="1" dirty="0" err="1" smtClean="0">
                <a:solidFill>
                  <a:srgbClr val="FFFFFF"/>
                </a:solidFill>
              </a:rPr>
              <a:t>you</a:t>
            </a:r>
            <a:r>
              <a:rPr lang="sk-SK" altLang="sk-SK" sz="3200" b="1" dirty="0" smtClean="0">
                <a:solidFill>
                  <a:srgbClr val="FFFFFF"/>
                </a:solidFill>
              </a:rPr>
              <a:t> </a:t>
            </a:r>
            <a:r>
              <a:rPr lang="sk-SK" altLang="sk-SK" sz="3200" b="1" dirty="0" err="1" smtClean="0">
                <a:solidFill>
                  <a:srgbClr val="FFFFFF"/>
                </a:solidFill>
              </a:rPr>
              <a:t>for</a:t>
            </a:r>
            <a:r>
              <a:rPr lang="sk-SK" altLang="sk-SK" sz="3200" b="1" dirty="0" smtClean="0">
                <a:solidFill>
                  <a:srgbClr val="FFFFFF"/>
                </a:solidFill>
              </a:rPr>
              <a:t> </a:t>
            </a:r>
            <a:r>
              <a:rPr lang="sk-SK" altLang="sk-SK" sz="3200" b="1" dirty="0" err="1" smtClean="0">
                <a:solidFill>
                  <a:srgbClr val="FFFFFF"/>
                </a:solidFill>
              </a:rPr>
              <a:t>your</a:t>
            </a:r>
            <a:r>
              <a:rPr lang="sk-SK" altLang="sk-SK" sz="3200" b="1" dirty="0" smtClean="0">
                <a:solidFill>
                  <a:srgbClr val="FFFFFF"/>
                </a:solidFill>
              </a:rPr>
              <a:t> </a:t>
            </a:r>
            <a:r>
              <a:rPr lang="sk-SK" altLang="sk-SK" sz="3200" b="1" dirty="0" err="1" smtClean="0">
                <a:solidFill>
                  <a:srgbClr val="FFFFFF"/>
                </a:solidFill>
              </a:rPr>
              <a:t>attention</a:t>
            </a:r>
            <a:r>
              <a:rPr lang="en-US" altLang="sk-SK" sz="3200" b="1" dirty="0" smtClean="0">
                <a:solidFill>
                  <a:srgbClr val="FFFFFF"/>
                </a:solidFill>
              </a:rPr>
              <a:t>!</a:t>
            </a:r>
            <a:endParaRPr lang="en-US" altLang="sk-SK" sz="3200" b="1" dirty="0">
              <a:solidFill>
                <a:srgbClr val="FFFFFF"/>
              </a:solidFill>
            </a:endParaRPr>
          </a:p>
        </p:txBody>
      </p:sp>
      <p:sp>
        <p:nvSpPr>
          <p:cNvPr id="8" name="Rectangle 7"/>
          <p:cNvSpPr/>
          <p:nvPr/>
        </p:nvSpPr>
        <p:spPr>
          <a:xfrm>
            <a:off x="3059832" y="3734287"/>
            <a:ext cx="4572000" cy="646331"/>
          </a:xfrm>
          <a:prstGeom prst="rect">
            <a:avLst/>
          </a:prstGeom>
        </p:spPr>
        <p:txBody>
          <a:bodyPr>
            <a:spAutoFit/>
          </a:bodyPr>
          <a:lstStyle/>
          <a:p>
            <a:pPr eaLnBrk="1" hangingPunct="1"/>
            <a:r>
              <a:rPr lang="en-US" altLang="sk-SK" b="1" smtClean="0">
                <a:solidFill>
                  <a:srgbClr val="D79B93"/>
                </a:solidFill>
              </a:rPr>
              <a:t>marta.kahancova@celsi.sk</a:t>
            </a:r>
            <a:endParaRPr lang="en-US" altLang="sk-SK" b="1" dirty="0">
              <a:solidFill>
                <a:srgbClr val="D79B93"/>
              </a:solidFill>
            </a:endParaRPr>
          </a:p>
          <a:p>
            <a:pPr eaLnBrk="1" hangingPunct="1"/>
            <a:endParaRPr lang="en-US" altLang="sk-SK" b="1" dirty="0">
              <a:solidFill>
                <a:srgbClr val="D79B93"/>
              </a:solidFill>
            </a:endParaRPr>
          </a:p>
        </p:txBody>
      </p:sp>
    </p:spTree>
    <p:extLst>
      <p:ext uri="{BB962C8B-B14F-4D97-AF65-F5344CB8AC3E}">
        <p14:creationId xmlns:p14="http://schemas.microsoft.com/office/powerpoint/2010/main" val="807656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580926"/>
          </a:xfrm>
        </p:spPr>
        <p:txBody>
          <a:bodyPr/>
          <a:lstStyle/>
          <a:p>
            <a:r>
              <a:rPr lang="en-US" sz="3600" b="1" dirty="0" smtClean="0">
                <a:solidFill>
                  <a:srgbClr val="923236"/>
                </a:solidFill>
              </a:rPr>
              <a:t>Deliverable WP1.1</a:t>
            </a:r>
            <a:endParaRPr lang="en-US" sz="3600" b="1" dirty="0">
              <a:solidFill>
                <a:srgbClr val="923236"/>
              </a:solidFill>
            </a:endParaRPr>
          </a:p>
        </p:txBody>
      </p:sp>
      <p:sp>
        <p:nvSpPr>
          <p:cNvPr id="3" name="Content Placeholder 2"/>
          <p:cNvSpPr>
            <a:spLocks noGrp="1"/>
          </p:cNvSpPr>
          <p:nvPr>
            <p:ph idx="1"/>
          </p:nvPr>
        </p:nvSpPr>
        <p:spPr>
          <a:xfrm>
            <a:off x="409243" y="1556792"/>
            <a:ext cx="8277557" cy="4882909"/>
          </a:xfrm>
        </p:spPr>
        <p:txBody>
          <a:bodyPr/>
          <a:lstStyle/>
          <a:p>
            <a:r>
              <a:rPr lang="en-GB" sz="2400" dirty="0"/>
              <a:t>Chapter 1: Social dialogue articulation in context</a:t>
            </a:r>
          </a:p>
          <a:p>
            <a:pPr lvl="1"/>
            <a:r>
              <a:rPr lang="en-GB" sz="2400" dirty="0"/>
              <a:t>Conceptualization of social dialogue and its articulation</a:t>
            </a:r>
          </a:p>
          <a:p>
            <a:pPr lvl="1"/>
            <a:r>
              <a:rPr lang="en-GB" sz="2400" dirty="0"/>
              <a:t>Context of European diversity of industrial relations systems</a:t>
            </a:r>
          </a:p>
          <a:p>
            <a:pPr lvl="1"/>
            <a:r>
              <a:rPr lang="en-GB" sz="2400" dirty="0"/>
              <a:t>Overview of social dialogue agenda at the EU and national </a:t>
            </a:r>
            <a:r>
              <a:rPr lang="en-GB" sz="2400" dirty="0" smtClean="0"/>
              <a:t>level</a:t>
            </a:r>
            <a:r>
              <a:rPr lang="en-GB" sz="2400" dirty="0"/>
              <a:t> </a:t>
            </a:r>
          </a:p>
          <a:p>
            <a:endParaRPr lang="en-US" sz="2400" dirty="0" smtClean="0"/>
          </a:p>
          <a:p>
            <a:endParaRPr lang="en-US" sz="24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154111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580926"/>
          </a:xfrm>
        </p:spPr>
        <p:txBody>
          <a:bodyPr/>
          <a:lstStyle/>
          <a:p>
            <a:r>
              <a:rPr lang="en-US" sz="3600" b="1" dirty="0" smtClean="0">
                <a:solidFill>
                  <a:srgbClr val="923236"/>
                </a:solidFill>
              </a:rPr>
              <a:t>Deliverable WP1.1</a:t>
            </a:r>
            <a:endParaRPr lang="en-US" sz="3600" b="1" dirty="0">
              <a:solidFill>
                <a:srgbClr val="923236"/>
              </a:solidFill>
            </a:endParaRPr>
          </a:p>
        </p:txBody>
      </p:sp>
      <p:sp>
        <p:nvSpPr>
          <p:cNvPr id="3" name="Content Placeholder 2"/>
          <p:cNvSpPr>
            <a:spLocks noGrp="1"/>
          </p:cNvSpPr>
          <p:nvPr>
            <p:ph idx="1"/>
          </p:nvPr>
        </p:nvSpPr>
        <p:spPr>
          <a:xfrm>
            <a:off x="409243" y="1556792"/>
            <a:ext cx="8277557" cy="4882909"/>
          </a:xfrm>
        </p:spPr>
        <p:txBody>
          <a:bodyPr/>
          <a:lstStyle/>
          <a:p>
            <a:r>
              <a:rPr lang="en-GB" sz="2400" dirty="0" smtClean="0"/>
              <a:t>Chapter </a:t>
            </a:r>
            <a:r>
              <a:rPr lang="en-GB" sz="2400" dirty="0"/>
              <a:t>2: Analytical framework</a:t>
            </a:r>
          </a:p>
          <a:p>
            <a:pPr marL="0" indent="357188">
              <a:buNone/>
            </a:pPr>
            <a:r>
              <a:rPr lang="en-GB" sz="2400" dirty="0"/>
              <a:t>2.1  A multi-level governance approach </a:t>
            </a:r>
          </a:p>
          <a:p>
            <a:pPr marL="0" indent="357188">
              <a:buNone/>
            </a:pPr>
            <a:r>
              <a:rPr lang="en-GB" sz="2400" dirty="0"/>
              <a:t>2.1.1. Concepts </a:t>
            </a:r>
          </a:p>
          <a:p>
            <a:pPr marL="0" indent="357188">
              <a:buNone/>
            </a:pPr>
            <a:r>
              <a:rPr lang="en-GB" sz="2400" dirty="0"/>
              <a:t>2.1.2. Operationalization</a:t>
            </a:r>
          </a:p>
          <a:p>
            <a:pPr marL="0" indent="357188">
              <a:buNone/>
            </a:pPr>
            <a:r>
              <a:rPr lang="en-GB" sz="2400" dirty="0"/>
              <a:t>2.2  Effectiveness of social dialogue</a:t>
            </a:r>
          </a:p>
          <a:p>
            <a:pPr marL="0" indent="357188">
              <a:buNone/>
            </a:pPr>
            <a:r>
              <a:rPr lang="en-GB" sz="2400" dirty="0"/>
              <a:t>2.2.1. Concepts</a:t>
            </a:r>
          </a:p>
          <a:p>
            <a:pPr marL="1430338" indent="-1073150">
              <a:buNone/>
            </a:pPr>
            <a:r>
              <a:rPr lang="en-GB" sz="2400" dirty="0"/>
              <a:t>2.2.2. How to measure effectiveness of social dialogue?</a:t>
            </a:r>
          </a:p>
          <a:p>
            <a:pPr marL="0" indent="357188">
              <a:buNone/>
            </a:pPr>
            <a:r>
              <a:rPr lang="en-GB" sz="2400" dirty="0"/>
              <a:t>2.3  Summary</a:t>
            </a:r>
          </a:p>
          <a:p>
            <a:endParaRPr lang="en-US" sz="2400" dirty="0" smtClean="0"/>
          </a:p>
          <a:p>
            <a:endParaRPr lang="en-US" sz="24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123227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80926"/>
          </a:xfrm>
        </p:spPr>
        <p:txBody>
          <a:bodyPr/>
          <a:lstStyle/>
          <a:p>
            <a:r>
              <a:rPr lang="en-US" sz="3600" b="1" dirty="0" smtClean="0">
                <a:solidFill>
                  <a:srgbClr val="923236"/>
                </a:solidFill>
              </a:rPr>
              <a:t>Deliverable WP1.1</a:t>
            </a:r>
            <a:endParaRPr lang="en-US" sz="3600" b="1" dirty="0">
              <a:solidFill>
                <a:srgbClr val="923236"/>
              </a:solidFill>
            </a:endParaRPr>
          </a:p>
        </p:txBody>
      </p:sp>
      <p:sp>
        <p:nvSpPr>
          <p:cNvPr id="3" name="Content Placeholder 2"/>
          <p:cNvSpPr>
            <a:spLocks noGrp="1"/>
          </p:cNvSpPr>
          <p:nvPr>
            <p:ph idx="1"/>
          </p:nvPr>
        </p:nvSpPr>
        <p:spPr>
          <a:xfrm>
            <a:off x="457200" y="1268760"/>
            <a:ext cx="8435280" cy="4882909"/>
          </a:xfrm>
        </p:spPr>
        <p:txBody>
          <a:bodyPr/>
          <a:lstStyle/>
          <a:p>
            <a:pPr marL="0" indent="0">
              <a:buNone/>
            </a:pPr>
            <a:r>
              <a:rPr lang="en-GB" sz="2000" dirty="0" smtClean="0"/>
              <a:t>Chapter 3</a:t>
            </a:r>
          </a:p>
          <a:p>
            <a:r>
              <a:rPr lang="en-GB" sz="2000" dirty="0" smtClean="0"/>
              <a:t>3.1 Survey methodology</a:t>
            </a:r>
          </a:p>
          <a:p>
            <a:pPr marL="1430338" indent="-661988">
              <a:buNone/>
            </a:pPr>
            <a:r>
              <a:rPr lang="en-GB" sz="2000" dirty="0" smtClean="0"/>
              <a:t>3.1.1. EU-wide survey of social partners</a:t>
            </a:r>
          </a:p>
          <a:p>
            <a:pPr marL="1430338" indent="-661988">
              <a:buNone/>
            </a:pPr>
            <a:r>
              <a:rPr lang="en-GB" sz="2000" dirty="0" smtClean="0"/>
              <a:t>3.1.2. Tentative questionnaire for the EU-wide survey of social partners</a:t>
            </a:r>
          </a:p>
          <a:p>
            <a:r>
              <a:rPr lang="en-GB" sz="2000" dirty="0" smtClean="0"/>
              <a:t>3.2 Interviews</a:t>
            </a:r>
          </a:p>
          <a:p>
            <a:pPr marL="0" indent="804863">
              <a:buNone/>
            </a:pPr>
            <a:r>
              <a:rPr lang="en-GB" sz="2000" dirty="0" smtClean="0"/>
              <a:t>3.2.2. Overview of national-level interview respondents </a:t>
            </a:r>
          </a:p>
          <a:p>
            <a:pPr marL="0" indent="804863">
              <a:buNone/>
            </a:pPr>
            <a:r>
              <a:rPr lang="en-GB" sz="2000" dirty="0" smtClean="0"/>
              <a:t>3.2.3. Tentative questionnaire for national-level interviews</a:t>
            </a:r>
          </a:p>
          <a:p>
            <a:r>
              <a:rPr lang="en-GB" sz="2000" dirty="0" smtClean="0"/>
              <a:t>3.3 Case studies</a:t>
            </a:r>
          </a:p>
          <a:p>
            <a:pPr marL="0" indent="714375">
              <a:buNone/>
            </a:pPr>
            <a:r>
              <a:rPr lang="en-GB" sz="2000" dirty="0" smtClean="0"/>
              <a:t>3.3.1. Overview of national-level case studies</a:t>
            </a:r>
          </a:p>
          <a:p>
            <a:pPr marL="0" indent="714375">
              <a:buNone/>
            </a:pPr>
            <a:r>
              <a:rPr lang="en-GB" sz="2000" dirty="0" smtClean="0"/>
              <a:t>3.3.2. Tentative questionnaire for case study interviews</a:t>
            </a:r>
          </a:p>
          <a:p>
            <a:r>
              <a:rPr lang="en-GB" sz="2000" dirty="0" smtClean="0"/>
              <a:t>3.4 Network analysis</a:t>
            </a:r>
          </a:p>
          <a:p>
            <a:pPr marL="1484313" indent="-715963">
              <a:buNone/>
            </a:pPr>
            <a:r>
              <a:rPr lang="en-GB" sz="2000" dirty="0" smtClean="0"/>
              <a:t>3.4.1</a:t>
            </a:r>
            <a:r>
              <a:rPr lang="en-GB" sz="2000" dirty="0"/>
              <a:t>. The use of network analysis for studying social dialogue articulation</a:t>
            </a:r>
          </a:p>
          <a:p>
            <a:pPr marL="1484313" indent="-715963">
              <a:buNone/>
            </a:pPr>
            <a:r>
              <a:rPr lang="en-GB" sz="2000" dirty="0" smtClean="0"/>
              <a:t>3.4.2</a:t>
            </a:r>
            <a:r>
              <a:rPr lang="en-GB" sz="2000" dirty="0"/>
              <a:t>. Operationalization and source of data</a:t>
            </a:r>
          </a:p>
          <a:p>
            <a:r>
              <a:rPr lang="en-GB" sz="2000" dirty="0"/>
              <a:t>3.5 Summary</a:t>
            </a:r>
          </a:p>
          <a:p>
            <a:endParaRPr lang="en-US" sz="2000" dirty="0" smtClean="0"/>
          </a:p>
          <a:p>
            <a:endParaRPr lang="en-US" sz="20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85606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580926"/>
          </a:xfrm>
        </p:spPr>
        <p:txBody>
          <a:bodyPr/>
          <a:lstStyle/>
          <a:p>
            <a:r>
              <a:rPr lang="en-US" sz="3600" b="1" dirty="0" smtClean="0">
                <a:solidFill>
                  <a:srgbClr val="923236"/>
                </a:solidFill>
              </a:rPr>
              <a:t>Chapter 1 </a:t>
            </a:r>
            <a:r>
              <a:rPr lang="mr-IN" sz="3600" b="1" dirty="0" smtClean="0">
                <a:solidFill>
                  <a:srgbClr val="923236"/>
                </a:solidFill>
              </a:rPr>
              <a:t>–</a:t>
            </a:r>
            <a:r>
              <a:rPr lang="en-US" sz="3600" b="1" dirty="0" smtClean="0">
                <a:solidFill>
                  <a:srgbClr val="923236"/>
                </a:solidFill>
              </a:rPr>
              <a:t> context/definitions</a:t>
            </a:r>
            <a:endParaRPr lang="en-US" sz="3600" b="1" dirty="0">
              <a:solidFill>
                <a:srgbClr val="923236"/>
              </a:solidFill>
            </a:endParaRPr>
          </a:p>
        </p:txBody>
      </p:sp>
      <p:sp>
        <p:nvSpPr>
          <p:cNvPr id="3" name="Content Placeholder 2"/>
          <p:cNvSpPr>
            <a:spLocks noGrp="1"/>
          </p:cNvSpPr>
          <p:nvPr>
            <p:ph idx="1"/>
          </p:nvPr>
        </p:nvSpPr>
        <p:spPr>
          <a:xfrm>
            <a:off x="409243" y="1556792"/>
            <a:ext cx="8277557" cy="4882909"/>
          </a:xfrm>
        </p:spPr>
        <p:txBody>
          <a:bodyPr/>
          <a:lstStyle/>
          <a:p>
            <a:r>
              <a:rPr lang="en-GB" sz="2000" u="sng" dirty="0"/>
              <a:t>Social dialogue</a:t>
            </a:r>
            <a:r>
              <a:rPr lang="en-GB" sz="2000" dirty="0"/>
              <a:t>: interactions, such as negotiation, consultation or exchange of information, between or among social partners and public authorities</a:t>
            </a:r>
          </a:p>
          <a:p>
            <a:r>
              <a:rPr lang="en-GB" sz="2000" u="sng" dirty="0"/>
              <a:t>Social dialogue articulation</a:t>
            </a:r>
            <a:r>
              <a:rPr lang="en-GB" sz="2000" dirty="0"/>
              <a:t>: ways in which social dialogue between public and private actors at different levels functions and the channels through which EU level social dialogue influences decisions, outcomes and positions of actors at the national and sub-national levels and vice versa</a:t>
            </a:r>
          </a:p>
          <a:p>
            <a:r>
              <a:rPr lang="en-GB" sz="2000" u="sng" dirty="0"/>
              <a:t>Effective social dialogue:</a:t>
            </a:r>
            <a:r>
              <a:rPr lang="en-GB" sz="2000" dirty="0"/>
              <a:t> social dialogue that produces relevant outcomes that are then implemented at the European and/or national levels. Outcomes result from meetings/negotiations/interactions in a reasonable timespan. </a:t>
            </a:r>
          </a:p>
          <a:p>
            <a:r>
              <a:rPr lang="en-GB" sz="2000" dirty="0"/>
              <a:t> </a:t>
            </a:r>
          </a:p>
          <a:p>
            <a:endParaRPr lang="en-US" sz="2000" dirty="0" smtClean="0"/>
          </a:p>
          <a:p>
            <a:endParaRPr lang="en-US" sz="20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160872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580926"/>
          </a:xfrm>
        </p:spPr>
        <p:txBody>
          <a:bodyPr/>
          <a:lstStyle/>
          <a:p>
            <a:r>
              <a:rPr lang="en-US" sz="3600" b="1" dirty="0" smtClean="0">
                <a:solidFill>
                  <a:srgbClr val="923236"/>
                </a:solidFill>
              </a:rPr>
              <a:t>Chapter 1 </a:t>
            </a:r>
            <a:r>
              <a:rPr lang="mr-IN" sz="3600" b="1" dirty="0" smtClean="0">
                <a:solidFill>
                  <a:srgbClr val="923236"/>
                </a:solidFill>
              </a:rPr>
              <a:t>–</a:t>
            </a:r>
            <a:r>
              <a:rPr lang="en-US" sz="3600" b="1" smtClean="0">
                <a:solidFill>
                  <a:srgbClr val="923236"/>
                </a:solidFill>
              </a:rPr>
              <a:t> context/definitions</a:t>
            </a:r>
            <a:endParaRPr lang="en-US" sz="3600" b="1" dirty="0">
              <a:solidFill>
                <a:srgbClr val="923236"/>
              </a:solidFill>
            </a:endParaRPr>
          </a:p>
        </p:txBody>
      </p:sp>
      <p:sp>
        <p:nvSpPr>
          <p:cNvPr id="3" name="Content Placeholder 2"/>
          <p:cNvSpPr>
            <a:spLocks noGrp="1"/>
          </p:cNvSpPr>
          <p:nvPr>
            <p:ph idx="1"/>
          </p:nvPr>
        </p:nvSpPr>
        <p:spPr>
          <a:xfrm>
            <a:off x="409243" y="1556792"/>
            <a:ext cx="8277557" cy="4882909"/>
          </a:xfrm>
        </p:spPr>
        <p:txBody>
          <a:bodyPr/>
          <a:lstStyle/>
          <a:p>
            <a:r>
              <a:rPr lang="en-GB" sz="2000" u="sng" dirty="0"/>
              <a:t>Outcomes of social dialogue:</a:t>
            </a:r>
            <a:endParaRPr lang="en-GB" sz="2000" dirty="0"/>
          </a:p>
          <a:p>
            <a:r>
              <a:rPr lang="en-GB" sz="2000" dirty="0"/>
              <a:t>a) binding outcomes </a:t>
            </a:r>
          </a:p>
          <a:p>
            <a:pPr lvl="0"/>
            <a:r>
              <a:rPr lang="en-GB" sz="2000" dirty="0"/>
              <a:t>serving the purpose of </a:t>
            </a:r>
            <a:r>
              <a:rPr lang="en-GB" sz="2000" b="1" dirty="0"/>
              <a:t>legislative implementation</a:t>
            </a:r>
            <a:r>
              <a:rPr lang="en-GB" sz="2000" dirty="0"/>
              <a:t> (e.g., Council Directives, Autonomous agreements of EU-level social partners, national-level legislation)</a:t>
            </a:r>
          </a:p>
          <a:p>
            <a:pPr lvl="0"/>
            <a:r>
              <a:rPr lang="en-GB" sz="2000" dirty="0"/>
              <a:t>serving the purpose of </a:t>
            </a:r>
            <a:r>
              <a:rPr lang="en-GB" sz="2000" b="1" dirty="0"/>
              <a:t>implementation in form of collective agreements</a:t>
            </a:r>
            <a:r>
              <a:rPr lang="en-GB" sz="2000" dirty="0"/>
              <a:t> (national or sectoral)</a:t>
            </a:r>
          </a:p>
          <a:p>
            <a:r>
              <a:rPr lang="en-GB" sz="2000" b="1" dirty="0"/>
              <a:t>               </a:t>
            </a:r>
            <a:r>
              <a:rPr lang="en-GB" sz="2000" dirty="0"/>
              <a:t>b) non-binding outcomes (voluntary implementation by social partners) </a:t>
            </a:r>
          </a:p>
          <a:p>
            <a:pPr lvl="0"/>
            <a:r>
              <a:rPr lang="en-GB" sz="2000" dirty="0"/>
              <a:t>process-oriented texts (frameworks for action, guidelines, codes of conduct, policy orientation)</a:t>
            </a:r>
          </a:p>
          <a:p>
            <a:pPr lvl="0"/>
            <a:r>
              <a:rPr lang="en-GB" sz="2000" dirty="0"/>
              <a:t>joint opinions and tools (declarations, guides, handbooks, websites, tools)</a:t>
            </a:r>
          </a:p>
          <a:p>
            <a:pPr lvl="0"/>
            <a:r>
              <a:rPr lang="en-GB" sz="2000" dirty="0" smtClean="0"/>
              <a:t>other</a:t>
            </a:r>
            <a:endParaRPr lang="en-GB" sz="2000" dirty="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37840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580926"/>
          </a:xfrm>
        </p:spPr>
        <p:txBody>
          <a:bodyPr/>
          <a:lstStyle/>
          <a:p>
            <a:r>
              <a:rPr lang="en-US" sz="3600" b="1" dirty="0" smtClean="0">
                <a:solidFill>
                  <a:srgbClr val="923236"/>
                </a:solidFill>
              </a:rPr>
              <a:t>Chapter 1 </a:t>
            </a:r>
            <a:r>
              <a:rPr lang="mr-IN" sz="3600" b="1" dirty="0" smtClean="0">
                <a:solidFill>
                  <a:srgbClr val="923236"/>
                </a:solidFill>
              </a:rPr>
              <a:t>–</a:t>
            </a:r>
            <a:r>
              <a:rPr lang="en-US" sz="3600" b="1" smtClean="0">
                <a:solidFill>
                  <a:srgbClr val="923236"/>
                </a:solidFill>
              </a:rPr>
              <a:t> context/definitions</a:t>
            </a:r>
            <a:endParaRPr lang="en-US" sz="3600" b="1" dirty="0">
              <a:solidFill>
                <a:srgbClr val="923236"/>
              </a:solidFill>
            </a:endParaRPr>
          </a:p>
        </p:txBody>
      </p:sp>
      <p:sp>
        <p:nvSpPr>
          <p:cNvPr id="3" name="Content Placeholder 2"/>
          <p:cNvSpPr>
            <a:spLocks noGrp="1"/>
          </p:cNvSpPr>
          <p:nvPr>
            <p:ph idx="1"/>
          </p:nvPr>
        </p:nvSpPr>
        <p:spPr>
          <a:xfrm>
            <a:off x="409243" y="1556792"/>
            <a:ext cx="8277557" cy="4882909"/>
          </a:xfrm>
        </p:spPr>
        <p:txBody>
          <a:bodyPr/>
          <a:lstStyle/>
          <a:p>
            <a:r>
              <a:rPr lang="en-GB" sz="2000" u="sng" dirty="0" smtClean="0"/>
              <a:t>Structure </a:t>
            </a:r>
            <a:r>
              <a:rPr lang="en-GB" sz="2000" u="sng" dirty="0"/>
              <a:t>of EU-level social dialogue:</a:t>
            </a:r>
            <a:endParaRPr lang="en-GB" sz="2000" dirty="0"/>
          </a:p>
          <a:p>
            <a:r>
              <a:rPr lang="en-GB" sz="2000" dirty="0"/>
              <a:t>a) tripartite</a:t>
            </a:r>
          </a:p>
          <a:p>
            <a:pPr marL="1162050" lvl="0" indent="-447675"/>
            <a:r>
              <a:rPr lang="en-GB" sz="2000" dirty="0"/>
              <a:t>Tripartite social summit - relates to Council meetings and involves the President of the EU council, the President of the Commission and the President of the Council in office</a:t>
            </a:r>
          </a:p>
          <a:p>
            <a:pPr marL="1162050" lvl="0" indent="-447675"/>
            <a:r>
              <a:rPr lang="en-GB" sz="2000" dirty="0"/>
              <a:t>European semester - macroeconomic policy debates between the social partners and EU representatives; involves the EU Council, the Commission and the European Central Bank </a:t>
            </a:r>
          </a:p>
          <a:p>
            <a:pPr lvl="0"/>
            <a:r>
              <a:rPr lang="en-GB" sz="2000" dirty="0" smtClean="0"/>
              <a:t>b) bipartite</a:t>
            </a:r>
            <a:r>
              <a:rPr lang="en-GB" sz="2000" dirty="0"/>
              <a:t>: </a:t>
            </a:r>
          </a:p>
          <a:p>
            <a:pPr marL="1162050" lvl="0" indent="-447675"/>
            <a:r>
              <a:rPr lang="en-GB" sz="2000" dirty="0"/>
              <a:t>European Social Dialogue (ESD) committee</a:t>
            </a:r>
          </a:p>
          <a:p>
            <a:pPr marL="1162050" lvl="0" indent="-447675"/>
            <a:r>
              <a:rPr lang="en-GB" sz="2000" dirty="0"/>
              <a:t>European Sectoral Social Dialogue (ESSD) </a:t>
            </a:r>
            <a:r>
              <a:rPr lang="en-GB" sz="2000" dirty="0" smtClean="0"/>
              <a:t>committees</a:t>
            </a:r>
            <a:endParaRPr lang="en-GB" sz="2000" dirty="0"/>
          </a:p>
          <a:p>
            <a:endParaRPr lang="en-US" sz="2000" dirty="0" smtClean="0"/>
          </a:p>
          <a:p>
            <a:endParaRPr lang="en-US" sz="20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spTree>
    <p:extLst>
      <p:ext uri="{BB962C8B-B14F-4D97-AF65-F5344CB8AC3E}">
        <p14:creationId xmlns:p14="http://schemas.microsoft.com/office/powerpoint/2010/main" val="211212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580926"/>
          </a:xfrm>
        </p:spPr>
        <p:txBody>
          <a:bodyPr/>
          <a:lstStyle/>
          <a:p>
            <a:r>
              <a:rPr lang="en-US" sz="3600" b="1" dirty="0" smtClean="0">
                <a:solidFill>
                  <a:srgbClr val="923236"/>
                </a:solidFill>
              </a:rPr>
              <a:t>Topics in EU-level SD</a:t>
            </a:r>
            <a:endParaRPr lang="en-US" sz="3600" b="1" dirty="0">
              <a:solidFill>
                <a:srgbClr val="923236"/>
              </a:solidFill>
            </a:endParaRPr>
          </a:p>
        </p:txBody>
      </p:sp>
      <p:sp>
        <p:nvSpPr>
          <p:cNvPr id="3" name="Content Placeholder 2"/>
          <p:cNvSpPr>
            <a:spLocks noGrp="1"/>
          </p:cNvSpPr>
          <p:nvPr>
            <p:ph idx="1"/>
          </p:nvPr>
        </p:nvSpPr>
        <p:spPr>
          <a:xfrm>
            <a:off x="5436560" y="1556792"/>
            <a:ext cx="3250240" cy="4882909"/>
          </a:xfrm>
        </p:spPr>
        <p:txBody>
          <a:bodyPr/>
          <a:lstStyle/>
          <a:p>
            <a:r>
              <a:rPr lang="en-GB" sz="2000" b="1" i="1" dirty="0"/>
              <a:t>1. skills, training and employability </a:t>
            </a:r>
            <a:endParaRPr lang="en-GB" sz="2000" dirty="0"/>
          </a:p>
          <a:p>
            <a:r>
              <a:rPr lang="en-GB" sz="2000" b="1" i="1" dirty="0"/>
              <a:t>2. health, safety, well-being at work</a:t>
            </a:r>
            <a:endParaRPr lang="en-GB" sz="2000" dirty="0"/>
          </a:p>
          <a:p>
            <a:r>
              <a:rPr lang="en-GB" sz="2000" b="1" i="1" dirty="0"/>
              <a:t>3. working conditions (working time regulations, type of contracts etc</a:t>
            </a:r>
            <a:r>
              <a:rPr lang="en-GB" sz="2000" b="1" i="1" dirty="0" smtClean="0"/>
              <a:t>.)</a:t>
            </a:r>
            <a:endParaRPr lang="en-US" sz="2000" dirty="0" smtClean="0"/>
          </a:p>
          <a:p>
            <a:endParaRPr lang="en-US" sz="20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7490" y="1557500"/>
            <a:ext cx="4979070" cy="5141823"/>
          </a:xfrm>
          <a:prstGeom prst="rect">
            <a:avLst/>
          </a:prstGeom>
          <a:noFill/>
          <a:ln>
            <a:noFill/>
          </a:ln>
        </p:spPr>
      </p:pic>
    </p:spTree>
    <p:extLst>
      <p:ext uri="{BB962C8B-B14F-4D97-AF65-F5344CB8AC3E}">
        <p14:creationId xmlns:p14="http://schemas.microsoft.com/office/powerpoint/2010/main" val="212802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580926"/>
          </a:xfrm>
        </p:spPr>
        <p:txBody>
          <a:bodyPr/>
          <a:lstStyle/>
          <a:p>
            <a:r>
              <a:rPr lang="en-US" sz="3600" b="1" dirty="0" smtClean="0">
                <a:solidFill>
                  <a:srgbClr val="923236"/>
                </a:solidFill>
              </a:rPr>
              <a:t>Topics in national-level SD </a:t>
            </a:r>
            <a:r>
              <a:rPr lang="en-US" sz="1000" b="1" dirty="0" smtClean="0">
                <a:solidFill>
                  <a:srgbClr val="923236"/>
                </a:solidFill>
              </a:rPr>
              <a:t>(</a:t>
            </a:r>
            <a:r>
              <a:rPr lang="en-US" sz="1000" b="1" dirty="0" err="1" smtClean="0">
                <a:solidFill>
                  <a:srgbClr val="923236"/>
                </a:solidFill>
              </a:rPr>
              <a:t>Eurofound</a:t>
            </a:r>
            <a:r>
              <a:rPr lang="en-US" sz="1000" b="1" dirty="0" smtClean="0">
                <a:solidFill>
                  <a:srgbClr val="923236"/>
                </a:solidFill>
              </a:rPr>
              <a:t>)</a:t>
            </a:r>
            <a:endParaRPr lang="en-US" sz="1000" b="1" dirty="0">
              <a:solidFill>
                <a:srgbClr val="923236"/>
              </a:solidFill>
            </a:endParaRPr>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EESDA Tartu meeting, 11.7.2018</a:t>
            </a:r>
            <a:endParaRPr lang="en-US" sz="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55344" y="1556792"/>
            <a:ext cx="7450455" cy="4968552"/>
          </a:xfrm>
          <a:prstGeom prst="rect">
            <a:avLst/>
          </a:prstGeom>
          <a:noFill/>
          <a:ln>
            <a:noFill/>
          </a:ln>
        </p:spPr>
      </p:pic>
    </p:spTree>
    <p:extLst>
      <p:ext uri="{BB962C8B-B14F-4D97-AF65-F5344CB8AC3E}">
        <p14:creationId xmlns:p14="http://schemas.microsoft.com/office/powerpoint/2010/main" val="1355335974"/>
      </p:ext>
    </p:extLst>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12388</TotalTime>
  <Words>801</Words>
  <Application>Microsoft Macintosh PowerPoint</Application>
  <PresentationFormat>On-screen Show (4:3)</PresentationFormat>
  <Paragraphs>96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ＭＳ Ｐゴシック</vt:lpstr>
      <vt:lpstr>Arial</vt:lpstr>
      <vt:lpstr>Predvolený návrh</vt:lpstr>
      <vt:lpstr>PowerPoint Presentation</vt:lpstr>
      <vt:lpstr>Deliverable WP1.1</vt:lpstr>
      <vt:lpstr>Deliverable WP1.1</vt:lpstr>
      <vt:lpstr>Deliverable WP1.1</vt:lpstr>
      <vt:lpstr>Chapter 1 – context/definitions</vt:lpstr>
      <vt:lpstr>Chapter 1 – context/definitions</vt:lpstr>
      <vt:lpstr>Chapter 1 – context/definitions</vt:lpstr>
      <vt:lpstr>Topics in EU-level SD</vt:lpstr>
      <vt:lpstr>Topics in national-level SD (Eurofound)</vt:lpstr>
      <vt:lpstr>Chapter 1 – national context</vt:lpstr>
      <vt:lpstr>Chapter 2 – MLG Approach</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prezentácie popis k prezentácii</dc:title>
  <dc:creator>Hela</dc:creator>
  <cp:lastModifiedBy>marta.kahancova@celsi.sk</cp:lastModifiedBy>
  <cp:revision>378</cp:revision>
  <dcterms:created xsi:type="dcterms:W3CDTF">2015-09-09T12:47:17Z</dcterms:created>
  <dcterms:modified xsi:type="dcterms:W3CDTF">2018-07-11T05:26:06Z</dcterms:modified>
</cp:coreProperties>
</file>