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648" r:id="rId1"/>
  </p:sldMasterIdLst>
  <p:notesMasterIdLst>
    <p:notesMasterId r:id="rId18"/>
  </p:notesMasterIdLst>
  <p:handoutMasterIdLst>
    <p:handoutMasterId r:id="rId19"/>
  </p:handoutMasterIdLst>
  <p:sldIdLst>
    <p:sldId id="256" r:id="rId2"/>
    <p:sldId id="369" r:id="rId3"/>
    <p:sldId id="370" r:id="rId4"/>
    <p:sldId id="374" r:id="rId5"/>
    <p:sldId id="371" r:id="rId6"/>
    <p:sldId id="372" r:id="rId7"/>
    <p:sldId id="373" r:id="rId8"/>
    <p:sldId id="375" r:id="rId9"/>
    <p:sldId id="376" r:id="rId10"/>
    <p:sldId id="377" r:id="rId11"/>
    <p:sldId id="378" r:id="rId12"/>
    <p:sldId id="379" r:id="rId13"/>
    <p:sldId id="380" r:id="rId14"/>
    <p:sldId id="381" r:id="rId15"/>
    <p:sldId id="382" r:id="rId16"/>
    <p:sldId id="355" r:id="rId17"/>
  </p:sldIdLst>
  <p:sldSz cx="9144000" cy="6858000" type="screen4x3"/>
  <p:notesSz cx="6858000" cy="9144000"/>
  <p:defaultTextStyle>
    <a:defPPr>
      <a:defRPr lang="sk-SK"/>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ka" initials="MM" lastIdx="1" clrIdx="0"/>
  <p:cmAuthor id="1" name="CELSI-3" initials="C"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236"/>
    <a:srgbClr val="D79B93"/>
    <a:srgbClr val="241605"/>
    <a:srgbClr val="8C383A"/>
    <a:srgbClr val="692020"/>
    <a:srgbClr val="BCBCBC"/>
    <a:srgbClr val="C28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1"/>
    <p:restoredTop sz="84716" autoAdjust="0"/>
  </p:normalViewPr>
  <p:slideViewPr>
    <p:cSldViewPr>
      <p:cViewPr varScale="1">
        <p:scale>
          <a:sx n="88" d="100"/>
          <a:sy n="88" d="100"/>
        </p:scale>
        <p:origin x="1976"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r>
              <a:rPr lang="en-GB"/>
              <a:t>PRECARIR meeting, September 17-18, 2015, Bratislava</a:t>
            </a:r>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ACDB61F-8CFF-4501-B2B6-9D4FD2E3CA27}" type="slidenum">
              <a:rPr lang="sk-SK" altLang="sk-SK"/>
              <a:pPr>
                <a:defRPr/>
              </a:pPr>
              <a:t>‹#›</a:t>
            </a:fld>
            <a:endParaRPr lang="sk-SK" altLang="sk-SK"/>
          </a:p>
        </p:txBody>
      </p:sp>
    </p:spTree>
    <p:extLst>
      <p:ext uri="{BB962C8B-B14F-4D97-AF65-F5344CB8AC3E}">
        <p14:creationId xmlns:p14="http://schemas.microsoft.com/office/powerpoint/2010/main" val="109802876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r>
              <a:rPr lang="en-GB"/>
              <a:t>PRECARIR meeting, September 17-18, 2015, Bratislava</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D3CDBDF9-ADF6-4106-AACA-6D32E00CEE76}" type="datetime1">
              <a:rPr lang="en-US"/>
              <a:pPr>
                <a:defRPr/>
              </a:pPr>
              <a:t>3/6/19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sk-SK" noProof="0"/>
              <a:t>Click to edit Master text styles</a:t>
            </a:r>
          </a:p>
          <a:p>
            <a:pPr lvl="1"/>
            <a:r>
              <a:rPr lang="sk-SK" noProof="0"/>
              <a:t>Second level</a:t>
            </a:r>
          </a:p>
          <a:p>
            <a:pPr lvl="2"/>
            <a:r>
              <a:rPr lang="sk-SK" noProof="0"/>
              <a:t>Third level</a:t>
            </a:r>
          </a:p>
          <a:p>
            <a:pPr lvl="3"/>
            <a:r>
              <a:rPr lang="sk-SK" noProof="0"/>
              <a:t>Fourth level</a:t>
            </a:r>
          </a:p>
          <a:p>
            <a:pPr lvl="4"/>
            <a:r>
              <a:rPr lang="sk-SK"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E4DEF00-12F2-45A6-B224-41F5CA6C30A5}" type="slidenum">
              <a:rPr lang="en-US" altLang="sk-SK"/>
              <a:pPr>
                <a:defRPr/>
              </a:pPr>
              <a:t>‹#›</a:t>
            </a:fld>
            <a:endParaRPr lang="en-US" altLang="sk-SK"/>
          </a:p>
        </p:txBody>
      </p:sp>
    </p:spTree>
    <p:extLst>
      <p:ext uri="{BB962C8B-B14F-4D97-AF65-F5344CB8AC3E}">
        <p14:creationId xmlns:p14="http://schemas.microsoft.com/office/powerpoint/2010/main" val="3182990027"/>
      </p:ext>
    </p:extLst>
  </p:cSld>
  <p:clrMap bg1="lt1" tx1="dk1" bg2="lt2" tx2="dk2" accent1="accent1" accent2="accent2" accent3="accent3" accent4="accent4" accent5="accent5" accent6="accent6" hlink="hlink" folHlink="folHlink"/>
  <p:hf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ＭＳ Ｐゴシック" pitchFamily="3"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Header Placeholder 3"/>
          <p:cNvSpPr>
            <a:spLocks noGrp="1"/>
          </p:cNvSpPr>
          <p:nvPr>
            <p:ph type="hdr" sz="quarter" idx="10"/>
          </p:nvPr>
        </p:nvSpPr>
        <p:spPr/>
        <p:txBody>
          <a:bodyPr/>
          <a:lstStyle/>
          <a:p>
            <a:pPr>
              <a:defRPr/>
            </a:pPr>
            <a:r>
              <a:rPr lang="en-GB" smtClean="0"/>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1</a:t>
            </a:fld>
            <a:endParaRPr lang="en-US" altLang="sk-SK"/>
          </a:p>
        </p:txBody>
      </p:sp>
    </p:spTree>
    <p:extLst>
      <p:ext uri="{BB962C8B-B14F-4D97-AF65-F5344CB8AC3E}">
        <p14:creationId xmlns:p14="http://schemas.microsoft.com/office/powerpoint/2010/main" val="85802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k-SK"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DA53F9-EE0C-47E4-8487-D41F5BE607D0}" type="slidenum">
              <a:rPr lang="sk-SK" altLang="sk-SK"/>
              <a:pPr>
                <a:defRPr/>
              </a:pPr>
              <a:t>‹#›</a:t>
            </a:fld>
            <a:endParaRPr lang="sk-SK" altLang="sk-SK"/>
          </a:p>
        </p:txBody>
      </p:sp>
    </p:spTree>
    <p:extLst>
      <p:ext uri="{BB962C8B-B14F-4D97-AF65-F5344CB8AC3E}">
        <p14:creationId xmlns:p14="http://schemas.microsoft.com/office/powerpoint/2010/main" val="114754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DA4B9D-5203-4D6F-909F-BDB08C4BB1E6}" type="slidenum">
              <a:rPr lang="sk-SK" altLang="sk-SK"/>
              <a:pPr>
                <a:defRPr/>
              </a:pPr>
              <a:t>‹#›</a:t>
            </a:fld>
            <a:endParaRPr lang="sk-SK" altLang="sk-SK"/>
          </a:p>
        </p:txBody>
      </p:sp>
    </p:spTree>
    <p:extLst>
      <p:ext uri="{BB962C8B-B14F-4D97-AF65-F5344CB8AC3E}">
        <p14:creationId xmlns:p14="http://schemas.microsoft.com/office/powerpoint/2010/main" val="201355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k-SK"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7A8CF-6568-443E-825E-07C3C29A0CD6}" type="slidenum">
              <a:rPr lang="sk-SK" altLang="sk-SK"/>
              <a:pPr>
                <a:defRPr/>
              </a:pPr>
              <a:t>‹#›</a:t>
            </a:fld>
            <a:endParaRPr lang="sk-SK" altLang="sk-SK"/>
          </a:p>
        </p:txBody>
      </p:sp>
    </p:spTree>
    <p:extLst>
      <p:ext uri="{BB962C8B-B14F-4D97-AF65-F5344CB8AC3E}">
        <p14:creationId xmlns:p14="http://schemas.microsoft.com/office/powerpoint/2010/main" val="406314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a:p>
        </p:txBody>
      </p:sp>
      <p:sp>
        <p:nvSpPr>
          <p:cNvPr id="3" name="Content Placeholder 2"/>
          <p:cNvSpPr>
            <a:spLocks noGrp="1"/>
          </p:cNvSpPr>
          <p:nvPr>
            <p:ph idx="1"/>
          </p:nvPr>
        </p:nvSpPr>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293D53-BEAC-4D68-BF20-EAFAD97BBF87}" type="slidenum">
              <a:rPr lang="sk-SK" altLang="sk-SK"/>
              <a:pPr>
                <a:defRPr/>
              </a:pPr>
              <a:t>‹#›</a:t>
            </a:fld>
            <a:endParaRPr lang="sk-SK" altLang="sk-SK"/>
          </a:p>
        </p:txBody>
      </p:sp>
    </p:spTree>
    <p:extLst>
      <p:ext uri="{BB962C8B-B14F-4D97-AF65-F5344CB8AC3E}">
        <p14:creationId xmlns:p14="http://schemas.microsoft.com/office/powerpoint/2010/main" val="304217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k-SK"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67303F-1B72-4B3B-AB31-DEFD698F7CF0}" type="slidenum">
              <a:rPr lang="sk-SK" altLang="sk-SK"/>
              <a:pPr>
                <a:defRPr/>
              </a:pPr>
              <a:t>‹#›</a:t>
            </a:fld>
            <a:endParaRPr lang="sk-SK" altLang="sk-SK"/>
          </a:p>
        </p:txBody>
      </p:sp>
    </p:spTree>
    <p:extLst>
      <p:ext uri="{BB962C8B-B14F-4D97-AF65-F5344CB8AC3E}">
        <p14:creationId xmlns:p14="http://schemas.microsoft.com/office/powerpoint/2010/main" val="253051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661A08-F8D6-4E52-B9B5-577699F96839}" type="slidenum">
              <a:rPr lang="sk-SK" altLang="sk-SK"/>
              <a:pPr>
                <a:defRPr/>
              </a:pPr>
              <a:t>‹#›</a:t>
            </a:fld>
            <a:endParaRPr lang="sk-SK" altLang="sk-SK"/>
          </a:p>
        </p:txBody>
      </p:sp>
    </p:spTree>
    <p:extLst>
      <p:ext uri="{BB962C8B-B14F-4D97-AF65-F5344CB8AC3E}">
        <p14:creationId xmlns:p14="http://schemas.microsoft.com/office/powerpoint/2010/main" val="397032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CD1CB8-D70E-49EF-A5DA-D0205051B2A1}" type="slidenum">
              <a:rPr lang="sk-SK" altLang="sk-SK"/>
              <a:pPr>
                <a:defRPr/>
              </a:pPr>
              <a:t>‹#›</a:t>
            </a:fld>
            <a:endParaRPr lang="sk-SK" altLang="sk-SK"/>
          </a:p>
        </p:txBody>
      </p:sp>
    </p:spTree>
    <p:extLst>
      <p:ext uri="{BB962C8B-B14F-4D97-AF65-F5344CB8AC3E}">
        <p14:creationId xmlns:p14="http://schemas.microsoft.com/office/powerpoint/2010/main" val="306859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06F0F8-6B3F-4886-884A-A65324994EDA}" type="slidenum">
              <a:rPr lang="sk-SK" altLang="sk-SK"/>
              <a:pPr>
                <a:defRPr/>
              </a:pPr>
              <a:t>‹#›</a:t>
            </a:fld>
            <a:endParaRPr lang="sk-SK" altLang="sk-SK"/>
          </a:p>
        </p:txBody>
      </p:sp>
    </p:spTree>
    <p:extLst>
      <p:ext uri="{BB962C8B-B14F-4D97-AF65-F5344CB8AC3E}">
        <p14:creationId xmlns:p14="http://schemas.microsoft.com/office/powerpoint/2010/main" val="331681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13F0BA-A688-488D-A644-B5A1612F2210}" type="slidenum">
              <a:rPr lang="sk-SK" altLang="sk-SK"/>
              <a:pPr>
                <a:defRPr/>
              </a:pPr>
              <a:t>‹#›</a:t>
            </a:fld>
            <a:endParaRPr lang="sk-SK" altLang="sk-SK"/>
          </a:p>
        </p:txBody>
      </p:sp>
    </p:spTree>
    <p:extLst>
      <p:ext uri="{BB962C8B-B14F-4D97-AF65-F5344CB8AC3E}">
        <p14:creationId xmlns:p14="http://schemas.microsoft.com/office/powerpoint/2010/main" val="24630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k-SK"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AD9E30-46CD-486C-983C-E63775D43958}" type="slidenum">
              <a:rPr lang="sk-SK" altLang="sk-SK"/>
              <a:pPr>
                <a:defRPr/>
              </a:pPr>
              <a:t>‹#›</a:t>
            </a:fld>
            <a:endParaRPr lang="sk-SK" altLang="sk-SK"/>
          </a:p>
        </p:txBody>
      </p:sp>
    </p:spTree>
    <p:extLst>
      <p:ext uri="{BB962C8B-B14F-4D97-AF65-F5344CB8AC3E}">
        <p14:creationId xmlns:p14="http://schemas.microsoft.com/office/powerpoint/2010/main" val="207913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k-SK"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585851-FCE9-4B07-B156-60B3BB920BC5}" type="slidenum">
              <a:rPr lang="sk-SK" altLang="sk-SK"/>
              <a:pPr>
                <a:defRPr/>
              </a:pPr>
              <a:t>‹#›</a:t>
            </a:fld>
            <a:endParaRPr lang="sk-SK" altLang="sk-SK"/>
          </a:p>
        </p:txBody>
      </p:sp>
    </p:spTree>
    <p:extLst>
      <p:ext uri="{BB962C8B-B14F-4D97-AF65-F5344CB8AC3E}">
        <p14:creationId xmlns:p14="http://schemas.microsoft.com/office/powerpoint/2010/main" val="5474767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altLang="sk-SK" smtClean="0"/>
              <a:t>Kliknite sem a upravte štýl predlohy nadpisov.</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k-SK" altLang="sk-SK" smtClean="0"/>
              <a:t>Kliknite sem a upravte štýly predlohy textu.</a:t>
            </a:r>
          </a:p>
          <a:p>
            <a:pPr lvl="1"/>
            <a:r>
              <a:rPr lang="sk-SK" altLang="sk-SK" smtClean="0"/>
              <a:t>Druhá úroveň</a:t>
            </a:r>
          </a:p>
          <a:p>
            <a:pPr lvl="2"/>
            <a:r>
              <a:rPr lang="sk-SK" altLang="sk-SK" smtClean="0"/>
              <a:t>Tretia úroveň</a:t>
            </a:r>
          </a:p>
          <a:p>
            <a:pPr lvl="3"/>
            <a:r>
              <a:rPr lang="sk-SK" altLang="sk-SK" smtClean="0"/>
              <a:t>Štvrtá úroveň</a:t>
            </a:r>
          </a:p>
          <a:p>
            <a:pPr lvl="4"/>
            <a:r>
              <a:rPr lang="sk-SK" altLang="sk-SK" smtClean="0"/>
              <a:t>Piata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5A5FD5D1-3170-4B85-9077-73B2B714D660}" type="slidenum">
              <a:rPr lang="sk-SK" altLang="sk-SK"/>
              <a:pPr>
                <a:defRPr/>
              </a:pPr>
              <a:t>‹#›</a:t>
            </a:fld>
            <a:endParaRPr lang="sk-SK" alt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Arial" pitchFamily="-84"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Arial" pitchFamily="-84"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Arial" pitchFamily="-84"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Arial" pitchFamily="-84" charset="0"/>
        </a:defRPr>
      </a:lvl5pPr>
      <a:lvl6pPr marL="4572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6pPr>
      <a:lvl7pPr marL="9144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7pPr>
      <a:lvl8pPr marL="13716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8pPr>
      <a:lvl9pPr marL="18288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extBox 5"/>
          <p:cNvSpPr txBox="1">
            <a:spLocks noChangeArrowheads="1"/>
          </p:cNvSpPr>
          <p:nvPr/>
        </p:nvSpPr>
        <p:spPr bwMode="auto">
          <a:xfrm>
            <a:off x="692854" y="2189657"/>
            <a:ext cx="7839585" cy="337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sz="3200" b="1" dirty="0" smtClean="0">
                <a:solidFill>
                  <a:schemeClr val="bg1"/>
                </a:solidFill>
              </a:rPr>
              <a:t>Negotiating </a:t>
            </a:r>
            <a:r>
              <a:rPr lang="en-GB" sz="3200" b="1" dirty="0">
                <a:solidFill>
                  <a:schemeClr val="bg1"/>
                </a:solidFill>
              </a:rPr>
              <a:t>return to work in the age of demographic change </a:t>
            </a:r>
            <a:r>
              <a:rPr lang="en-GB" sz="3200" b="1" dirty="0" smtClean="0">
                <a:solidFill>
                  <a:schemeClr val="bg1"/>
                </a:solidFill>
              </a:rPr>
              <a:t>through IR</a:t>
            </a:r>
            <a:endParaRPr lang="en-GB" sz="3200" dirty="0">
              <a:solidFill>
                <a:schemeClr val="bg1"/>
              </a:solidFill>
            </a:endParaRPr>
          </a:p>
          <a:p>
            <a:r>
              <a:rPr lang="en-GB" sz="3200" b="1" dirty="0" smtClean="0">
                <a:solidFill>
                  <a:schemeClr val="bg1"/>
                </a:solidFill>
              </a:rPr>
              <a:t>(</a:t>
            </a:r>
            <a:r>
              <a:rPr lang="en-GB" sz="3200" b="1" dirty="0">
                <a:solidFill>
                  <a:schemeClr val="bg1"/>
                </a:solidFill>
              </a:rPr>
              <a:t>REWIR)</a:t>
            </a:r>
            <a:endParaRPr lang="en-GB" sz="3200" dirty="0">
              <a:solidFill>
                <a:schemeClr val="bg1"/>
              </a:solidFill>
            </a:endParaRPr>
          </a:p>
          <a:p>
            <a:pPr eaLnBrk="1" hangingPunct="1">
              <a:lnSpc>
                <a:spcPts val="2700"/>
              </a:lnSpc>
              <a:spcAft>
                <a:spcPts val="600"/>
              </a:spcAft>
            </a:pPr>
            <a:endParaRPr lang="en-US" altLang="sk-SK" sz="3200" b="1" dirty="0">
              <a:solidFill>
                <a:schemeClr val="bg1"/>
              </a:solidFill>
            </a:endParaRPr>
          </a:p>
          <a:p>
            <a:pPr eaLnBrk="1" hangingPunct="1">
              <a:lnSpc>
                <a:spcPts val="2700"/>
              </a:lnSpc>
            </a:pPr>
            <a:r>
              <a:rPr lang="sk-SK" altLang="sk-SK" sz="2400" b="1" dirty="0" err="1" smtClean="0">
                <a:solidFill>
                  <a:schemeClr val="bg1"/>
                </a:solidFill>
              </a:rPr>
              <a:t>Kick-off</a:t>
            </a:r>
            <a:r>
              <a:rPr lang="sk-SK" altLang="sk-SK" sz="2400" b="1" dirty="0" smtClean="0">
                <a:solidFill>
                  <a:schemeClr val="bg1"/>
                </a:solidFill>
              </a:rPr>
              <a:t> </a:t>
            </a:r>
            <a:r>
              <a:rPr lang="sk-SK" altLang="sk-SK" sz="2400" b="1" dirty="0" err="1" smtClean="0">
                <a:solidFill>
                  <a:schemeClr val="bg1"/>
                </a:solidFill>
              </a:rPr>
              <a:t>meeting</a:t>
            </a:r>
            <a:r>
              <a:rPr lang="sk-SK" altLang="sk-SK" sz="2400" b="1" dirty="0" smtClean="0">
                <a:solidFill>
                  <a:schemeClr val="bg1"/>
                </a:solidFill>
              </a:rPr>
              <a:t> 6-7 </a:t>
            </a:r>
            <a:r>
              <a:rPr lang="sk-SK" altLang="sk-SK" sz="2400" b="1" dirty="0" err="1" smtClean="0">
                <a:solidFill>
                  <a:schemeClr val="bg1"/>
                </a:solidFill>
              </a:rPr>
              <a:t>March</a:t>
            </a:r>
            <a:r>
              <a:rPr lang="sk-SK" altLang="sk-SK" sz="2400" b="1" dirty="0" smtClean="0">
                <a:solidFill>
                  <a:schemeClr val="bg1"/>
                </a:solidFill>
              </a:rPr>
              <a:t>, 2019</a:t>
            </a:r>
          </a:p>
          <a:p>
            <a:pPr eaLnBrk="1" hangingPunct="1">
              <a:lnSpc>
                <a:spcPts val="2700"/>
              </a:lnSpc>
            </a:pPr>
            <a:r>
              <a:rPr lang="sk-SK" altLang="sk-SK" sz="2400" b="1" dirty="0" smtClean="0">
                <a:solidFill>
                  <a:schemeClr val="bg1"/>
                </a:solidFill>
              </a:rPr>
              <a:t>Bratislava, Slovakia</a:t>
            </a:r>
            <a:endParaRPr lang="sk-SK" altLang="sk-SK" sz="2400" b="1" dirty="0" smtClean="0">
              <a:solidFill>
                <a:schemeClr val="bg1"/>
              </a:solidFill>
            </a:endParaRPr>
          </a:p>
          <a:p>
            <a:pPr eaLnBrk="1" hangingPunct="1">
              <a:lnSpc>
                <a:spcPts val="2700"/>
              </a:lnSpc>
            </a:pPr>
            <a:endParaRPr lang="sk-SK" altLang="sk-SK" sz="2400" b="1" dirty="0" smtClean="0">
              <a:solidFill>
                <a:schemeClr val="bg1"/>
              </a:solidFill>
            </a:endParaRPr>
          </a:p>
          <a:p>
            <a:pPr eaLnBrk="1" hangingPunct="1">
              <a:lnSpc>
                <a:spcPts val="2700"/>
              </a:lnSpc>
            </a:pPr>
            <a:r>
              <a:rPr lang="sk-SK" altLang="sk-SK" sz="2400" b="1" dirty="0" err="1" smtClean="0">
                <a:solidFill>
                  <a:schemeClr val="bg1"/>
                </a:solidFill>
              </a:rPr>
              <a:t>Analytical</a:t>
            </a:r>
            <a:r>
              <a:rPr lang="sk-SK" altLang="sk-SK" sz="2400" b="1" dirty="0" smtClean="0">
                <a:solidFill>
                  <a:schemeClr val="bg1"/>
                </a:solidFill>
              </a:rPr>
              <a:t> </a:t>
            </a:r>
            <a:r>
              <a:rPr lang="sk-SK" altLang="sk-SK" sz="2400" b="1" dirty="0" err="1" smtClean="0">
                <a:solidFill>
                  <a:schemeClr val="bg1"/>
                </a:solidFill>
              </a:rPr>
              <a:t>framework</a:t>
            </a:r>
            <a:r>
              <a:rPr lang="sk-SK" altLang="sk-SK" sz="2400" b="1" dirty="0" smtClean="0">
                <a:solidFill>
                  <a:schemeClr val="bg1"/>
                </a:solidFill>
              </a:rPr>
              <a:t> and </a:t>
            </a:r>
            <a:r>
              <a:rPr lang="sk-SK" altLang="sk-SK" sz="2400" b="1" dirty="0" err="1" smtClean="0">
                <a:solidFill>
                  <a:schemeClr val="bg1"/>
                </a:solidFill>
              </a:rPr>
              <a:t>methodology</a:t>
            </a:r>
            <a:endParaRPr lang="en-US" altLang="sk-SK" sz="2400" b="1" dirty="0">
              <a:solidFill>
                <a:schemeClr val="bg1"/>
              </a:solidFill>
            </a:endParaRPr>
          </a:p>
        </p:txBody>
      </p:sp>
      <p:sp>
        <p:nvSpPr>
          <p:cNvPr id="2" name="TextBox 1"/>
          <p:cNvSpPr txBox="1"/>
          <p:nvPr/>
        </p:nvSpPr>
        <p:spPr>
          <a:xfrm>
            <a:off x="1763688" y="5805264"/>
            <a:ext cx="4752528" cy="646331"/>
          </a:xfrm>
          <a:prstGeom prst="rect">
            <a:avLst/>
          </a:prstGeom>
          <a:noFill/>
        </p:spPr>
        <p:txBody>
          <a:bodyPr wrap="square" rtlCol="0">
            <a:spAutoFit/>
          </a:bodyPr>
          <a:lstStyle/>
          <a:p>
            <a:r>
              <a:rPr lang="en-US" dirty="0" smtClean="0">
                <a:solidFill>
                  <a:schemeClr val="bg1"/>
                </a:solidFill>
              </a:rPr>
              <a:t>With financial support from the EC, Project No. </a:t>
            </a:r>
            <a:r>
              <a:rPr lang="en-GB" dirty="0">
                <a:solidFill>
                  <a:schemeClr val="bg1"/>
                </a:solidFill>
              </a:rPr>
              <a:t>VS/2019/0075</a:t>
            </a:r>
            <a:r>
              <a:rPr lang="en-GB" dirty="0">
                <a:solidFill>
                  <a:schemeClr val="bg1"/>
                </a:solidFill>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33" y="836712"/>
            <a:ext cx="8229600" cy="580926"/>
          </a:xfrm>
        </p:spPr>
        <p:txBody>
          <a:bodyPr/>
          <a:lstStyle/>
          <a:p>
            <a:r>
              <a:rPr lang="en-US" sz="3600" b="1" dirty="0" smtClean="0">
                <a:solidFill>
                  <a:srgbClr val="923236"/>
                </a:solidFill>
              </a:rPr>
              <a:t>Methodology</a:t>
            </a:r>
            <a:endParaRPr lang="en-US" sz="3600" b="1" dirty="0">
              <a:solidFill>
                <a:srgbClr val="923236"/>
              </a:solidFill>
            </a:endParaRPr>
          </a:p>
        </p:txBody>
      </p:sp>
      <p:sp>
        <p:nvSpPr>
          <p:cNvPr id="3" name="Content Placeholder 2"/>
          <p:cNvSpPr>
            <a:spLocks noGrp="1"/>
          </p:cNvSpPr>
          <p:nvPr>
            <p:ph idx="1"/>
          </p:nvPr>
        </p:nvSpPr>
        <p:spPr>
          <a:xfrm>
            <a:off x="432250" y="1484784"/>
            <a:ext cx="8277557" cy="4968552"/>
          </a:xfrm>
        </p:spPr>
        <p:txBody>
          <a:bodyPr/>
          <a:lstStyle/>
          <a:p>
            <a:r>
              <a:rPr lang="en-US" sz="2400" b="1" dirty="0"/>
              <a:t>Data collection covering 6 EU member states: </a:t>
            </a:r>
            <a:endParaRPr lang="en-US" sz="2400" dirty="0"/>
          </a:p>
          <a:p>
            <a:pPr lvl="1"/>
            <a:r>
              <a:rPr lang="en-US" sz="2400" dirty="0" smtClean="0"/>
              <a:t>National </a:t>
            </a:r>
            <a:r>
              <a:rPr lang="en-US" sz="2400" dirty="0"/>
              <a:t>level: </a:t>
            </a:r>
            <a:r>
              <a:rPr lang="en-US" sz="2400" b="1" dirty="0"/>
              <a:t>25-30 Interviews with governments and other relevant national-level stakeholders </a:t>
            </a:r>
            <a:endParaRPr lang="en-US" sz="2400" dirty="0"/>
          </a:p>
          <a:p>
            <a:pPr lvl="1"/>
            <a:r>
              <a:rPr lang="en-US" sz="2400" dirty="0"/>
              <a:t>will be done to supplement the EU-wide survey (5-6 per country). Respondents include government representatives, patients’ </a:t>
            </a:r>
            <a:r>
              <a:rPr lang="en-US" sz="2400" dirty="0" err="1"/>
              <a:t>organisations</a:t>
            </a:r>
            <a:r>
              <a:rPr lang="en-US" sz="2400" dirty="0"/>
              <a:t>, employment offices, social security authorities, NGOs and charities that participate in shaping and/or implementing return to work policies. </a:t>
            </a:r>
            <a:r>
              <a:rPr lang="en-US" sz="2400" b="1" dirty="0"/>
              <a:t>WP2, Task 2.3</a:t>
            </a:r>
            <a:r>
              <a:rPr lang="en-US" sz="2400" dirty="0"/>
              <a:t>. </a:t>
            </a:r>
            <a:endParaRPr lang="en-US" sz="2400" dirty="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REWIR kick-off </a:t>
            </a:r>
            <a:r>
              <a:rPr lang="en-US" sz="800" smtClean="0"/>
              <a:t>meeting Bratislava 6-7.3.2019</a:t>
            </a:r>
            <a:endParaRPr lang="en-US" sz="800" dirty="0"/>
          </a:p>
        </p:txBody>
      </p:sp>
    </p:spTree>
    <p:extLst>
      <p:ext uri="{BB962C8B-B14F-4D97-AF65-F5344CB8AC3E}">
        <p14:creationId xmlns:p14="http://schemas.microsoft.com/office/powerpoint/2010/main" val="36621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33" y="836712"/>
            <a:ext cx="8229600" cy="580926"/>
          </a:xfrm>
        </p:spPr>
        <p:txBody>
          <a:bodyPr/>
          <a:lstStyle/>
          <a:p>
            <a:r>
              <a:rPr lang="en-US" sz="3600" b="1" dirty="0" smtClean="0">
                <a:solidFill>
                  <a:srgbClr val="923236"/>
                </a:solidFill>
              </a:rPr>
              <a:t>Methodology</a:t>
            </a:r>
            <a:endParaRPr lang="en-US" sz="3600" b="1" dirty="0">
              <a:solidFill>
                <a:srgbClr val="923236"/>
              </a:solidFill>
            </a:endParaRPr>
          </a:p>
        </p:txBody>
      </p:sp>
      <p:sp>
        <p:nvSpPr>
          <p:cNvPr id="3" name="Content Placeholder 2"/>
          <p:cNvSpPr>
            <a:spLocks noGrp="1"/>
          </p:cNvSpPr>
          <p:nvPr>
            <p:ph idx="1"/>
          </p:nvPr>
        </p:nvSpPr>
        <p:spPr>
          <a:xfrm>
            <a:off x="432250" y="1484784"/>
            <a:ext cx="8277557" cy="4968552"/>
          </a:xfrm>
        </p:spPr>
        <p:txBody>
          <a:bodyPr/>
          <a:lstStyle/>
          <a:p>
            <a:r>
              <a:rPr lang="en-US" sz="2400" dirty="0"/>
              <a:t>Company level (</a:t>
            </a:r>
            <a:r>
              <a:rPr lang="en-US" sz="2400" b="1" dirty="0"/>
              <a:t>WP3, Tasks 3.2, 3.3 and 3.4</a:t>
            </a:r>
            <a:r>
              <a:rPr lang="en-US" sz="2400" dirty="0"/>
              <a:t>): </a:t>
            </a:r>
            <a:endParaRPr lang="en-US" sz="2400" dirty="0"/>
          </a:p>
          <a:p>
            <a:pPr lvl="1"/>
            <a:r>
              <a:rPr lang="en-US" sz="2400" b="1" dirty="0" smtClean="0"/>
              <a:t>Stakeholder </a:t>
            </a:r>
            <a:r>
              <a:rPr lang="en-US" sz="2400" b="1" dirty="0"/>
              <a:t>group discussions</a:t>
            </a:r>
            <a:r>
              <a:rPr lang="en-US" sz="2400" dirty="0"/>
              <a:t>, which inform the design of a company-level survey: Each partner </a:t>
            </a:r>
            <a:r>
              <a:rPr lang="en-US" sz="2400" dirty="0" smtClean="0"/>
              <a:t>will </a:t>
            </a:r>
            <a:r>
              <a:rPr lang="en-US" sz="2400" dirty="0"/>
              <a:t>conduct 1 group discussion with selected employers and 1 with selected company-level trade union representatives (6-8 representatives from companies with developed company-level bargaining). The aim of these discussions is to identify topics relevant for employers and unions in maintaining employment through return to work policies</a:t>
            </a:r>
            <a:r>
              <a:rPr lang="en-US" sz="2400" dirty="0" smtClean="0"/>
              <a:t>.</a:t>
            </a:r>
            <a:endParaRPr lang="en-US" sz="2400" dirty="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REWIR kick-off </a:t>
            </a:r>
            <a:r>
              <a:rPr lang="en-US" sz="800" smtClean="0"/>
              <a:t>meeting Bratislava 6-7.3.2019</a:t>
            </a:r>
            <a:endParaRPr lang="en-US" sz="800" dirty="0"/>
          </a:p>
        </p:txBody>
      </p:sp>
    </p:spTree>
    <p:extLst>
      <p:ext uri="{BB962C8B-B14F-4D97-AF65-F5344CB8AC3E}">
        <p14:creationId xmlns:p14="http://schemas.microsoft.com/office/powerpoint/2010/main" val="643034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33" y="836712"/>
            <a:ext cx="8229600" cy="580926"/>
          </a:xfrm>
        </p:spPr>
        <p:txBody>
          <a:bodyPr/>
          <a:lstStyle/>
          <a:p>
            <a:r>
              <a:rPr lang="en-US" sz="3600" b="1" dirty="0" smtClean="0">
                <a:solidFill>
                  <a:srgbClr val="923236"/>
                </a:solidFill>
              </a:rPr>
              <a:t>Methodology</a:t>
            </a:r>
            <a:endParaRPr lang="en-US" sz="3600" b="1" dirty="0">
              <a:solidFill>
                <a:srgbClr val="923236"/>
              </a:solidFill>
            </a:endParaRPr>
          </a:p>
        </p:txBody>
      </p:sp>
      <p:sp>
        <p:nvSpPr>
          <p:cNvPr id="3" name="Content Placeholder 2"/>
          <p:cNvSpPr>
            <a:spLocks noGrp="1"/>
          </p:cNvSpPr>
          <p:nvPr>
            <p:ph idx="1"/>
          </p:nvPr>
        </p:nvSpPr>
        <p:spPr>
          <a:xfrm>
            <a:off x="432250" y="1484784"/>
            <a:ext cx="8277557" cy="4968552"/>
          </a:xfrm>
        </p:spPr>
        <p:txBody>
          <a:bodyPr/>
          <a:lstStyle/>
          <a:p>
            <a:r>
              <a:rPr lang="en-US" sz="2400" dirty="0"/>
              <a:t>Company level (</a:t>
            </a:r>
            <a:r>
              <a:rPr lang="en-US" sz="2400" b="1" dirty="0"/>
              <a:t>WP3, Tasks 3.2, 3.3 and 3.4</a:t>
            </a:r>
            <a:r>
              <a:rPr lang="en-US" sz="2400" dirty="0"/>
              <a:t>): </a:t>
            </a:r>
            <a:endParaRPr lang="en-US" sz="2400" dirty="0"/>
          </a:p>
          <a:p>
            <a:pPr lvl="1"/>
            <a:r>
              <a:rPr lang="en-US" sz="2400" b="1" dirty="0"/>
              <a:t>Survey among line managers and company trade union representatives </a:t>
            </a:r>
            <a:r>
              <a:rPr lang="en-US" sz="2400" dirty="0"/>
              <a:t>(target is 60 responses per country). The aim is to </a:t>
            </a:r>
            <a:r>
              <a:rPr lang="en-US" sz="2400" dirty="0" err="1"/>
              <a:t>analyse</a:t>
            </a:r>
            <a:r>
              <a:rPr lang="en-US" sz="2400" dirty="0"/>
              <a:t> how company-level industrial relations (can) facilitate </a:t>
            </a:r>
            <a:r>
              <a:rPr lang="en-US" sz="2400" dirty="0" smtClean="0"/>
              <a:t>RTW, </a:t>
            </a:r>
            <a:r>
              <a:rPr lang="en-US" sz="2400" dirty="0"/>
              <a:t>and whether the attitudes, priorities and experiences of social partners on </a:t>
            </a:r>
            <a:r>
              <a:rPr lang="en-US" sz="2400" dirty="0" smtClean="0"/>
              <a:t>RTW issues </a:t>
            </a:r>
            <a:r>
              <a:rPr lang="en-US" sz="2400" dirty="0"/>
              <a:t>differ across various levels of study. </a:t>
            </a:r>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REWIR kick-off </a:t>
            </a:r>
            <a:r>
              <a:rPr lang="en-US" sz="800" smtClean="0"/>
              <a:t>meeting Bratislava 6-7.3.2019</a:t>
            </a:r>
            <a:endParaRPr lang="en-US" sz="800" dirty="0"/>
          </a:p>
        </p:txBody>
      </p:sp>
    </p:spTree>
    <p:extLst>
      <p:ext uri="{BB962C8B-B14F-4D97-AF65-F5344CB8AC3E}">
        <p14:creationId xmlns:p14="http://schemas.microsoft.com/office/powerpoint/2010/main" val="184904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33" y="836712"/>
            <a:ext cx="8229600" cy="580926"/>
          </a:xfrm>
        </p:spPr>
        <p:txBody>
          <a:bodyPr/>
          <a:lstStyle/>
          <a:p>
            <a:r>
              <a:rPr lang="en-US" sz="3600" b="1" dirty="0" smtClean="0">
                <a:solidFill>
                  <a:srgbClr val="923236"/>
                </a:solidFill>
              </a:rPr>
              <a:t>Methodology</a:t>
            </a:r>
            <a:endParaRPr lang="en-US" sz="3600" b="1" dirty="0">
              <a:solidFill>
                <a:srgbClr val="923236"/>
              </a:solidFill>
            </a:endParaRPr>
          </a:p>
        </p:txBody>
      </p:sp>
      <p:sp>
        <p:nvSpPr>
          <p:cNvPr id="3" name="Content Placeholder 2"/>
          <p:cNvSpPr>
            <a:spLocks noGrp="1"/>
          </p:cNvSpPr>
          <p:nvPr>
            <p:ph idx="1"/>
          </p:nvPr>
        </p:nvSpPr>
        <p:spPr>
          <a:xfrm>
            <a:off x="432250" y="1484784"/>
            <a:ext cx="8277557" cy="4968552"/>
          </a:xfrm>
        </p:spPr>
        <p:txBody>
          <a:bodyPr/>
          <a:lstStyle/>
          <a:p>
            <a:r>
              <a:rPr lang="en-US" sz="2400" dirty="0"/>
              <a:t>Company level (</a:t>
            </a:r>
            <a:r>
              <a:rPr lang="en-US" sz="2400" b="1" dirty="0"/>
              <a:t>WP3, Tasks 3.2, 3.3 and 3.4</a:t>
            </a:r>
            <a:r>
              <a:rPr lang="en-US" sz="2400" dirty="0"/>
              <a:t>): </a:t>
            </a:r>
            <a:endParaRPr lang="en-US" sz="2400" dirty="0"/>
          </a:p>
          <a:p>
            <a:pPr lvl="1"/>
            <a:r>
              <a:rPr lang="en-US" sz="2400" b="1" dirty="0" smtClean="0"/>
              <a:t>Web-based </a:t>
            </a:r>
            <a:r>
              <a:rPr lang="en-US" sz="2400" b="1" dirty="0"/>
              <a:t>survey among individual workers </a:t>
            </a:r>
            <a:r>
              <a:rPr lang="en-US" sz="2400" dirty="0"/>
              <a:t>to collect evidence on the perceptions of individual workers returning to work after long-term illness. The web survey is to be distributed through the national </a:t>
            </a:r>
            <a:r>
              <a:rPr lang="en-US" sz="2400" dirty="0" err="1"/>
              <a:t>WageIndicator</a:t>
            </a:r>
            <a:r>
              <a:rPr lang="en-US" sz="2400" dirty="0"/>
              <a:t> websites (by associated </a:t>
            </a:r>
            <a:r>
              <a:rPr lang="en-US" sz="2400" dirty="0" err="1"/>
              <a:t>organisation</a:t>
            </a:r>
            <a:r>
              <a:rPr lang="en-US" sz="2400" dirty="0"/>
              <a:t> </a:t>
            </a:r>
            <a:r>
              <a:rPr lang="en-US" sz="2400" dirty="0" err="1"/>
              <a:t>WageIndicator</a:t>
            </a:r>
            <a:r>
              <a:rPr lang="en-US" sz="2400" dirty="0"/>
              <a:t> Foundation). Target is 50 responses per country. The survey will be advertised using search engine </a:t>
            </a:r>
            <a:r>
              <a:rPr lang="en-US" sz="2400" dirty="0" err="1"/>
              <a:t>optimisation</a:t>
            </a:r>
            <a:r>
              <a:rPr lang="en-US" sz="2400" dirty="0"/>
              <a:t>. </a:t>
            </a:r>
            <a:endParaRPr lang="en-US" sz="2400" dirty="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REWIR kick-off </a:t>
            </a:r>
            <a:r>
              <a:rPr lang="en-US" sz="800" smtClean="0"/>
              <a:t>meeting Bratislava 6-7.3.2019</a:t>
            </a:r>
            <a:endParaRPr lang="en-US" sz="800" dirty="0"/>
          </a:p>
        </p:txBody>
      </p:sp>
    </p:spTree>
    <p:extLst>
      <p:ext uri="{BB962C8B-B14F-4D97-AF65-F5344CB8AC3E}">
        <p14:creationId xmlns:p14="http://schemas.microsoft.com/office/powerpoint/2010/main" val="43412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33" y="836712"/>
            <a:ext cx="8229600" cy="580926"/>
          </a:xfrm>
        </p:spPr>
        <p:txBody>
          <a:bodyPr/>
          <a:lstStyle/>
          <a:p>
            <a:r>
              <a:rPr lang="en-US" sz="3600" b="1" dirty="0" smtClean="0">
                <a:solidFill>
                  <a:srgbClr val="923236"/>
                </a:solidFill>
              </a:rPr>
              <a:t>Methodology</a:t>
            </a:r>
            <a:endParaRPr lang="en-US" sz="3600" b="1" dirty="0">
              <a:solidFill>
                <a:srgbClr val="923236"/>
              </a:solidFill>
            </a:endParaRPr>
          </a:p>
        </p:txBody>
      </p:sp>
      <p:sp>
        <p:nvSpPr>
          <p:cNvPr id="3" name="Content Placeholder 2"/>
          <p:cNvSpPr>
            <a:spLocks noGrp="1"/>
          </p:cNvSpPr>
          <p:nvPr>
            <p:ph idx="1"/>
          </p:nvPr>
        </p:nvSpPr>
        <p:spPr>
          <a:xfrm>
            <a:off x="432250" y="1484784"/>
            <a:ext cx="8277557" cy="4968552"/>
          </a:xfrm>
        </p:spPr>
        <p:txBody>
          <a:bodyPr/>
          <a:lstStyle/>
          <a:p>
            <a:r>
              <a:rPr lang="en-US" sz="2400" b="1" dirty="0"/>
              <a:t>Data collection for benchmark case studies covering France, Germany, and the UK: </a:t>
            </a:r>
            <a:endParaRPr lang="en-US" sz="2400" dirty="0"/>
          </a:p>
          <a:p>
            <a:pPr lvl="1"/>
            <a:r>
              <a:rPr lang="en-US" sz="2400" dirty="0" smtClean="0"/>
              <a:t>The </a:t>
            </a:r>
            <a:r>
              <a:rPr lang="en-US" sz="2400" dirty="0"/>
              <a:t>purpose of these case studies is to expand our sample, by adding large countries that have a significant impact on the EU-level policy agenda, diverse industrial relations systems and developed </a:t>
            </a:r>
            <a:r>
              <a:rPr lang="en-US" sz="2400" dirty="0" err="1"/>
              <a:t>institutionalised</a:t>
            </a:r>
            <a:r>
              <a:rPr lang="en-US" sz="2400" dirty="0"/>
              <a:t> return to work frameworks, and investigate where EU-level policy preferences in return to work originate from, and how they influence social partners’ attitudes. These case studies will be conducted by </a:t>
            </a:r>
            <a:r>
              <a:rPr lang="en-US" sz="2400" dirty="0" err="1" smtClean="0"/>
              <a:t>Ziv</a:t>
            </a:r>
            <a:r>
              <a:rPr lang="en-US" sz="2400" dirty="0" smtClean="0"/>
              <a:t> Amir via desk research</a:t>
            </a:r>
          </a:p>
          <a:p>
            <a:pPr lvl="1"/>
            <a:r>
              <a:rPr lang="en-US" sz="2400" b="1" dirty="0" smtClean="0"/>
              <a:t>WP2</a:t>
            </a:r>
            <a:r>
              <a:rPr lang="en-US" sz="2400" b="1" dirty="0"/>
              <a:t>, Task 2.4.</a:t>
            </a:r>
            <a:br>
              <a:rPr lang="en-US" sz="2400" b="1" dirty="0"/>
            </a:br>
            <a:endParaRPr lang="en-US" sz="2400" dirty="0">
              <a:effectLst/>
            </a:endParaRPr>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REWIR kick-off </a:t>
            </a:r>
            <a:r>
              <a:rPr lang="en-US" sz="800" smtClean="0"/>
              <a:t>meeting Bratislava 6-7.3.2019</a:t>
            </a:r>
            <a:endParaRPr lang="en-US" sz="800" dirty="0"/>
          </a:p>
        </p:txBody>
      </p:sp>
    </p:spTree>
    <p:extLst>
      <p:ext uri="{BB962C8B-B14F-4D97-AF65-F5344CB8AC3E}">
        <p14:creationId xmlns:p14="http://schemas.microsoft.com/office/powerpoint/2010/main" val="2033715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33" y="903858"/>
            <a:ext cx="8229600" cy="580926"/>
          </a:xfrm>
        </p:spPr>
        <p:txBody>
          <a:bodyPr/>
          <a:lstStyle/>
          <a:p>
            <a:r>
              <a:rPr lang="en-US" sz="3600" b="1" dirty="0" smtClean="0">
                <a:solidFill>
                  <a:srgbClr val="923236"/>
                </a:solidFill>
              </a:rPr>
              <a:t>Methodology - summary</a:t>
            </a:r>
            <a:endParaRPr lang="en-US" sz="3600" b="1" dirty="0">
              <a:solidFill>
                <a:srgbClr val="923236"/>
              </a:solidFill>
            </a:endParaRPr>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REWIR kick-off </a:t>
            </a:r>
            <a:r>
              <a:rPr lang="en-US" sz="800" smtClean="0"/>
              <a:t>meeting Bratislava 6-7.3.2019</a:t>
            </a:r>
            <a:endParaRPr lang="en-US" sz="8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58033" y="1556792"/>
            <a:ext cx="8229600" cy="4464496"/>
          </a:xfrm>
          <a:prstGeom prst="rect">
            <a:avLst/>
          </a:prstGeom>
          <a:noFill/>
          <a:ln>
            <a:noFill/>
          </a:ln>
        </p:spPr>
      </p:pic>
    </p:spTree>
    <p:extLst>
      <p:ext uri="{BB962C8B-B14F-4D97-AF65-F5344CB8AC3E}">
        <p14:creationId xmlns:p14="http://schemas.microsoft.com/office/powerpoint/2010/main" val="1171768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8" y="16349"/>
            <a:ext cx="9148628" cy="6878951"/>
          </a:xfrm>
        </p:spPr>
      </p:pic>
      <p:sp>
        <p:nvSpPr>
          <p:cNvPr id="7" name="Rectangle 6"/>
          <p:cNvSpPr/>
          <p:nvPr/>
        </p:nvSpPr>
        <p:spPr>
          <a:xfrm>
            <a:off x="1403648" y="2644170"/>
            <a:ext cx="6624736" cy="1077218"/>
          </a:xfrm>
          <a:prstGeom prst="rect">
            <a:avLst/>
          </a:prstGeom>
        </p:spPr>
        <p:txBody>
          <a:bodyPr wrap="square">
            <a:spAutoFit/>
          </a:bodyPr>
          <a:lstStyle/>
          <a:p>
            <a:pPr lvl="0" algn="ctr" eaLnBrk="1" hangingPunct="1"/>
            <a:endParaRPr lang="en-US" altLang="sk-SK" sz="3200" b="1" dirty="0" smtClean="0">
              <a:solidFill>
                <a:srgbClr val="FFFFFF"/>
              </a:solidFill>
            </a:endParaRPr>
          </a:p>
          <a:p>
            <a:pPr lvl="0" algn="ctr" eaLnBrk="1" hangingPunct="1"/>
            <a:r>
              <a:rPr lang="sk-SK" altLang="sk-SK" sz="3200" b="1" dirty="0" err="1" smtClean="0">
                <a:solidFill>
                  <a:srgbClr val="FFFFFF"/>
                </a:solidFill>
              </a:rPr>
              <a:t>Thank</a:t>
            </a:r>
            <a:r>
              <a:rPr lang="sk-SK" altLang="sk-SK" sz="3200" b="1" dirty="0" smtClean="0">
                <a:solidFill>
                  <a:srgbClr val="FFFFFF"/>
                </a:solidFill>
              </a:rPr>
              <a:t> </a:t>
            </a:r>
            <a:r>
              <a:rPr lang="sk-SK" altLang="sk-SK" sz="3200" b="1" dirty="0" err="1" smtClean="0">
                <a:solidFill>
                  <a:srgbClr val="FFFFFF"/>
                </a:solidFill>
              </a:rPr>
              <a:t>you</a:t>
            </a:r>
            <a:r>
              <a:rPr lang="sk-SK" altLang="sk-SK" sz="3200" b="1" dirty="0" smtClean="0">
                <a:solidFill>
                  <a:srgbClr val="FFFFFF"/>
                </a:solidFill>
              </a:rPr>
              <a:t> </a:t>
            </a:r>
            <a:r>
              <a:rPr lang="sk-SK" altLang="sk-SK" sz="3200" b="1" dirty="0" err="1" smtClean="0">
                <a:solidFill>
                  <a:srgbClr val="FFFFFF"/>
                </a:solidFill>
              </a:rPr>
              <a:t>for</a:t>
            </a:r>
            <a:r>
              <a:rPr lang="sk-SK" altLang="sk-SK" sz="3200" b="1" dirty="0" smtClean="0">
                <a:solidFill>
                  <a:srgbClr val="FFFFFF"/>
                </a:solidFill>
              </a:rPr>
              <a:t> </a:t>
            </a:r>
            <a:r>
              <a:rPr lang="sk-SK" altLang="sk-SK" sz="3200" b="1" dirty="0" err="1" smtClean="0">
                <a:solidFill>
                  <a:srgbClr val="FFFFFF"/>
                </a:solidFill>
              </a:rPr>
              <a:t>your</a:t>
            </a:r>
            <a:r>
              <a:rPr lang="sk-SK" altLang="sk-SK" sz="3200" b="1" dirty="0" smtClean="0">
                <a:solidFill>
                  <a:srgbClr val="FFFFFF"/>
                </a:solidFill>
              </a:rPr>
              <a:t> </a:t>
            </a:r>
            <a:r>
              <a:rPr lang="sk-SK" altLang="sk-SK" sz="3200" b="1" dirty="0" err="1" smtClean="0">
                <a:solidFill>
                  <a:srgbClr val="FFFFFF"/>
                </a:solidFill>
              </a:rPr>
              <a:t>attention</a:t>
            </a:r>
            <a:r>
              <a:rPr lang="en-US" altLang="sk-SK" sz="3200" b="1" dirty="0" smtClean="0">
                <a:solidFill>
                  <a:srgbClr val="FFFFFF"/>
                </a:solidFill>
              </a:rPr>
              <a:t>!</a:t>
            </a:r>
            <a:endParaRPr lang="en-US" altLang="sk-SK" sz="3200" b="1" dirty="0">
              <a:solidFill>
                <a:srgbClr val="FFFFFF"/>
              </a:solidFill>
            </a:endParaRPr>
          </a:p>
        </p:txBody>
      </p:sp>
      <p:sp>
        <p:nvSpPr>
          <p:cNvPr id="8" name="Rectangle 7"/>
          <p:cNvSpPr/>
          <p:nvPr/>
        </p:nvSpPr>
        <p:spPr>
          <a:xfrm>
            <a:off x="3059832" y="3734287"/>
            <a:ext cx="4572000" cy="646331"/>
          </a:xfrm>
          <a:prstGeom prst="rect">
            <a:avLst/>
          </a:prstGeom>
        </p:spPr>
        <p:txBody>
          <a:bodyPr>
            <a:spAutoFit/>
          </a:bodyPr>
          <a:lstStyle/>
          <a:p>
            <a:pPr eaLnBrk="1" hangingPunct="1"/>
            <a:r>
              <a:rPr lang="en-US" altLang="sk-SK" b="1" smtClean="0">
                <a:solidFill>
                  <a:srgbClr val="D79B93"/>
                </a:solidFill>
              </a:rPr>
              <a:t>marta.kahancova@celsi.sk</a:t>
            </a:r>
            <a:endParaRPr lang="en-US" altLang="sk-SK" b="1" dirty="0">
              <a:solidFill>
                <a:srgbClr val="D79B93"/>
              </a:solidFill>
            </a:endParaRPr>
          </a:p>
          <a:p>
            <a:pPr eaLnBrk="1" hangingPunct="1"/>
            <a:endParaRPr lang="en-US" altLang="sk-SK" b="1" dirty="0">
              <a:solidFill>
                <a:srgbClr val="D79B93"/>
              </a:solidFill>
            </a:endParaRPr>
          </a:p>
        </p:txBody>
      </p:sp>
    </p:spTree>
    <p:extLst>
      <p:ext uri="{BB962C8B-B14F-4D97-AF65-F5344CB8AC3E}">
        <p14:creationId xmlns:p14="http://schemas.microsoft.com/office/powerpoint/2010/main" val="807656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580926"/>
          </a:xfrm>
        </p:spPr>
        <p:txBody>
          <a:bodyPr/>
          <a:lstStyle/>
          <a:p>
            <a:r>
              <a:rPr lang="en-US" sz="3600" b="1" dirty="0" smtClean="0">
                <a:solidFill>
                  <a:srgbClr val="923236"/>
                </a:solidFill>
              </a:rPr>
              <a:t>Motivation</a:t>
            </a:r>
            <a:endParaRPr lang="en-US" sz="3600" b="1" dirty="0">
              <a:solidFill>
                <a:srgbClr val="923236"/>
              </a:solidFill>
            </a:endParaRPr>
          </a:p>
        </p:txBody>
      </p:sp>
      <p:sp>
        <p:nvSpPr>
          <p:cNvPr id="3" name="Content Placeholder 2"/>
          <p:cNvSpPr>
            <a:spLocks noGrp="1"/>
          </p:cNvSpPr>
          <p:nvPr>
            <p:ph idx="1"/>
          </p:nvPr>
        </p:nvSpPr>
        <p:spPr>
          <a:xfrm>
            <a:off x="409243" y="1340768"/>
            <a:ext cx="8277557" cy="5112568"/>
          </a:xfrm>
        </p:spPr>
        <p:txBody>
          <a:bodyPr/>
          <a:lstStyle/>
          <a:p>
            <a:r>
              <a:rPr lang="en-GB" sz="2400" b="1" dirty="0" smtClean="0"/>
              <a:t>Change in population structure and characteristics:</a:t>
            </a:r>
          </a:p>
          <a:p>
            <a:pPr marL="0" indent="0">
              <a:buNone/>
            </a:pPr>
            <a:r>
              <a:rPr lang="en-GB" sz="2400" dirty="0"/>
              <a:t> </a:t>
            </a:r>
            <a:r>
              <a:rPr lang="en-GB" sz="2400" dirty="0" smtClean="0"/>
              <a:t>   - </a:t>
            </a:r>
            <a:r>
              <a:rPr lang="en-GB" sz="2400" dirty="0"/>
              <a:t>a</a:t>
            </a:r>
            <a:r>
              <a:rPr lang="en-GB" sz="2400" dirty="0" smtClean="0"/>
              <a:t>geing population across the EU</a:t>
            </a:r>
          </a:p>
          <a:p>
            <a:pPr marL="536575" indent="-536575">
              <a:buNone/>
            </a:pPr>
            <a:r>
              <a:rPr lang="en-GB" sz="2400" dirty="0" smtClean="0"/>
              <a:t>    - chronic diseases on the rise (4 large groups: cardiovascular, cancer, musculoskeletal and mental)</a:t>
            </a:r>
          </a:p>
          <a:p>
            <a:pPr marL="536575" indent="-536575">
              <a:buNone/>
            </a:pPr>
            <a:r>
              <a:rPr lang="en-GB" sz="2400" dirty="0"/>
              <a:t> </a:t>
            </a:r>
            <a:r>
              <a:rPr lang="en-GB" sz="2400" dirty="0" smtClean="0"/>
              <a:t>    - policy relevance: how to keep populations healthy and active</a:t>
            </a:r>
            <a:endParaRPr lang="en-GB" sz="2400" dirty="0" smtClean="0"/>
          </a:p>
          <a:p>
            <a:r>
              <a:rPr lang="en-GB" sz="2400" b="1" dirty="0" smtClean="0"/>
              <a:t>Changes related to labour market participation and the character of work:</a:t>
            </a:r>
          </a:p>
          <a:p>
            <a:pPr marL="700087">
              <a:buFontTx/>
              <a:buChar char="-"/>
            </a:pPr>
            <a:r>
              <a:rPr lang="en-GB" sz="2400" dirty="0" smtClean="0"/>
              <a:t>Low participation rates in some countries</a:t>
            </a:r>
          </a:p>
          <a:p>
            <a:pPr marL="700087">
              <a:buFontTx/>
              <a:buChar char="-"/>
            </a:pPr>
            <a:r>
              <a:rPr lang="en-GB" sz="2400" dirty="0" smtClean="0"/>
              <a:t>digitalization’s impact on the future of work</a:t>
            </a:r>
          </a:p>
          <a:p>
            <a:pPr marL="625475" indent="-268288">
              <a:buNone/>
            </a:pPr>
            <a:r>
              <a:rPr lang="en-GB" sz="2400" dirty="0" smtClean="0"/>
              <a:t>-   new </a:t>
            </a:r>
            <a:r>
              <a:rPr lang="en-GB" sz="2400" dirty="0"/>
              <a:t>forms of work and flexibility</a:t>
            </a:r>
          </a:p>
          <a:p>
            <a:pPr marL="625475" indent="-268288">
              <a:buNone/>
            </a:pPr>
            <a:r>
              <a:rPr lang="en-GB" sz="2400" dirty="0" smtClean="0"/>
              <a:t>-   policy relevance: how to assure longer labour market involvement</a:t>
            </a:r>
            <a:endParaRPr lang="en-US" sz="2400" dirty="0" smtClean="0"/>
          </a:p>
          <a:p>
            <a:endParaRPr lang="en-US" sz="2400" dirty="0" smtClean="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REWIR kick-off </a:t>
            </a:r>
            <a:r>
              <a:rPr lang="en-US" sz="800" smtClean="0"/>
              <a:t>meeting Bratislava 6-7.3.2019</a:t>
            </a:r>
            <a:endParaRPr lang="en-US" sz="800" dirty="0"/>
          </a:p>
        </p:txBody>
      </p:sp>
    </p:spTree>
    <p:extLst>
      <p:ext uri="{BB962C8B-B14F-4D97-AF65-F5344CB8AC3E}">
        <p14:creationId xmlns:p14="http://schemas.microsoft.com/office/powerpoint/2010/main" val="1541111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580926"/>
          </a:xfrm>
        </p:spPr>
        <p:txBody>
          <a:bodyPr/>
          <a:lstStyle/>
          <a:p>
            <a:r>
              <a:rPr lang="en-US" sz="3600" b="1" dirty="0" smtClean="0">
                <a:solidFill>
                  <a:srgbClr val="923236"/>
                </a:solidFill>
              </a:rPr>
              <a:t>REWIR aim</a:t>
            </a:r>
            <a:endParaRPr lang="en-US" sz="3600" b="1" dirty="0">
              <a:solidFill>
                <a:srgbClr val="923236"/>
              </a:solidFill>
            </a:endParaRPr>
          </a:p>
        </p:txBody>
      </p:sp>
      <p:sp>
        <p:nvSpPr>
          <p:cNvPr id="3" name="Content Placeholder 2"/>
          <p:cNvSpPr>
            <a:spLocks noGrp="1"/>
          </p:cNvSpPr>
          <p:nvPr>
            <p:ph idx="1"/>
          </p:nvPr>
        </p:nvSpPr>
        <p:spPr>
          <a:xfrm>
            <a:off x="409243" y="1340768"/>
            <a:ext cx="8277557" cy="5112568"/>
          </a:xfrm>
        </p:spPr>
        <p:txBody>
          <a:bodyPr/>
          <a:lstStyle/>
          <a:p>
            <a:pPr marL="0" indent="0">
              <a:buNone/>
            </a:pPr>
            <a:r>
              <a:rPr lang="en-US" sz="2400" dirty="0" smtClean="0"/>
              <a:t>To study </a:t>
            </a:r>
          </a:p>
          <a:p>
            <a:pPr marL="893763" indent="-533400"/>
            <a:r>
              <a:rPr lang="en-US" sz="2400" dirty="0" smtClean="0"/>
              <a:t>the </a:t>
            </a:r>
            <a:r>
              <a:rPr lang="en-US" sz="2400" dirty="0"/>
              <a:t>role that industrial relations </a:t>
            </a:r>
            <a:r>
              <a:rPr lang="en-US" sz="2400" dirty="0" smtClean="0"/>
              <a:t>play </a:t>
            </a:r>
            <a:r>
              <a:rPr lang="en-US" sz="2400" dirty="0"/>
              <a:t>in </a:t>
            </a:r>
            <a:endParaRPr lang="en-US" sz="2400" dirty="0" smtClean="0"/>
          </a:p>
          <a:p>
            <a:pPr marL="893763" indent="-533400"/>
            <a:r>
              <a:rPr lang="en-US" sz="2400" dirty="0" smtClean="0"/>
              <a:t>extending </a:t>
            </a:r>
            <a:r>
              <a:rPr lang="en-US" sz="2400" dirty="0"/>
              <a:t>the working lives of EU citizens </a:t>
            </a:r>
            <a:endParaRPr lang="en-US" sz="2400" dirty="0" smtClean="0"/>
          </a:p>
          <a:p>
            <a:pPr marL="893763" indent="-533400"/>
            <a:r>
              <a:rPr lang="en-US" sz="2400" dirty="0" smtClean="0"/>
              <a:t>through </a:t>
            </a:r>
            <a:r>
              <a:rPr lang="en-US" sz="2400" dirty="0"/>
              <a:t>work retention and integration </a:t>
            </a:r>
            <a:endParaRPr lang="en-US" sz="2400" dirty="0" smtClean="0"/>
          </a:p>
          <a:p>
            <a:pPr marL="893763" indent="-533400"/>
            <a:r>
              <a:rPr lang="en-US" sz="2400" dirty="0" smtClean="0"/>
              <a:t>after </a:t>
            </a:r>
            <a:r>
              <a:rPr lang="en-US" sz="2400" dirty="0"/>
              <a:t>exposure to chronic conditions, against a background of demographic and technological change </a:t>
            </a:r>
            <a:endParaRPr lang="en-US" sz="2400" dirty="0" smtClean="0"/>
          </a:p>
          <a:p>
            <a:endParaRPr lang="en-US" sz="2400" dirty="0" smtClean="0"/>
          </a:p>
          <a:p>
            <a:pPr marL="0" indent="0">
              <a:buNone/>
            </a:pPr>
            <a:r>
              <a:rPr lang="en-US" sz="2400" dirty="0" smtClean="0"/>
              <a:t>Level of IR relevant for our analysis: EU-level</a:t>
            </a:r>
            <a:r>
              <a:rPr lang="en-US" sz="2400" dirty="0"/>
              <a:t>, national-level and company-level </a:t>
            </a:r>
          </a:p>
          <a:p>
            <a:endParaRPr lang="en-US" sz="2400" dirty="0" smtClean="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REWIR kick-off </a:t>
            </a:r>
            <a:r>
              <a:rPr lang="en-US" sz="800" smtClean="0"/>
              <a:t>meeting Bratislava 6-7.3.2019</a:t>
            </a:r>
            <a:endParaRPr lang="en-US" sz="800" dirty="0"/>
          </a:p>
        </p:txBody>
      </p:sp>
    </p:spTree>
    <p:extLst>
      <p:ext uri="{BB962C8B-B14F-4D97-AF65-F5344CB8AC3E}">
        <p14:creationId xmlns:p14="http://schemas.microsoft.com/office/powerpoint/2010/main" val="152182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580926"/>
          </a:xfrm>
        </p:spPr>
        <p:txBody>
          <a:bodyPr/>
          <a:lstStyle/>
          <a:p>
            <a:r>
              <a:rPr lang="en-US" sz="3600" b="1" dirty="0" smtClean="0">
                <a:solidFill>
                  <a:srgbClr val="923236"/>
                </a:solidFill>
              </a:rPr>
              <a:t>Project objectives</a:t>
            </a:r>
            <a:endParaRPr lang="en-US" sz="3600" b="1" dirty="0">
              <a:solidFill>
                <a:srgbClr val="923236"/>
              </a:solidFill>
            </a:endParaRPr>
          </a:p>
        </p:txBody>
      </p:sp>
      <p:sp>
        <p:nvSpPr>
          <p:cNvPr id="3" name="Content Placeholder 2"/>
          <p:cNvSpPr>
            <a:spLocks noGrp="1"/>
          </p:cNvSpPr>
          <p:nvPr>
            <p:ph idx="1"/>
          </p:nvPr>
        </p:nvSpPr>
        <p:spPr>
          <a:xfrm>
            <a:off x="409243" y="1556792"/>
            <a:ext cx="8277557" cy="5112568"/>
          </a:xfrm>
        </p:spPr>
        <p:txBody>
          <a:bodyPr/>
          <a:lstStyle/>
          <a:p>
            <a:r>
              <a:rPr lang="en-US" sz="1600" dirty="0"/>
              <a:t>Strengthen </a:t>
            </a:r>
            <a:r>
              <a:rPr lang="en-US" sz="1600" b="1" dirty="0"/>
              <a:t>expertise on the role of social partners in designing and implementing return to work policies </a:t>
            </a:r>
            <a:r>
              <a:rPr lang="en-US" sz="1600" dirty="0"/>
              <a:t>at the European and national levels through social dialogue initiatives. </a:t>
            </a:r>
            <a:endParaRPr lang="en-US" sz="1600" dirty="0"/>
          </a:p>
          <a:p>
            <a:r>
              <a:rPr lang="en-US" sz="1600" dirty="0" err="1" smtClean="0"/>
              <a:t>Analyse</a:t>
            </a:r>
            <a:r>
              <a:rPr lang="en-US" sz="1600" dirty="0" smtClean="0"/>
              <a:t> </a:t>
            </a:r>
            <a:r>
              <a:rPr lang="en-US" sz="1600" dirty="0"/>
              <a:t>the </a:t>
            </a:r>
            <a:r>
              <a:rPr lang="en-US" sz="1600" b="1" dirty="0"/>
              <a:t>implementation of particular targets of Europe 2020</a:t>
            </a:r>
            <a:r>
              <a:rPr lang="en-US" sz="1600" dirty="0"/>
              <a:t>, such as the agenda in promoting a healthier Europe and active and healthy ageing. </a:t>
            </a:r>
            <a:endParaRPr lang="en-US" sz="1600" dirty="0" smtClean="0"/>
          </a:p>
          <a:p>
            <a:r>
              <a:rPr lang="en-US" sz="1600" dirty="0" smtClean="0"/>
              <a:t>Enhance </a:t>
            </a:r>
            <a:r>
              <a:rPr lang="en-US" sz="1600" b="1" dirty="0" smtClean="0"/>
              <a:t>knowledge on information, consultation and co-determination </a:t>
            </a:r>
            <a:r>
              <a:rPr lang="en-US" sz="1600" dirty="0" smtClean="0"/>
              <a:t>of employee representatives at company level in issues that are relevant to an increasing part of the work force and enable work retention of people exposed to chronic diseases. </a:t>
            </a:r>
          </a:p>
          <a:p>
            <a:r>
              <a:rPr lang="en-US" sz="1600" dirty="0" smtClean="0"/>
              <a:t>Extend </a:t>
            </a:r>
            <a:r>
              <a:rPr lang="en-US" sz="1600" dirty="0"/>
              <a:t>the knowledge on </a:t>
            </a:r>
            <a:r>
              <a:rPr lang="en-US" sz="1600" b="1" dirty="0"/>
              <a:t>preventing risk of </a:t>
            </a:r>
            <a:r>
              <a:rPr lang="en-US" sz="1600" b="1" dirty="0" err="1"/>
              <a:t>marginalisation</a:t>
            </a:r>
            <a:r>
              <a:rPr lang="en-US" sz="1600" b="1" dirty="0"/>
              <a:t>, discrimination and the threat of poverty </a:t>
            </a:r>
            <a:r>
              <a:rPr lang="en-US" sz="1600" dirty="0"/>
              <a:t>for workers that suffer(</a:t>
            </a:r>
            <a:r>
              <a:rPr lang="en-US" sz="1600" dirty="0" err="1"/>
              <a:t>ed</a:t>
            </a:r>
            <a:r>
              <a:rPr lang="en-US" sz="1600" dirty="0"/>
              <a:t>) from long-term illness; and enabling their return to work and interest representation at the </a:t>
            </a:r>
            <a:r>
              <a:rPr lang="en-US" sz="1600" dirty="0" err="1"/>
              <a:t>labour</a:t>
            </a:r>
            <a:r>
              <a:rPr lang="en-US" sz="1600" dirty="0"/>
              <a:t> market. This aim highlights the relevance of industrial relations for the Commission’s flagship initiative </a:t>
            </a:r>
            <a:r>
              <a:rPr lang="en-US" sz="1600" b="1" dirty="0"/>
              <a:t>European platform against poverty and social exclusion</a:t>
            </a:r>
            <a:r>
              <a:rPr lang="en-US" sz="1600" dirty="0"/>
              <a:t>. </a:t>
            </a:r>
            <a:endParaRPr lang="en-US" sz="1600" dirty="0"/>
          </a:p>
          <a:p>
            <a:r>
              <a:rPr lang="en-US" sz="1600" dirty="0" smtClean="0"/>
              <a:t>Rethink </a:t>
            </a:r>
            <a:r>
              <a:rPr lang="en-US" sz="1600" dirty="0"/>
              <a:t>how industrial relations </a:t>
            </a:r>
            <a:r>
              <a:rPr lang="en-US" sz="1600" b="1" dirty="0"/>
              <a:t>play a role in the (re)definition of concepts </a:t>
            </a:r>
            <a:r>
              <a:rPr lang="en-US" sz="1600" dirty="0"/>
              <a:t>as ‘</a:t>
            </a:r>
            <a:r>
              <a:rPr lang="en-US" sz="1600" i="1" dirty="0"/>
              <a:t>intergenerational fairness</a:t>
            </a:r>
            <a:r>
              <a:rPr lang="en-US" sz="1600" dirty="0"/>
              <a:t>’, ‘</a:t>
            </a:r>
            <a:r>
              <a:rPr lang="en-US" sz="1600" i="1" dirty="0"/>
              <a:t>longer </a:t>
            </a:r>
            <a:r>
              <a:rPr lang="en-US" sz="1600" i="1" dirty="0" err="1"/>
              <a:t>labour</a:t>
            </a:r>
            <a:r>
              <a:rPr lang="en-US" sz="1600" i="1" dirty="0"/>
              <a:t> market involvement’</a:t>
            </a:r>
            <a:r>
              <a:rPr lang="en-US" sz="1600" dirty="0"/>
              <a:t>, </a:t>
            </a:r>
            <a:r>
              <a:rPr lang="en-US" sz="1600" i="1" dirty="0"/>
              <a:t>’job performance’</a:t>
            </a:r>
            <a:r>
              <a:rPr lang="en-US" sz="1600" dirty="0"/>
              <a:t>, ‘</a:t>
            </a:r>
            <a:r>
              <a:rPr lang="en-US" sz="1600" i="1" dirty="0"/>
              <a:t>presence at work’</a:t>
            </a:r>
            <a:r>
              <a:rPr lang="en-US" sz="1600" dirty="0"/>
              <a:t>, and </a:t>
            </a:r>
            <a:r>
              <a:rPr lang="en-US" sz="1600" i="1" dirty="0"/>
              <a:t>’fitness for work’ </a:t>
            </a:r>
            <a:r>
              <a:rPr lang="en-US" sz="1600" dirty="0"/>
              <a:t>(some of which are priorities of Europe 2020) by raising awareness on transformations in the world of work flowing from technological, </a:t>
            </a:r>
            <a:r>
              <a:rPr lang="en-US" sz="1600" dirty="0" err="1"/>
              <a:t>organisational</a:t>
            </a:r>
            <a:r>
              <a:rPr lang="en-US" sz="1600" dirty="0"/>
              <a:t>, and demographic changes. </a:t>
            </a:r>
            <a:endParaRPr lang="en-US" sz="1600" dirty="0"/>
          </a:p>
          <a:p>
            <a:endParaRPr lang="en-US" sz="1600" dirty="0" smtClean="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REWIR kick-off </a:t>
            </a:r>
            <a:r>
              <a:rPr lang="en-US" sz="800" smtClean="0"/>
              <a:t>meeting Bratislava 6-7.3.2019</a:t>
            </a:r>
            <a:endParaRPr lang="en-US" sz="800" dirty="0"/>
          </a:p>
        </p:txBody>
      </p:sp>
    </p:spTree>
    <p:extLst>
      <p:ext uri="{BB962C8B-B14F-4D97-AF65-F5344CB8AC3E}">
        <p14:creationId xmlns:p14="http://schemas.microsoft.com/office/powerpoint/2010/main" val="159824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33" y="1124744"/>
            <a:ext cx="8229600" cy="580926"/>
          </a:xfrm>
        </p:spPr>
        <p:txBody>
          <a:bodyPr/>
          <a:lstStyle/>
          <a:p>
            <a:r>
              <a:rPr lang="en-US" sz="3600" b="1" dirty="0" smtClean="0">
                <a:solidFill>
                  <a:srgbClr val="923236"/>
                </a:solidFill>
              </a:rPr>
              <a:t>Conceptual and analytical framework</a:t>
            </a:r>
            <a:endParaRPr lang="en-US" sz="3600" b="1" dirty="0">
              <a:solidFill>
                <a:srgbClr val="923236"/>
              </a:solidFill>
            </a:endParaRPr>
          </a:p>
        </p:txBody>
      </p:sp>
      <p:sp>
        <p:nvSpPr>
          <p:cNvPr id="3" name="Content Placeholder 2"/>
          <p:cNvSpPr>
            <a:spLocks noGrp="1"/>
          </p:cNvSpPr>
          <p:nvPr>
            <p:ph idx="1"/>
          </p:nvPr>
        </p:nvSpPr>
        <p:spPr>
          <a:xfrm>
            <a:off x="432250" y="1916832"/>
            <a:ext cx="8277557" cy="5112568"/>
          </a:xfrm>
        </p:spPr>
        <p:txBody>
          <a:bodyPr/>
          <a:lstStyle/>
          <a:p>
            <a:r>
              <a:rPr lang="en-US" sz="2400" dirty="0" smtClean="0"/>
              <a:t>Actor-centered institutionalism (</a:t>
            </a:r>
            <a:r>
              <a:rPr lang="en-US" sz="2400" dirty="0" err="1" smtClean="0"/>
              <a:t>Scharpf</a:t>
            </a:r>
            <a:r>
              <a:rPr lang="en-US" sz="2400" dirty="0" smtClean="0"/>
              <a:t> 1997)</a:t>
            </a:r>
            <a:endParaRPr lang="en-US" sz="2400" dirty="0"/>
          </a:p>
          <a:p>
            <a:r>
              <a:rPr lang="en-US" sz="2400" dirty="0"/>
              <a:t>understanding the role that stakeholders play in shaping </a:t>
            </a:r>
            <a:r>
              <a:rPr lang="en-US" sz="2400" dirty="0" smtClean="0"/>
              <a:t>policies</a:t>
            </a:r>
          </a:p>
          <a:p>
            <a:r>
              <a:rPr lang="en-US" sz="2400" b="1" dirty="0"/>
              <a:t>key stakeholders and their perceptions and experiences at the core of the </a:t>
            </a:r>
            <a:r>
              <a:rPr lang="en-US" sz="2400" b="1" dirty="0" smtClean="0"/>
              <a:t>project</a:t>
            </a:r>
          </a:p>
          <a:p>
            <a:r>
              <a:rPr lang="en-US" sz="2400" dirty="0" smtClean="0"/>
              <a:t>social </a:t>
            </a:r>
            <a:r>
              <a:rPr lang="en-US" sz="2400" dirty="0"/>
              <a:t>phenomena can be explained as the outcomes of interactions among actors, acknowledging that such interactions are structured and that outcomes are shaped by the characteristics of the institutional setting in which they occur (</a:t>
            </a:r>
            <a:r>
              <a:rPr lang="en-US" sz="2400" dirty="0" err="1"/>
              <a:t>Scharpf</a:t>
            </a:r>
            <a:r>
              <a:rPr lang="en-US" sz="2400" dirty="0"/>
              <a:t>, </a:t>
            </a:r>
            <a:r>
              <a:rPr lang="en-US" sz="2400" dirty="0" smtClean="0"/>
              <a:t>1997). </a:t>
            </a:r>
            <a:endParaRPr lang="en-US" sz="2400" dirty="0"/>
          </a:p>
          <a:p>
            <a:endParaRPr lang="en-US" sz="2400" dirty="0" smtClean="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REWIR kick-off </a:t>
            </a:r>
            <a:r>
              <a:rPr lang="en-US" sz="800" smtClean="0"/>
              <a:t>meeting Bratislava 6-7.3.2019</a:t>
            </a:r>
            <a:endParaRPr lang="en-US" sz="800" dirty="0"/>
          </a:p>
        </p:txBody>
      </p:sp>
    </p:spTree>
    <p:extLst>
      <p:ext uri="{BB962C8B-B14F-4D97-AF65-F5344CB8AC3E}">
        <p14:creationId xmlns:p14="http://schemas.microsoft.com/office/powerpoint/2010/main" val="33659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33" y="1124744"/>
            <a:ext cx="8229600" cy="580926"/>
          </a:xfrm>
        </p:spPr>
        <p:txBody>
          <a:bodyPr/>
          <a:lstStyle/>
          <a:p>
            <a:r>
              <a:rPr lang="en-US" sz="3600" b="1" dirty="0" smtClean="0">
                <a:solidFill>
                  <a:srgbClr val="923236"/>
                </a:solidFill>
              </a:rPr>
              <a:t>Conceptual and analytical framework</a:t>
            </a:r>
            <a:endParaRPr lang="en-US" sz="3600" b="1" dirty="0">
              <a:solidFill>
                <a:srgbClr val="923236"/>
              </a:solidFill>
            </a:endParaRPr>
          </a:p>
        </p:txBody>
      </p:sp>
      <p:sp>
        <p:nvSpPr>
          <p:cNvPr id="3" name="Content Placeholder 2"/>
          <p:cNvSpPr>
            <a:spLocks noGrp="1"/>
          </p:cNvSpPr>
          <p:nvPr>
            <p:ph idx="1"/>
          </p:nvPr>
        </p:nvSpPr>
        <p:spPr>
          <a:xfrm>
            <a:off x="432250" y="1916832"/>
            <a:ext cx="8277557" cy="3888432"/>
          </a:xfrm>
        </p:spPr>
        <p:txBody>
          <a:bodyPr/>
          <a:lstStyle/>
          <a:p>
            <a:endParaRPr lang="en-US" sz="2400" dirty="0" smtClean="0"/>
          </a:p>
          <a:p>
            <a:r>
              <a:rPr lang="en-US" sz="2400" dirty="0" smtClean="0"/>
              <a:t>ideas</a:t>
            </a:r>
            <a:r>
              <a:rPr lang="en-US" sz="2400" dirty="0"/>
              <a:t>, activities, priorities, and relations and interactions between representatives of unions, employers, governments and others cannot be disentangled from the diversity in industrial relations practices and return to work policies across the EU</a:t>
            </a:r>
            <a:endParaRPr lang="en-US" sz="2400" dirty="0" smtClean="0"/>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REWIR kick-off </a:t>
            </a:r>
            <a:r>
              <a:rPr lang="en-US" sz="800" smtClean="0"/>
              <a:t>meeting Bratislava 6-7.3.2019</a:t>
            </a:r>
            <a:endParaRPr lang="en-US" sz="800" dirty="0"/>
          </a:p>
        </p:txBody>
      </p:sp>
    </p:spTree>
    <p:extLst>
      <p:ext uri="{BB962C8B-B14F-4D97-AF65-F5344CB8AC3E}">
        <p14:creationId xmlns:p14="http://schemas.microsoft.com/office/powerpoint/2010/main" val="982653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33" y="1124744"/>
            <a:ext cx="8229600" cy="580926"/>
          </a:xfrm>
        </p:spPr>
        <p:txBody>
          <a:bodyPr/>
          <a:lstStyle/>
          <a:p>
            <a:r>
              <a:rPr lang="en-US" sz="3600" b="1" dirty="0" smtClean="0">
                <a:solidFill>
                  <a:srgbClr val="923236"/>
                </a:solidFill>
              </a:rPr>
              <a:t>Conceptual and analytical framework</a:t>
            </a:r>
            <a:endParaRPr lang="en-US" sz="3600" b="1" dirty="0">
              <a:solidFill>
                <a:srgbClr val="923236"/>
              </a:solidFill>
            </a:endParaRPr>
          </a:p>
        </p:txBody>
      </p:sp>
      <p:sp>
        <p:nvSpPr>
          <p:cNvPr id="3" name="Content Placeholder 2"/>
          <p:cNvSpPr>
            <a:spLocks noGrp="1"/>
          </p:cNvSpPr>
          <p:nvPr>
            <p:ph idx="1"/>
          </p:nvPr>
        </p:nvSpPr>
        <p:spPr>
          <a:xfrm>
            <a:off x="432250" y="1916832"/>
            <a:ext cx="8277557" cy="3888432"/>
          </a:xfrm>
        </p:spPr>
        <p:txBody>
          <a:bodyPr/>
          <a:lstStyle/>
          <a:p>
            <a:r>
              <a:rPr lang="en-US" sz="2400" dirty="0" smtClean="0"/>
              <a:t>Acknowledging diversity in:</a:t>
            </a:r>
          </a:p>
          <a:p>
            <a:endParaRPr lang="en-US" sz="2400" dirty="0" smtClean="0"/>
          </a:p>
          <a:p>
            <a:pPr marL="0" indent="0">
              <a:buNone/>
            </a:pPr>
            <a:r>
              <a:rPr lang="en-US" sz="2400" dirty="0"/>
              <a:t> </a:t>
            </a:r>
            <a:r>
              <a:rPr lang="en-US" sz="2400" dirty="0" smtClean="0"/>
              <a:t>    - industrial </a:t>
            </a:r>
            <a:r>
              <a:rPr lang="en-US" sz="2400" dirty="0"/>
              <a:t>relations </a:t>
            </a:r>
            <a:r>
              <a:rPr lang="en-US" sz="2400" dirty="0" smtClean="0"/>
              <a:t>systems </a:t>
            </a:r>
          </a:p>
          <a:p>
            <a:pPr marL="0" indent="0">
              <a:buNone/>
            </a:pPr>
            <a:endParaRPr lang="en-US" sz="2400" dirty="0" smtClean="0"/>
          </a:p>
          <a:p>
            <a:pPr marL="0" indent="0">
              <a:buNone/>
            </a:pPr>
            <a:r>
              <a:rPr lang="en-US" sz="2400" dirty="0"/>
              <a:t> </a:t>
            </a:r>
            <a:r>
              <a:rPr lang="en-US" sz="2400" dirty="0" smtClean="0"/>
              <a:t>    - frameworks/policies for return to work (RTW) </a:t>
            </a:r>
            <a:endParaRPr lang="en-US" sz="2400" dirty="0"/>
          </a:p>
          <a:p>
            <a:endParaRPr lang="en-US" sz="2400" b="1" dirty="0" smtClean="0">
              <a:solidFill>
                <a:srgbClr val="923236"/>
              </a:solidFill>
            </a:endParaRPr>
          </a:p>
          <a:p>
            <a:r>
              <a:rPr lang="en-US" sz="2400" b="1" dirty="0" smtClean="0">
                <a:solidFill>
                  <a:srgbClr val="923236"/>
                </a:solidFill>
              </a:rPr>
              <a:t>How do different IR systems </a:t>
            </a:r>
            <a:r>
              <a:rPr lang="en-US" sz="2400" b="1" dirty="0">
                <a:solidFill>
                  <a:srgbClr val="923236"/>
                </a:solidFill>
              </a:rPr>
              <a:t>approach </a:t>
            </a:r>
            <a:r>
              <a:rPr lang="en-US" sz="2400" b="1" dirty="0" smtClean="0">
                <a:solidFill>
                  <a:srgbClr val="923236"/>
                </a:solidFill>
              </a:rPr>
              <a:t>RTW, </a:t>
            </a:r>
            <a:r>
              <a:rPr lang="en-US" sz="2400" b="1" dirty="0">
                <a:solidFill>
                  <a:srgbClr val="923236"/>
                </a:solidFill>
              </a:rPr>
              <a:t>and vice versa, how similar </a:t>
            </a:r>
            <a:r>
              <a:rPr lang="en-US" sz="2400" b="1" dirty="0" smtClean="0">
                <a:solidFill>
                  <a:srgbClr val="923236"/>
                </a:solidFill>
              </a:rPr>
              <a:t>RTW policies </a:t>
            </a:r>
            <a:r>
              <a:rPr lang="en-US" sz="2400" b="1" dirty="0">
                <a:solidFill>
                  <a:srgbClr val="923236"/>
                </a:solidFill>
              </a:rPr>
              <a:t>are designed and implemented in countries with radically different </a:t>
            </a:r>
            <a:r>
              <a:rPr lang="en-US" sz="2400" b="1" dirty="0" smtClean="0">
                <a:solidFill>
                  <a:srgbClr val="923236"/>
                </a:solidFill>
              </a:rPr>
              <a:t>IR? </a:t>
            </a:r>
            <a:endParaRPr lang="en-US" sz="2400" b="1" dirty="0">
              <a:solidFill>
                <a:srgbClr val="923236"/>
              </a:solidFill>
            </a:endParaRPr>
          </a:p>
          <a:p>
            <a:r>
              <a:rPr lang="en-US" sz="2400" b="1" dirty="0" smtClean="0">
                <a:solidFill>
                  <a:srgbClr val="923236"/>
                </a:solidFill>
              </a:rPr>
              <a:t>How will the relevant IR stakeholders deal with RTW policies and practice in different IR systems?</a:t>
            </a:r>
            <a:endParaRPr lang="en-US" sz="2400" b="1" dirty="0">
              <a:solidFill>
                <a:srgbClr val="923236"/>
              </a:solidFill>
            </a:endParaRPr>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REWIR kick-off </a:t>
            </a:r>
            <a:r>
              <a:rPr lang="en-US" sz="800" smtClean="0"/>
              <a:t>meeting Bratislava 6-7.3.2019</a:t>
            </a:r>
            <a:endParaRPr lang="en-US" sz="800" dirty="0"/>
          </a:p>
        </p:txBody>
      </p:sp>
    </p:spTree>
    <p:extLst>
      <p:ext uri="{BB962C8B-B14F-4D97-AF65-F5344CB8AC3E}">
        <p14:creationId xmlns:p14="http://schemas.microsoft.com/office/powerpoint/2010/main" val="829210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REWIR kick-off </a:t>
            </a:r>
            <a:r>
              <a:rPr lang="en-US" sz="800" smtClean="0"/>
              <a:t>meeting Bratislava 6-7.3.2019</a:t>
            </a:r>
            <a:endParaRPr lang="en-US" sz="800" dirty="0"/>
          </a:p>
        </p:txBody>
      </p:sp>
      <p:graphicFrame>
        <p:nvGraphicFramePr>
          <p:cNvPr id="7" name="Table 6"/>
          <p:cNvGraphicFramePr>
            <a:graphicFrameLocks noGrp="1"/>
          </p:cNvGraphicFramePr>
          <p:nvPr>
            <p:extLst>
              <p:ext uri="{D42A27DB-BD31-4B8C-83A1-F6EECF244321}">
                <p14:modId xmlns:p14="http://schemas.microsoft.com/office/powerpoint/2010/main" val="1924527232"/>
              </p:ext>
            </p:extLst>
          </p:nvPr>
        </p:nvGraphicFramePr>
        <p:xfrm>
          <a:off x="467548" y="1628799"/>
          <a:ext cx="8208907" cy="4705512"/>
        </p:xfrm>
        <a:graphic>
          <a:graphicData uri="http://schemas.openxmlformats.org/drawingml/2006/table">
            <a:tbl>
              <a:tblPr firstRow="1" firstCol="1" bandRow="1">
                <a:tableStyleId>{5C22544A-7EE6-4342-B048-85BDC9FD1C3A}</a:tableStyleId>
              </a:tblPr>
              <a:tblGrid>
                <a:gridCol w="1839479"/>
                <a:gridCol w="1592357"/>
                <a:gridCol w="1592357"/>
                <a:gridCol w="1592357"/>
                <a:gridCol w="1592357"/>
              </a:tblGrid>
              <a:tr h="389705">
                <a:tc rowSpan="2">
                  <a:txBody>
                    <a:bodyPr/>
                    <a:lstStyle/>
                    <a:p>
                      <a:pPr algn="ctr"/>
                      <a:r>
                        <a:rPr lang="en-GB" sz="1400">
                          <a:effectLst/>
                        </a:rPr>
                        <a:t> </a:t>
                      </a:r>
                    </a:p>
                    <a:p>
                      <a:pPr algn="ctr"/>
                      <a:r>
                        <a:rPr lang="en-GB" sz="1400">
                          <a:effectLst/>
                        </a:rPr>
                        <a:t>Industrial relations system*</a:t>
                      </a:r>
                      <a:endParaRPr lang="en-GB" sz="1400">
                        <a:effectLst/>
                        <a:latin typeface="Calibri" charset="0"/>
                        <a:ea typeface="ＭＳ 明朝" charset="-128"/>
                      </a:endParaRPr>
                    </a:p>
                  </a:txBody>
                  <a:tcPr marL="68580" marR="68580" marT="0" marB="0"/>
                </a:tc>
                <a:tc gridSpan="4">
                  <a:txBody>
                    <a:bodyPr/>
                    <a:lstStyle/>
                    <a:p>
                      <a:pPr algn="ctr">
                        <a:spcAft>
                          <a:spcPts val="600"/>
                        </a:spcAft>
                        <a:tabLst>
                          <a:tab pos="875665" algn="l"/>
                        </a:tabLst>
                      </a:pPr>
                      <a:r>
                        <a:rPr lang="en-GB" sz="1400">
                          <a:effectLst/>
                        </a:rPr>
                        <a:t>Frameworks for return to work policies and systems</a:t>
                      </a:r>
                      <a:endParaRPr lang="en-GB" sz="1400">
                        <a:effectLst/>
                        <a:latin typeface="Calibri" charset="0"/>
                        <a:ea typeface="ＭＳ 明朝" charset="-12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990231">
                <a:tc vMerge="1">
                  <a:txBody>
                    <a:bodyPr/>
                    <a:lstStyle/>
                    <a:p>
                      <a:endParaRPr lang="en-US"/>
                    </a:p>
                  </a:txBody>
                  <a:tcPr/>
                </a:tc>
                <a:tc>
                  <a:txBody>
                    <a:bodyPr/>
                    <a:lstStyle/>
                    <a:p>
                      <a:pPr algn="ctr">
                        <a:spcAft>
                          <a:spcPts val="0"/>
                        </a:spcAft>
                      </a:pPr>
                      <a:r>
                        <a:rPr lang="en-GB" sz="1400">
                          <a:effectLst/>
                        </a:rPr>
                        <a:t>Inclusive system, effective policy coordination</a:t>
                      </a:r>
                      <a:endParaRPr lang="en-GB" sz="140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a:effectLst/>
                        </a:rPr>
                        <a:t>Developed policies but limited policy coordination</a:t>
                      </a:r>
                      <a:endParaRPr lang="en-GB" sz="140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a:effectLst/>
                        </a:rPr>
                        <a:t>Limited institutional support and ad hoc policy initiatives</a:t>
                      </a:r>
                      <a:endParaRPr lang="en-GB" sz="140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a:effectLst/>
                        </a:rPr>
                        <a:t>Generally limited return to work framework for promoting labour market access</a:t>
                      </a:r>
                      <a:endParaRPr lang="en-GB" sz="1400">
                        <a:effectLst/>
                        <a:latin typeface="Calibri" charset="0"/>
                        <a:ea typeface="Calibri" charset="0"/>
                        <a:cs typeface="Times New Roman" charset="0"/>
                      </a:endParaRPr>
                    </a:p>
                  </a:txBody>
                  <a:tcPr marL="68580" marR="68580" marT="0" marB="0" anchor="ctr"/>
                </a:tc>
              </a:tr>
              <a:tr h="509695">
                <a:tc>
                  <a:txBody>
                    <a:bodyPr/>
                    <a:lstStyle/>
                    <a:p>
                      <a:pPr algn="ctr"/>
                      <a:r>
                        <a:rPr lang="en-GB" sz="1400">
                          <a:effectLst/>
                        </a:rPr>
                        <a:t>Liberal/Anglo-Saxon/Anglophone</a:t>
                      </a:r>
                      <a:endParaRPr lang="en-GB" sz="1400">
                        <a:effectLst/>
                        <a:latin typeface="Calibri" charset="0"/>
                        <a:ea typeface="ＭＳ 明朝" charset="-128"/>
                      </a:endParaRPr>
                    </a:p>
                  </a:txBody>
                  <a:tcPr marL="68580" marR="68580" marT="0" marB="0"/>
                </a:tc>
                <a:tc>
                  <a:txBody>
                    <a:bodyPr/>
                    <a:lstStyle/>
                    <a:p>
                      <a:pPr algn="ctr">
                        <a:spcAft>
                          <a:spcPts val="0"/>
                        </a:spcAft>
                      </a:pPr>
                      <a:r>
                        <a:rPr lang="en-GB" sz="1400">
                          <a:effectLst/>
                        </a:rPr>
                        <a:t> </a:t>
                      </a:r>
                      <a:endParaRPr lang="en-GB" sz="140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a:effectLst/>
                        </a:rPr>
                        <a:t>(UK)</a:t>
                      </a:r>
                      <a:endParaRPr lang="en-GB" sz="140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a:effectLst/>
                        </a:rPr>
                        <a:t>Ireland</a:t>
                      </a:r>
                      <a:endParaRPr lang="en-GB" sz="140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a:effectLst/>
                        </a:rPr>
                        <a:t> </a:t>
                      </a:r>
                      <a:endParaRPr lang="en-GB" sz="1400">
                        <a:effectLst/>
                        <a:latin typeface="Calibri" charset="0"/>
                        <a:ea typeface="Calibri" charset="0"/>
                        <a:cs typeface="Times New Roman" charset="0"/>
                      </a:endParaRPr>
                    </a:p>
                  </a:txBody>
                  <a:tcPr marL="68580" marR="68580" marT="0" marB="0" anchor="ctr"/>
                </a:tc>
              </a:tr>
              <a:tr h="560665">
                <a:tc>
                  <a:txBody>
                    <a:bodyPr/>
                    <a:lstStyle/>
                    <a:p>
                      <a:pPr algn="ctr"/>
                      <a:r>
                        <a:rPr lang="en-GB" sz="1400">
                          <a:effectLst/>
                        </a:rPr>
                        <a:t>Southern statist</a:t>
                      </a:r>
                      <a:endParaRPr lang="en-GB" sz="1400">
                        <a:effectLst/>
                        <a:latin typeface="Calibri" charset="0"/>
                        <a:ea typeface="ＭＳ 明朝" charset="-128"/>
                      </a:endParaRPr>
                    </a:p>
                  </a:txBody>
                  <a:tcPr marL="68580" marR="68580" marT="0" marB="0"/>
                </a:tc>
                <a:tc>
                  <a:txBody>
                    <a:bodyPr/>
                    <a:lstStyle/>
                    <a:p>
                      <a:pPr algn="ctr">
                        <a:spcAft>
                          <a:spcPts val="0"/>
                        </a:spcAft>
                      </a:pPr>
                      <a:r>
                        <a:rPr lang="en-GB" sz="1400">
                          <a:effectLst/>
                        </a:rPr>
                        <a:t> </a:t>
                      </a:r>
                      <a:endParaRPr lang="en-GB" sz="140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a:effectLst/>
                        </a:rPr>
                        <a:t>Italy</a:t>
                      </a:r>
                    </a:p>
                    <a:p>
                      <a:pPr algn="ctr">
                        <a:spcAft>
                          <a:spcPts val="0"/>
                        </a:spcAft>
                      </a:pPr>
                      <a:r>
                        <a:rPr lang="en-GB" sz="1400">
                          <a:effectLst/>
                        </a:rPr>
                        <a:t>(France)</a:t>
                      </a:r>
                      <a:endParaRPr lang="en-GB" sz="140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a:effectLst/>
                        </a:rPr>
                        <a:t> </a:t>
                      </a:r>
                      <a:endParaRPr lang="en-GB" sz="140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a:effectLst/>
                        </a:rPr>
                        <a:t> </a:t>
                      </a:r>
                      <a:endParaRPr lang="en-GB" sz="1400">
                        <a:effectLst/>
                        <a:latin typeface="Calibri" charset="0"/>
                        <a:ea typeface="Calibri" charset="0"/>
                        <a:cs typeface="Times New Roman" charset="0"/>
                      </a:endParaRPr>
                    </a:p>
                  </a:txBody>
                  <a:tcPr marL="68580" marR="68580" marT="0" marB="0" anchor="ctr"/>
                </a:tc>
              </a:tr>
              <a:tr h="560665">
                <a:tc>
                  <a:txBody>
                    <a:bodyPr/>
                    <a:lstStyle/>
                    <a:p>
                      <a:pPr algn="ctr"/>
                      <a:r>
                        <a:rPr lang="en-GB" sz="1400">
                          <a:effectLst/>
                        </a:rPr>
                        <a:t>Negotiated social partnership</a:t>
                      </a:r>
                      <a:endParaRPr lang="en-GB" sz="1400">
                        <a:effectLst/>
                        <a:latin typeface="Calibri" charset="0"/>
                        <a:ea typeface="ＭＳ 明朝" charset="-128"/>
                      </a:endParaRPr>
                    </a:p>
                  </a:txBody>
                  <a:tcPr marL="68580" marR="68580" marT="0" marB="0"/>
                </a:tc>
                <a:tc>
                  <a:txBody>
                    <a:bodyPr/>
                    <a:lstStyle/>
                    <a:p>
                      <a:pPr algn="ctr">
                        <a:spcAft>
                          <a:spcPts val="0"/>
                        </a:spcAft>
                      </a:pPr>
                      <a:r>
                        <a:rPr lang="en-GB" sz="1400" dirty="0" smtClean="0">
                          <a:effectLst/>
                        </a:rPr>
                        <a:t>(</a:t>
                      </a:r>
                      <a:r>
                        <a:rPr lang="en-GB" sz="1400" dirty="0">
                          <a:effectLst/>
                        </a:rPr>
                        <a:t>Germany)</a:t>
                      </a:r>
                      <a:endParaRPr lang="en-GB" sz="1400" dirty="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dirty="0">
                          <a:effectLst/>
                        </a:rPr>
                        <a:t> </a:t>
                      </a:r>
                      <a:r>
                        <a:rPr lang="en-GB" sz="1400" dirty="0" smtClean="0">
                          <a:effectLst/>
                        </a:rPr>
                        <a:t>Belgium</a:t>
                      </a:r>
                      <a:endParaRPr lang="en-GB" sz="1400" dirty="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a:effectLst/>
                        </a:rPr>
                        <a:t> </a:t>
                      </a:r>
                      <a:endParaRPr lang="en-GB" sz="140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a:effectLst/>
                        </a:rPr>
                        <a:t> </a:t>
                      </a:r>
                      <a:endParaRPr lang="en-GB" sz="1400">
                        <a:effectLst/>
                        <a:latin typeface="Calibri" charset="0"/>
                        <a:ea typeface="Calibri" charset="0"/>
                        <a:cs typeface="Times New Roman" charset="0"/>
                      </a:endParaRPr>
                    </a:p>
                  </a:txBody>
                  <a:tcPr marL="68580" marR="68580" marT="0" marB="0" anchor="ctr"/>
                </a:tc>
              </a:tr>
              <a:tr h="764542">
                <a:tc>
                  <a:txBody>
                    <a:bodyPr/>
                    <a:lstStyle/>
                    <a:p>
                      <a:pPr algn="ctr"/>
                      <a:r>
                        <a:rPr lang="en-GB" sz="1400">
                          <a:effectLst/>
                        </a:rPr>
                        <a:t>Central and Eastern European neoliberal</a:t>
                      </a:r>
                      <a:endParaRPr lang="en-GB" sz="1400">
                        <a:effectLst/>
                        <a:latin typeface="Calibri" charset="0"/>
                        <a:ea typeface="ＭＳ 明朝" charset="-128"/>
                      </a:endParaRPr>
                    </a:p>
                  </a:txBody>
                  <a:tcPr marL="68580" marR="68580" marT="0" marB="0"/>
                </a:tc>
                <a:tc>
                  <a:txBody>
                    <a:bodyPr/>
                    <a:lstStyle/>
                    <a:p>
                      <a:pPr algn="ctr">
                        <a:spcAft>
                          <a:spcPts val="0"/>
                        </a:spcAft>
                      </a:pPr>
                      <a:r>
                        <a:rPr lang="en-GB" sz="1400">
                          <a:effectLst/>
                        </a:rPr>
                        <a:t> </a:t>
                      </a:r>
                      <a:endParaRPr lang="en-GB" sz="140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dirty="0">
                          <a:effectLst/>
                        </a:rPr>
                        <a:t> </a:t>
                      </a:r>
                      <a:endParaRPr lang="en-GB" sz="1400" dirty="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a:effectLst/>
                        </a:rPr>
                        <a:t>Estonia, Romania</a:t>
                      </a:r>
                      <a:endParaRPr lang="en-GB" sz="140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a:effectLst/>
                        </a:rPr>
                        <a:t> </a:t>
                      </a:r>
                      <a:endParaRPr lang="en-GB" sz="1400">
                        <a:effectLst/>
                        <a:latin typeface="Calibri" charset="0"/>
                        <a:ea typeface="Calibri" charset="0"/>
                        <a:cs typeface="Times New Roman" charset="0"/>
                      </a:endParaRPr>
                    </a:p>
                  </a:txBody>
                  <a:tcPr marL="68580" marR="68580" marT="0" marB="0" anchor="ctr"/>
                </a:tc>
              </a:tr>
              <a:tr h="688994">
                <a:tc>
                  <a:txBody>
                    <a:bodyPr/>
                    <a:lstStyle/>
                    <a:p>
                      <a:pPr algn="ctr"/>
                      <a:r>
                        <a:rPr lang="en-GB" sz="1400">
                          <a:effectLst/>
                        </a:rPr>
                        <a:t>Central and Eastern European embedded neoliberal</a:t>
                      </a:r>
                      <a:endParaRPr lang="en-GB" sz="1400">
                        <a:effectLst/>
                        <a:latin typeface="Calibri" charset="0"/>
                        <a:ea typeface="ＭＳ 明朝" charset="-128"/>
                      </a:endParaRPr>
                    </a:p>
                  </a:txBody>
                  <a:tcPr marL="68580" marR="68580" marT="0" marB="0"/>
                </a:tc>
                <a:tc>
                  <a:txBody>
                    <a:bodyPr/>
                    <a:lstStyle/>
                    <a:p>
                      <a:pPr algn="ctr">
                        <a:spcAft>
                          <a:spcPts val="0"/>
                        </a:spcAft>
                      </a:pPr>
                      <a:r>
                        <a:rPr lang="en-GB" sz="1400" dirty="0">
                          <a:effectLst/>
                        </a:rPr>
                        <a:t> </a:t>
                      </a:r>
                      <a:endParaRPr lang="en-GB" sz="1400" dirty="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dirty="0">
                          <a:effectLst/>
                        </a:rPr>
                        <a:t> </a:t>
                      </a:r>
                      <a:endParaRPr lang="en-GB" sz="1400" dirty="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a:effectLst/>
                        </a:rPr>
                        <a:t> </a:t>
                      </a:r>
                      <a:endParaRPr lang="en-GB" sz="1400">
                        <a:effectLst/>
                        <a:latin typeface="Calibri" charset="0"/>
                        <a:ea typeface="Calibri" charset="0"/>
                        <a:cs typeface="Times New Roman" charset="0"/>
                      </a:endParaRPr>
                    </a:p>
                  </a:txBody>
                  <a:tcPr marL="68580" marR="68580" marT="0" marB="0" anchor="ctr"/>
                </a:tc>
                <a:tc>
                  <a:txBody>
                    <a:bodyPr/>
                    <a:lstStyle/>
                    <a:p>
                      <a:pPr algn="ctr">
                        <a:spcAft>
                          <a:spcPts val="0"/>
                        </a:spcAft>
                      </a:pPr>
                      <a:r>
                        <a:rPr lang="en-GB" sz="1400" dirty="0">
                          <a:effectLst/>
                        </a:rPr>
                        <a:t>Slovakia</a:t>
                      </a:r>
                      <a:endParaRPr lang="en-GB" sz="1400" dirty="0">
                        <a:effectLst/>
                        <a:latin typeface="Calibri" charset="0"/>
                        <a:ea typeface="Calibri" charset="0"/>
                        <a:cs typeface="Times New Roman" charset="0"/>
                      </a:endParaRPr>
                    </a:p>
                  </a:txBody>
                  <a:tcPr marL="68580" marR="68580" marT="0" marB="0" anchor="ctr"/>
                </a:tc>
              </a:tr>
            </a:tbl>
          </a:graphicData>
        </a:graphic>
      </p:graphicFrame>
      <p:sp>
        <p:nvSpPr>
          <p:cNvPr id="8" name="Rectangle 1"/>
          <p:cNvSpPr>
            <a:spLocks noChangeArrowheads="1"/>
          </p:cNvSpPr>
          <p:nvPr/>
        </p:nvSpPr>
        <p:spPr bwMode="auto">
          <a:xfrm>
            <a:off x="467547" y="6392361"/>
            <a:ext cx="63205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rPr>
              <a:t>Source</a:t>
            </a:r>
            <a:r>
              <a:rPr kumimoji="0" lang="en-US" altLang="en-US" sz="1200" b="0" i="0" u="none" strike="noStrike" cap="none" normalizeH="0" baseline="0" dirty="0">
                <a:ln>
                  <a:noFill/>
                </a:ln>
                <a:solidFill>
                  <a:schemeClr val="tx1"/>
                </a:solidFill>
                <a:effectLst/>
                <a:latin typeface="Arial" charset="0"/>
              </a:rPr>
              <a:t>: </a:t>
            </a:r>
            <a:r>
              <a:rPr kumimoji="0" lang="en-US" altLang="en-US" sz="1200" b="0" i="0" u="none" strike="noStrike" cap="none" normalizeH="0" baseline="0" dirty="0" err="1">
                <a:ln>
                  <a:noFill/>
                </a:ln>
                <a:solidFill>
                  <a:schemeClr val="tx1"/>
                </a:solidFill>
                <a:effectLst/>
                <a:latin typeface="Arial" charset="0"/>
              </a:rPr>
              <a:t>Bechter</a:t>
            </a:r>
            <a:r>
              <a:rPr kumimoji="0" lang="en-US" altLang="en-US" sz="1200" b="0" i="0" u="none" strike="noStrike" cap="none" normalizeH="0" baseline="0" dirty="0">
                <a:ln>
                  <a:noFill/>
                </a:ln>
                <a:solidFill>
                  <a:schemeClr val="tx1"/>
                </a:solidFill>
                <a:effectLst/>
                <a:latin typeface="Arial" charset="0"/>
              </a:rPr>
              <a:t> et al. 2012 (193, 196), European Commission (2009: 49-50), EU-OSCHA </a:t>
            </a:r>
          </a:p>
        </p:txBody>
      </p:sp>
      <p:sp>
        <p:nvSpPr>
          <p:cNvPr id="9" name="Rectangle 8"/>
          <p:cNvSpPr/>
          <p:nvPr/>
        </p:nvSpPr>
        <p:spPr>
          <a:xfrm>
            <a:off x="467547" y="980728"/>
            <a:ext cx="8208907" cy="646331"/>
          </a:xfrm>
          <a:prstGeom prst="rect">
            <a:avLst/>
          </a:prstGeom>
        </p:spPr>
        <p:txBody>
          <a:bodyPr wrap="square">
            <a:spAutoFit/>
          </a:bodyPr>
          <a:lstStyle/>
          <a:p>
            <a:pPr lvl="0" algn="ctr"/>
            <a:r>
              <a:rPr lang="en-US" altLang="en-US" b="1" dirty="0" smtClean="0">
                <a:solidFill>
                  <a:srgbClr val="923236"/>
                </a:solidFill>
                <a:ea typeface="Times New Roman" charset="0"/>
              </a:rPr>
              <a:t>Research </a:t>
            </a:r>
            <a:r>
              <a:rPr lang="en-US" altLang="en-US" b="1" dirty="0">
                <a:solidFill>
                  <a:srgbClr val="923236"/>
                </a:solidFill>
                <a:ea typeface="Times New Roman" charset="0"/>
              </a:rPr>
              <a:t>scope – countries for in-depth analysis and benchmark studies (in brackets)</a:t>
            </a:r>
            <a:endParaRPr lang="en-US" altLang="en-US" sz="1100" b="1" dirty="0">
              <a:solidFill>
                <a:srgbClr val="923236"/>
              </a:solidFill>
            </a:endParaRPr>
          </a:p>
        </p:txBody>
      </p:sp>
    </p:spTree>
    <p:extLst>
      <p:ext uri="{BB962C8B-B14F-4D97-AF65-F5344CB8AC3E}">
        <p14:creationId xmlns:p14="http://schemas.microsoft.com/office/powerpoint/2010/main" val="222734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33" y="836712"/>
            <a:ext cx="8229600" cy="580926"/>
          </a:xfrm>
        </p:spPr>
        <p:txBody>
          <a:bodyPr/>
          <a:lstStyle/>
          <a:p>
            <a:r>
              <a:rPr lang="en-US" sz="3600" b="1" dirty="0" smtClean="0">
                <a:solidFill>
                  <a:srgbClr val="923236"/>
                </a:solidFill>
              </a:rPr>
              <a:t>Methodology</a:t>
            </a:r>
            <a:endParaRPr lang="en-US" sz="3600" b="1" dirty="0">
              <a:solidFill>
                <a:srgbClr val="923236"/>
              </a:solidFill>
            </a:endParaRPr>
          </a:p>
        </p:txBody>
      </p:sp>
      <p:sp>
        <p:nvSpPr>
          <p:cNvPr id="3" name="Content Placeholder 2"/>
          <p:cNvSpPr>
            <a:spLocks noGrp="1"/>
          </p:cNvSpPr>
          <p:nvPr>
            <p:ph idx="1"/>
          </p:nvPr>
        </p:nvSpPr>
        <p:spPr>
          <a:xfrm>
            <a:off x="432250" y="1484784"/>
            <a:ext cx="8277557" cy="4968552"/>
          </a:xfrm>
        </p:spPr>
        <p:txBody>
          <a:bodyPr/>
          <a:lstStyle/>
          <a:p>
            <a:r>
              <a:rPr lang="en-US" sz="2400" b="1" dirty="0" smtClean="0"/>
              <a:t>Data </a:t>
            </a:r>
            <a:r>
              <a:rPr lang="en-US" sz="2400" b="1" dirty="0"/>
              <a:t>collection </a:t>
            </a:r>
            <a:r>
              <a:rPr lang="en-US" sz="2400" b="1" dirty="0" smtClean="0"/>
              <a:t>focusing on </a:t>
            </a:r>
            <a:r>
              <a:rPr lang="en-US" sz="2400" b="1" dirty="0"/>
              <a:t>all 27 EU member states: </a:t>
            </a:r>
            <a:endParaRPr lang="en-US" sz="2400" dirty="0"/>
          </a:p>
          <a:p>
            <a:r>
              <a:rPr lang="en-US" sz="2400" dirty="0" smtClean="0"/>
              <a:t>EU </a:t>
            </a:r>
            <a:r>
              <a:rPr lang="en-US" sz="2400" dirty="0"/>
              <a:t>level: </a:t>
            </a:r>
            <a:r>
              <a:rPr lang="en-US" sz="2400" b="1" dirty="0"/>
              <a:t>15 interviews </a:t>
            </a:r>
            <a:r>
              <a:rPr lang="en-US" sz="2400" dirty="0"/>
              <a:t>with employers’ representatives and trade union representatives in European </a:t>
            </a:r>
            <a:r>
              <a:rPr lang="en-US" sz="2400" dirty="0" smtClean="0"/>
              <a:t>social </a:t>
            </a:r>
            <a:r>
              <a:rPr lang="en-US" sz="2400" dirty="0"/>
              <a:t>dialogue councils (ESD) and European sectoral social dialogue councils (ESSD) on the actual and </a:t>
            </a:r>
            <a:r>
              <a:rPr lang="en-US" sz="2400" dirty="0" smtClean="0"/>
              <a:t>perceived </a:t>
            </a:r>
            <a:r>
              <a:rPr lang="en-US" sz="2400" dirty="0"/>
              <a:t>role of social dialogue in shaping return to work policies. </a:t>
            </a:r>
            <a:r>
              <a:rPr lang="en-US" sz="2400" b="1" dirty="0"/>
              <a:t>WP2, Task 2.2. </a:t>
            </a:r>
            <a:endParaRPr lang="en-US" sz="2400" dirty="0" smtClean="0"/>
          </a:p>
          <a:p>
            <a:r>
              <a:rPr lang="en-US" sz="2400" dirty="0" smtClean="0"/>
              <a:t>National </a:t>
            </a:r>
            <a:r>
              <a:rPr lang="en-US" sz="2400" dirty="0"/>
              <a:t>level: </a:t>
            </a:r>
            <a:r>
              <a:rPr lang="en-US" sz="2400" b="1" dirty="0"/>
              <a:t>EU-wide survey among national-level social partners</a:t>
            </a:r>
            <a:r>
              <a:rPr lang="en-US" sz="2400" dirty="0"/>
              <a:t>: approaches to and experiences of employers’ associations and trade unions in shaping and implementing EU-level and </a:t>
            </a:r>
            <a:r>
              <a:rPr lang="en-US" sz="2400" dirty="0" smtClean="0"/>
              <a:t>country-specific </a:t>
            </a:r>
            <a:r>
              <a:rPr lang="en-US" sz="2400" dirty="0"/>
              <a:t>policies aiming to facilitate return to work. </a:t>
            </a:r>
            <a:r>
              <a:rPr lang="en-US" sz="2400" b="1" dirty="0"/>
              <a:t>WP2, Task 2.1. </a:t>
            </a:r>
            <a:endParaRPr lang="en-US" sz="2400" dirty="0">
              <a:effectLst/>
            </a:endParaRPr>
          </a:p>
        </p:txBody>
      </p:sp>
      <p:sp>
        <p:nvSpPr>
          <p:cNvPr id="5" name="Rectangle 3"/>
          <p:cNvSpPr>
            <a:spLocks noChangeArrowheads="1"/>
          </p:cNvSpPr>
          <p:nvPr/>
        </p:nvSpPr>
        <p:spPr bwMode="auto">
          <a:xfrm>
            <a:off x="3733800" y="260648"/>
            <a:ext cx="457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buNone/>
            </a:pPr>
            <a:r>
              <a:rPr lang="en-US" sz="800" dirty="0" smtClean="0"/>
              <a:t>REWIR kick-off </a:t>
            </a:r>
            <a:r>
              <a:rPr lang="en-US" sz="800" smtClean="0"/>
              <a:t>meeting Bratislava 6-7.3.2019</a:t>
            </a:r>
            <a:endParaRPr lang="en-US" sz="800" dirty="0"/>
          </a:p>
        </p:txBody>
      </p:sp>
    </p:spTree>
    <p:extLst>
      <p:ext uri="{BB962C8B-B14F-4D97-AF65-F5344CB8AC3E}">
        <p14:creationId xmlns:p14="http://schemas.microsoft.com/office/powerpoint/2010/main" val="469031251"/>
      </p:ext>
    </p:extLst>
  </p:cSld>
  <p:clrMapOvr>
    <a:masterClrMapping/>
  </p:clrMapOvr>
</p:sld>
</file>

<file path=ppt/theme/theme1.xml><?xml version="1.0" encoding="utf-8"?>
<a:theme xmlns:a="http://schemas.openxmlformats.org/drawingml/2006/main" name="Predvolený návrh">
  <a:themeElements>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volený návrh">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volený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volený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volený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volený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volený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volený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volený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volený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13088</TotalTime>
  <Words>1252</Words>
  <Application>Microsoft Macintosh PowerPoint</Application>
  <PresentationFormat>On-screen Show (4:3)</PresentationFormat>
  <Paragraphs>125</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ＭＳ Ｐゴシック</vt:lpstr>
      <vt:lpstr>ＭＳ 明朝</vt:lpstr>
      <vt:lpstr>Times New Roman</vt:lpstr>
      <vt:lpstr>Arial</vt:lpstr>
      <vt:lpstr>Predvolený návrh</vt:lpstr>
      <vt:lpstr>PowerPoint Presentation</vt:lpstr>
      <vt:lpstr>Motivation</vt:lpstr>
      <vt:lpstr>REWIR aim</vt:lpstr>
      <vt:lpstr>Project objectives</vt:lpstr>
      <vt:lpstr>Conceptual and analytical framework</vt:lpstr>
      <vt:lpstr>Conceptual and analytical framework</vt:lpstr>
      <vt:lpstr>Conceptual and analytical framework</vt:lpstr>
      <vt:lpstr>PowerPoint Presentation</vt:lpstr>
      <vt:lpstr>Methodology</vt:lpstr>
      <vt:lpstr>Methodology</vt:lpstr>
      <vt:lpstr>Methodology</vt:lpstr>
      <vt:lpstr>Methodology</vt:lpstr>
      <vt:lpstr>Methodology</vt:lpstr>
      <vt:lpstr>Methodology</vt:lpstr>
      <vt:lpstr>Methodology - summary</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Nadpis prezentácie popis k prezentácii</dc:title>
  <dc:creator>Hela</dc:creator>
  <cp:lastModifiedBy>marta.kahancova@celsi.sk</cp:lastModifiedBy>
  <cp:revision>390</cp:revision>
  <dcterms:created xsi:type="dcterms:W3CDTF">2015-09-09T12:47:17Z</dcterms:created>
  <dcterms:modified xsi:type="dcterms:W3CDTF">2019-03-06T10:43:25Z</dcterms:modified>
</cp:coreProperties>
</file>