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8" r:id="rId2"/>
    <p:sldId id="284" r:id="rId3"/>
    <p:sldId id="306" r:id="rId4"/>
    <p:sldId id="285" r:id="rId5"/>
    <p:sldId id="290" r:id="rId6"/>
    <p:sldId id="296" r:id="rId7"/>
    <p:sldId id="298" r:id="rId8"/>
    <p:sldId id="293" r:id="rId9"/>
    <p:sldId id="287" r:id="rId10"/>
    <p:sldId id="289" r:id="rId11"/>
    <p:sldId id="300" r:id="rId12"/>
    <p:sldId id="286" r:id="rId13"/>
    <p:sldId id="295" r:id="rId14"/>
    <p:sldId id="307" r:id="rId15"/>
    <p:sldId id="277" r:id="rId16"/>
    <p:sldId id="308" r:id="rId17"/>
    <p:sldId id="302" r:id="rId18"/>
    <p:sldId id="301" r:id="rId19"/>
    <p:sldId id="279" r:id="rId20"/>
    <p:sldId id="274" r:id="rId21"/>
    <p:sldId id="276" r:id="rId22"/>
    <p:sldId id="288" r:id="rId23"/>
    <p:sldId id="303" r:id="rId24"/>
    <p:sldId id="304" r:id="rId25"/>
    <p:sldId id="305" r:id="rId26"/>
    <p:sldId id="25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7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E0BED-6241-4F09-8F2A-9E24C28C6F77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D1EB0-877E-46F9-A449-C1F637F3F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6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81F6-3B03-485D-AA0C-D278FB71BC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3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4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0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6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4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4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0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EFC83-ECA9-48CD-980D-CCE35161A95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5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mailto:info@ceps.eu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user/CEPSsince1983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05"/>
            <a:ext cx="9144000" cy="6858000"/>
          </a:xfrm>
          <a:prstGeom prst="rect">
            <a:avLst/>
          </a:prstGeom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-152400" y="32766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-1524000" y="12954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9" name="ZoneTexte 13"/>
          <p:cNvSpPr txBox="1"/>
          <p:nvPr/>
        </p:nvSpPr>
        <p:spPr>
          <a:xfrm>
            <a:off x="6614045" y="6103949"/>
            <a:ext cx="244663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        </a:t>
            </a:r>
            <a:r>
              <a:rPr lang="fr-FR" sz="1400" dirty="0">
                <a:solidFill>
                  <a:srgbClr val="0070C0"/>
                </a:solidFill>
              </a:rPr>
              <a:t> 		</a:t>
            </a:r>
            <a:r>
              <a:rPr lang="fr-FR" sz="1400" dirty="0">
                <a:solidFill>
                  <a:schemeClr val="accent6">
                    <a:lumMod val="50000"/>
                  </a:schemeClr>
                </a:solidFill>
              </a:rPr>
              <a:t>@</a:t>
            </a:r>
            <a:r>
              <a:rPr lang="en-GB" sz="1400" dirty="0" err="1">
                <a:solidFill>
                  <a:schemeClr val="accent6">
                    <a:lumMod val="50000"/>
                  </a:schemeClr>
                </a:solidFill>
              </a:rPr>
              <a:t>CEPS_thinktank</a:t>
            </a:r>
            <a:r>
              <a:rPr lang="fr-F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		</a:t>
            </a:r>
            <a:endParaRPr lang="en-US" sz="2400" u="sng" dirty="0">
              <a:solidFill>
                <a:srgbClr val="14614F"/>
              </a:solidFill>
            </a:endParaRPr>
          </a:p>
        </p:txBody>
      </p:sp>
      <p:pic>
        <p:nvPicPr>
          <p:cNvPr id="12" name="Picture 2" descr="Image result for twitter log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62" y="6016711"/>
            <a:ext cx="1017880" cy="10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0" y="65905"/>
            <a:ext cx="858900" cy="910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244304"/>
            <a:ext cx="9144000" cy="17235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Enhancing Effectiveness of Social Dialogue Articulation in Europe (EESDA</a:t>
            </a:r>
            <a:r>
              <a:rPr lang="en-US" sz="2000" b="1" dirty="0" smtClean="0"/>
              <a:t>) </a:t>
            </a:r>
          </a:p>
          <a:p>
            <a:pPr algn="ctr"/>
            <a:r>
              <a:rPr lang="en-US" sz="1400" b="1" i="1" dirty="0" smtClean="0"/>
              <a:t>(with support from the European Commission </a:t>
            </a:r>
            <a:r>
              <a:rPr lang="en-US" sz="1400" b="1" i="1" dirty="0"/>
              <a:t>Grant Agreement VS/2017/0434)</a:t>
            </a:r>
            <a:endParaRPr lang="fr-BE" sz="1400" b="1" i="1" dirty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Mehtap </a:t>
            </a:r>
            <a:r>
              <a:rPr lang="en-US" sz="2000" dirty="0" err="1" smtClean="0"/>
              <a:t>Akgüç</a:t>
            </a:r>
            <a:r>
              <a:rPr lang="en-US" sz="2000" dirty="0" smtClean="0"/>
              <a:t> &amp; </a:t>
            </a:r>
            <a:r>
              <a:rPr lang="en-US" sz="2000" dirty="0" err="1" smtClean="0"/>
              <a:t>Manon</a:t>
            </a:r>
            <a:r>
              <a:rPr lang="en-US" sz="2000" dirty="0" smtClean="0"/>
              <a:t> </a:t>
            </a:r>
            <a:r>
              <a:rPr lang="en-US" sz="2000" dirty="0" err="1" smtClean="0"/>
              <a:t>Jacquot</a:t>
            </a:r>
            <a:r>
              <a:rPr lang="en-US" sz="2000" smtClean="0"/>
              <a:t> </a:t>
            </a:r>
            <a:r>
              <a:rPr lang="fr-BE" sz="2000" smtClean="0"/>
              <a:t> </a:t>
            </a:r>
            <a:endParaRPr lang="fr-BE" sz="2000" dirty="0"/>
          </a:p>
          <a:p>
            <a:pPr algn="ctr"/>
            <a:r>
              <a:rPr lang="en-US" sz="1600" dirty="0" smtClean="0"/>
              <a:t>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July </a:t>
            </a:r>
            <a:r>
              <a:rPr lang="fr-BE" sz="1600" dirty="0" smtClean="0"/>
              <a:t>201</a:t>
            </a:r>
            <a:r>
              <a:rPr lang="lv-LV" sz="1600" dirty="0" smtClean="0"/>
              <a:t>9</a:t>
            </a:r>
            <a:r>
              <a:rPr lang="fr-BE" sz="1600" dirty="0" smtClean="0"/>
              <a:t>  </a:t>
            </a:r>
          </a:p>
          <a:p>
            <a:pPr algn="ctr"/>
            <a:r>
              <a:rPr lang="lv-LV" sz="1600" dirty="0" smtClean="0"/>
              <a:t>Brussels</a:t>
            </a:r>
            <a:endParaRPr lang="fr-BE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79385"/>
            <a:ext cx="1463040" cy="84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721"/>
          </a:xfrm>
        </p:spPr>
        <p:txBody>
          <a:bodyPr/>
          <a:lstStyle/>
          <a:p>
            <a:r>
              <a:rPr lang="en-US" dirty="0" smtClean="0"/>
              <a:t>Case study: Ireland 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4925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Social dialogue Ireland used to be very developed, based on a series of Social Partnership agreements </a:t>
            </a:r>
          </a:p>
          <a:p>
            <a:r>
              <a:rPr lang="en-US" dirty="0" smtClean="0"/>
              <a:t>Big collapse of major industrial relations structures after the economic crisis of 2008-2009 </a:t>
            </a:r>
          </a:p>
          <a:p>
            <a:r>
              <a:rPr lang="en-US" dirty="0" smtClean="0"/>
              <a:t>Since then, things are never as before </a:t>
            </a:r>
          </a:p>
          <a:p>
            <a:r>
              <a:rPr lang="en-US" dirty="0" smtClean="0"/>
              <a:t>Lack of interest in government to take much part in social dialogue at national level </a:t>
            </a:r>
          </a:p>
          <a:p>
            <a:r>
              <a:rPr lang="en-US" dirty="0" smtClean="0"/>
              <a:t>Most of remaining social dialogue is happening at sectoral level, rather than at national level </a:t>
            </a:r>
          </a:p>
          <a:p>
            <a:r>
              <a:rPr lang="en-US" dirty="0"/>
              <a:t>One of the challenges: employers’ </a:t>
            </a:r>
            <a:r>
              <a:rPr lang="en-US" dirty="0" err="1"/>
              <a:t>organisations</a:t>
            </a:r>
            <a:r>
              <a:rPr lang="en-US" dirty="0"/>
              <a:t> are less willing to participate in interviews than TUs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721"/>
          </a:xfrm>
        </p:spPr>
        <p:txBody>
          <a:bodyPr/>
          <a:lstStyle/>
          <a:p>
            <a:r>
              <a:rPr lang="en-US" dirty="0" smtClean="0"/>
              <a:t>Case study: Ireland (3)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4925"/>
            <a:ext cx="78867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Education sector : </a:t>
            </a:r>
          </a:p>
          <a:p>
            <a:pPr lvl="1"/>
            <a:r>
              <a:rPr lang="en-US" dirty="0" smtClean="0"/>
              <a:t>National level SD with government to agree on “Public Service Agreements” (very formal structure) </a:t>
            </a:r>
          </a:p>
          <a:p>
            <a:pPr lvl="1"/>
            <a:r>
              <a:rPr lang="en-US" dirty="0" smtClean="0"/>
              <a:t>Sectoral level (e.g. university teachers): more informal and irregular meetings with HR managers, individual universities and some group discussions – still effective  </a:t>
            </a:r>
          </a:p>
          <a:p>
            <a:pPr lvl="1"/>
            <a:r>
              <a:rPr lang="en-US" dirty="0" smtClean="0"/>
              <a:t>Effectiveness: media, going public, more political support, importance of informal ties (easier in a small country!)</a:t>
            </a:r>
          </a:p>
          <a:p>
            <a:r>
              <a:rPr lang="en-US" dirty="0" smtClean="0"/>
              <a:t>Health sector : </a:t>
            </a:r>
          </a:p>
          <a:p>
            <a:pPr lvl="1"/>
            <a:r>
              <a:rPr lang="en-US" dirty="0" smtClean="0"/>
              <a:t>Part of Public Service Agreement (signed between employers and </a:t>
            </a:r>
            <a:r>
              <a:rPr lang="en-US" dirty="0" err="1" smtClean="0"/>
              <a:t>govt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Collective agreements are preferred to legislative changes (TU perspective)</a:t>
            </a:r>
          </a:p>
          <a:p>
            <a:pPr lvl="1"/>
            <a:r>
              <a:rPr lang="en-US" dirty="0" smtClean="0"/>
              <a:t>Informal ties are important, but one needs to be clear with priorities (not to be diluted) </a:t>
            </a:r>
          </a:p>
          <a:p>
            <a:r>
              <a:rPr lang="en-US" dirty="0" smtClean="0"/>
              <a:t>Construction sector : </a:t>
            </a:r>
          </a:p>
          <a:p>
            <a:pPr lvl="1"/>
            <a:r>
              <a:rPr lang="en-US" dirty="0" smtClean="0"/>
              <a:t>Sectoral SD: a lot seems to be going on compared to other sectors, Sectoral Employment Orders (SEOs)  </a:t>
            </a:r>
          </a:p>
          <a:p>
            <a:pPr lvl="1"/>
            <a:r>
              <a:rPr lang="en-US" dirty="0" smtClean="0"/>
              <a:t>“Construction Safety Partnership” &amp; “Safe pass” successful examples: TUs firm position to defend workers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721"/>
          </a:xfrm>
        </p:spPr>
        <p:txBody>
          <a:bodyPr/>
          <a:lstStyle/>
          <a:p>
            <a:r>
              <a:rPr lang="en-US" dirty="0" smtClean="0"/>
              <a:t>Case study: France (1)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4925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Challenges to reach out to social partners (7 out of 10 completed in the 1</a:t>
            </a:r>
            <a:r>
              <a:rPr lang="en-US" baseline="30000" dirty="0" smtClean="0"/>
              <a:t>st</a:t>
            </a:r>
            <a:r>
              <a:rPr lang="en-US" dirty="0" smtClean="0"/>
              <a:t> phase!) </a:t>
            </a:r>
          </a:p>
          <a:p>
            <a:r>
              <a:rPr lang="en-US" dirty="0" smtClean="0"/>
              <a:t>Reflecting on possible solutions, further chasing stakeholders (maybe also regional ones?) </a:t>
            </a:r>
          </a:p>
          <a:p>
            <a:pPr lvl="1"/>
            <a:r>
              <a:rPr lang="en-US" dirty="0" smtClean="0"/>
              <a:t>Local support ? </a:t>
            </a:r>
          </a:p>
          <a:p>
            <a:r>
              <a:rPr lang="en-US" dirty="0" smtClean="0"/>
              <a:t>Another challenge: unable to get the largest unions/employers’ associations to respond </a:t>
            </a:r>
          </a:p>
          <a:p>
            <a:pPr lvl="1"/>
            <a:r>
              <a:rPr lang="en-US" dirty="0" smtClean="0"/>
              <a:t>Need to be precautious about the sample when drawing conclusions from interviews  </a:t>
            </a:r>
          </a:p>
          <a:p>
            <a:r>
              <a:rPr lang="en-US" dirty="0" smtClean="0"/>
              <a:t>Almost all of the social dialogue structures are described </a:t>
            </a:r>
            <a:r>
              <a:rPr lang="en-US" dirty="0" err="1" smtClean="0"/>
              <a:t>int</a:t>
            </a:r>
            <a:r>
              <a:rPr lang="en-US" dirty="0" smtClean="0"/>
              <a:t> the legislation and actors are formally recognized by state </a:t>
            </a:r>
          </a:p>
          <a:p>
            <a:r>
              <a:rPr lang="en-US" dirty="0" smtClean="0"/>
              <a:t>Some of the first stage interviews were from construction sector -&gt; some idea on one of the sectoral case studies  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721"/>
          </a:xfrm>
        </p:spPr>
        <p:txBody>
          <a:bodyPr/>
          <a:lstStyle/>
          <a:p>
            <a:r>
              <a:rPr lang="en-US" dirty="0" smtClean="0"/>
              <a:t>Case study: France (2)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49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Construction sector:</a:t>
            </a:r>
          </a:p>
          <a:p>
            <a:r>
              <a:rPr lang="en-US" dirty="0" smtClean="0"/>
              <a:t>Employers’ perspective:  </a:t>
            </a:r>
          </a:p>
          <a:p>
            <a:pPr lvl="1"/>
            <a:r>
              <a:rPr lang="en-US" dirty="0" smtClean="0"/>
              <a:t>Topics interested: posting of workers, social dumping, health &amp; safety, training  </a:t>
            </a:r>
          </a:p>
          <a:p>
            <a:pPr lvl="1"/>
            <a:r>
              <a:rPr lang="en-US" dirty="0" smtClean="0"/>
              <a:t>Negotiations on salary, working conditions – new reforms by Macron </a:t>
            </a:r>
            <a:r>
              <a:rPr lang="en-US" dirty="0" err="1" smtClean="0"/>
              <a:t>favoured</a:t>
            </a:r>
            <a:r>
              <a:rPr lang="en-US" dirty="0" smtClean="0"/>
              <a:t> by employers </a:t>
            </a:r>
          </a:p>
          <a:p>
            <a:pPr lvl="1"/>
            <a:r>
              <a:rPr lang="en-US" dirty="0" smtClean="0"/>
              <a:t>Ask for more flexibility in work contracts </a:t>
            </a:r>
          </a:p>
          <a:p>
            <a:pPr lvl="1"/>
            <a:r>
              <a:rPr lang="en-US" dirty="0" smtClean="0"/>
              <a:t>Preference for legislative changes, but more targeted ones than too general ones (e.g. failure in negotiations in unemployment insurance)  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49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>
                <a:latin typeface="+mj-lt"/>
              </a:rPr>
              <a:t>SESSION 3:</a:t>
            </a:r>
          </a:p>
          <a:p>
            <a:pPr marL="0" indent="0" algn="ctr">
              <a:buNone/>
            </a:pPr>
            <a:r>
              <a:rPr lang="en-US" sz="4400" dirty="0" smtClean="0">
                <a:latin typeface="+mj-lt"/>
              </a:rPr>
              <a:t>Final Conference </a:t>
            </a:r>
            <a:r>
              <a:rPr lang="en-US" sz="4400" dirty="0" err="1" smtClean="0">
                <a:latin typeface="+mj-lt"/>
              </a:rPr>
              <a:t>organisation</a:t>
            </a:r>
            <a:r>
              <a:rPr lang="en-US" sz="4400" dirty="0" smtClean="0">
                <a:latin typeface="+mj-lt"/>
              </a:rPr>
              <a:t> and dissemination activities</a:t>
            </a:r>
            <a:endParaRPr lang="en-US" sz="4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0" y="282952"/>
            <a:ext cx="7886700" cy="858193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 Next steps – Dissemination and communication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0207"/>
            <a:ext cx="7886700" cy="4768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WP5: dissemination and communication   </a:t>
            </a:r>
            <a:endParaRPr lang="en-US" u="sng" dirty="0"/>
          </a:p>
          <a:p>
            <a:r>
              <a:rPr lang="en-US" dirty="0" smtClean="0"/>
              <a:t>Final </a:t>
            </a:r>
            <a:r>
              <a:rPr lang="en-US" dirty="0"/>
              <a:t>conference in </a:t>
            </a:r>
            <a:r>
              <a:rPr lang="en-US" dirty="0" smtClean="0"/>
              <a:t>Portugal (</a:t>
            </a:r>
            <a:r>
              <a:rPr lang="en-US" b="1" dirty="0" smtClean="0">
                <a:solidFill>
                  <a:srgbClr val="FF0000"/>
                </a:solidFill>
              </a:rPr>
              <a:t>21 November 2019</a:t>
            </a:r>
            <a:r>
              <a:rPr lang="en-US" dirty="0" smtClean="0"/>
              <a:t>):</a:t>
            </a:r>
            <a:endParaRPr lang="en-US" dirty="0"/>
          </a:p>
          <a:p>
            <a:r>
              <a:rPr lang="en-GB" sz="2400" dirty="0" smtClean="0">
                <a:cs typeface="Gautami" pitchFamily="2"/>
              </a:rPr>
              <a:t>Organised </a:t>
            </a:r>
            <a:r>
              <a:rPr lang="en-GB" sz="2400" dirty="0">
                <a:cs typeface="Gautami" pitchFamily="2"/>
              </a:rPr>
              <a:t>by CCP with the collaboration of all </a:t>
            </a:r>
            <a:r>
              <a:rPr lang="en-GB" sz="2400" dirty="0" smtClean="0">
                <a:cs typeface="Gautami" pitchFamily="2"/>
              </a:rPr>
              <a:t>partners</a:t>
            </a:r>
          </a:p>
          <a:p>
            <a:r>
              <a:rPr lang="en-GB" sz="2400" dirty="0">
                <a:cs typeface="Gautami" pitchFamily="2"/>
              </a:rPr>
              <a:t>Budget:</a:t>
            </a:r>
          </a:p>
          <a:p>
            <a:pPr lvl="1"/>
            <a:r>
              <a:rPr lang="en-GB" sz="2000" dirty="0">
                <a:cs typeface="Gautami" pitchFamily="2"/>
              </a:rPr>
              <a:t>CCP has budget for 15 </a:t>
            </a:r>
            <a:r>
              <a:rPr lang="en-GB" sz="2000" dirty="0" smtClean="0">
                <a:cs typeface="Gautami" pitchFamily="2"/>
              </a:rPr>
              <a:t>guests </a:t>
            </a:r>
            <a:r>
              <a:rPr lang="en-GB" sz="2000" dirty="0">
                <a:cs typeface="Gautami" pitchFamily="2"/>
              </a:rPr>
              <a:t>+/-</a:t>
            </a:r>
          </a:p>
          <a:p>
            <a:pPr lvl="1"/>
            <a:r>
              <a:rPr lang="en-GB" sz="2000" dirty="0">
                <a:cs typeface="Gautami" pitchFamily="2"/>
              </a:rPr>
              <a:t>All partners for 4p.</a:t>
            </a:r>
          </a:p>
          <a:p>
            <a:pPr lvl="1"/>
            <a:r>
              <a:rPr lang="en-GB" sz="2000" dirty="0">
                <a:cs typeface="Gautami" pitchFamily="2"/>
              </a:rPr>
              <a:t>CCP has budget for leaflets and conference material (500 EUR</a:t>
            </a:r>
            <a:r>
              <a:rPr lang="en-GB" sz="2000" dirty="0" smtClean="0">
                <a:cs typeface="Gautami" pitchFamily="2"/>
              </a:rPr>
              <a:t>) -&gt; </a:t>
            </a:r>
            <a:r>
              <a:rPr lang="en-GB" sz="2000" dirty="0">
                <a:cs typeface="Gautami" pitchFamily="2"/>
              </a:rPr>
              <a:t>think about the information to be shared</a:t>
            </a:r>
          </a:p>
          <a:p>
            <a:pPr lvl="1"/>
            <a:r>
              <a:rPr lang="en-GB" sz="2000" dirty="0">
                <a:cs typeface="Gautami" pitchFamily="2"/>
              </a:rPr>
              <a:t>+/- 2500EUR for the </a:t>
            </a:r>
            <a:r>
              <a:rPr lang="en-GB" sz="2000" dirty="0" err="1">
                <a:cs typeface="Gautami" pitchFamily="2"/>
              </a:rPr>
              <a:t>room&amp;catering</a:t>
            </a:r>
            <a:endParaRPr lang="en-GB" sz="2000" dirty="0">
              <a:cs typeface="Gautami" pitchFamily="2"/>
            </a:endParaRPr>
          </a:p>
          <a:p>
            <a:pPr lvl="1"/>
            <a:r>
              <a:rPr lang="en-GB" sz="2000" dirty="0" smtClean="0">
                <a:cs typeface="Gautami" pitchFamily="2"/>
              </a:rPr>
              <a:t>+4500 </a:t>
            </a:r>
            <a:r>
              <a:rPr lang="en-GB" sz="2000" dirty="0">
                <a:cs typeface="Gautami" pitchFamily="2"/>
              </a:rPr>
              <a:t>EUR for interpretation (3 </a:t>
            </a:r>
            <a:r>
              <a:rPr lang="en-GB" sz="2000" dirty="0" smtClean="0">
                <a:cs typeface="Gautami" pitchFamily="2"/>
              </a:rPr>
              <a:t>languages to be decided)</a:t>
            </a:r>
            <a:endParaRPr lang="en-GB" sz="2000" dirty="0">
              <a:cs typeface="Gautami" pitchFamily="2"/>
            </a:endParaRPr>
          </a:p>
          <a:p>
            <a:pPr marL="457200" lvl="1" indent="0">
              <a:buNone/>
            </a:pPr>
            <a:endParaRPr lang="en-US" dirty="0"/>
          </a:p>
          <a:p>
            <a:endParaRPr lang="lv-LV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28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DF128-91D0-42B3-830B-0CA3EF00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cs typeface="Gautami" pitchFamily="2"/>
              </a:rPr>
              <a:t>EESDA Final </a:t>
            </a:r>
            <a:r>
              <a:rPr lang="en-US" sz="3200" b="1" dirty="0">
                <a:cs typeface="Gautami" pitchFamily="2"/>
              </a:rPr>
              <a:t>Conference</a:t>
            </a:r>
            <a:endParaRPr lang="pt-PT" sz="32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78856E1-8E36-46F8-B12E-91AA27F93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8414"/>
            <a:ext cx="7886700" cy="435133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/>
              <a:t>Deciding on the event structure</a:t>
            </a:r>
            <a:r>
              <a:rPr lang="en-GB" dirty="0">
                <a:cs typeface="Gautami" pitchFamily="2"/>
              </a:rPr>
              <a:t>? </a:t>
            </a:r>
          </a:p>
          <a:p>
            <a:pPr lvl="1"/>
            <a:r>
              <a:rPr lang="en-US" dirty="0"/>
              <a:t>Proposal: Project </a:t>
            </a:r>
            <a:r>
              <a:rPr lang="en-US"/>
              <a:t>Presentation </a:t>
            </a:r>
            <a:r>
              <a:rPr lang="en-US" smtClean="0"/>
              <a:t>+ </a:t>
            </a:r>
            <a:r>
              <a:rPr lang="en-US" dirty="0"/>
              <a:t>Keynote + Panel discussion</a:t>
            </a:r>
          </a:p>
          <a:p>
            <a:pPr lvl="1"/>
            <a:r>
              <a:rPr lang="en-US" dirty="0"/>
              <a:t>Interaction with audience: instant polls, questions (e.g. </a:t>
            </a:r>
            <a:r>
              <a:rPr lang="en-US" dirty="0" err="1"/>
              <a:t>slido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GB" sz="2400" dirty="0">
                <a:cs typeface="Gautami" pitchFamily="2"/>
              </a:rPr>
              <a:t>Who to invite?</a:t>
            </a:r>
          </a:p>
          <a:p>
            <a:pPr lvl="1"/>
            <a:r>
              <a:rPr lang="en-GB" sz="2000" dirty="0">
                <a:cs typeface="Gautami" pitchFamily="2"/>
              </a:rPr>
              <a:t>Keynote to be invited before </a:t>
            </a:r>
            <a:r>
              <a:rPr lang="en-GB" sz="2000" dirty="0" smtClean="0">
                <a:cs typeface="Gautami" pitchFamily="2"/>
              </a:rPr>
              <a:t>mid-July</a:t>
            </a:r>
          </a:p>
          <a:p>
            <a:pPr lvl="1"/>
            <a:r>
              <a:rPr lang="en-GB" sz="2000" dirty="0" smtClean="0">
                <a:cs typeface="Gautami" pitchFamily="2"/>
              </a:rPr>
              <a:t>Suggested list for review</a:t>
            </a:r>
            <a:endParaRPr lang="en-GB" sz="2000" dirty="0">
              <a:cs typeface="Gautami" pitchFamily="2"/>
            </a:endParaRPr>
          </a:p>
          <a:p>
            <a:pPr lvl="1"/>
            <a:r>
              <a:rPr lang="en-GB" sz="2000" dirty="0">
                <a:cs typeface="Gautami" pitchFamily="2"/>
              </a:rPr>
              <a:t>List of participants and save the date message to be sent early September</a:t>
            </a:r>
          </a:p>
          <a:p>
            <a:pPr lvl="1"/>
            <a:r>
              <a:rPr lang="en-GB" sz="2000" dirty="0">
                <a:cs typeface="Gautami" pitchFamily="2"/>
              </a:rPr>
              <a:t>Target: min 30p. Including consortium members</a:t>
            </a:r>
          </a:p>
          <a:p>
            <a:endParaRPr lang="en-GB" sz="2400" dirty="0">
              <a:cs typeface="Gautami" pitchFamily="2"/>
            </a:endParaRPr>
          </a:p>
          <a:p>
            <a:endParaRPr lang="pt-PT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F02B5F-0B30-4458-952E-C4D8E7A741E0}"/>
              </a:ext>
            </a:extLst>
          </p:cNvPr>
          <p:cNvGrpSpPr/>
          <p:nvPr/>
        </p:nvGrpSpPr>
        <p:grpSpPr>
          <a:xfrm>
            <a:off x="273909" y="6176963"/>
            <a:ext cx="2126392" cy="546469"/>
            <a:chOff x="3273041" y="3206795"/>
            <a:chExt cx="2981455" cy="9534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A9238E-B773-4D8A-B0DB-9259D9C7E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3206795"/>
              <a:ext cx="1377696" cy="953406"/>
            </a:xfrm>
            <a:prstGeom prst="rect">
              <a:avLst/>
            </a:prstGeom>
          </p:spPr>
        </p:pic>
        <p:sp>
          <p:nvSpPr>
            <p:cNvPr id="6" name="Sous-titre 2">
              <a:extLst>
                <a:ext uri="{FF2B5EF4-FFF2-40B4-BE49-F238E27FC236}">
                  <a16:creationId xmlns:a16="http://schemas.microsoft.com/office/drawing/2014/main" id="{D527B4C3-A0E6-427A-BAF8-9B6DB3B8B63C}"/>
                </a:ext>
              </a:extLst>
            </p:cNvPr>
            <p:cNvSpPr txBox="1">
              <a:spLocks/>
            </p:cNvSpPr>
            <p:nvPr/>
          </p:nvSpPr>
          <p:spPr>
            <a:xfrm>
              <a:off x="3273041" y="3470297"/>
              <a:ext cx="1603759" cy="4264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With financial support </a:t>
              </a:r>
            </a:p>
            <a:p>
              <a:pPr algn="r"/>
              <a:r>
                <a:rPr lang="en-US" sz="1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from the European Union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225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0" y="365126"/>
            <a:ext cx="7886700" cy="858193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 Next steps – </a:t>
            </a:r>
            <a:r>
              <a:rPr lang="en-US" sz="3600" b="1" dirty="0"/>
              <a:t>Dissemination and communication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0207"/>
            <a:ext cx="7886700" cy="4768765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WP5: dissemination and communication   </a:t>
            </a:r>
            <a:endParaRPr lang="en-US" u="sng" dirty="0"/>
          </a:p>
          <a:p>
            <a:r>
              <a:rPr lang="en-US" dirty="0" smtClean="0"/>
              <a:t>Webinars: all partners </a:t>
            </a:r>
            <a:r>
              <a:rPr lang="en-US" b="1" dirty="0" smtClean="0"/>
              <a:t>(until </a:t>
            </a:r>
            <a:r>
              <a:rPr lang="en-US" b="1" dirty="0" smtClean="0">
                <a:solidFill>
                  <a:srgbClr val="FF0000"/>
                </a:solidFill>
              </a:rPr>
              <a:t>December 2019</a:t>
            </a:r>
            <a:r>
              <a:rPr lang="en-US" b="1" dirty="0" smtClean="0"/>
              <a:t>)</a:t>
            </a:r>
            <a:endParaRPr lang="en-US" dirty="0" smtClean="0"/>
          </a:p>
          <a:p>
            <a:pPr lvl="1"/>
            <a:r>
              <a:rPr lang="en-US" sz="2200" dirty="0" smtClean="0"/>
              <a:t>Ideally do them until final conference </a:t>
            </a:r>
          </a:p>
          <a:p>
            <a:pPr lvl="1"/>
            <a:r>
              <a:rPr lang="en-US" sz="2200" dirty="0" smtClean="0"/>
              <a:t>Host webinars on a specific project topic – allocation among partners?  </a:t>
            </a:r>
          </a:p>
          <a:p>
            <a:pPr lvl="1"/>
            <a:r>
              <a:rPr lang="en-US" sz="2200" dirty="0" smtClean="0"/>
              <a:t>In English </a:t>
            </a:r>
          </a:p>
          <a:p>
            <a:pPr lvl="1"/>
            <a:r>
              <a:rPr lang="en-US" sz="2200" dirty="0" smtClean="0"/>
              <a:t>Short videos (10 minutes); online/offline </a:t>
            </a:r>
          </a:p>
          <a:p>
            <a:pPr lvl="1"/>
            <a:r>
              <a:rPr lang="en-US" sz="2200" dirty="0" smtClean="0"/>
              <a:t>Videos will be uploaded on the project website </a:t>
            </a:r>
          </a:p>
          <a:p>
            <a:pPr lvl="1"/>
            <a:r>
              <a:rPr lang="en-US" sz="2200" dirty="0" smtClean="0"/>
              <a:t>Budget: 500 EUR</a:t>
            </a:r>
          </a:p>
          <a:p>
            <a:r>
              <a:rPr lang="en-US" sz="2600" dirty="0" smtClean="0"/>
              <a:t>Lunchtime meetings: all partners </a:t>
            </a:r>
            <a:r>
              <a:rPr lang="en-US" sz="2600" b="1" dirty="0" smtClean="0"/>
              <a:t>(until December </a:t>
            </a:r>
            <a:r>
              <a:rPr lang="en-US" sz="2600" b="1" dirty="0" smtClean="0"/>
              <a:t>2019, ideally in </a:t>
            </a:r>
            <a:r>
              <a:rPr lang="en-US" sz="2600" b="1" dirty="0" smtClean="0">
                <a:solidFill>
                  <a:srgbClr val="FF0000"/>
                </a:solidFill>
              </a:rPr>
              <a:t>October</a:t>
            </a:r>
            <a:r>
              <a:rPr lang="en-US" sz="2600" b="1" dirty="0" smtClean="0"/>
              <a:t>)</a:t>
            </a:r>
            <a:endParaRPr lang="en-US" sz="2600" b="1" dirty="0" smtClean="0"/>
          </a:p>
          <a:p>
            <a:pPr lvl="1"/>
            <a:r>
              <a:rPr lang="en-US" sz="2200" dirty="0" smtClean="0"/>
              <a:t>Organize a series of events with 1-2 speakers to debate on a core topic of the project</a:t>
            </a:r>
          </a:p>
          <a:p>
            <a:pPr lvl="1"/>
            <a:r>
              <a:rPr lang="en-US" sz="2200" dirty="0" smtClean="0"/>
              <a:t>Like a national workshop, in local language </a:t>
            </a:r>
          </a:p>
          <a:p>
            <a:pPr lvl="1"/>
            <a:r>
              <a:rPr lang="en-US" sz="2200" dirty="0" smtClean="0"/>
              <a:t>Budget: 500 EUR</a:t>
            </a:r>
          </a:p>
          <a:p>
            <a:pPr marL="457200" lvl="1" indent="0">
              <a:buNone/>
            </a:pPr>
            <a:endParaRPr lang="en-US" dirty="0"/>
          </a:p>
          <a:p>
            <a:endParaRPr lang="lv-LV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24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516" y="356813"/>
            <a:ext cx="7886700" cy="858193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 Next steps – </a:t>
            </a:r>
            <a:r>
              <a:rPr lang="en-US" sz="3600" b="1" dirty="0"/>
              <a:t>Dissemination and communication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0207"/>
            <a:ext cx="7886700" cy="4768765"/>
          </a:xfrm>
        </p:spPr>
        <p:txBody>
          <a:bodyPr>
            <a:normAutofit/>
          </a:bodyPr>
          <a:lstStyle/>
          <a:p>
            <a:r>
              <a:rPr lang="en-US" u="sng" dirty="0" smtClean="0"/>
              <a:t>WP5: dissemination and communication   </a:t>
            </a:r>
            <a:endParaRPr lang="en-US" u="sng" dirty="0"/>
          </a:p>
          <a:p>
            <a:r>
              <a:rPr lang="en-US" sz="2600" dirty="0" smtClean="0"/>
              <a:t>Other tools of dissemination  </a:t>
            </a:r>
          </a:p>
          <a:p>
            <a:pPr lvl="1"/>
            <a:r>
              <a:rPr lang="en-US" sz="2200" dirty="0" smtClean="0"/>
              <a:t>Publish research on project website </a:t>
            </a:r>
          </a:p>
          <a:p>
            <a:pPr lvl="1"/>
            <a:r>
              <a:rPr lang="en-US" sz="2200" dirty="0" smtClean="0"/>
              <a:t>Submit to academic journals </a:t>
            </a:r>
            <a:r>
              <a:rPr lang="mr-IN" sz="2200" dirty="0" smtClean="0"/>
              <a:t>–</a:t>
            </a:r>
            <a:r>
              <a:rPr lang="en-US" sz="2200" dirty="0" smtClean="0"/>
              <a:t> internal discussion on interests </a:t>
            </a:r>
          </a:p>
          <a:p>
            <a:pPr lvl="1"/>
            <a:r>
              <a:rPr lang="en-US" sz="2200" dirty="0" smtClean="0"/>
              <a:t>Leaflets to disseminate at final event* </a:t>
            </a:r>
          </a:p>
          <a:p>
            <a:pPr lvl="2"/>
            <a:r>
              <a:rPr lang="en-US" dirty="0" smtClean="0"/>
              <a:t>One for network analysis + EU survey results </a:t>
            </a:r>
          </a:p>
          <a:p>
            <a:pPr lvl="2"/>
            <a:r>
              <a:rPr lang="en-US" dirty="0" smtClean="0"/>
              <a:t>One per country </a:t>
            </a:r>
          </a:p>
          <a:p>
            <a:pPr lvl="1"/>
            <a:r>
              <a:rPr lang="en-US" dirty="0" smtClean="0"/>
              <a:t>Attractive visualizations to distribute at final event – Marta’s contact </a:t>
            </a:r>
          </a:p>
          <a:p>
            <a:pPr lvl="1"/>
            <a:endParaRPr lang="en-US" dirty="0"/>
          </a:p>
          <a:p>
            <a:endParaRPr lang="lv-LV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63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4400" dirty="0" smtClean="0">
                <a:latin typeface="+mj-lt"/>
              </a:rPr>
              <a:t>SESSION 4: Next steps and closing remarks</a:t>
            </a:r>
            <a:endParaRPr lang="lv-LV" sz="40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2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721"/>
          </a:xfrm>
        </p:spPr>
        <p:txBody>
          <a:bodyPr/>
          <a:lstStyle/>
          <a:p>
            <a:r>
              <a:rPr lang="en-US" dirty="0" smtClean="0"/>
              <a:t>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4925"/>
            <a:ext cx="78867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Update on project status (M19)</a:t>
            </a:r>
          </a:p>
          <a:p>
            <a:r>
              <a:rPr lang="en-US" dirty="0" smtClean="0"/>
              <a:t>Presentation of D2.1, discussion and revisions </a:t>
            </a:r>
          </a:p>
          <a:p>
            <a:r>
              <a:rPr lang="en-US" dirty="0" smtClean="0"/>
              <a:t>Updates from country case studies   </a:t>
            </a:r>
          </a:p>
          <a:p>
            <a:pPr lvl="1"/>
            <a:r>
              <a:rPr lang="en-US" dirty="0" smtClean="0"/>
              <a:t>Estonia  </a:t>
            </a:r>
          </a:p>
          <a:p>
            <a:pPr lvl="1"/>
            <a:r>
              <a:rPr lang="en-US" dirty="0" smtClean="0"/>
              <a:t>France + Ireland </a:t>
            </a:r>
          </a:p>
          <a:p>
            <a:pPr lvl="1"/>
            <a:r>
              <a:rPr lang="en-US" dirty="0" smtClean="0"/>
              <a:t>Portugal </a:t>
            </a:r>
          </a:p>
          <a:p>
            <a:pPr lvl="1"/>
            <a:r>
              <a:rPr lang="en-US" dirty="0" smtClean="0"/>
              <a:t>Slovakia </a:t>
            </a:r>
          </a:p>
          <a:p>
            <a:pPr lvl="1"/>
            <a:r>
              <a:rPr lang="en-US" dirty="0" smtClean="0"/>
              <a:t>Sweden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Lunch break 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/>
              <a:t>Final conference (agenda, keynote, participants) </a:t>
            </a:r>
          </a:p>
          <a:p>
            <a:r>
              <a:rPr lang="en-US" dirty="0" smtClean="0"/>
              <a:t>Comparative report, policy briefs + additional dissemination tools </a:t>
            </a:r>
          </a:p>
          <a:p>
            <a:r>
              <a:rPr lang="en-US" dirty="0" smtClean="0"/>
              <a:t>Lunchtime meetings + webinars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819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Next steps – research activities (1)  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0207"/>
            <a:ext cx="7886700" cy="4768765"/>
          </a:xfrm>
        </p:spPr>
        <p:txBody>
          <a:bodyPr>
            <a:normAutofit/>
          </a:bodyPr>
          <a:lstStyle/>
          <a:p>
            <a:r>
              <a:rPr lang="en-US" u="sng" dirty="0" smtClean="0"/>
              <a:t>WP3</a:t>
            </a:r>
            <a:r>
              <a:rPr lang="en-US" u="sng" dirty="0"/>
              <a:t>: case studies </a:t>
            </a:r>
          </a:p>
          <a:p>
            <a:pPr lvl="1"/>
            <a:r>
              <a:rPr lang="en-US" sz="2000" dirty="0" smtClean="0"/>
              <a:t>4 cases studies (1 case study per sector) for each country </a:t>
            </a:r>
          </a:p>
          <a:p>
            <a:pPr lvl="1"/>
            <a:r>
              <a:rPr lang="en-US" sz="2000" dirty="0" smtClean="0"/>
              <a:t>4 interviews per sector and per country -&gt; </a:t>
            </a:r>
            <a:r>
              <a:rPr lang="en-US" sz="2000" u="sng" dirty="0" smtClean="0"/>
              <a:t>16 interviews </a:t>
            </a:r>
            <a:r>
              <a:rPr lang="en-US" sz="2000" dirty="0" smtClean="0"/>
              <a:t>per country </a:t>
            </a:r>
          </a:p>
          <a:p>
            <a:pPr lvl="1"/>
            <a:r>
              <a:rPr lang="en-US" sz="2000" dirty="0" smtClean="0"/>
              <a:t>Drafting the case studies per sector and country </a:t>
            </a:r>
          </a:p>
          <a:p>
            <a:pPr lvl="1"/>
            <a:r>
              <a:rPr lang="en-US" sz="2000" dirty="0" smtClean="0"/>
              <a:t>Deliverables: </a:t>
            </a:r>
          </a:p>
          <a:p>
            <a:pPr lvl="2"/>
            <a:r>
              <a:rPr lang="en-US" dirty="0" smtClean="0"/>
              <a:t>List of interviewed social partners and stakeholders for case studies (</a:t>
            </a:r>
            <a:r>
              <a:rPr lang="en-US" b="1" dirty="0" smtClean="0"/>
              <a:t>August 2019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6 national reports presenting the 4 sectoral case studies (</a:t>
            </a:r>
            <a:r>
              <a:rPr lang="en-US" b="1" dirty="0" smtClean="0"/>
              <a:t>August 2019</a:t>
            </a:r>
            <a:r>
              <a:rPr lang="en-US" dirty="0" smtClean="0"/>
              <a:t>)  </a:t>
            </a:r>
          </a:p>
          <a:p>
            <a:pPr lvl="2"/>
            <a:r>
              <a:rPr lang="en-US" dirty="0" smtClean="0"/>
              <a:t>6 national policy briefs (English and national language) summarizing national reports (</a:t>
            </a:r>
            <a:r>
              <a:rPr lang="en-US" b="1" dirty="0" smtClean="0"/>
              <a:t>August 2019</a:t>
            </a:r>
            <a:r>
              <a:rPr lang="en-US" dirty="0" smtClean="0"/>
              <a:t>)     </a:t>
            </a:r>
            <a:endParaRPr lang="en-US" dirty="0"/>
          </a:p>
          <a:p>
            <a:endParaRPr lang="lv-LV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2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819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Next steps – research activities (2)  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0207"/>
            <a:ext cx="7886700" cy="4768765"/>
          </a:xfrm>
        </p:spPr>
        <p:txBody>
          <a:bodyPr>
            <a:normAutofit/>
          </a:bodyPr>
          <a:lstStyle/>
          <a:p>
            <a:r>
              <a:rPr lang="en-US" u="sng" dirty="0" smtClean="0"/>
              <a:t>WP4: comparative research  </a:t>
            </a:r>
            <a:endParaRPr lang="en-US" u="sng" dirty="0"/>
          </a:p>
          <a:p>
            <a:pPr lvl="1"/>
            <a:r>
              <a:rPr lang="en-US" dirty="0" smtClean="0"/>
              <a:t>Drafting comparative report and policy brief (CELSI with contributions from all partners) </a:t>
            </a:r>
          </a:p>
          <a:p>
            <a:pPr lvl="2"/>
            <a:r>
              <a:rPr lang="en-US" sz="1800" dirty="0" smtClean="0"/>
              <a:t>Deliverable: Comparative report </a:t>
            </a:r>
            <a:r>
              <a:rPr lang="mr-IN" sz="1800" dirty="0" smtClean="0"/>
              <a:t>–</a:t>
            </a:r>
            <a:r>
              <a:rPr lang="en-US" sz="1800" dirty="0" smtClean="0"/>
              <a:t> </a:t>
            </a:r>
            <a:r>
              <a:rPr lang="en-US" sz="1800" b="1" dirty="0" smtClean="0"/>
              <a:t>October 2019 </a:t>
            </a:r>
          </a:p>
          <a:p>
            <a:pPr lvl="2"/>
            <a:r>
              <a:rPr lang="en-US" sz="1800" dirty="0" smtClean="0"/>
              <a:t>Comparative policy brief </a:t>
            </a:r>
            <a:r>
              <a:rPr lang="mr-IN" sz="1800" dirty="0" smtClean="0"/>
              <a:t>–</a:t>
            </a:r>
            <a:r>
              <a:rPr lang="en-US" sz="1800" dirty="0" smtClean="0"/>
              <a:t> </a:t>
            </a:r>
            <a:r>
              <a:rPr lang="en-US" sz="1800" b="1" dirty="0" smtClean="0"/>
              <a:t>October 2019  </a:t>
            </a:r>
          </a:p>
          <a:p>
            <a:pPr lvl="1"/>
            <a:r>
              <a:rPr lang="en-US" dirty="0" smtClean="0"/>
              <a:t>Policy recommendations (CEPS, with inputs from all partners) </a:t>
            </a:r>
          </a:p>
          <a:p>
            <a:pPr lvl="2"/>
            <a:r>
              <a:rPr lang="en-US" sz="1800" dirty="0" smtClean="0"/>
              <a:t>Report presenting policy recommendations on SD articulation and effectiveness, future challenges </a:t>
            </a:r>
            <a:r>
              <a:rPr lang="mr-IN" sz="1800" dirty="0" smtClean="0"/>
              <a:t>–</a:t>
            </a:r>
            <a:r>
              <a:rPr lang="en-US" sz="1800" dirty="0" smtClean="0"/>
              <a:t> </a:t>
            </a:r>
            <a:r>
              <a:rPr lang="en-US" sz="1800" b="1" dirty="0" smtClean="0"/>
              <a:t>October 2019 </a:t>
            </a:r>
          </a:p>
          <a:p>
            <a:pPr lvl="1"/>
            <a:endParaRPr lang="en-US" dirty="0"/>
          </a:p>
          <a:p>
            <a:endParaRPr lang="lv-LV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05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721"/>
          </a:xfrm>
        </p:spPr>
        <p:txBody>
          <a:bodyPr>
            <a:normAutofit/>
          </a:bodyPr>
          <a:lstStyle/>
          <a:p>
            <a:r>
              <a:rPr lang="en-US" sz="3600" b="1" dirty="0"/>
              <a:t>Next steps – </a:t>
            </a:r>
            <a:r>
              <a:rPr lang="en-US" sz="3600" b="1" dirty="0" smtClean="0"/>
              <a:t>project management (1</a:t>
            </a:r>
            <a:r>
              <a:rPr lang="en-US" sz="4000" b="1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49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Reporting:</a:t>
            </a:r>
          </a:p>
          <a:p>
            <a:pPr lvl="1"/>
            <a:r>
              <a:rPr lang="en-US" dirty="0" smtClean="0"/>
              <a:t>We are not spending enough</a:t>
            </a:r>
          </a:p>
          <a:p>
            <a:pPr lvl="1"/>
            <a:r>
              <a:rPr lang="en-US" dirty="0" smtClean="0"/>
              <a:t>Spending review per partner/foreseen budget will be shared before mid-July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Networking days DG EMPL:</a:t>
            </a:r>
          </a:p>
          <a:p>
            <a:pPr lvl="1"/>
            <a:r>
              <a:rPr lang="en-US" dirty="0" smtClean="0"/>
              <a:t>Emphasis on communication and dissemination</a:t>
            </a:r>
            <a:r>
              <a:rPr lang="en-US" dirty="0"/>
              <a:t>	activities	</a:t>
            </a:r>
            <a:endParaRPr lang="en-US" dirty="0" smtClean="0"/>
          </a:p>
          <a:p>
            <a:pPr lvl="1"/>
            <a:r>
              <a:rPr lang="en-US" dirty="0" smtClean="0"/>
              <a:t>Logo changes will be distributed to all partners</a:t>
            </a:r>
          </a:p>
          <a:p>
            <a:pPr lvl="1"/>
            <a:r>
              <a:rPr lang="en-US" dirty="0" smtClean="0"/>
              <a:t>Feeding</a:t>
            </a:r>
            <a:r>
              <a:rPr lang="en-US" dirty="0"/>
              <a:t> </a:t>
            </a:r>
            <a:r>
              <a:rPr lang="en-US" dirty="0" smtClean="0"/>
              <a:t>the project website regularly</a:t>
            </a:r>
            <a:r>
              <a:rPr lang="en-US" dirty="0"/>
              <a:t> </a:t>
            </a:r>
            <a:r>
              <a:rPr lang="en-US" dirty="0" smtClean="0"/>
              <a:t>is important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Next steps – project management </a:t>
            </a:r>
            <a:r>
              <a:rPr lang="en-US" sz="3600" b="1" dirty="0" smtClean="0"/>
              <a:t>(2)</a:t>
            </a:r>
            <a:br>
              <a:rPr lang="en-US" sz="3600" b="1" dirty="0" smtClean="0"/>
            </a:br>
            <a:r>
              <a:rPr lang="nl-BE" sz="3200" b="1" dirty="0" smtClean="0"/>
              <a:t/>
            </a:r>
            <a:br>
              <a:rPr lang="nl-BE" sz="3200" b="1" dirty="0" smtClean="0"/>
            </a:br>
            <a:r>
              <a:rPr lang="nl-BE" sz="3200" b="1" dirty="0" smtClean="0"/>
              <a:t>EESDA </a:t>
            </a:r>
            <a:r>
              <a:rPr lang="nl-BE" sz="3200" b="1" dirty="0"/>
              <a:t>Final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3068"/>
            <a:ext cx="7886700" cy="4703030"/>
          </a:xfrm>
        </p:spPr>
        <p:txBody>
          <a:bodyPr>
            <a:normAutofit/>
          </a:bodyPr>
          <a:lstStyle/>
          <a:p>
            <a:pPr algn="just">
              <a:lnSpc>
                <a:spcPts val="2500"/>
              </a:lnSpc>
              <a:defRPr/>
            </a:pPr>
            <a:r>
              <a:rPr lang="en-US" sz="2400" dirty="0">
                <a:solidFill>
                  <a:srgbClr val="FF0000"/>
                </a:solidFill>
                <a:cs typeface="Gautami" pitchFamily="2"/>
              </a:rPr>
              <a:t>Financial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Gautami" pitchFamily="2"/>
              </a:rPr>
              <a:t> Report + Final </a:t>
            </a:r>
            <a:r>
              <a:rPr lang="en-US" sz="2400" dirty="0">
                <a:solidFill>
                  <a:srgbClr val="FF0000"/>
                </a:solidFill>
                <a:cs typeface="Gautami" pitchFamily="2"/>
              </a:rPr>
              <a:t>Technical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Gautami" pitchFamily="2"/>
              </a:rPr>
              <a:t> Implementation Report</a:t>
            </a:r>
          </a:p>
          <a:p>
            <a:pPr algn="just">
              <a:lnSpc>
                <a:spcPts val="2500"/>
              </a:lnSpc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Gautami" pitchFamily="2"/>
              </a:rPr>
              <a:t>60 days after the project end: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Gautami" pitchFamily="2"/>
              </a:rPr>
              <a:t>28 February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Gautami" pitchFamily="2"/>
              </a:rPr>
              <a:t>2020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Gautami" pitchFamily="2"/>
            </a:endParaRPr>
          </a:p>
          <a:p>
            <a:pPr algn="just">
              <a:lnSpc>
                <a:spcPts val="2500"/>
              </a:lnSpc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Gautami" pitchFamily="2"/>
              </a:rPr>
              <a:t>EC has 60 days to approve: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Gautami" pitchFamily="2"/>
              </a:rPr>
              <a:t>30 April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Gautami" pitchFamily="2"/>
              </a:rPr>
              <a:t>2020</a:t>
            </a:r>
          </a:p>
          <a:p>
            <a:pPr algn="just">
              <a:lnSpc>
                <a:spcPts val="2500"/>
              </a:lnSpc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Gautami" pitchFamily="2"/>
              </a:rPr>
              <a:t>CEPS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Gautami" pitchFamily="2"/>
              </a:rPr>
              <a:t>will pay the balance according to the final approvals from the EC: </a:t>
            </a:r>
          </a:p>
          <a:p>
            <a:pPr lvl="1" algn="just">
              <a:lnSpc>
                <a:spcPts val="2500"/>
              </a:lnSpc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Gautami" pitchFamily="2"/>
              </a:rPr>
              <a:t>Based on </a:t>
            </a:r>
            <a:r>
              <a:rPr lang="en-US" sz="2000" b="1" dirty="0">
                <a:solidFill>
                  <a:srgbClr val="FF0000"/>
                </a:solidFill>
                <a:cs typeface="Gautami" pitchFamily="2"/>
              </a:rPr>
              <a:t>actual incurred costs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Gautami" pitchFamily="2"/>
              </a:rPr>
              <a:t>!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Gautami" pitchFamily="2"/>
            </a:endParaRPr>
          </a:p>
          <a:p>
            <a:pPr lvl="1" algn="just">
              <a:lnSpc>
                <a:spcPts val="2500"/>
              </a:lnSpc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Gautami" pitchFamily="2"/>
              </a:rPr>
              <a:t>Request for payment sent to CEPS (30 days for payment)</a:t>
            </a:r>
          </a:p>
          <a:p>
            <a:pPr lvl="1" algn="just">
              <a:lnSpc>
                <a:spcPts val="2500"/>
              </a:lnSpc>
              <a:defRPr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Gautami" pitchFamily="2"/>
            </a:endParaRPr>
          </a:p>
          <a:p>
            <a:pPr algn="just">
              <a:lnSpc>
                <a:spcPts val="2500"/>
              </a:lnSpc>
              <a:defRPr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cs typeface="Gautam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04833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DF128-91D0-42B3-830B-0CA3EF00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cs typeface="Gautami" pitchFamily="2"/>
              </a:rPr>
              <a:t>Final</a:t>
            </a:r>
            <a:r>
              <a:rPr lang="en-US" sz="3200" b="1" dirty="0">
                <a:solidFill>
                  <a:srgbClr val="FF0000"/>
                </a:solidFill>
                <a:cs typeface="Gautami" pitchFamily="2"/>
              </a:rPr>
              <a:t> technical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Gautami" pitchFamily="2"/>
              </a:rPr>
              <a:t> implementation report</a:t>
            </a:r>
            <a:endParaRPr lang="pt-PT" sz="32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78856E1-8E36-46F8-B12E-91AA27F93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400" dirty="0">
                <a:cs typeface="Gautami" pitchFamily="2"/>
              </a:rPr>
              <a:t>Results</a:t>
            </a:r>
            <a:r>
              <a:rPr lang="pt-PT" sz="2400" dirty="0">
                <a:cs typeface="Gautami" pitchFamily="2"/>
              </a:rPr>
              <a:t>: l</a:t>
            </a:r>
            <a:r>
              <a:rPr lang="en-GB" sz="2400" dirty="0" err="1"/>
              <a:t>ist</a:t>
            </a:r>
            <a:r>
              <a:rPr lang="en-US" sz="2400" dirty="0"/>
              <a:t> the original goals and objectives of the action as set out in the grant agreement, and explain how they were met </a:t>
            </a:r>
            <a:r>
              <a:rPr lang="en-US" sz="2400" dirty="0">
                <a:sym typeface="Wingdings" panose="05000000000000000000" pitchFamily="2" charset="2"/>
              </a:rPr>
              <a:t> CEPS will do this!</a:t>
            </a:r>
            <a:endParaRPr lang="en-US" sz="2400" dirty="0"/>
          </a:p>
          <a:p>
            <a:pPr algn="just"/>
            <a:r>
              <a:rPr lang="en-US" sz="2400" dirty="0">
                <a:cs typeface="Gautami" pitchFamily="2"/>
              </a:rPr>
              <a:t>Summary of progress of the action: plan vs changes </a:t>
            </a:r>
            <a:r>
              <a:rPr lang="en-US" sz="2400" dirty="0">
                <a:cs typeface="Gautami" pitchFamily="2"/>
                <a:sym typeface="Wingdings" panose="05000000000000000000" pitchFamily="2" charset="2"/>
              </a:rPr>
              <a:t> all partners need to point out changes in plan (dates, methods, etc.)</a:t>
            </a:r>
            <a:endParaRPr lang="pt-PT" sz="2400" dirty="0">
              <a:cs typeface="Gautami" pitchFamily="2"/>
            </a:endParaRPr>
          </a:p>
          <a:p>
            <a:pPr algn="just"/>
            <a:r>
              <a:rPr lang="en-GB" sz="2400" dirty="0"/>
              <a:t>Implemented: description of the activities + results </a:t>
            </a: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/>
              <a:t>CEPS will ask for inputs if needed</a:t>
            </a:r>
          </a:p>
          <a:p>
            <a:pPr algn="just"/>
            <a:r>
              <a:rPr lang="en-GB" sz="2400" dirty="0"/>
              <a:t>Outcomes as lessons learned </a:t>
            </a:r>
            <a:r>
              <a:rPr lang="en-GB" sz="2400" dirty="0">
                <a:sym typeface="Wingdings" panose="05000000000000000000" pitchFamily="2" charset="2"/>
              </a:rPr>
              <a:t> Partners shall provide bullet points of main outcomes</a:t>
            </a:r>
            <a:endParaRPr lang="en-GB" sz="240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61067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DF128-91D0-42B3-830B-0CA3EF00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cs typeface="Gautami" pitchFamily="2"/>
              </a:rPr>
              <a:t>Final</a:t>
            </a:r>
            <a:r>
              <a:rPr lang="en-US" sz="3200" b="1" dirty="0">
                <a:solidFill>
                  <a:srgbClr val="FF0000"/>
                </a:solidFill>
                <a:cs typeface="Gautami" pitchFamily="2"/>
              </a:rPr>
              <a:t> technical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Gautami" pitchFamily="2"/>
              </a:rPr>
              <a:t> implementation report</a:t>
            </a:r>
            <a:endParaRPr lang="pt-PT" sz="32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78856E1-8E36-46F8-B12E-91AA27F93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400" dirty="0" err="1">
                <a:cs typeface="Gautami" pitchFamily="2"/>
              </a:rPr>
              <a:t>News</a:t>
            </a:r>
            <a:r>
              <a:rPr lang="pt-PT" sz="2400" dirty="0">
                <a:cs typeface="Gautami" pitchFamily="2"/>
              </a:rPr>
              <a:t> </a:t>
            </a:r>
            <a:r>
              <a:rPr lang="pt-PT" sz="2400" dirty="0" err="1">
                <a:cs typeface="Gautami" pitchFamily="2"/>
              </a:rPr>
              <a:t>or</a:t>
            </a:r>
            <a:r>
              <a:rPr lang="pt-PT" sz="2400" dirty="0">
                <a:cs typeface="Gautami" pitchFamily="2"/>
              </a:rPr>
              <a:t> </a:t>
            </a:r>
            <a:r>
              <a:rPr lang="pt-PT" sz="2400" dirty="0" err="1">
                <a:cs typeface="Gautami" pitchFamily="2"/>
              </a:rPr>
              <a:t>best</a:t>
            </a:r>
            <a:r>
              <a:rPr lang="pt-PT" sz="2400" dirty="0">
                <a:cs typeface="Gautami" pitchFamily="2"/>
              </a:rPr>
              <a:t> </a:t>
            </a:r>
            <a:r>
              <a:rPr lang="pt-PT" sz="2400" dirty="0" err="1">
                <a:cs typeface="Gautami" pitchFamily="2"/>
              </a:rPr>
              <a:t>practices</a:t>
            </a:r>
            <a:r>
              <a:rPr lang="pt-PT" sz="2400" dirty="0">
                <a:cs typeface="Gautami" pitchFamily="2"/>
              </a:rPr>
              <a:t> </a:t>
            </a:r>
            <a:r>
              <a:rPr lang="pt-PT" sz="2400" dirty="0">
                <a:cs typeface="Gautami" pitchFamily="2"/>
                <a:sym typeface="Wingdings" panose="05000000000000000000" pitchFamily="2" charset="2"/>
              </a:rPr>
              <a:t> </a:t>
            </a:r>
            <a:r>
              <a:rPr lang="pt-PT" sz="2400" dirty="0" err="1">
                <a:cs typeface="Gautami" pitchFamily="2"/>
                <a:sym typeface="Wingdings" panose="05000000000000000000" pitchFamily="2" charset="2"/>
              </a:rPr>
              <a:t>Partners</a:t>
            </a:r>
            <a:r>
              <a:rPr lang="pt-PT" sz="2400" dirty="0">
                <a:cs typeface="Gautami" pitchFamily="2"/>
                <a:sym typeface="Wingdings" panose="05000000000000000000" pitchFamily="2" charset="2"/>
              </a:rPr>
              <a:t> </a:t>
            </a:r>
            <a:r>
              <a:rPr lang="pt-PT" sz="2400" dirty="0" err="1">
                <a:cs typeface="Gautami" pitchFamily="2"/>
                <a:sym typeface="Wingdings" panose="05000000000000000000" pitchFamily="2" charset="2"/>
              </a:rPr>
              <a:t>should</a:t>
            </a:r>
            <a:r>
              <a:rPr lang="pt-PT" sz="2400" dirty="0">
                <a:cs typeface="Gautami" pitchFamily="2"/>
                <a:sym typeface="Wingdings" panose="05000000000000000000" pitchFamily="2" charset="2"/>
              </a:rPr>
              <a:t> </a:t>
            </a:r>
            <a:r>
              <a:rPr lang="pt-PT" sz="2400" dirty="0" err="1">
                <a:cs typeface="Gautami" pitchFamily="2"/>
                <a:sym typeface="Wingdings" panose="05000000000000000000" pitchFamily="2" charset="2"/>
              </a:rPr>
              <a:t>send</a:t>
            </a:r>
            <a:r>
              <a:rPr lang="pt-PT" sz="2400" dirty="0">
                <a:cs typeface="Gautami" pitchFamily="2"/>
                <a:sym typeface="Wingdings" panose="05000000000000000000" pitchFamily="2" charset="2"/>
              </a:rPr>
              <a:t> a </a:t>
            </a:r>
            <a:r>
              <a:rPr lang="pt-PT" sz="2400" dirty="0" err="1">
                <a:cs typeface="Gautami" pitchFamily="2"/>
                <a:sym typeface="Wingdings" panose="05000000000000000000" pitchFamily="2" charset="2"/>
              </a:rPr>
              <a:t>list</a:t>
            </a:r>
            <a:r>
              <a:rPr lang="pt-PT" sz="2400" dirty="0">
                <a:cs typeface="Gautami" pitchFamily="2"/>
                <a:sym typeface="Wingdings" panose="05000000000000000000" pitchFamily="2" charset="2"/>
              </a:rPr>
              <a:t> (</a:t>
            </a:r>
            <a:r>
              <a:rPr lang="pt-PT" sz="2400" dirty="0" err="1">
                <a:cs typeface="Gautami" pitchFamily="2"/>
                <a:sym typeface="Wingdings" panose="05000000000000000000" pitchFamily="2" charset="2"/>
              </a:rPr>
              <a:t>if</a:t>
            </a:r>
            <a:r>
              <a:rPr lang="pt-PT" sz="2400" dirty="0">
                <a:cs typeface="Gautami" pitchFamily="2"/>
                <a:sym typeface="Wingdings" panose="05000000000000000000" pitchFamily="2" charset="2"/>
              </a:rPr>
              <a:t> </a:t>
            </a:r>
            <a:r>
              <a:rPr lang="pt-PT" sz="2400" dirty="0" err="1">
                <a:cs typeface="Gautami" pitchFamily="2"/>
                <a:sym typeface="Wingdings" panose="05000000000000000000" pitchFamily="2" charset="2"/>
              </a:rPr>
              <a:t>applicable</a:t>
            </a:r>
            <a:r>
              <a:rPr lang="pt-PT" sz="2400" dirty="0">
                <a:cs typeface="Gautami" pitchFamily="2"/>
                <a:sym typeface="Wingdings" panose="05000000000000000000" pitchFamily="2" charset="2"/>
              </a:rPr>
              <a:t>) </a:t>
            </a:r>
            <a:r>
              <a:rPr lang="pt-PT" sz="2400" dirty="0" err="1">
                <a:cs typeface="Gautami" pitchFamily="2"/>
                <a:sym typeface="Wingdings" panose="05000000000000000000" pitchFamily="2" charset="2"/>
              </a:rPr>
              <a:t>of</a:t>
            </a:r>
            <a:r>
              <a:rPr lang="pt-PT" sz="2400" dirty="0">
                <a:cs typeface="Gautami" pitchFamily="2"/>
                <a:sym typeface="Wingdings" panose="05000000000000000000" pitchFamily="2" charset="2"/>
              </a:rPr>
              <a:t> </a:t>
            </a:r>
            <a:r>
              <a:rPr lang="pt-PT" sz="2400" dirty="0" err="1">
                <a:cs typeface="Gautami" pitchFamily="2"/>
                <a:sym typeface="Wingdings" panose="05000000000000000000" pitchFamily="2" charset="2"/>
              </a:rPr>
              <a:t>project</a:t>
            </a:r>
            <a:r>
              <a:rPr lang="pt-PT" sz="2400" dirty="0">
                <a:cs typeface="Gautami" pitchFamily="2"/>
                <a:sym typeface="Wingdings" panose="05000000000000000000" pitchFamily="2" charset="2"/>
              </a:rPr>
              <a:t> </a:t>
            </a:r>
            <a:r>
              <a:rPr lang="pt-PT" sz="2400" dirty="0" err="1">
                <a:cs typeface="Gautami" pitchFamily="2"/>
                <a:sym typeface="Wingdings" panose="05000000000000000000" pitchFamily="2" charset="2"/>
              </a:rPr>
              <a:t>best</a:t>
            </a:r>
            <a:r>
              <a:rPr lang="pt-PT" sz="2400" dirty="0">
                <a:cs typeface="Gautami" pitchFamily="2"/>
                <a:sym typeface="Wingdings" panose="05000000000000000000" pitchFamily="2" charset="2"/>
              </a:rPr>
              <a:t> </a:t>
            </a:r>
            <a:r>
              <a:rPr lang="pt-PT" sz="2400" dirty="0" err="1">
                <a:cs typeface="Gautami" pitchFamily="2"/>
                <a:sym typeface="Wingdings" panose="05000000000000000000" pitchFamily="2" charset="2"/>
              </a:rPr>
              <a:t>practices</a:t>
            </a:r>
            <a:r>
              <a:rPr lang="pt-PT" sz="2400" dirty="0">
                <a:cs typeface="Gautami" pitchFamily="2"/>
                <a:sym typeface="Wingdings" panose="05000000000000000000" pitchFamily="2" charset="2"/>
              </a:rPr>
              <a:t> </a:t>
            </a:r>
            <a:r>
              <a:rPr lang="pt-PT" sz="2400" dirty="0" err="1">
                <a:cs typeface="Gautami" pitchFamily="2"/>
                <a:sym typeface="Wingdings" panose="05000000000000000000" pitchFamily="2" charset="2"/>
              </a:rPr>
              <a:t>that</a:t>
            </a:r>
            <a:r>
              <a:rPr lang="pt-PT" sz="2400" dirty="0">
                <a:cs typeface="Gautami" pitchFamily="2"/>
                <a:sym typeface="Wingdings" panose="05000000000000000000" pitchFamily="2" charset="2"/>
              </a:rPr>
              <a:t> can </a:t>
            </a:r>
            <a:r>
              <a:rPr lang="pt-PT" sz="2400" dirty="0" err="1">
                <a:cs typeface="Gautami" pitchFamily="2"/>
                <a:sym typeface="Wingdings" panose="05000000000000000000" pitchFamily="2" charset="2"/>
              </a:rPr>
              <a:t>be</a:t>
            </a:r>
            <a:r>
              <a:rPr lang="pt-PT" sz="2400" dirty="0">
                <a:cs typeface="Gautami" pitchFamily="2"/>
                <a:sym typeface="Wingdings" panose="05000000000000000000" pitchFamily="2" charset="2"/>
              </a:rPr>
              <a:t> </a:t>
            </a:r>
            <a:r>
              <a:rPr lang="pt-PT" sz="2400" dirty="0" err="1">
                <a:cs typeface="Gautami" pitchFamily="2"/>
                <a:sym typeface="Wingdings" panose="05000000000000000000" pitchFamily="2" charset="2"/>
              </a:rPr>
              <a:t>used</a:t>
            </a:r>
            <a:r>
              <a:rPr lang="pt-PT" sz="2400" dirty="0">
                <a:cs typeface="Gautami" pitchFamily="2"/>
                <a:sym typeface="Wingdings" panose="05000000000000000000" pitchFamily="2" charset="2"/>
              </a:rPr>
              <a:t> </a:t>
            </a:r>
            <a:r>
              <a:rPr lang="pt-PT" sz="2400" dirty="0" err="1">
                <a:cs typeface="Gautami" pitchFamily="2"/>
                <a:sym typeface="Wingdings" panose="05000000000000000000" pitchFamily="2" charset="2"/>
              </a:rPr>
              <a:t>by</a:t>
            </a:r>
            <a:r>
              <a:rPr lang="pt-PT" sz="2400" dirty="0">
                <a:cs typeface="Gautami" pitchFamily="2"/>
                <a:sym typeface="Wingdings" panose="05000000000000000000" pitchFamily="2" charset="2"/>
              </a:rPr>
              <a:t> </a:t>
            </a:r>
            <a:r>
              <a:rPr lang="pt-PT" sz="2400" dirty="0" err="1">
                <a:cs typeface="Gautami" pitchFamily="2"/>
                <a:sym typeface="Wingdings" panose="05000000000000000000" pitchFamily="2" charset="2"/>
              </a:rPr>
              <a:t>others</a:t>
            </a:r>
            <a:endParaRPr lang="pt-PT" sz="2400" dirty="0">
              <a:cs typeface="Gautami" pitchFamily="2"/>
              <a:sym typeface="Wingdings" panose="05000000000000000000" pitchFamily="2" charset="2"/>
            </a:endParaRPr>
          </a:p>
          <a:p>
            <a:pPr algn="just"/>
            <a:r>
              <a:rPr lang="pt-PT" sz="2400" dirty="0">
                <a:cs typeface="Gautami" pitchFamily="2"/>
                <a:sym typeface="Wingdings" panose="05000000000000000000" pitchFamily="2" charset="2"/>
              </a:rPr>
              <a:t>Dissemination of findings  Partners shall provide description of </a:t>
            </a:r>
            <a:r>
              <a:rPr lang="pt-PT" sz="2400" dirty="0" smtClean="0">
                <a:cs typeface="Gautami" pitchFamily="2"/>
                <a:sym typeface="Wingdings" panose="05000000000000000000" pitchFamily="2" charset="2"/>
              </a:rPr>
              <a:t>the project impact at national level (events)</a:t>
            </a:r>
          </a:p>
          <a:p>
            <a:pPr algn="just"/>
            <a:endParaRPr lang="pt-PT" sz="2400" dirty="0">
              <a:cs typeface="Gautami" pitchFamily="2"/>
            </a:endParaRPr>
          </a:p>
          <a:p>
            <a:pPr algn="just"/>
            <a:r>
              <a:rPr lang="pt-PT" sz="2400" dirty="0" err="1"/>
              <a:t>Send</a:t>
            </a:r>
            <a:r>
              <a:rPr lang="pt-PT" sz="2400" dirty="0"/>
              <a:t> to CEPS: </a:t>
            </a:r>
            <a:r>
              <a:rPr lang="pt-PT" sz="2400" dirty="0" err="1"/>
              <a:t>all</a:t>
            </a:r>
            <a:r>
              <a:rPr lang="pt-PT" sz="2400" dirty="0"/>
              <a:t> </a:t>
            </a:r>
            <a:r>
              <a:rPr lang="pt-PT" sz="2400" dirty="0" err="1"/>
              <a:t>articles</a:t>
            </a:r>
            <a:r>
              <a:rPr lang="pt-PT" sz="2400" dirty="0"/>
              <a:t> </a:t>
            </a:r>
            <a:r>
              <a:rPr lang="pt-PT" sz="2400" dirty="0" err="1"/>
              <a:t>or</a:t>
            </a:r>
            <a:r>
              <a:rPr lang="pt-PT" sz="2400" dirty="0"/>
              <a:t> </a:t>
            </a:r>
            <a:r>
              <a:rPr lang="pt-PT" sz="2400" dirty="0" err="1"/>
              <a:t>publications</a:t>
            </a:r>
            <a:r>
              <a:rPr lang="pt-PT" sz="2400" dirty="0"/>
              <a:t> </a:t>
            </a:r>
            <a:r>
              <a:rPr lang="pt-PT" sz="2400" dirty="0" err="1"/>
              <a:t>resulting</a:t>
            </a:r>
            <a:r>
              <a:rPr lang="pt-PT" sz="2400" dirty="0"/>
              <a:t> </a:t>
            </a:r>
            <a:r>
              <a:rPr lang="pt-PT" sz="2400" dirty="0" err="1"/>
              <a:t>from</a:t>
            </a:r>
            <a:r>
              <a:rPr lang="pt-PT" sz="2400" dirty="0"/>
              <a:t> </a:t>
            </a:r>
            <a:r>
              <a:rPr lang="pt-PT" sz="2400" dirty="0" err="1"/>
              <a:t>this</a:t>
            </a:r>
            <a:r>
              <a:rPr lang="pt-PT" sz="2400" dirty="0"/>
              <a:t> </a:t>
            </a:r>
            <a:r>
              <a:rPr lang="pt-PT" sz="2400" dirty="0" err="1"/>
              <a:t>projects</a:t>
            </a:r>
            <a:r>
              <a:rPr lang="pt-PT" sz="2400" dirty="0"/>
              <a:t> </a:t>
            </a:r>
            <a:r>
              <a:rPr lang="pt-PT" sz="2400" dirty="0">
                <a:sym typeface="Wingdings" panose="05000000000000000000" pitchFamily="2" charset="2"/>
              </a:rPr>
              <a:t> </a:t>
            </a:r>
            <a:r>
              <a:rPr lang="pt-PT" sz="2400" dirty="0" err="1">
                <a:sym typeface="Wingdings" panose="05000000000000000000" pitchFamily="2" charset="2"/>
              </a:rPr>
              <a:t>make</a:t>
            </a:r>
            <a:r>
              <a:rPr lang="pt-PT" sz="2400" dirty="0">
                <a:sym typeface="Wingdings" panose="05000000000000000000" pitchFamily="2" charset="2"/>
              </a:rPr>
              <a:t> </a:t>
            </a:r>
            <a:r>
              <a:rPr lang="pt-PT" sz="2400" dirty="0" err="1">
                <a:sym typeface="Wingdings" panose="05000000000000000000" pitchFamily="2" charset="2"/>
              </a:rPr>
              <a:t>sure</a:t>
            </a:r>
            <a:r>
              <a:rPr lang="pt-PT" sz="2400" dirty="0">
                <a:sym typeface="Wingdings" panose="05000000000000000000" pitchFamily="2" charset="2"/>
              </a:rPr>
              <a:t> to </a:t>
            </a:r>
            <a:r>
              <a:rPr lang="pt-PT" sz="2400" dirty="0" err="1">
                <a:sym typeface="Wingdings" panose="05000000000000000000" pitchFamily="2" charset="2"/>
              </a:rPr>
              <a:t>aknowledge</a:t>
            </a:r>
            <a:r>
              <a:rPr lang="pt-PT" sz="2400" dirty="0">
                <a:sym typeface="Wingdings" panose="05000000000000000000" pitchFamily="2" charset="2"/>
              </a:rPr>
              <a:t> EU funding + </a:t>
            </a:r>
            <a:r>
              <a:rPr lang="pt-PT" sz="2400" dirty="0" err="1">
                <a:sym typeface="Wingdings" panose="05000000000000000000" pitchFamily="2" charset="2"/>
              </a:rPr>
              <a:t>list</a:t>
            </a:r>
            <a:r>
              <a:rPr lang="pt-PT" sz="2400" dirty="0">
                <a:sym typeface="Wingdings" panose="05000000000000000000" pitchFamily="2" charset="2"/>
              </a:rPr>
              <a:t> </a:t>
            </a:r>
            <a:r>
              <a:rPr lang="pt-PT" sz="2400" dirty="0" err="1">
                <a:sym typeface="Wingdings" panose="05000000000000000000" pitchFamily="2" charset="2"/>
              </a:rPr>
              <a:t>of</a:t>
            </a:r>
            <a:r>
              <a:rPr lang="pt-PT" sz="2400" dirty="0">
                <a:sym typeface="Wingdings" panose="05000000000000000000" pitchFamily="2" charset="2"/>
              </a:rPr>
              <a:t> </a:t>
            </a:r>
            <a:r>
              <a:rPr lang="pt-PT" sz="2400" dirty="0" err="1">
                <a:sym typeface="Wingdings" panose="05000000000000000000" pitchFamily="2" charset="2"/>
              </a:rPr>
              <a:t>participants</a:t>
            </a:r>
            <a:r>
              <a:rPr lang="pt-PT" sz="2400" dirty="0">
                <a:sym typeface="Wingdings" panose="05000000000000000000" pitchFamily="2" charset="2"/>
              </a:rPr>
              <a:t> </a:t>
            </a:r>
            <a:r>
              <a:rPr lang="pt-PT" sz="2400" dirty="0" err="1">
                <a:sym typeface="Wingdings" panose="05000000000000000000" pitchFamily="2" charset="2"/>
              </a:rPr>
              <a:t>of</a:t>
            </a:r>
            <a:r>
              <a:rPr lang="pt-PT" sz="2400" dirty="0">
                <a:sym typeface="Wingdings" panose="05000000000000000000" pitchFamily="2" charset="2"/>
              </a:rPr>
              <a:t> </a:t>
            </a:r>
            <a:r>
              <a:rPr lang="pt-PT" sz="2400" dirty="0" err="1">
                <a:sym typeface="Wingdings" panose="05000000000000000000" pitchFamily="2" charset="2"/>
              </a:rPr>
              <a:t>all</a:t>
            </a:r>
            <a:r>
              <a:rPr lang="pt-PT" sz="2400" dirty="0">
                <a:sym typeface="Wingdings" panose="05000000000000000000" pitchFamily="2" charset="2"/>
              </a:rPr>
              <a:t> </a:t>
            </a:r>
            <a:r>
              <a:rPr lang="pt-PT" sz="2400" dirty="0" err="1">
                <a:sym typeface="Wingdings" panose="05000000000000000000" pitchFamily="2" charset="2"/>
              </a:rPr>
              <a:t>events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429252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143000" y="1885950"/>
            <a:ext cx="6858000" cy="914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255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8842" y="6349303"/>
            <a:ext cx="227372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75" b="1" dirty="0">
                <a:solidFill>
                  <a:schemeClr val="bg1"/>
                </a:solidFill>
                <a:latin typeface="Calibri (Corps)"/>
              </a:rPr>
              <a:t>1 Place du Congres, 1000 Brussels</a:t>
            </a:r>
          </a:p>
          <a:p>
            <a:pPr algn="ctr"/>
            <a:r>
              <a:rPr lang="fr-FR" sz="975" b="1" dirty="0">
                <a:solidFill>
                  <a:schemeClr val="bg1"/>
                </a:solidFill>
                <a:latin typeface="Calibri (Corps)"/>
              </a:rPr>
              <a:t>Tel: (+32 2)229 39 11 </a:t>
            </a:r>
            <a:endParaRPr lang="en-US" sz="975" b="1" dirty="0">
              <a:solidFill>
                <a:schemeClr val="bg1"/>
              </a:solidFill>
              <a:latin typeface="Calibri (Corps)"/>
            </a:endParaRPr>
          </a:p>
        </p:txBody>
      </p:sp>
      <p:sp>
        <p:nvSpPr>
          <p:cNvPr id="1030" name="AutoShape 6" descr="http://www.macfixer.com/images/email.svg"/>
          <p:cNvSpPr>
            <a:spLocks noChangeAspect="1" noChangeArrowheads="1"/>
          </p:cNvSpPr>
          <p:nvPr/>
        </p:nvSpPr>
        <p:spPr bwMode="auto">
          <a:xfrm>
            <a:off x="1259681" y="-1063228"/>
            <a:ext cx="4000500" cy="40005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34" name="AutoShape 10" descr="http://www.macfixer.com/images/email.svg"/>
          <p:cNvSpPr>
            <a:spLocks noChangeAspect="1" noChangeArrowheads="1"/>
          </p:cNvSpPr>
          <p:nvPr/>
        </p:nvSpPr>
        <p:spPr bwMode="auto">
          <a:xfrm>
            <a:off x="1259681" y="-1063228"/>
            <a:ext cx="4000500" cy="40005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AutoShape 2" descr="Image result for twitter bird"/>
          <p:cNvSpPr>
            <a:spLocks noChangeAspect="1" noChangeArrowheads="1"/>
          </p:cNvSpPr>
          <p:nvPr/>
        </p:nvSpPr>
        <p:spPr bwMode="auto">
          <a:xfrm>
            <a:off x="116681" y="7489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36" name="Picture 12" descr="https://s3.amazonaws.com/production.assets.ifttt.com/images/channels/6/icons/larg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4373" y="2783641"/>
            <a:ext cx="1068705" cy="10687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18648" y="3590006"/>
            <a:ext cx="1200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 b="1" dirty="0">
                <a:solidFill>
                  <a:schemeClr val="bg1"/>
                </a:solidFill>
              </a:rPr>
              <a:t>info@ceps.eu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6661" y="787882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400" dirty="0">
              <a:solidFill>
                <a:srgbClr val="317C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486936"/>
            <a:ext cx="9144000" cy="1015663"/>
          </a:xfrm>
          <a:prstGeom prst="rect">
            <a:avLst/>
          </a:prstGeom>
          <a:solidFill>
            <a:srgbClr val="317C6F">
              <a:alpha val="55000"/>
            </a:srgbClr>
          </a:solidFill>
        </p:spPr>
        <p:txBody>
          <a:bodyPr wrap="square" rtlCol="0">
            <a:spAutoFit/>
          </a:bodyPr>
          <a:lstStyle/>
          <a:p>
            <a:r>
              <a:rPr lang="fr-BE" sz="6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fr-B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6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B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7899" y="2842497"/>
            <a:ext cx="2998383" cy="418366"/>
          </a:xfrm>
          <a:prstGeom prst="ellipse">
            <a:avLst/>
          </a:prstGeom>
          <a:solidFill>
            <a:srgbClr val="317C6F">
              <a:alpha val="74902"/>
            </a:srgb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1620"/>
              </a:lnSpc>
              <a:spcAft>
                <a:spcPts val="450"/>
              </a:spcAft>
            </a:pP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6" descr="https://lh4.googleusercontent.com/9Difi9bypu9-FoUsfFWpX6odYLLjXQk_q0aPxZBSFynecMOSLoKRKWRWIfZdXRGOdXMZCahrLBG6vWrwIeT-A26iDjTucgFVCP0Fuzr79BHW5kLJ3s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2737" y="2490415"/>
            <a:ext cx="1068705" cy="1068705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5947722" y="2842497"/>
            <a:ext cx="2998383" cy="418366"/>
          </a:xfrm>
          <a:prstGeom prst="ellipse">
            <a:avLst/>
          </a:prstGeom>
          <a:solidFill>
            <a:srgbClr val="317C6F">
              <a:alpha val="74902"/>
            </a:srgb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1620"/>
              </a:lnSpc>
              <a:spcAft>
                <a:spcPts val="450"/>
              </a:spcAft>
            </a:pP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Image result for twitter log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03" y="2200986"/>
            <a:ext cx="1091189" cy="10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784723" y="3115738"/>
            <a:ext cx="15068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350" b="1" dirty="0">
                <a:solidFill>
                  <a:schemeClr val="bg1"/>
                </a:solidFill>
              </a:rPr>
              <a:t>@</a:t>
            </a:r>
            <a:r>
              <a:rPr lang="fr-BE" sz="1350" b="1" dirty="0" err="1">
                <a:solidFill>
                  <a:schemeClr val="bg1"/>
                </a:solidFill>
              </a:rPr>
              <a:t>CEPS_ThinkTank</a:t>
            </a:r>
            <a:endParaRPr lang="fr-BE" sz="1350" b="1" dirty="0">
              <a:solidFill>
                <a:schemeClr val="bg1"/>
              </a:solidFill>
            </a:endParaRPr>
          </a:p>
          <a:p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052"/>
            <a:ext cx="2359278" cy="1569660"/>
          </a:xfrm>
          <a:prstGeom prst="rect">
            <a:avLst/>
          </a:prstGeom>
          <a:solidFill>
            <a:srgbClr val="317C6F">
              <a:alpha val="55000"/>
            </a:srgbClr>
          </a:solidFill>
        </p:spPr>
        <p:txBody>
          <a:bodyPr wrap="square" rtlCol="0">
            <a:spAutoFit/>
          </a:bodyPr>
          <a:lstStyle/>
          <a:p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9" y="264421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01" y="2750879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SESSION 1- Update on 2</a:t>
            </a:r>
            <a:r>
              <a:rPr lang="en-US" baseline="30000" dirty="0" smtClean="0"/>
              <a:t>nd</a:t>
            </a:r>
            <a:r>
              <a:rPr lang="en-US" dirty="0" smtClean="0"/>
              <a:t> deliverable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72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D2.1 Stakeholders’ views on articulation and effectiveness of social dialogue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4925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Long document with four main pillars: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Analysis of interviews with EU stakeholders (CEPS)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Analysis of EU-wide survey (CELSI)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Network analysis (Carl)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National inputs (all partners)</a:t>
            </a:r>
          </a:p>
          <a:p>
            <a:r>
              <a:rPr lang="en-US" dirty="0" smtClean="0"/>
              <a:t>Coherence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to make sure that different pieces fit together? </a:t>
            </a:r>
          </a:p>
          <a:p>
            <a:pPr lvl="1"/>
            <a:r>
              <a:rPr lang="en-US" dirty="0" smtClean="0"/>
              <a:t>Emphasize the different layers of SD considered and how findings could be complementary or overlapping in some cases   </a:t>
            </a:r>
          </a:p>
          <a:p>
            <a:r>
              <a:rPr lang="en-US" dirty="0" smtClean="0"/>
              <a:t> Discussion &amp; conclusions</a:t>
            </a:r>
          </a:p>
          <a:p>
            <a:pPr lvl="1"/>
            <a:r>
              <a:rPr lang="en-US" dirty="0" smtClean="0"/>
              <a:t>Not a comparative report, but some elements of comparison would be useful – to be added </a:t>
            </a:r>
          </a:p>
          <a:p>
            <a:pPr lvl="1"/>
            <a:r>
              <a:rPr lang="en-US" dirty="0" smtClean="0"/>
              <a:t>Highlighting the added-value (e.g. survey and empirical analysis, diversity of IR systems covered) and innovative parts (e.g. network analysis)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72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D2.1: EU stakeholders’ inputs (1)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49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We interviewed 5 employee </a:t>
            </a:r>
            <a:r>
              <a:rPr lang="en-US" dirty="0" err="1" smtClean="0"/>
              <a:t>organisations</a:t>
            </a:r>
            <a:r>
              <a:rPr lang="en-US" dirty="0" smtClean="0"/>
              <a:t> and 5 employers’ </a:t>
            </a:r>
            <a:r>
              <a:rPr lang="en-US" dirty="0" err="1" smtClean="0"/>
              <a:t>organisations</a:t>
            </a:r>
            <a:r>
              <a:rPr lang="en-US" dirty="0" smtClean="0"/>
              <a:t> at European level (including the peak-level 4 </a:t>
            </a:r>
            <a:r>
              <a:rPr lang="en-US" dirty="0" err="1" smtClean="0"/>
              <a:t>organisations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All inputs are anonymized – comments welcome (warning that this section has already being largely revised after sharing with you!)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72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D2.1: EU stakeholders’ inputs (2)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4925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Similarities </a:t>
            </a:r>
            <a:r>
              <a:rPr lang="en-US" dirty="0"/>
              <a:t>with national analyses so far: </a:t>
            </a:r>
          </a:p>
          <a:p>
            <a:pPr lvl="1"/>
            <a:r>
              <a:rPr lang="en-US" dirty="0"/>
              <a:t>Employee </a:t>
            </a:r>
            <a:r>
              <a:rPr lang="en-US" dirty="0" err="1"/>
              <a:t>organisations</a:t>
            </a:r>
            <a:r>
              <a:rPr lang="en-US" dirty="0"/>
              <a:t> more engaged </a:t>
            </a:r>
            <a:r>
              <a:rPr lang="en-US" dirty="0" smtClean="0"/>
              <a:t>– collective action, dispute mechanisms </a:t>
            </a:r>
            <a:endParaRPr lang="en-US" dirty="0"/>
          </a:p>
          <a:p>
            <a:pPr lvl="1"/>
            <a:r>
              <a:rPr lang="en-US" dirty="0" smtClean="0"/>
              <a:t>TUs </a:t>
            </a:r>
            <a:r>
              <a:rPr lang="en-US" dirty="0" err="1" smtClean="0"/>
              <a:t>favour</a:t>
            </a:r>
            <a:r>
              <a:rPr lang="en-US" dirty="0" smtClean="0"/>
              <a:t> binding outcomes more than non-binding ones; vice versa for employers’ organizations  </a:t>
            </a:r>
          </a:p>
          <a:p>
            <a:pPr lvl="1"/>
            <a:r>
              <a:rPr lang="en-US" dirty="0" smtClean="0"/>
              <a:t>Informal ties are being promoted – if not to set agenda or adapt priorities of </a:t>
            </a:r>
            <a:r>
              <a:rPr lang="en-US" dirty="0" err="1" smtClean="0"/>
              <a:t>organisations</a:t>
            </a:r>
            <a:r>
              <a:rPr lang="en-US" dirty="0" smtClean="0"/>
              <a:t>, at least to start having a dialogue, understanding the other side </a:t>
            </a:r>
          </a:p>
          <a:p>
            <a:pPr lvl="1"/>
            <a:r>
              <a:rPr lang="en-US" dirty="0" smtClean="0"/>
              <a:t>Capacity building and funding issues highlighted </a:t>
            </a:r>
            <a:endParaRPr lang="en-US" dirty="0"/>
          </a:p>
          <a:p>
            <a:r>
              <a:rPr lang="en-US" dirty="0"/>
              <a:t>Differences with national analyses so far:   </a:t>
            </a:r>
          </a:p>
          <a:p>
            <a:pPr lvl="1"/>
            <a:r>
              <a:rPr lang="en-US" dirty="0" smtClean="0"/>
              <a:t>Topics of interest diverge : also a consequence of some of the topics addressed under national competence only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mployers’ </a:t>
            </a:r>
            <a:r>
              <a:rPr lang="en-US" dirty="0" err="1" smtClean="0"/>
              <a:t>organisations</a:t>
            </a:r>
            <a:r>
              <a:rPr lang="en-US" dirty="0" smtClean="0"/>
              <a:t> are less willing to participate in interviews at national level than European level   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72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D2.1: Short national inputs – comments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4925"/>
            <a:ext cx="78867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Thank you all for your contributions </a:t>
            </a:r>
          </a:p>
          <a:p>
            <a:r>
              <a:rPr lang="en-US" dirty="0" smtClean="0"/>
              <a:t>For balanced reading, we might need to cut down longer inputs – will check/coordinate with respective partner  </a:t>
            </a:r>
          </a:p>
          <a:p>
            <a:r>
              <a:rPr lang="en-US" dirty="0" smtClean="0"/>
              <a:t>Please revise the parts where you have received specific comment/question(s) in the document (still being revised, edited, formatted etc.)</a:t>
            </a:r>
          </a:p>
          <a:p>
            <a:r>
              <a:rPr lang="en-US" dirty="0" smtClean="0"/>
              <a:t>For national inputs: we need to follow the headings as agreed in the last meeting and expand on those based on lit-rev + interview per country </a:t>
            </a:r>
          </a:p>
          <a:p>
            <a:r>
              <a:rPr lang="en-US" dirty="0" smtClean="0"/>
              <a:t>Emphasize the inputs coming from first-phase interviews</a:t>
            </a:r>
          </a:p>
          <a:p>
            <a:r>
              <a:rPr lang="en-US" dirty="0" smtClean="0"/>
              <a:t>Aim at finalization of the paper by mid July (1,5 month delay than planned)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49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>
                <a:latin typeface="+mj-lt"/>
              </a:rPr>
              <a:t>SESSION 2:</a:t>
            </a:r>
          </a:p>
          <a:p>
            <a:pPr marL="0" indent="0" algn="ctr">
              <a:buNone/>
            </a:pPr>
            <a:r>
              <a:rPr lang="en-US" sz="4400" dirty="0" smtClean="0">
                <a:latin typeface="+mj-lt"/>
              </a:rPr>
              <a:t>Updates on country case studies </a:t>
            </a:r>
            <a:endParaRPr lang="en-US" sz="4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6721"/>
          </a:xfrm>
        </p:spPr>
        <p:txBody>
          <a:bodyPr/>
          <a:lstStyle/>
          <a:p>
            <a:r>
              <a:rPr lang="en-US" dirty="0" smtClean="0"/>
              <a:t>Case study: Ireland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49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Initial challenges to get to conduct the interviews by distance </a:t>
            </a:r>
          </a:p>
          <a:p>
            <a:r>
              <a:rPr lang="en-US" dirty="0" smtClean="0"/>
              <a:t>Outsourced it to an expert in Irish industrial relations </a:t>
            </a:r>
          </a:p>
          <a:p>
            <a:r>
              <a:rPr lang="en-US" dirty="0" smtClean="0"/>
              <a:t>First-stage national interviews: 10/10 done </a:t>
            </a:r>
          </a:p>
          <a:p>
            <a:pPr lvl="1"/>
            <a:r>
              <a:rPr lang="en-US" dirty="0" smtClean="0"/>
              <a:t>National input already integrated to D2.1</a:t>
            </a:r>
          </a:p>
          <a:p>
            <a:r>
              <a:rPr lang="en-US" dirty="0" smtClean="0"/>
              <a:t>Second-stage sectoral interviews: ongoing </a:t>
            </a:r>
          </a:p>
          <a:p>
            <a:pPr lvl="1"/>
            <a:r>
              <a:rPr lang="en-US" dirty="0" smtClean="0"/>
              <a:t>So far 5/16 done, at least 4 more planned for next week</a:t>
            </a:r>
          </a:p>
          <a:p>
            <a:pPr lvl="1"/>
            <a:r>
              <a:rPr lang="en-US" dirty="0" smtClean="0"/>
              <a:t>Aim to finalize all by 3</a:t>
            </a:r>
            <a:r>
              <a:rPr lang="en-US" baseline="30000" dirty="0" smtClean="0"/>
              <a:t>rd</a:t>
            </a:r>
            <a:r>
              <a:rPr lang="en-US" dirty="0" smtClean="0"/>
              <a:t> week of July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1358</TotalTime>
  <Words>1771</Words>
  <Application>Microsoft Office PowerPoint</Application>
  <PresentationFormat>On-screen Show (4:3)</PresentationFormat>
  <Paragraphs>205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(Corps)</vt:lpstr>
      <vt:lpstr>Calibri Light</vt:lpstr>
      <vt:lpstr>Gautami</vt:lpstr>
      <vt:lpstr>Mangal</vt:lpstr>
      <vt:lpstr>Tahoma</vt:lpstr>
      <vt:lpstr>Wingdings</vt:lpstr>
      <vt:lpstr>Office Theme</vt:lpstr>
      <vt:lpstr>PowerPoint Presentation</vt:lpstr>
      <vt:lpstr>Plan </vt:lpstr>
      <vt:lpstr>SESSION 1- Update on 2nd deliverable</vt:lpstr>
      <vt:lpstr>D2.1 Stakeholders’ views on articulation and effectiveness of social dialogue</vt:lpstr>
      <vt:lpstr>D2.1: EU stakeholders’ inputs (1)  </vt:lpstr>
      <vt:lpstr>D2.1: EU stakeholders’ inputs (2)  </vt:lpstr>
      <vt:lpstr>D2.1: Short national inputs – comments    </vt:lpstr>
      <vt:lpstr>PowerPoint Presentation</vt:lpstr>
      <vt:lpstr>Case study: Ireland (1) </vt:lpstr>
      <vt:lpstr>Case study: Ireland (2) </vt:lpstr>
      <vt:lpstr>Case study: Ireland (3) </vt:lpstr>
      <vt:lpstr>Case study: France (1)   </vt:lpstr>
      <vt:lpstr>Case study: France (2)   </vt:lpstr>
      <vt:lpstr>PowerPoint Presentation</vt:lpstr>
      <vt:lpstr> Next steps – Dissemination and communication</vt:lpstr>
      <vt:lpstr>EESDA Final Conference</vt:lpstr>
      <vt:lpstr> Next steps – Dissemination and communication</vt:lpstr>
      <vt:lpstr> Next steps – Dissemination and communication</vt:lpstr>
      <vt:lpstr>PowerPoint Presentation</vt:lpstr>
      <vt:lpstr> Next steps – research activities (1)   </vt:lpstr>
      <vt:lpstr> Next steps – research activities (2)   </vt:lpstr>
      <vt:lpstr>Next steps – project management (1)</vt:lpstr>
      <vt:lpstr>Next steps – project management (2)  EESDA Final Report</vt:lpstr>
      <vt:lpstr>Final technical implementation report</vt:lpstr>
      <vt:lpstr>Final technical implementation report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Elina Cirule</dc:creator>
  <cp:lastModifiedBy>Manon Jacquot</cp:lastModifiedBy>
  <cp:revision>145</cp:revision>
  <dcterms:created xsi:type="dcterms:W3CDTF">2019-02-27T10:06:22Z</dcterms:created>
  <dcterms:modified xsi:type="dcterms:W3CDTF">2019-07-04T06:15:13Z</dcterms:modified>
</cp:coreProperties>
</file>