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9" r:id="rId3"/>
    <p:sldId id="371" r:id="rId4"/>
    <p:sldId id="370" r:id="rId5"/>
    <p:sldId id="372" r:id="rId6"/>
    <p:sldId id="373" r:id="rId7"/>
    <p:sldId id="376" r:id="rId8"/>
    <p:sldId id="375" r:id="rId9"/>
    <p:sldId id="377" r:id="rId10"/>
    <p:sldId id="374" r:id="rId11"/>
    <p:sldId id="378" r:id="rId12"/>
    <p:sldId id="355" r:id="rId13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ka" initials="MM" lastIdx="1" clrIdx="0"/>
  <p:cmAuthor id="1" name="CELSI-3" initials="C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236"/>
    <a:srgbClr val="D79B93"/>
    <a:srgbClr val="241605"/>
    <a:srgbClr val="8C383A"/>
    <a:srgbClr val="692020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84716" autoAdjust="0"/>
  </p:normalViewPr>
  <p:slideViewPr>
    <p:cSldViewPr>
      <p:cViewPr varScale="1">
        <p:scale>
          <a:sx n="88" d="100"/>
          <a:sy n="88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lenovo\Desktop\EESDA_data_analysis_questionaire_Gabor_q4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Marta/Dropbox/EESDA/EESDA%20data/EESDA_survey_results_analysis_02_2019/data_analysis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Respondents per organisation type</a:t>
            </a:r>
          </a:p>
        </c:rich>
      </c:tx>
      <c:layout>
        <c:manualLayout>
          <c:xMode val="edge"/>
          <c:yMode val="edge"/>
          <c:x val="0.216645669291339"/>
          <c:y val="0.000281238935068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7E-439E-AD62-EF3735C86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7E-439E-AD62-EF3735C863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7E-439E-AD62-EF3735C863E7}"/>
              </c:ext>
            </c:extLst>
          </c:dPt>
          <c:dLbls>
            <c:dLbl>
              <c:idx val="2"/>
              <c:layout>
                <c:manualLayout>
                  <c:x val="-0.025"/>
                  <c:y val="0.03063457330415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7E-439E-AD62-EF3735C863E7}"/>
                </c:ext>
                <c:ext xmlns:c15="http://schemas.microsoft.com/office/drawing/2012/chart" uri="{CE6537A1-D6FC-4f65-9D91-7224C49458BB}">
                  <c15:layout>
                    <c:manualLayout>
                      <c:w val="0.14053280839895"/>
                      <c:h val="0.168083989501312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'q2'!$B$14:$B$16</c:f>
              <c:numCache>
                <c:formatCode>###0</c:formatCode>
                <c:ptCount val="3"/>
                <c:pt idx="0">
                  <c:v>68.0</c:v>
                </c:pt>
                <c:pt idx="1">
                  <c:v>50.0</c:v>
                </c:pt>
                <c:pt idx="2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7E-439E-AD62-EF3735C863E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D7E-439E-AD62-EF3735C86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D7E-439E-AD62-EF3735C863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D7E-439E-AD62-EF3735C863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'q2'!$A$14:$A$16</c:f>
              <c:strCache>
                <c:ptCount val="3"/>
                <c:pt idx="0">
                  <c:v>Trade Union</c:v>
                </c:pt>
                <c:pt idx="1">
                  <c:v>Employers’ association/federation</c:v>
                </c:pt>
                <c:pt idx="2">
                  <c:v>Other</c:v>
                </c:pt>
              </c:strCache>
            </c:strRef>
          </c:cat>
          <c:val>
            <c:numRef>
              <c:f>'q2'!$C$14:$C$16</c:f>
              <c:numCache>
                <c:formatCode>0.0%</c:formatCode>
                <c:ptCount val="3"/>
                <c:pt idx="0">
                  <c:v>0.523076923076923</c:v>
                </c:pt>
                <c:pt idx="1">
                  <c:v>0.384615384615385</c:v>
                </c:pt>
                <c:pt idx="2">
                  <c:v>0.0923076923076923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D7E-439E-AD62-EF3735C863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Improvements </a:t>
            </a:r>
            <a:r>
              <a:rPr lang="mr-IN" dirty="0" smtClean="0"/>
              <a:t>–</a:t>
            </a:r>
            <a:r>
              <a:rPr lang="en-US" baseline="0" dirty="0" smtClean="0"/>
              <a:t> </a:t>
            </a:r>
            <a:r>
              <a:rPr lang="en-US" dirty="0" smtClean="0"/>
              <a:t>policy recommendations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'Opinion on SD'!$B$36</c:f>
              <c:strCache>
                <c:ptCount val="1"/>
                <c:pt idx="0">
                  <c:v>Improvements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'Opinion on SD'!$A$37:$A$45</c:f>
              <c:strCache>
                <c:ptCount val="9"/>
                <c:pt idx="0">
                  <c:v>In the structure of who participates in EU-level social dialogue committees</c:v>
                </c:pt>
                <c:pt idx="1">
                  <c:v>In the agenda that we discuss in the committees</c:v>
                </c:pt>
                <c:pt idx="2">
                  <c:v>In the relationships between organizations/participants within the committees</c:v>
                </c:pt>
                <c:pt idx="3">
                  <c:v>In the depth of social dialogue, more negotiation instead of only information exchange</c:v>
                </c:pt>
                <c:pt idx="4">
                  <c:v>In the type of outputs of social dialogue (social dialogue should lead to different kinds of binding or non-binding outputs than in currently does</c:v>
                </c:pt>
                <c:pt idx="5">
                  <c:v>In the way EU-level agenda is transposed to social dialogue agenda in our country</c:v>
                </c:pt>
                <c:pt idx="6">
                  <c:v>In the way the agenda of national social dialogue in our country is transposed to the agenda of EU-level social dialogue</c:v>
                </c:pt>
                <c:pt idx="7">
                  <c:v>In a better alignment of the agenda of various EU-level committees</c:v>
                </c:pt>
                <c:pt idx="8">
                  <c:v>In the implementation-follow up procedures</c:v>
                </c:pt>
              </c:strCache>
            </c:strRef>
          </c:cat>
          <c:val>
            <c:numRef>
              <c:f>'Opinion on SD'!$B$37:$B$45</c:f>
              <c:numCache>
                <c:formatCode>0.00%</c:formatCode>
                <c:ptCount val="9"/>
                <c:pt idx="0">
                  <c:v>0.375</c:v>
                </c:pt>
                <c:pt idx="1">
                  <c:v>0.4286</c:v>
                </c:pt>
                <c:pt idx="2">
                  <c:v>0.375</c:v>
                </c:pt>
                <c:pt idx="3">
                  <c:v>0.5357</c:v>
                </c:pt>
                <c:pt idx="4">
                  <c:v>0.25</c:v>
                </c:pt>
                <c:pt idx="5">
                  <c:v>0.5</c:v>
                </c:pt>
                <c:pt idx="6">
                  <c:v>0.2143</c:v>
                </c:pt>
                <c:pt idx="7">
                  <c:v>0.1429</c:v>
                </c:pt>
                <c:pt idx="8">
                  <c:v>0.4821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5-4847-9B1C-C47E65017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30730832"/>
        <c:axId val="-930935824"/>
      </c:barChart>
      <c:catAx>
        <c:axId val="-9307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30935824"/>
        <c:crosses val="autoZero"/>
        <c:auto val="1"/>
        <c:lblAlgn val="ctr"/>
        <c:lblOffset val="100"/>
        <c:noMultiLvlLbl val="0"/>
      </c:catAx>
      <c:valAx>
        <c:axId val="-93093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307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CDB61F-8CFF-4501-B2B6-9D4FD2E3CA2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80287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CDBDF9-ADF6-4106-AACA-6D32E00CEE76}" type="datetime1">
              <a:rPr lang="en-US"/>
              <a:pPr>
                <a:defRPr/>
              </a:pPr>
              <a:t>7/4/19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4DEF00-12F2-45A6-B224-41F5CA6C30A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82990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DEF00-12F2-45A6-B224-41F5CA6C30A5}" type="slidenum">
              <a:rPr lang="en-US" altLang="sk-SK" smtClean="0"/>
              <a:pPr>
                <a:defRPr/>
              </a:pPr>
              <a:t>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580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53F9-EE0C-47E4-8487-D41F5BE607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754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4B9D-5203-4D6F-909F-BDB08C4BB1E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35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A8CF-6568-443E-825E-07C3C29A0CD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31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3D53-BEAC-4D68-BF20-EAFAD97BBF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2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303F-1B72-4B3B-AB31-DEFD698F7C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0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1A08-F8D6-4E52-B9B5-577699F9683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03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1CB8-D70E-49EF-A5DA-D0205051B2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5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F0F8-6B3F-4886-884A-A65324994ED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68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F0BA-A688-488D-A644-B5A1612F221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9E30-46CD-486C-983C-E63775D4395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91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5851-FCE9-4B07-B156-60B3BB920B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74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A5FD5D1-3170-4B85-9077-73B2B714D6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692854" y="2189657"/>
            <a:ext cx="7839585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EESDA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Survey findings overview</a:t>
            </a:r>
            <a:endParaRPr lang="en-US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  <a:spcAft>
                <a:spcPts val="600"/>
              </a:spcAft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2400" b="1" dirty="0" err="1" smtClean="0">
                <a:solidFill>
                  <a:schemeClr val="bg1"/>
                </a:solidFill>
              </a:rPr>
              <a:t>Brussels</a:t>
            </a:r>
            <a:endParaRPr lang="sk-SK" altLang="sk-SK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sk-SK" altLang="sk-SK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2400" b="1" dirty="0">
                <a:solidFill>
                  <a:schemeClr val="bg1"/>
                </a:solidFill>
              </a:rPr>
              <a:t>4</a:t>
            </a:r>
            <a:r>
              <a:rPr lang="sk-SK" altLang="sk-SK" sz="2400" b="1" dirty="0" smtClean="0">
                <a:solidFill>
                  <a:schemeClr val="bg1"/>
                </a:solidFill>
              </a:rPr>
              <a:t> </a:t>
            </a:r>
            <a:r>
              <a:rPr lang="sk-SK" altLang="sk-SK" sz="2400" b="1" dirty="0" err="1" smtClean="0">
                <a:solidFill>
                  <a:schemeClr val="bg1"/>
                </a:solidFill>
              </a:rPr>
              <a:t>July</a:t>
            </a:r>
            <a:r>
              <a:rPr lang="sk-SK" altLang="sk-SK" sz="2400" b="1" dirty="0" smtClean="0">
                <a:solidFill>
                  <a:schemeClr val="bg1"/>
                </a:solidFill>
              </a:rPr>
              <a:t> 2019</a:t>
            </a:r>
            <a:endParaRPr lang="en-US" altLang="sk-S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2" y="897888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First thoughts comparative report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336" y="1508586"/>
            <a:ext cx="850929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dirty="0" smtClean="0">
                <a:latin typeface="+mn-lt"/>
              </a:rPr>
              <a:t>Evaluation of SD effectiveness and SD articulation effectiveness across several IR clusters (institutional resources, data from national and sectoral evidence)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Evaluation of SD effectiveness and SD articulation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based on organization resources (survey data)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baseline="0" dirty="0" smtClean="0">
                <a:latin typeface="+mn-lt"/>
              </a:rPr>
              <a:t>Evaluation of SD effectiveness and SD articulation related to structural resources</a:t>
            </a:r>
            <a:r>
              <a:rPr lang="en-US" altLang="en-US" sz="2000" dirty="0" smtClean="0">
                <a:latin typeface="+mn-lt"/>
              </a:rPr>
              <a:t> (sector-specific data)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Comparing the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desired SD outcomes, challenges, weaknesses by type of actors and type of IR systems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000" baseline="0" dirty="0" smtClean="0">
                <a:latin typeface="+mn-lt"/>
              </a:rPr>
              <a:t>Evaluation of SD effectiveness by sectors and an attempt to understand why</a:t>
            </a:r>
            <a:r>
              <a:rPr lang="en-US" altLang="en-US" sz="2000" dirty="0" smtClean="0">
                <a:latin typeface="+mn-lt"/>
              </a:rPr>
              <a:t> SD in some sectors works better than in others (leadership/org capacities or something else?)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Cross-check the findings across various levels of analysis: how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do the perceptions of EU-level social partners meet perceptions of national social partners? How does network analysis complement the survey and country findings?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56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32" y="897888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Webinar topics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336" y="1570143"/>
            <a:ext cx="85092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partner to deliver 1 webinar in English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400" dirty="0" smtClean="0">
                <a:latin typeface="+mn-lt"/>
              </a:rPr>
              <a:t>Topics for webinars: 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dirty="0" smtClean="0">
                <a:latin typeface="+mn-lt"/>
              </a:rPr>
              <a:t>EU-level SD effectiveness, 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dirty="0" smtClean="0">
                <a:latin typeface="+mn-lt"/>
              </a:rPr>
              <a:t>perceived effectiveness of SD processes and SD articulation by  national stakeholders (survey data)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Comparison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topics covered in EU-level, sectoral and national SD fora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Perceived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benefits and challenges in top-down and bottom-up articulation of SD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lang="en-US" altLang="en-US" sz="2400" baseline="0" dirty="0" smtClean="0">
                <a:latin typeface="+mn-lt"/>
              </a:rPr>
              <a:t>A</a:t>
            </a:r>
            <a:r>
              <a:rPr lang="en-US" altLang="en-US" sz="2400" dirty="0" smtClean="0">
                <a:latin typeface="+mn-lt"/>
              </a:rPr>
              <a:t> network perspective on the functioning of SD in the EU</a:t>
            </a:r>
          </a:p>
          <a:p>
            <a:pPr marL="714375" marR="0" lvl="0" indent="-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Sectoral perspectives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SD articulation (comparison of public vs. private sectors, production vs. services)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9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6349"/>
            <a:ext cx="9148628" cy="6878951"/>
          </a:xfrm>
        </p:spPr>
      </p:pic>
      <p:sp>
        <p:nvSpPr>
          <p:cNvPr id="7" name="Rectangle 6"/>
          <p:cNvSpPr/>
          <p:nvPr/>
        </p:nvSpPr>
        <p:spPr>
          <a:xfrm>
            <a:off x="1403648" y="26441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en-US" altLang="sk-SK" sz="3200" b="1" dirty="0" smtClean="0">
              <a:solidFill>
                <a:srgbClr val="FFFFFF"/>
              </a:solidFill>
            </a:endParaRPr>
          </a:p>
          <a:p>
            <a:pPr lvl="0" algn="ctr" eaLnBrk="1" hangingPunct="1"/>
            <a:r>
              <a:rPr lang="sk-SK" altLang="sk-SK" sz="3200" b="1" dirty="0" err="1" smtClean="0">
                <a:solidFill>
                  <a:srgbClr val="FFFFFF"/>
                </a:solidFill>
              </a:rPr>
              <a:t>Thank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you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for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your</a:t>
            </a:r>
            <a:r>
              <a:rPr lang="sk-SK" altLang="sk-SK" sz="3200" b="1" dirty="0" smtClean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 smtClean="0">
                <a:solidFill>
                  <a:srgbClr val="FFFFFF"/>
                </a:solidFill>
              </a:rPr>
              <a:t>attention</a:t>
            </a:r>
            <a:r>
              <a:rPr lang="en-US" altLang="sk-SK" sz="3200" b="1" dirty="0" smtClean="0">
                <a:solidFill>
                  <a:srgbClr val="FFFFFF"/>
                </a:solidFill>
              </a:rPr>
              <a:t>!</a:t>
            </a:r>
            <a:endParaRPr lang="en-US" altLang="sk-SK" sz="32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3734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sk-SK" b="1" smtClean="0">
                <a:solidFill>
                  <a:srgbClr val="D79B93"/>
                </a:solidFill>
              </a:rPr>
              <a:t>marta.kahancova@celsi.sk</a:t>
            </a:r>
            <a:endParaRPr lang="en-US" altLang="sk-SK" b="1" dirty="0">
              <a:solidFill>
                <a:srgbClr val="D79B93"/>
              </a:solidFill>
            </a:endParaRPr>
          </a:p>
          <a:p>
            <a:pPr eaLnBrk="1" hangingPunct="1"/>
            <a:endParaRPr lang="en-US" altLang="sk-SK" b="1" dirty="0">
              <a:solidFill>
                <a:srgbClr val="D79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Survey implementation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277557" cy="4882909"/>
          </a:xfrm>
        </p:spPr>
        <p:txBody>
          <a:bodyPr/>
          <a:lstStyle/>
          <a:p>
            <a:r>
              <a:rPr lang="en-GB" sz="2400" dirty="0" smtClean="0"/>
              <a:t>6 months, November 2018 </a:t>
            </a:r>
            <a:r>
              <a:rPr lang="mr-IN" sz="2400" dirty="0" smtClean="0"/>
              <a:t>–</a:t>
            </a:r>
            <a:r>
              <a:rPr lang="en-GB" sz="2400" dirty="0" smtClean="0"/>
              <a:t> April 2019</a:t>
            </a:r>
          </a:p>
          <a:p>
            <a:r>
              <a:rPr lang="en-GB" sz="2400" dirty="0" smtClean="0"/>
              <a:t>28 EU member states</a:t>
            </a:r>
          </a:p>
          <a:p>
            <a:r>
              <a:rPr lang="en-GB" sz="2400" dirty="0" smtClean="0"/>
              <a:t>147 responses in total</a:t>
            </a:r>
          </a:p>
          <a:p>
            <a:r>
              <a:rPr lang="en-GB" sz="2400" dirty="0" smtClean="0"/>
              <a:t>130 responses used in the analysis</a:t>
            </a:r>
          </a:p>
          <a:p>
            <a:r>
              <a:rPr lang="en-GB" sz="2400" dirty="0" smtClean="0"/>
              <a:t>Structure of responses: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- </a:t>
            </a:r>
            <a:r>
              <a:rPr lang="en-GB" sz="2000" dirty="0" smtClean="0"/>
              <a:t>12 ‘other’ </a:t>
            </a:r>
            <a:r>
              <a:rPr lang="mr-IN" sz="2000" dirty="0" smtClean="0"/>
              <a:t>–</a:t>
            </a:r>
            <a:r>
              <a:rPr lang="en-GB" sz="2000" dirty="0" smtClean="0"/>
              <a:t> 6 classified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rather as EOs, 2 as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TUs, 4 as national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level policy makers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1C80F0B6-9033-40E2-9DE3-33EC04F62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131533"/>
              </p:ext>
            </p:extLst>
          </p:nvPr>
        </p:nvGraphicFramePr>
        <p:xfrm>
          <a:off x="4355976" y="3474251"/>
          <a:ext cx="4572000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11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Survey responses by IR clusters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876"/>
              </p:ext>
            </p:extLst>
          </p:nvPr>
        </p:nvGraphicFramePr>
        <p:xfrm>
          <a:off x="457200" y="1556792"/>
          <a:ext cx="8229599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96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National industrial relations systems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Organized corporatism (Nordic)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Liberal pluralism (West)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State-centred (Southern)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Social partnership (Central-West)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Embedded neoliberal (Central-East)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Neoliberal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(North-East, South-East)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963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DK (4),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FI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(6),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SE(5)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CY (2),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IE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(3),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MT (9),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UK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(N/A)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ES (5),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FR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(4), </a:t>
                      </a:r>
                      <a:endParaRPr lang="en-GB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EL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(0),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IT (3), PT(6)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AT(2), BE(3), DE(6),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LU(2), NL(4), SI(4)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CZ(7), HR(6), HU(5),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PL(5), SK(10)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BG(5), EE(9), LV(8),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LT(5), RO(2)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69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Number of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responses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411229" cy="5040560"/>
          </a:xfrm>
        </p:spPr>
        <p:txBody>
          <a:bodyPr/>
          <a:lstStyle/>
          <a:p>
            <a:r>
              <a:rPr lang="en-GB" sz="2400" dirty="0" smtClean="0"/>
              <a:t>Most dynamic articulation takes place along sectoral lines: most respondents involved in EU-level SD via an EU-level sectoral organization</a:t>
            </a:r>
          </a:p>
          <a:p>
            <a:r>
              <a:rPr lang="en-GB" sz="2400" dirty="0" smtClean="0"/>
              <a:t>Second most important form of involvement in EU-level SD structures: </a:t>
            </a:r>
            <a:r>
              <a:rPr lang="en-GB" sz="2400" dirty="0" err="1" smtClean="0"/>
              <a:t>Ecosoc</a:t>
            </a:r>
            <a:endParaRPr lang="en-GB" sz="2400" dirty="0" smtClean="0"/>
          </a:p>
          <a:p>
            <a:r>
              <a:rPr lang="en-GB" sz="2400" dirty="0" smtClean="0"/>
              <a:t>Involvement in the European Semester </a:t>
            </a:r>
            <a:r>
              <a:rPr lang="mr-IN" sz="2400" dirty="0" smtClean="0"/>
              <a:t>–</a:t>
            </a:r>
            <a:r>
              <a:rPr lang="en-GB" sz="2400" dirty="0" smtClean="0"/>
              <a:t> never exclusive, always with combination with other channels of involvement</a:t>
            </a:r>
          </a:p>
          <a:p>
            <a:r>
              <a:rPr lang="en-GB" sz="2000" dirty="0"/>
              <a:t>57 respondents indicated their organizations is not participating in EU level </a:t>
            </a:r>
            <a:r>
              <a:rPr lang="en-GB" sz="2000" dirty="0" smtClean="0"/>
              <a:t>SD - </a:t>
            </a:r>
            <a:r>
              <a:rPr lang="en-GB" sz="2000" b="1" dirty="0" smtClean="0"/>
              <a:t>most </a:t>
            </a:r>
            <a:r>
              <a:rPr lang="en-GB" sz="2000" b="1" dirty="0"/>
              <a:t>frequent </a:t>
            </a:r>
            <a:r>
              <a:rPr lang="en-GB" sz="2000" b="1" dirty="0" smtClean="0"/>
              <a:t>reason: lack </a:t>
            </a:r>
            <a:r>
              <a:rPr lang="en-GB" sz="2000" b="1" dirty="0"/>
              <a:t>of financial resources and capacity </a:t>
            </a:r>
            <a:r>
              <a:rPr lang="en-GB" sz="2000" b="1" dirty="0" smtClean="0"/>
              <a:t>constraints; </a:t>
            </a:r>
            <a:r>
              <a:rPr lang="en-GB" sz="2000" dirty="0" smtClean="0"/>
              <a:t>thus</a:t>
            </a:r>
            <a:r>
              <a:rPr lang="en-GB" sz="2000" b="1" dirty="0" smtClean="0"/>
              <a:t> </a:t>
            </a:r>
            <a:r>
              <a:rPr lang="en-GB" sz="2000" dirty="0" smtClean="0"/>
              <a:t>organizational barriers (lack of organizational resources) </a:t>
            </a:r>
            <a:r>
              <a:rPr lang="en-GB" sz="2000" dirty="0"/>
              <a:t>for ESD involvement while procedural transparency is not perceived frequently as a reason for non-participation </a:t>
            </a:r>
            <a:endParaRPr lang="en-GB" sz="20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852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556792"/>
            <a:ext cx="8411229" cy="504056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923236"/>
                </a:solidFill>
              </a:rPr>
              <a:t>Effectiveness of bottom-up social dialogue articulation</a:t>
            </a:r>
            <a:r>
              <a:rPr lang="en-GB" sz="2400" dirty="0" smtClean="0">
                <a:solidFill>
                  <a:srgbClr val="923236"/>
                </a:solidFill>
              </a:rPr>
              <a:t>: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similar perception by TUs and EOs that they do have opportunities to initiate discussions; however, TUs (51%) perceived more opportunities in articulating topics of own suggestion than employers (38%). TUs use bottom-up articulation mostly in sectoral SD committees while employers in ECOSOC meetings</a:t>
            </a:r>
          </a:p>
          <a:p>
            <a:pPr algn="just"/>
            <a:r>
              <a:rPr lang="en-GB" sz="2400" dirty="0" smtClean="0"/>
              <a:t>Form of discussion: most common is information exchange, but </a:t>
            </a:r>
            <a:r>
              <a:rPr lang="en-GB" sz="2400" b="1" dirty="0" smtClean="0"/>
              <a:t>more </a:t>
            </a:r>
            <a:r>
              <a:rPr lang="en-GB" sz="2400" b="1" dirty="0"/>
              <a:t>than 50% of all proposals seem to lead to binding or non-binding </a:t>
            </a:r>
            <a:r>
              <a:rPr lang="en-GB" sz="2400" b="1" dirty="0" smtClean="0"/>
              <a:t>agreement</a:t>
            </a:r>
            <a:r>
              <a:rPr lang="en-GB" sz="2400" dirty="0"/>
              <a:t> </a:t>
            </a:r>
            <a:r>
              <a:rPr lang="en-GB" sz="2400" dirty="0" smtClean="0"/>
              <a:t>(=effectiveness of SD)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/>
              <a:t> 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397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3184" y="1484784"/>
            <a:ext cx="850929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preference for a type of outcome depends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 relational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factors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mr-IN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–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actors’ ability to implement outcomes (= effective SD articulation)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two extremes: depending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topic discussed,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binding </a:t>
            </a:r>
            <a:r>
              <a:rPr lang="en-US" altLang="en-US" sz="2400" dirty="0" smtClean="0">
                <a:latin typeface="+mn-lt"/>
              </a:rPr>
              <a:t>outcome (Directive) serves as additional institutional resource that actors prefer; but at the same time they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emphasize the feasibility of non-binding outcomes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Highlight the information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exchange role of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SD and actors’ preference for maintaining flexibility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top-down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SD articulation.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altLang="en-US" sz="2400" dirty="0" smtClean="0">
                <a:latin typeface="+mn-lt"/>
              </a:rPr>
              <a:t>Puzzle: TUs from new member states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consider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non-binding outcomes suitable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at the same time in their answers they called for more binding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outcomes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0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Selected survey results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4" name="Graf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E3EB46C2-EFD7-4713-BCEA-80765CC8C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523785"/>
              </p:ext>
            </p:extLst>
          </p:nvPr>
        </p:nvGraphicFramePr>
        <p:xfrm>
          <a:off x="611560" y="1556792"/>
          <a:ext cx="8352928" cy="468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76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Slovakia: research progress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3449"/>
              </p:ext>
            </p:extLst>
          </p:nvPr>
        </p:nvGraphicFramePr>
        <p:xfrm>
          <a:off x="457200" y="1489648"/>
          <a:ext cx="8229598" cy="510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552"/>
                <a:gridCol w="1728192"/>
                <a:gridCol w="1728192"/>
                <a:gridCol w="1080120"/>
                <a:gridCol w="1810542"/>
              </a:tblGrid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Interview code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Organization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Tripartism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Function respondent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participates in EU-level SD meetings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KOZ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vicepresident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Asociacia priemys.zvazov APZ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generalny sekretar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Ecosoc member on behalf of 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manager for social dialogue, deputy general secretary of AZZZ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208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RUZ SR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Employers' association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Business Europe member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NKOS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Trade union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podpisala obe aktualne KZVS pre statnu a verejnu spravu dec 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ZMOS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Municipalities/employers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vykonni podpredseda ZMOS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54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Ministry of Labor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Head of HSR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u="none" strike="noStrike" dirty="0" smtClean="0">
                          <a:effectLst/>
                        </a:rPr>
                        <a:t>State secretary MPSVR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621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NAT10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Ministry of Labor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Centrum </a:t>
                      </a:r>
                      <a:r>
                        <a:rPr lang="en-US" sz="1200" u="none" strike="noStrike" dirty="0">
                          <a:effectLst/>
                        </a:rPr>
                        <a:t>SD II, </a:t>
                      </a:r>
                      <a:r>
                        <a:rPr lang="en-US" sz="1200" u="none" strike="noStrike" dirty="0" err="1">
                          <a:effectLst/>
                        </a:rPr>
                        <a:t>Implementačná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agentúra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MPSVR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  <a:tr h="41522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NAT11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Government cross-sectoral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Government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Coordinator of </a:t>
                      </a:r>
                      <a:r>
                        <a:rPr lang="en-US" sz="1200" u="none" strike="noStrike" dirty="0">
                          <a:effectLst/>
                        </a:rPr>
                        <a:t>HSR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992" marR="1992" marT="19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Slovakia: research progress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Sectoral interviews: in progress, 2 done, 16 to come August-September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Survey data analysis for Slovakia only in the context of other </a:t>
            </a:r>
            <a:r>
              <a:rPr lang="en-US" sz="2400" dirty="0" err="1" smtClean="0"/>
              <a:t>Visegrad</a:t>
            </a:r>
            <a:r>
              <a:rPr lang="en-US" sz="2400" dirty="0" smtClean="0"/>
              <a:t> countries (more in-depth picture on countries with a similar industrial relations background and stronger cooperation ties as shown in the network analysis (may be relevant for other regions as well, cross-check the findings of Carl’s network analysis with survey findings on particular country clusters)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Lunch seminar in early November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Webinar prepared before the final conference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512565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12867</TotalTime>
  <Words>962</Words>
  <Application>Microsoft Macintosh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ＭＳ Ｐゴシック</vt:lpstr>
      <vt:lpstr>Times New Roman</vt:lpstr>
      <vt:lpstr>Wingdings</vt:lpstr>
      <vt:lpstr>Arial</vt:lpstr>
      <vt:lpstr>Predvolený návrh</vt:lpstr>
      <vt:lpstr>PowerPoint Presentation</vt:lpstr>
      <vt:lpstr>Survey implementation</vt:lpstr>
      <vt:lpstr>Survey responses by IR clusters</vt:lpstr>
      <vt:lpstr>Selected survey results</vt:lpstr>
      <vt:lpstr>Selected survey results</vt:lpstr>
      <vt:lpstr>Selected survey results</vt:lpstr>
      <vt:lpstr>Selected survey results</vt:lpstr>
      <vt:lpstr>Slovakia: research progress</vt:lpstr>
      <vt:lpstr>Slovakia: research progress</vt:lpstr>
      <vt:lpstr>First thoughts comparative report</vt:lpstr>
      <vt:lpstr>Webinar topics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marta.kahancova@celsi.sk</cp:lastModifiedBy>
  <cp:revision>393</cp:revision>
  <dcterms:created xsi:type="dcterms:W3CDTF">2015-09-09T12:47:17Z</dcterms:created>
  <dcterms:modified xsi:type="dcterms:W3CDTF">2019-07-04T13:48:37Z</dcterms:modified>
</cp:coreProperties>
</file>