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0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27" r:id="rId2"/>
    <p:sldId id="384" r:id="rId3"/>
    <p:sldId id="421" r:id="rId4"/>
    <p:sldId id="423" r:id="rId5"/>
    <p:sldId id="331" r:id="rId6"/>
    <p:sldId id="334" r:id="rId7"/>
    <p:sldId id="425" r:id="rId8"/>
    <p:sldId id="426" r:id="rId9"/>
    <p:sldId id="427" r:id="rId10"/>
    <p:sldId id="428" r:id="rId11"/>
    <p:sldId id="429" r:id="rId12"/>
    <p:sldId id="440" r:id="rId13"/>
    <p:sldId id="37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19" userDrawn="1">
          <p15:clr>
            <a:srgbClr val="A4A3A4"/>
          </p15:clr>
        </p15:guide>
        <p15:guide id="2" pos="688" userDrawn="1">
          <p15:clr>
            <a:srgbClr val="A4A3A4"/>
          </p15:clr>
        </p15:guide>
        <p15:guide id="3" orient="horz" pos="1026" userDrawn="1">
          <p15:clr>
            <a:srgbClr val="A4A3A4"/>
          </p15:clr>
        </p15:guide>
        <p15:guide id="4" pos="692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LINSKI Susanna (EMPL)" initials="US(" lastIdx="5" clrIdx="0">
    <p:extLst>
      <p:ext uri="{19B8F6BF-5375-455C-9EA6-DF929625EA0E}">
        <p15:presenceInfo xmlns:p15="http://schemas.microsoft.com/office/powerpoint/2012/main" userId="S-1-5-21-1606980848-2025429265-839522115-92784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4EA2"/>
    <a:srgbClr val="FFA45D"/>
    <a:srgbClr val="EE6689"/>
    <a:srgbClr val="6EB3EB"/>
    <a:srgbClr val="1057A7"/>
    <a:srgbClr val="1C7CCA"/>
    <a:srgbClr val="78B6FC"/>
    <a:srgbClr val="6F2F9B"/>
    <a:srgbClr val="98CFEC"/>
    <a:srgbClr val="0044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29" autoAdjust="0"/>
    <p:restoredTop sz="66512" autoAdjust="0"/>
  </p:normalViewPr>
  <p:slideViewPr>
    <p:cSldViewPr snapToGrid="0">
      <p:cViewPr varScale="1">
        <p:scale>
          <a:sx n="46" d="100"/>
          <a:sy n="46" d="100"/>
        </p:scale>
        <p:origin x="1592" y="28"/>
      </p:cViewPr>
      <p:guideLst>
        <p:guide orient="horz" pos="2319"/>
        <p:guide pos="688"/>
        <p:guide orient="horz" pos="1026"/>
        <p:guide pos="69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313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5690D4-4002-4691-9B3E-33ED08B760D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C239433-8FD9-4C42-8263-883273534605}">
      <dgm:prSet phldrT="[Text]"/>
      <dgm:spPr>
        <a:solidFill>
          <a:srgbClr val="034EA2"/>
        </a:solidFill>
      </dgm:spPr>
      <dgm:t>
        <a:bodyPr/>
        <a:lstStyle/>
        <a:p>
          <a:r>
            <a:rPr lang="en-US" b="1" i="0" dirty="0" err="1" smtClean="0">
              <a:solidFill>
                <a:srgbClr val="FFC000"/>
              </a:solidFill>
              <a:latin typeface="EC Square Sans Pro" panose="020B0506040000020004" pitchFamily="34" charset="0"/>
            </a:rPr>
            <a:t>Eur</a:t>
          </a:r>
          <a:r>
            <a:rPr lang="hu-HU" b="1" i="0" dirty="0" err="1" smtClean="0">
              <a:solidFill>
                <a:srgbClr val="FFC000"/>
              </a:solidFill>
              <a:latin typeface="EC Square Sans Pro" panose="020B0506040000020004" pitchFamily="34" charset="0"/>
            </a:rPr>
            <a:t>ópai</a:t>
          </a:r>
          <a:r>
            <a:rPr lang="hu-HU" b="1" i="0" dirty="0" smtClean="0">
              <a:solidFill>
                <a:srgbClr val="FFC000"/>
              </a:solidFill>
              <a:latin typeface="EC Square Sans Pro" panose="020B0506040000020004" pitchFamily="34" charset="0"/>
            </a:rPr>
            <a:t> </a:t>
          </a:r>
          <a:r>
            <a:rPr lang="hu-HU" b="1" i="0" dirty="0" smtClean="0">
              <a:solidFill>
                <a:srgbClr val="FFC000"/>
              </a:solidFill>
              <a:latin typeface="EC Square Sans Pro" panose="020B0506040000020004" pitchFamily="34" charset="0"/>
            </a:rPr>
            <a:t>Gondozási</a:t>
          </a:r>
          <a:r>
            <a:rPr lang="en-US" b="1" i="0" dirty="0" smtClean="0">
              <a:solidFill>
                <a:srgbClr val="FFC000"/>
              </a:solidFill>
              <a:latin typeface="EC Square Sans Pro" panose="020B0506040000020004" pitchFamily="34" charset="0"/>
            </a:rPr>
            <a:t> </a:t>
          </a:r>
          <a:r>
            <a:rPr lang="hu-HU" b="1" i="0" dirty="0" smtClean="0">
              <a:solidFill>
                <a:srgbClr val="FFC000"/>
              </a:solidFill>
              <a:latin typeface="EC Square Sans Pro" panose="020B0506040000020004" pitchFamily="34" charset="0"/>
            </a:rPr>
            <a:t>Stratégiáról </a:t>
          </a:r>
          <a:r>
            <a:rPr lang="hu-HU" b="1" i="0" dirty="0" smtClean="0">
              <a:solidFill>
                <a:srgbClr val="FFC000"/>
              </a:solidFill>
              <a:latin typeface="EC Square Sans Pro" panose="020B0506040000020004" pitchFamily="34" charset="0"/>
            </a:rPr>
            <a:t>szóló Közlemény</a:t>
          </a:r>
          <a:endParaRPr lang="en-US" b="1" i="0" dirty="0">
            <a:solidFill>
              <a:srgbClr val="FFC000"/>
            </a:solidFill>
            <a:latin typeface="EC Square Sans Pro" panose="020B0506040000020004" pitchFamily="34" charset="0"/>
          </a:endParaRPr>
        </a:p>
      </dgm:t>
    </dgm:pt>
    <dgm:pt modelId="{0A0EA5C4-7633-4C20-A80E-02C5D49C57AC}" type="parTrans" cxnId="{923C6D54-2938-4952-AB21-177F7D14355F}">
      <dgm:prSet/>
      <dgm:spPr/>
      <dgm:t>
        <a:bodyPr/>
        <a:lstStyle/>
        <a:p>
          <a:endParaRPr lang="en-US"/>
        </a:p>
      </dgm:t>
    </dgm:pt>
    <dgm:pt modelId="{5415805D-92F6-41B2-9FDB-67FA3528E678}" type="sibTrans" cxnId="{923C6D54-2938-4952-AB21-177F7D14355F}">
      <dgm:prSet/>
      <dgm:spPr/>
      <dgm:t>
        <a:bodyPr/>
        <a:lstStyle/>
        <a:p>
          <a:endParaRPr lang="en-US"/>
        </a:p>
      </dgm:t>
    </dgm:pt>
    <dgm:pt modelId="{ABCEA652-90CF-43E3-86DC-C3EB324B123C}">
      <dgm:prSet phldrT="[Text]"/>
      <dgm:spPr>
        <a:solidFill>
          <a:srgbClr val="034EA2"/>
        </a:solidFill>
      </dgm:spPr>
      <dgm:t>
        <a:bodyPr/>
        <a:lstStyle/>
        <a:p>
          <a:r>
            <a:rPr lang="hu-HU" b="1" i="0" dirty="0" smtClean="0">
              <a:solidFill>
                <a:srgbClr val="FFC000"/>
              </a:solidFill>
              <a:latin typeface="EC Square Sans Pro" panose="020B0506040000020004" pitchFamily="34" charset="0"/>
            </a:rPr>
            <a:t>Tanácsi Ajánlás tervezet a</a:t>
          </a:r>
          <a:r>
            <a:rPr lang="en-US" b="1" i="0" dirty="0" smtClean="0">
              <a:solidFill>
                <a:srgbClr val="FFC000"/>
              </a:solidFill>
              <a:latin typeface="EC Square Sans Pro" panose="020B0506040000020004" pitchFamily="34" charset="0"/>
            </a:rPr>
            <a:t> </a:t>
          </a:r>
          <a:r>
            <a:rPr lang="hu-HU" b="1" i="0" dirty="0" smtClean="0">
              <a:solidFill>
                <a:srgbClr val="FFC000"/>
              </a:solidFill>
              <a:latin typeface="EC Square Sans Pro" panose="020B0506040000020004" pitchFamily="34" charset="0"/>
            </a:rPr>
            <a:t>b</a:t>
          </a:r>
          <a:r>
            <a:rPr lang="en-US" b="1" i="0" dirty="0" err="1" smtClean="0">
              <a:solidFill>
                <a:srgbClr val="FFC000"/>
              </a:solidFill>
              <a:latin typeface="EC Square Sans Pro" panose="020B0506040000020004" pitchFamily="34" charset="0"/>
            </a:rPr>
            <a:t>arcelona</a:t>
          </a:r>
          <a:r>
            <a:rPr lang="hu-HU" b="1" i="0" dirty="0" smtClean="0">
              <a:solidFill>
                <a:srgbClr val="FFC000"/>
              </a:solidFill>
              <a:latin typeface="EC Square Sans Pro" panose="020B0506040000020004" pitchFamily="34" charset="0"/>
            </a:rPr>
            <a:t>i</a:t>
          </a:r>
          <a:r>
            <a:rPr lang="en-US" b="1" i="0" dirty="0" smtClean="0">
              <a:solidFill>
                <a:srgbClr val="FFC000"/>
              </a:solidFill>
              <a:latin typeface="EC Square Sans Pro" panose="020B0506040000020004" pitchFamily="34" charset="0"/>
            </a:rPr>
            <a:t> </a:t>
          </a:r>
          <a:r>
            <a:rPr lang="hu-HU" b="1" i="0" dirty="0" smtClean="0">
              <a:solidFill>
                <a:srgbClr val="FFC000"/>
              </a:solidFill>
              <a:latin typeface="EC Square Sans Pro" panose="020B0506040000020004" pitchFamily="34" charset="0"/>
            </a:rPr>
            <a:t>célkitűzések</a:t>
          </a:r>
          <a:r>
            <a:rPr lang="en-US" b="1" i="0" dirty="0" smtClean="0">
              <a:solidFill>
                <a:srgbClr val="FFC000"/>
              </a:solidFill>
              <a:latin typeface="EC Square Sans Pro" panose="020B0506040000020004" pitchFamily="34" charset="0"/>
            </a:rPr>
            <a:t> </a:t>
          </a:r>
          <a:r>
            <a:rPr lang="hu-HU" b="1" i="0" dirty="0" smtClean="0">
              <a:solidFill>
                <a:srgbClr val="FFC000"/>
              </a:solidFill>
              <a:latin typeface="EC Square Sans Pro" panose="020B0506040000020004" pitchFamily="34" charset="0"/>
            </a:rPr>
            <a:t>felülvizsgálatáról</a:t>
          </a:r>
          <a:endParaRPr lang="en-US" b="1" i="0" dirty="0">
            <a:solidFill>
              <a:srgbClr val="FFC000"/>
            </a:solidFill>
            <a:latin typeface="EC Square Sans Pro" panose="020B0506040000020004" pitchFamily="34" charset="0"/>
          </a:endParaRPr>
        </a:p>
      </dgm:t>
    </dgm:pt>
    <dgm:pt modelId="{E837583F-4D19-4C52-AD01-290611444B05}" type="parTrans" cxnId="{2EDED7FD-E7D4-46EB-83BD-4D27BD00A8C2}">
      <dgm:prSet/>
      <dgm:spPr/>
      <dgm:t>
        <a:bodyPr/>
        <a:lstStyle/>
        <a:p>
          <a:endParaRPr lang="en-US"/>
        </a:p>
      </dgm:t>
    </dgm:pt>
    <dgm:pt modelId="{B03F01C3-FDFC-41D8-9CC2-6EC36B817612}" type="sibTrans" cxnId="{2EDED7FD-E7D4-46EB-83BD-4D27BD00A8C2}">
      <dgm:prSet/>
      <dgm:spPr/>
      <dgm:t>
        <a:bodyPr/>
        <a:lstStyle/>
        <a:p>
          <a:endParaRPr lang="en-US"/>
        </a:p>
      </dgm:t>
    </dgm:pt>
    <dgm:pt modelId="{4A3524B8-300E-493B-9A0F-BC2122F537E7}">
      <dgm:prSet phldrT="[Text]"/>
      <dgm:spPr>
        <a:solidFill>
          <a:srgbClr val="034EA2"/>
        </a:solidFill>
      </dgm:spPr>
      <dgm:t>
        <a:bodyPr/>
        <a:lstStyle/>
        <a:p>
          <a:r>
            <a:rPr lang="hu-HU" b="1" i="0" dirty="0" smtClean="0">
              <a:solidFill>
                <a:srgbClr val="FFC000"/>
              </a:solidFill>
              <a:latin typeface="EC Square Sans Pro" panose="020B0506040000020004" pitchFamily="34" charset="0"/>
            </a:rPr>
            <a:t>Tanácsi Ajánlás tervezet</a:t>
          </a:r>
          <a:r>
            <a:rPr lang="en-US" b="1" i="0" dirty="0" smtClean="0">
              <a:solidFill>
                <a:srgbClr val="FFC000"/>
              </a:solidFill>
              <a:latin typeface="EC Square Sans Pro" panose="020B0506040000020004" pitchFamily="34" charset="0"/>
            </a:rPr>
            <a:t> </a:t>
          </a:r>
          <a:r>
            <a:rPr lang="hu-HU" b="1" i="0" dirty="0" smtClean="0">
              <a:solidFill>
                <a:srgbClr val="FFC000"/>
              </a:solidFill>
              <a:latin typeface="EC Square Sans Pro" panose="020B0506040000020004" pitchFamily="34" charset="0"/>
            </a:rPr>
            <a:t>a megfizethető, jó minőségű hosszútávú tartós ápolásról</a:t>
          </a:r>
          <a:endParaRPr lang="en-US" b="1" i="0" dirty="0">
            <a:solidFill>
              <a:srgbClr val="FFC000"/>
            </a:solidFill>
            <a:latin typeface="EC Square Sans Pro" panose="020B0506040000020004" pitchFamily="34" charset="0"/>
          </a:endParaRPr>
        </a:p>
      </dgm:t>
    </dgm:pt>
    <dgm:pt modelId="{047287A6-AF0D-4DB9-875A-06396F3A0174}" type="parTrans" cxnId="{45F1EEC7-6B35-4942-91B1-E8E3E1E83D3A}">
      <dgm:prSet/>
      <dgm:spPr/>
      <dgm:t>
        <a:bodyPr/>
        <a:lstStyle/>
        <a:p>
          <a:endParaRPr lang="en-US"/>
        </a:p>
      </dgm:t>
    </dgm:pt>
    <dgm:pt modelId="{52638E25-A528-4A55-9DA8-BD3E9E37D6F9}" type="sibTrans" cxnId="{45F1EEC7-6B35-4942-91B1-E8E3E1E83D3A}">
      <dgm:prSet/>
      <dgm:spPr/>
      <dgm:t>
        <a:bodyPr/>
        <a:lstStyle/>
        <a:p>
          <a:endParaRPr lang="en-US"/>
        </a:p>
      </dgm:t>
    </dgm:pt>
    <dgm:pt modelId="{F019A9E4-D212-4DE5-AC19-0A1F8A49B627}" type="pres">
      <dgm:prSet presAssocID="{6B5690D4-4002-4691-9B3E-33ED08B760D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AC72A5D-B273-48C2-A48F-1758226C03C5}" type="pres">
      <dgm:prSet presAssocID="{6C239433-8FD9-4C42-8263-883273534605}" presName="node" presStyleLbl="node1" presStyleIdx="0" presStyleCnt="3" custScaleX="239464" custScaleY="42640" custLinFactNeighborX="3905" custLinFactNeighborY="-243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3EA0DB-D4E1-4AF2-AC60-2F5A8205914F}" type="pres">
      <dgm:prSet presAssocID="{5415805D-92F6-41B2-9FDB-67FA3528E678}" presName="sibTrans" presStyleCnt="0"/>
      <dgm:spPr/>
    </dgm:pt>
    <dgm:pt modelId="{347ACAD4-68C2-43DB-ABAE-DDEF1A648B65}" type="pres">
      <dgm:prSet presAssocID="{ABCEA652-90CF-43E3-86DC-C3EB324B123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FB1F10-64FD-4B55-BCD4-0387E484C5EE}" type="pres">
      <dgm:prSet presAssocID="{B03F01C3-FDFC-41D8-9CC2-6EC36B817612}" presName="sibTrans" presStyleCnt="0"/>
      <dgm:spPr/>
    </dgm:pt>
    <dgm:pt modelId="{A5D52E3D-889D-4C6D-BA3D-09414DB7EF13}" type="pres">
      <dgm:prSet presAssocID="{4A3524B8-300E-493B-9A0F-BC2122F537E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EDED7FD-E7D4-46EB-83BD-4D27BD00A8C2}" srcId="{6B5690D4-4002-4691-9B3E-33ED08B760D5}" destId="{ABCEA652-90CF-43E3-86DC-C3EB324B123C}" srcOrd="1" destOrd="0" parTransId="{E837583F-4D19-4C52-AD01-290611444B05}" sibTransId="{B03F01C3-FDFC-41D8-9CC2-6EC36B817612}"/>
    <dgm:cxn modelId="{7919FA14-6BE7-4E9F-AC2A-46708F20AF61}" type="presOf" srcId="{6B5690D4-4002-4691-9B3E-33ED08B760D5}" destId="{F019A9E4-D212-4DE5-AC19-0A1F8A49B627}" srcOrd="0" destOrd="0" presId="urn:microsoft.com/office/officeart/2005/8/layout/default"/>
    <dgm:cxn modelId="{45F1EEC7-6B35-4942-91B1-E8E3E1E83D3A}" srcId="{6B5690D4-4002-4691-9B3E-33ED08B760D5}" destId="{4A3524B8-300E-493B-9A0F-BC2122F537E7}" srcOrd="2" destOrd="0" parTransId="{047287A6-AF0D-4DB9-875A-06396F3A0174}" sibTransId="{52638E25-A528-4A55-9DA8-BD3E9E37D6F9}"/>
    <dgm:cxn modelId="{F2EC8E47-7799-47C6-B8A3-F6DEFC28A3F8}" type="presOf" srcId="{ABCEA652-90CF-43E3-86DC-C3EB324B123C}" destId="{347ACAD4-68C2-43DB-ABAE-DDEF1A648B65}" srcOrd="0" destOrd="0" presId="urn:microsoft.com/office/officeart/2005/8/layout/default"/>
    <dgm:cxn modelId="{923C6D54-2938-4952-AB21-177F7D14355F}" srcId="{6B5690D4-4002-4691-9B3E-33ED08B760D5}" destId="{6C239433-8FD9-4C42-8263-883273534605}" srcOrd="0" destOrd="0" parTransId="{0A0EA5C4-7633-4C20-A80E-02C5D49C57AC}" sibTransId="{5415805D-92F6-41B2-9FDB-67FA3528E678}"/>
    <dgm:cxn modelId="{3479628F-B960-4BC9-8D96-96F14CCF3F65}" type="presOf" srcId="{4A3524B8-300E-493B-9A0F-BC2122F537E7}" destId="{A5D52E3D-889D-4C6D-BA3D-09414DB7EF13}" srcOrd="0" destOrd="0" presId="urn:microsoft.com/office/officeart/2005/8/layout/default"/>
    <dgm:cxn modelId="{44368CD5-DB44-4429-B578-472387CA26B2}" type="presOf" srcId="{6C239433-8FD9-4C42-8263-883273534605}" destId="{2AC72A5D-B273-48C2-A48F-1758226C03C5}" srcOrd="0" destOrd="0" presId="urn:microsoft.com/office/officeart/2005/8/layout/default"/>
    <dgm:cxn modelId="{4F468290-D529-4844-9E0D-2E886096BFFC}" type="presParOf" srcId="{F019A9E4-D212-4DE5-AC19-0A1F8A49B627}" destId="{2AC72A5D-B273-48C2-A48F-1758226C03C5}" srcOrd="0" destOrd="0" presId="urn:microsoft.com/office/officeart/2005/8/layout/default"/>
    <dgm:cxn modelId="{A1E36D7B-FBF1-4C61-8F97-7BBC74140C27}" type="presParOf" srcId="{F019A9E4-D212-4DE5-AC19-0A1F8A49B627}" destId="{013EA0DB-D4E1-4AF2-AC60-2F5A8205914F}" srcOrd="1" destOrd="0" presId="urn:microsoft.com/office/officeart/2005/8/layout/default"/>
    <dgm:cxn modelId="{344CB30A-A699-41DB-B51E-8882F75C3BF8}" type="presParOf" srcId="{F019A9E4-D212-4DE5-AC19-0A1F8A49B627}" destId="{347ACAD4-68C2-43DB-ABAE-DDEF1A648B65}" srcOrd="2" destOrd="0" presId="urn:microsoft.com/office/officeart/2005/8/layout/default"/>
    <dgm:cxn modelId="{CBBF6F15-BD0D-43FB-B855-F666E3031520}" type="presParOf" srcId="{F019A9E4-D212-4DE5-AC19-0A1F8A49B627}" destId="{7CFB1F10-64FD-4B55-BCD4-0387E484C5EE}" srcOrd="3" destOrd="0" presId="urn:microsoft.com/office/officeart/2005/8/layout/default"/>
    <dgm:cxn modelId="{6D507B67-43D5-46EA-89D6-3AD42C27155F}" type="presParOf" srcId="{F019A9E4-D212-4DE5-AC19-0A1F8A49B627}" destId="{A5D52E3D-889D-4C6D-BA3D-09414DB7EF13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509B7B-5AEF-4171-9F7A-509E5A94E94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4D5F198-001F-4A14-AC1E-1D88F2814706}">
      <dgm:prSet phldrT="[Text]" custT="1"/>
      <dgm:spPr>
        <a:solidFill>
          <a:srgbClr val="034EA2"/>
        </a:solidFill>
      </dgm:spPr>
      <dgm:t>
        <a:bodyPr/>
        <a:lstStyle/>
        <a:p>
          <a:r>
            <a:rPr lang="hu-HU" sz="2800" b="1" dirty="0" smtClean="0">
              <a:solidFill>
                <a:srgbClr val="FFA45D"/>
              </a:solidFill>
            </a:rPr>
            <a:t>Hatály</a:t>
          </a:r>
          <a:endParaRPr lang="en-US" sz="2800" b="1" dirty="0">
            <a:solidFill>
              <a:srgbClr val="FFA45D"/>
            </a:solidFill>
          </a:endParaRPr>
        </a:p>
      </dgm:t>
    </dgm:pt>
    <dgm:pt modelId="{E8413BAE-AEE0-4975-AF33-F91DA68B0835}" type="parTrans" cxnId="{043164FC-5122-416A-AAFC-6543F755DA0F}">
      <dgm:prSet/>
      <dgm:spPr/>
      <dgm:t>
        <a:bodyPr/>
        <a:lstStyle/>
        <a:p>
          <a:endParaRPr lang="en-US"/>
        </a:p>
      </dgm:t>
    </dgm:pt>
    <dgm:pt modelId="{2EBB6A95-3B19-45BE-83C2-47634FCC72F5}" type="sibTrans" cxnId="{043164FC-5122-416A-AAFC-6543F755DA0F}">
      <dgm:prSet/>
      <dgm:spPr/>
      <dgm:t>
        <a:bodyPr/>
        <a:lstStyle/>
        <a:p>
          <a:endParaRPr lang="en-US"/>
        </a:p>
      </dgm:t>
    </dgm:pt>
    <dgm:pt modelId="{54CD1BF4-DB91-49B2-A208-892F2608DE59}">
      <dgm:prSet phldrT="[Text]" custT="1"/>
      <dgm:spPr/>
      <dgm:t>
        <a:bodyPr/>
        <a:lstStyle/>
        <a:p>
          <a:r>
            <a:rPr lang="hu-HU" sz="2000" b="1" dirty="0" smtClean="0">
              <a:solidFill>
                <a:srgbClr val="034EA2"/>
              </a:solidFill>
              <a:latin typeface="EC Square Sans Pro" panose="020B0506040000020004" pitchFamily="34" charset="0"/>
            </a:rPr>
            <a:t>Gondozásban részesülők és gondozók</a:t>
          </a:r>
          <a:endParaRPr lang="en-US" sz="2000" b="1" dirty="0">
            <a:solidFill>
              <a:srgbClr val="034EA2"/>
            </a:solidFill>
            <a:latin typeface="EC Square Sans Pro" panose="020B0506040000020004" pitchFamily="34" charset="0"/>
          </a:endParaRPr>
        </a:p>
      </dgm:t>
    </dgm:pt>
    <dgm:pt modelId="{6709AB75-3283-4524-AC3E-949097B7FB38}" type="parTrans" cxnId="{06368293-639B-4A0C-956A-2881BE2DB07F}">
      <dgm:prSet/>
      <dgm:spPr/>
      <dgm:t>
        <a:bodyPr/>
        <a:lstStyle/>
        <a:p>
          <a:endParaRPr lang="en-US"/>
        </a:p>
      </dgm:t>
    </dgm:pt>
    <dgm:pt modelId="{AF6329A8-415C-4219-A25D-87B51E6233D1}" type="sibTrans" cxnId="{06368293-639B-4A0C-956A-2881BE2DB07F}">
      <dgm:prSet/>
      <dgm:spPr/>
      <dgm:t>
        <a:bodyPr/>
        <a:lstStyle/>
        <a:p>
          <a:endParaRPr lang="en-US"/>
        </a:p>
      </dgm:t>
    </dgm:pt>
    <dgm:pt modelId="{8680A6FB-9490-46D2-8D29-CB300AAFDA7E}">
      <dgm:prSet phldrT="[Text]" custT="1"/>
      <dgm:spPr>
        <a:solidFill>
          <a:srgbClr val="034EA2"/>
        </a:solidFill>
      </dgm:spPr>
      <dgm:t>
        <a:bodyPr/>
        <a:lstStyle/>
        <a:p>
          <a:r>
            <a:rPr lang="hu-HU" sz="2800" b="1" dirty="0" smtClean="0">
              <a:solidFill>
                <a:srgbClr val="FFA45D"/>
              </a:solidFill>
            </a:rPr>
            <a:t>Cselekvési területek</a:t>
          </a:r>
          <a:endParaRPr lang="en-US" sz="2800" b="1" dirty="0">
            <a:solidFill>
              <a:srgbClr val="FFA45D"/>
            </a:solidFill>
          </a:endParaRPr>
        </a:p>
      </dgm:t>
    </dgm:pt>
    <dgm:pt modelId="{BDB31766-1D5F-46F4-B996-D08C0F2FD1AD}" type="parTrans" cxnId="{D5C004C6-ACCE-42D8-B8E3-0A40DC4F336D}">
      <dgm:prSet/>
      <dgm:spPr/>
      <dgm:t>
        <a:bodyPr/>
        <a:lstStyle/>
        <a:p>
          <a:endParaRPr lang="en-US"/>
        </a:p>
      </dgm:t>
    </dgm:pt>
    <dgm:pt modelId="{7C960462-0A5C-4C60-A6C4-552BAC962E5F}" type="sibTrans" cxnId="{D5C004C6-ACCE-42D8-B8E3-0A40DC4F336D}">
      <dgm:prSet/>
      <dgm:spPr/>
      <dgm:t>
        <a:bodyPr/>
        <a:lstStyle/>
        <a:p>
          <a:endParaRPr lang="en-US"/>
        </a:p>
      </dgm:t>
    </dgm:pt>
    <dgm:pt modelId="{7509E30D-D5AE-4147-9920-6B8125DBD7B1}">
      <dgm:prSet phldrT="[Text]" custT="1"/>
      <dgm:spPr/>
      <dgm:t>
        <a:bodyPr/>
        <a:lstStyle/>
        <a:p>
          <a:r>
            <a:rPr lang="hu-HU" sz="2000" b="1" dirty="0" smtClean="0">
              <a:solidFill>
                <a:srgbClr val="034EA2"/>
              </a:solidFill>
              <a:latin typeface="EC Square Sans Pro" panose="020B0506040000020004" pitchFamily="34" charset="0"/>
            </a:rPr>
            <a:t>Gondozási szolgáltatások javítása</a:t>
          </a:r>
          <a:endParaRPr lang="en-US" sz="2000" b="1" dirty="0">
            <a:solidFill>
              <a:srgbClr val="034EA2"/>
            </a:solidFill>
            <a:latin typeface="EC Square Sans Pro" panose="020B0506040000020004" pitchFamily="34" charset="0"/>
          </a:endParaRPr>
        </a:p>
      </dgm:t>
    </dgm:pt>
    <dgm:pt modelId="{B1D07071-775A-4278-BE0F-2E00265D0FA8}" type="parTrans" cxnId="{C96DB514-416A-4264-B6F2-FFDFC4576562}">
      <dgm:prSet/>
      <dgm:spPr/>
      <dgm:t>
        <a:bodyPr/>
        <a:lstStyle/>
        <a:p>
          <a:endParaRPr lang="en-US"/>
        </a:p>
      </dgm:t>
    </dgm:pt>
    <dgm:pt modelId="{9DE36F71-9743-4EEF-846D-660EA21B0CEB}" type="sibTrans" cxnId="{C96DB514-416A-4264-B6F2-FFDFC4576562}">
      <dgm:prSet/>
      <dgm:spPr/>
      <dgm:t>
        <a:bodyPr/>
        <a:lstStyle/>
        <a:p>
          <a:endParaRPr lang="en-US"/>
        </a:p>
      </dgm:t>
    </dgm:pt>
    <dgm:pt modelId="{82284EF3-0D07-4C4C-9B86-741ECD45A559}">
      <dgm:prSet phldrT="[Text]" custT="1"/>
      <dgm:spPr/>
      <dgm:t>
        <a:bodyPr/>
        <a:lstStyle/>
        <a:p>
          <a:r>
            <a:rPr lang="hu-HU" sz="2000" b="1" dirty="0" smtClean="0">
              <a:solidFill>
                <a:srgbClr val="034EA2"/>
              </a:solidFill>
              <a:latin typeface="EC Square Sans Pro" panose="020B0506040000020004" pitchFamily="34" charset="0"/>
            </a:rPr>
            <a:t>Élethosszig tartó gondozási perspektíva, kora gyerekkortól időskorig</a:t>
          </a:r>
          <a:endParaRPr lang="en-US" sz="2000" b="1" dirty="0">
            <a:solidFill>
              <a:srgbClr val="034EA2"/>
            </a:solidFill>
            <a:latin typeface="EC Square Sans Pro" panose="020B0506040000020004" pitchFamily="34" charset="0"/>
          </a:endParaRPr>
        </a:p>
      </dgm:t>
    </dgm:pt>
    <dgm:pt modelId="{9C6879D7-412D-48DA-8EEB-8908AB8E9FE1}" type="parTrans" cxnId="{DD1A8C10-1314-42F7-896E-31C7AF6028D1}">
      <dgm:prSet/>
      <dgm:spPr/>
      <dgm:t>
        <a:bodyPr/>
        <a:lstStyle/>
        <a:p>
          <a:endParaRPr lang="en-US"/>
        </a:p>
      </dgm:t>
    </dgm:pt>
    <dgm:pt modelId="{9FBEA855-6062-4736-987F-921A4E409F2F}" type="sibTrans" cxnId="{DD1A8C10-1314-42F7-896E-31C7AF6028D1}">
      <dgm:prSet/>
      <dgm:spPr/>
      <dgm:t>
        <a:bodyPr/>
        <a:lstStyle/>
        <a:p>
          <a:endParaRPr lang="en-US"/>
        </a:p>
      </dgm:t>
    </dgm:pt>
    <dgm:pt modelId="{3F5277DE-566F-44C0-98B5-F54F1F9E2E69}">
      <dgm:prSet phldrT="[Text]" custT="1"/>
      <dgm:spPr/>
      <dgm:t>
        <a:bodyPr/>
        <a:lstStyle/>
        <a:p>
          <a:r>
            <a:rPr lang="hu-HU" sz="2000" b="1" dirty="0" smtClean="0">
              <a:solidFill>
                <a:srgbClr val="034EA2"/>
              </a:solidFill>
              <a:latin typeface="EC Square Sans Pro" panose="020B0506040000020004" pitchFamily="34" charset="0"/>
            </a:rPr>
            <a:t>Szinergiák egyéb EU politikákkal és kezdeményezésekkel</a:t>
          </a:r>
          <a:r>
            <a:rPr lang="en-US" sz="2000" b="1" dirty="0" smtClean="0">
              <a:solidFill>
                <a:srgbClr val="034EA2"/>
              </a:solidFill>
              <a:latin typeface="EC Square Sans Pro" panose="020B0506040000020004" pitchFamily="34" charset="0"/>
            </a:rPr>
            <a:t> (</a:t>
          </a:r>
          <a:r>
            <a:rPr lang="hu-HU" sz="2000" b="1" dirty="0" smtClean="0">
              <a:solidFill>
                <a:srgbClr val="034EA2"/>
              </a:solidFill>
              <a:latin typeface="EC Square Sans Pro" panose="020B0506040000020004" pitchFamily="34" charset="0"/>
            </a:rPr>
            <a:t>pl. készségek, foglalkoztatás, rokkantság, egészségügy, szociális párbeszéd, nemek közti egyenlőség</a:t>
          </a:r>
          <a:r>
            <a:rPr lang="en-US" sz="2000" b="1" dirty="0" smtClean="0">
              <a:solidFill>
                <a:srgbClr val="034EA2"/>
              </a:solidFill>
              <a:latin typeface="EC Square Sans Pro" panose="020B0506040000020004" pitchFamily="34" charset="0"/>
            </a:rPr>
            <a:t>)</a:t>
          </a:r>
          <a:endParaRPr lang="en-US" sz="2000" b="1" dirty="0">
            <a:solidFill>
              <a:srgbClr val="034EA2"/>
            </a:solidFill>
            <a:latin typeface="EC Square Sans Pro" panose="020B0506040000020004" pitchFamily="34" charset="0"/>
          </a:endParaRPr>
        </a:p>
      </dgm:t>
    </dgm:pt>
    <dgm:pt modelId="{0161B9AA-E264-4EF0-B5D1-6F2635DA7D0E}" type="parTrans" cxnId="{F68AF920-D386-4B4B-8F59-6D9FD5451645}">
      <dgm:prSet/>
      <dgm:spPr/>
      <dgm:t>
        <a:bodyPr/>
        <a:lstStyle/>
        <a:p>
          <a:endParaRPr lang="en-US"/>
        </a:p>
      </dgm:t>
    </dgm:pt>
    <dgm:pt modelId="{F1F1B3F1-96F5-4C22-BEBC-75E0BAC9F3C3}" type="sibTrans" cxnId="{F68AF920-D386-4B4B-8F59-6D9FD5451645}">
      <dgm:prSet/>
      <dgm:spPr/>
      <dgm:t>
        <a:bodyPr/>
        <a:lstStyle/>
        <a:p>
          <a:endParaRPr lang="en-US"/>
        </a:p>
      </dgm:t>
    </dgm:pt>
    <dgm:pt modelId="{3E1D646E-5154-421F-A1EB-EA7C1C684591}">
      <dgm:prSet phldrT="[Text]" custT="1"/>
      <dgm:spPr/>
      <dgm:t>
        <a:bodyPr/>
        <a:lstStyle/>
        <a:p>
          <a:r>
            <a:rPr lang="hu-HU" sz="2000" b="1" dirty="0" smtClean="0">
              <a:solidFill>
                <a:srgbClr val="034EA2"/>
              </a:solidFill>
              <a:latin typeface="EC Square Sans Pro" panose="020B0506040000020004" pitchFamily="34" charset="0"/>
            </a:rPr>
            <a:t>Gondozási szektorban dolgozók munkafeltételeinek javítása</a:t>
          </a:r>
          <a:endParaRPr lang="en-US" sz="2000" b="1" dirty="0">
            <a:solidFill>
              <a:srgbClr val="034EA2"/>
            </a:solidFill>
            <a:latin typeface="EC Square Sans Pro" panose="020B0506040000020004" pitchFamily="34" charset="0"/>
          </a:endParaRPr>
        </a:p>
      </dgm:t>
    </dgm:pt>
    <dgm:pt modelId="{3F1559D6-D7BD-458F-9A7A-D61B4BD254A3}" type="parTrans" cxnId="{249FC141-8C3F-4A63-864C-E36A8D6A9416}">
      <dgm:prSet/>
      <dgm:spPr/>
      <dgm:t>
        <a:bodyPr/>
        <a:lstStyle/>
        <a:p>
          <a:endParaRPr lang="en-US"/>
        </a:p>
      </dgm:t>
    </dgm:pt>
    <dgm:pt modelId="{546B3286-3863-4C56-8448-BBCA14FA006A}" type="sibTrans" cxnId="{249FC141-8C3F-4A63-864C-E36A8D6A9416}">
      <dgm:prSet/>
      <dgm:spPr/>
      <dgm:t>
        <a:bodyPr/>
        <a:lstStyle/>
        <a:p>
          <a:endParaRPr lang="en-US"/>
        </a:p>
      </dgm:t>
    </dgm:pt>
    <dgm:pt modelId="{E6CB3270-3153-4DE1-9985-6465C04EC43F}">
      <dgm:prSet phldrT="[Text]" custT="1"/>
      <dgm:spPr/>
      <dgm:t>
        <a:bodyPr/>
        <a:lstStyle/>
        <a:p>
          <a:endParaRPr lang="en-US" sz="2000" b="1" dirty="0">
            <a:solidFill>
              <a:srgbClr val="034EA2"/>
            </a:solidFill>
            <a:latin typeface="EC Square Sans Pro" panose="020B0506040000020004" pitchFamily="34" charset="0"/>
          </a:endParaRPr>
        </a:p>
      </dgm:t>
    </dgm:pt>
    <dgm:pt modelId="{F132236C-F92A-47A1-8F64-C96F3176FEA2}" type="parTrans" cxnId="{73A506A0-7FE6-4257-9625-F84D5C6A4AF0}">
      <dgm:prSet/>
      <dgm:spPr/>
      <dgm:t>
        <a:bodyPr/>
        <a:lstStyle/>
        <a:p>
          <a:endParaRPr lang="en-US"/>
        </a:p>
      </dgm:t>
    </dgm:pt>
    <dgm:pt modelId="{716C9639-A42B-4016-8D96-2D21342588B6}" type="sibTrans" cxnId="{73A506A0-7FE6-4257-9625-F84D5C6A4AF0}">
      <dgm:prSet/>
      <dgm:spPr/>
      <dgm:t>
        <a:bodyPr/>
        <a:lstStyle/>
        <a:p>
          <a:endParaRPr lang="en-US"/>
        </a:p>
      </dgm:t>
    </dgm:pt>
    <dgm:pt modelId="{E46F7043-FCBD-4538-A716-5418DD28729D}">
      <dgm:prSet phldrT="[Text]" custT="1"/>
      <dgm:spPr/>
      <dgm:t>
        <a:bodyPr/>
        <a:lstStyle/>
        <a:p>
          <a:r>
            <a:rPr lang="hu-HU" sz="2000" b="1" dirty="0" smtClean="0">
              <a:solidFill>
                <a:srgbClr val="034EA2"/>
              </a:solidFill>
              <a:latin typeface="EC Square Sans Pro" panose="020B0506040000020004" pitchFamily="34" charset="0"/>
            </a:rPr>
            <a:t>Jobb egyensúlyt találni munkahelyi és gondozói feladatok között</a:t>
          </a:r>
          <a:r>
            <a:rPr lang="en-US" sz="2000" b="1" dirty="0" smtClean="0">
              <a:solidFill>
                <a:srgbClr val="034EA2"/>
              </a:solidFill>
              <a:latin typeface="EC Square Sans Pro" panose="020B0506040000020004" pitchFamily="34" charset="0"/>
            </a:rPr>
            <a:t> </a:t>
          </a:r>
          <a:endParaRPr lang="en-US" sz="2000" b="1" dirty="0">
            <a:solidFill>
              <a:srgbClr val="034EA2"/>
            </a:solidFill>
            <a:latin typeface="EC Square Sans Pro" panose="020B0506040000020004" pitchFamily="34" charset="0"/>
          </a:endParaRPr>
        </a:p>
      </dgm:t>
    </dgm:pt>
    <dgm:pt modelId="{631B7B23-8A67-4C7F-BCD4-601287B7189C}" type="parTrans" cxnId="{F9D7D1D4-9A03-4E28-9A41-0F0FF070B0C7}">
      <dgm:prSet/>
      <dgm:spPr/>
      <dgm:t>
        <a:bodyPr/>
        <a:lstStyle/>
        <a:p>
          <a:endParaRPr lang="en-US"/>
        </a:p>
      </dgm:t>
    </dgm:pt>
    <dgm:pt modelId="{180C6907-46B0-48B6-9E23-FF9EE13047F8}" type="sibTrans" cxnId="{F9D7D1D4-9A03-4E28-9A41-0F0FF070B0C7}">
      <dgm:prSet/>
      <dgm:spPr/>
      <dgm:t>
        <a:bodyPr/>
        <a:lstStyle/>
        <a:p>
          <a:endParaRPr lang="en-US"/>
        </a:p>
      </dgm:t>
    </dgm:pt>
    <dgm:pt modelId="{C5E5B5B7-C17A-4219-94D3-53B9101A18A2}">
      <dgm:prSet phldrT="[Text]" custT="1"/>
      <dgm:spPr/>
      <dgm:t>
        <a:bodyPr/>
        <a:lstStyle/>
        <a:p>
          <a:r>
            <a:rPr lang="hu-HU" sz="2000" b="1" dirty="0" smtClean="0">
              <a:solidFill>
                <a:srgbClr val="034EA2"/>
              </a:solidFill>
              <a:latin typeface="EC Square Sans Pro" panose="020B0506040000020004" pitchFamily="34" charset="0"/>
            </a:rPr>
            <a:t>Nagyobb befektetés a gondozási szolgáltatásokba</a:t>
          </a:r>
          <a:endParaRPr lang="en-US" sz="2000" b="1" dirty="0">
            <a:solidFill>
              <a:srgbClr val="034EA2"/>
            </a:solidFill>
            <a:latin typeface="EC Square Sans Pro" panose="020B0506040000020004" pitchFamily="34" charset="0"/>
          </a:endParaRPr>
        </a:p>
      </dgm:t>
    </dgm:pt>
    <dgm:pt modelId="{A05C1D9D-4276-4D15-85A4-E1FA52D2A5EE}" type="parTrans" cxnId="{545F53A5-C6FD-4203-A263-5BFB7D151D88}">
      <dgm:prSet/>
      <dgm:spPr/>
      <dgm:t>
        <a:bodyPr/>
        <a:lstStyle/>
        <a:p>
          <a:endParaRPr lang="en-US"/>
        </a:p>
      </dgm:t>
    </dgm:pt>
    <dgm:pt modelId="{BEB829E9-0DF7-40E1-B4E7-A4FB61841879}" type="sibTrans" cxnId="{545F53A5-C6FD-4203-A263-5BFB7D151D88}">
      <dgm:prSet/>
      <dgm:spPr/>
      <dgm:t>
        <a:bodyPr/>
        <a:lstStyle/>
        <a:p>
          <a:endParaRPr lang="en-US"/>
        </a:p>
      </dgm:t>
    </dgm:pt>
    <dgm:pt modelId="{866DFE67-A55A-40A7-B6E1-F5BAC7714D4E}">
      <dgm:prSet phldrT="[Text]" custT="1"/>
      <dgm:spPr/>
      <dgm:t>
        <a:bodyPr/>
        <a:lstStyle/>
        <a:p>
          <a:r>
            <a:rPr lang="hu-HU" sz="2000" b="1" dirty="0" smtClean="0">
              <a:solidFill>
                <a:srgbClr val="034EA2"/>
              </a:solidFill>
              <a:latin typeface="EC Square Sans Pro" panose="020B0506040000020004" pitchFamily="34" charset="0"/>
            </a:rPr>
            <a:t>Bizonyítékokon alapuló, monitorozott politika</a:t>
          </a:r>
          <a:endParaRPr lang="en-US" sz="2000" b="1" dirty="0">
            <a:solidFill>
              <a:srgbClr val="034EA2"/>
            </a:solidFill>
            <a:latin typeface="EC Square Sans Pro" panose="020B0506040000020004" pitchFamily="34" charset="0"/>
          </a:endParaRPr>
        </a:p>
      </dgm:t>
    </dgm:pt>
    <dgm:pt modelId="{B7FE73DD-A7A2-4D12-B4FF-1EE8A80317F1}" type="parTrans" cxnId="{53D92F25-7D99-4A67-92BE-504E8900E369}">
      <dgm:prSet/>
      <dgm:spPr/>
      <dgm:t>
        <a:bodyPr/>
        <a:lstStyle/>
        <a:p>
          <a:endParaRPr lang="en-US"/>
        </a:p>
      </dgm:t>
    </dgm:pt>
    <dgm:pt modelId="{E09B3421-A514-4DCD-9056-C1558B287B05}" type="sibTrans" cxnId="{53D92F25-7D99-4A67-92BE-504E8900E369}">
      <dgm:prSet/>
      <dgm:spPr/>
      <dgm:t>
        <a:bodyPr/>
        <a:lstStyle/>
        <a:p>
          <a:endParaRPr lang="en-US"/>
        </a:p>
      </dgm:t>
    </dgm:pt>
    <dgm:pt modelId="{4E3F4B66-8BDA-402D-88E8-373CC77B55F2}">
      <dgm:prSet phldrT="[Text]" custT="1"/>
      <dgm:spPr/>
      <dgm:t>
        <a:bodyPr/>
        <a:lstStyle/>
        <a:p>
          <a:endParaRPr lang="en-US" sz="2000" b="1" dirty="0">
            <a:solidFill>
              <a:srgbClr val="034EA2"/>
            </a:solidFill>
            <a:latin typeface="EC Square Sans Pro" panose="020B0506040000020004" pitchFamily="34" charset="0"/>
          </a:endParaRPr>
        </a:p>
      </dgm:t>
    </dgm:pt>
    <dgm:pt modelId="{E03EE5D9-807E-44A0-BFF7-10094B9B1F3B}" type="parTrans" cxnId="{970A5A27-71EE-4E20-9DC7-E77F2D7F68F6}">
      <dgm:prSet/>
      <dgm:spPr/>
      <dgm:t>
        <a:bodyPr/>
        <a:lstStyle/>
        <a:p>
          <a:endParaRPr lang="en-US"/>
        </a:p>
      </dgm:t>
    </dgm:pt>
    <dgm:pt modelId="{B22E97EF-BF30-4378-A2A3-ECC1BC7CEA8E}" type="sibTrans" cxnId="{970A5A27-71EE-4E20-9DC7-E77F2D7F68F6}">
      <dgm:prSet/>
      <dgm:spPr/>
      <dgm:t>
        <a:bodyPr/>
        <a:lstStyle/>
        <a:p>
          <a:endParaRPr lang="en-US"/>
        </a:p>
      </dgm:t>
    </dgm:pt>
    <dgm:pt modelId="{128AB20F-3CC1-4DBE-A581-06D042C11C16}">
      <dgm:prSet phldrT="[Text]" custT="1"/>
      <dgm:spPr/>
      <dgm:t>
        <a:bodyPr/>
        <a:lstStyle/>
        <a:p>
          <a:endParaRPr lang="en-US" sz="2000" b="1" dirty="0">
            <a:solidFill>
              <a:srgbClr val="034EA2"/>
            </a:solidFill>
            <a:latin typeface="EC Square Sans Pro" panose="020B0506040000020004" pitchFamily="34" charset="0"/>
          </a:endParaRPr>
        </a:p>
      </dgm:t>
    </dgm:pt>
    <dgm:pt modelId="{F0ADB473-8F3D-4645-90C9-3EAE6714B9AB}" type="parTrans" cxnId="{483D50C2-6A45-4630-82E1-A521562BD6F0}">
      <dgm:prSet/>
      <dgm:spPr/>
      <dgm:t>
        <a:bodyPr/>
        <a:lstStyle/>
        <a:p>
          <a:endParaRPr lang="en-US"/>
        </a:p>
      </dgm:t>
    </dgm:pt>
    <dgm:pt modelId="{09D82CF8-6A52-4CC1-8318-08879DEFA477}" type="sibTrans" cxnId="{483D50C2-6A45-4630-82E1-A521562BD6F0}">
      <dgm:prSet/>
      <dgm:spPr/>
      <dgm:t>
        <a:bodyPr/>
        <a:lstStyle/>
        <a:p>
          <a:endParaRPr lang="en-US"/>
        </a:p>
      </dgm:t>
    </dgm:pt>
    <dgm:pt modelId="{732C26CF-88DB-4215-B88C-9B3D40210610}">
      <dgm:prSet phldrT="[Text]" custT="1"/>
      <dgm:spPr/>
      <dgm:t>
        <a:bodyPr/>
        <a:lstStyle/>
        <a:p>
          <a:endParaRPr lang="en-US" sz="2000" b="1" dirty="0">
            <a:solidFill>
              <a:srgbClr val="034EA2"/>
            </a:solidFill>
            <a:latin typeface="EC Square Sans Pro" panose="020B0506040000020004" pitchFamily="34" charset="0"/>
          </a:endParaRPr>
        </a:p>
      </dgm:t>
    </dgm:pt>
    <dgm:pt modelId="{003C1868-1293-42F1-83D7-A3F90059949B}" type="parTrans" cxnId="{EC150E40-3619-4936-A021-93683C0AF88A}">
      <dgm:prSet/>
      <dgm:spPr/>
      <dgm:t>
        <a:bodyPr/>
        <a:lstStyle/>
        <a:p>
          <a:endParaRPr lang="en-US"/>
        </a:p>
      </dgm:t>
    </dgm:pt>
    <dgm:pt modelId="{035CD356-E9B0-4FAD-BE05-A750710BC658}" type="sibTrans" cxnId="{EC150E40-3619-4936-A021-93683C0AF88A}">
      <dgm:prSet/>
      <dgm:spPr/>
      <dgm:t>
        <a:bodyPr/>
        <a:lstStyle/>
        <a:p>
          <a:endParaRPr lang="en-US"/>
        </a:p>
      </dgm:t>
    </dgm:pt>
    <dgm:pt modelId="{BF35F2C0-CD6A-4BF1-B4B6-B5C654DD730F}" type="pres">
      <dgm:prSet presAssocID="{BD509B7B-5AEF-4171-9F7A-509E5A94E94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0479372-8F0C-4BD8-B795-8090679F0372}" type="pres">
      <dgm:prSet presAssocID="{74D5F198-001F-4A14-AC1E-1D88F2814706}" presName="parentText" presStyleLbl="node1" presStyleIdx="0" presStyleCnt="2" custLinFactNeighborY="2088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81E638-AFDE-4ECD-A5FD-FFD3699CEFF5}" type="pres">
      <dgm:prSet presAssocID="{74D5F198-001F-4A14-AC1E-1D88F2814706}" presName="childText" presStyleLbl="revTx" presStyleIdx="0" presStyleCnt="2" custScaleY="1157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B843A6-0DA4-450B-95DD-ECAAACD1AFFE}" type="pres">
      <dgm:prSet presAssocID="{8680A6FB-9490-46D2-8D29-CB300AAFDA7E}" presName="parentText" presStyleLbl="node1" presStyleIdx="1" presStyleCnt="2" custLinFactNeighborY="183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A1B1D4-585A-49D1-A172-2C21AF1F7032}" type="pres">
      <dgm:prSet presAssocID="{8680A6FB-9490-46D2-8D29-CB300AAFDA7E}" presName="childText" presStyleLbl="revTx" presStyleIdx="1" presStyleCnt="2" custScaleY="1310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43164FC-5122-416A-AAFC-6543F755DA0F}" srcId="{BD509B7B-5AEF-4171-9F7A-509E5A94E94C}" destId="{74D5F198-001F-4A14-AC1E-1D88F2814706}" srcOrd="0" destOrd="0" parTransId="{E8413BAE-AEE0-4975-AF33-F91DA68B0835}" sibTransId="{2EBB6A95-3B19-45BE-83C2-47634FCC72F5}"/>
    <dgm:cxn modelId="{483D50C2-6A45-4630-82E1-A521562BD6F0}" srcId="{74D5F198-001F-4A14-AC1E-1D88F2814706}" destId="{128AB20F-3CC1-4DBE-A581-06D042C11C16}" srcOrd="4" destOrd="0" parTransId="{F0ADB473-8F3D-4645-90C9-3EAE6714B9AB}" sibTransId="{09D82CF8-6A52-4CC1-8318-08879DEFA477}"/>
    <dgm:cxn modelId="{33E8BFFE-FFC6-46FE-B45B-29C7A83B207E}" type="presOf" srcId="{3E1D646E-5154-421F-A1EB-EA7C1C684591}" destId="{7DA1B1D4-585A-49D1-A172-2C21AF1F7032}" srcOrd="0" destOrd="2" presId="urn:microsoft.com/office/officeart/2005/8/layout/vList2"/>
    <dgm:cxn modelId="{DD1A8C10-1314-42F7-896E-31C7AF6028D1}" srcId="{74D5F198-001F-4A14-AC1E-1D88F2814706}" destId="{82284EF3-0D07-4C4C-9B86-741ECD45A559}" srcOrd="2" destOrd="0" parTransId="{9C6879D7-412D-48DA-8EEB-8908AB8E9FE1}" sibTransId="{9FBEA855-6062-4736-987F-921A4E409F2F}"/>
    <dgm:cxn modelId="{F913409F-BD51-429D-A332-F4379B1E75FB}" type="presOf" srcId="{82284EF3-0D07-4C4C-9B86-741ECD45A559}" destId="{0381E638-AFDE-4ECD-A5FD-FFD3699CEFF5}" srcOrd="0" destOrd="2" presId="urn:microsoft.com/office/officeart/2005/8/layout/vList2"/>
    <dgm:cxn modelId="{545F53A5-C6FD-4203-A263-5BFB7D151D88}" srcId="{8680A6FB-9490-46D2-8D29-CB300AAFDA7E}" destId="{C5E5B5B7-C17A-4219-94D3-53B9101A18A2}" srcOrd="4" destOrd="0" parTransId="{A05C1D9D-4276-4D15-85A4-E1FA52D2A5EE}" sibTransId="{BEB829E9-0DF7-40E1-B4E7-A4FB61841879}"/>
    <dgm:cxn modelId="{D1246492-DC92-4627-8FFE-A775B05D1DA1}" type="presOf" srcId="{128AB20F-3CC1-4DBE-A581-06D042C11C16}" destId="{0381E638-AFDE-4ECD-A5FD-FFD3699CEFF5}" srcOrd="0" destOrd="4" presId="urn:microsoft.com/office/officeart/2005/8/layout/vList2"/>
    <dgm:cxn modelId="{F68AF920-D386-4B4B-8F59-6D9FD5451645}" srcId="{74D5F198-001F-4A14-AC1E-1D88F2814706}" destId="{3F5277DE-566F-44C0-98B5-F54F1F9E2E69}" srcOrd="3" destOrd="0" parTransId="{0161B9AA-E264-4EF0-B5D1-6F2635DA7D0E}" sibTransId="{F1F1B3F1-96F5-4C22-BEBC-75E0BAC9F3C3}"/>
    <dgm:cxn modelId="{037389C1-C4D8-4FFC-B7B8-406F4A7650EC}" type="presOf" srcId="{BD509B7B-5AEF-4171-9F7A-509E5A94E94C}" destId="{BF35F2C0-CD6A-4BF1-B4B6-B5C654DD730F}" srcOrd="0" destOrd="0" presId="urn:microsoft.com/office/officeart/2005/8/layout/vList2"/>
    <dgm:cxn modelId="{06368293-639B-4A0C-956A-2881BE2DB07F}" srcId="{74D5F198-001F-4A14-AC1E-1D88F2814706}" destId="{54CD1BF4-DB91-49B2-A208-892F2608DE59}" srcOrd="1" destOrd="0" parTransId="{6709AB75-3283-4524-AC3E-949097B7FB38}" sibTransId="{AF6329A8-415C-4219-A25D-87B51E6233D1}"/>
    <dgm:cxn modelId="{73A506A0-7FE6-4257-9625-F84D5C6A4AF0}" srcId="{8680A6FB-9490-46D2-8D29-CB300AAFDA7E}" destId="{E6CB3270-3153-4DE1-9985-6465C04EC43F}" srcOrd="6" destOrd="0" parTransId="{F132236C-F92A-47A1-8F64-C96F3176FEA2}" sibTransId="{716C9639-A42B-4016-8D96-2D21342588B6}"/>
    <dgm:cxn modelId="{A2A205F5-2A7B-40F8-95D9-F2273F34A3B7}" type="presOf" srcId="{866DFE67-A55A-40A7-B6E1-F5BAC7714D4E}" destId="{7DA1B1D4-585A-49D1-A172-2C21AF1F7032}" srcOrd="0" destOrd="5" presId="urn:microsoft.com/office/officeart/2005/8/layout/vList2"/>
    <dgm:cxn modelId="{53D92F25-7D99-4A67-92BE-504E8900E369}" srcId="{8680A6FB-9490-46D2-8D29-CB300AAFDA7E}" destId="{866DFE67-A55A-40A7-B6E1-F5BAC7714D4E}" srcOrd="5" destOrd="0" parTransId="{B7FE73DD-A7A2-4D12-B4FF-1EE8A80317F1}" sibTransId="{E09B3421-A514-4DCD-9056-C1558B287B05}"/>
    <dgm:cxn modelId="{1F8B9FF5-5288-4050-AD22-3970358A7A7C}" type="presOf" srcId="{8680A6FB-9490-46D2-8D29-CB300AAFDA7E}" destId="{20B843A6-0DA4-450B-95DD-ECAAACD1AFFE}" srcOrd="0" destOrd="0" presId="urn:microsoft.com/office/officeart/2005/8/layout/vList2"/>
    <dgm:cxn modelId="{9A1A0601-AF0A-49A3-9F57-30E04A62993F}" type="presOf" srcId="{E6CB3270-3153-4DE1-9985-6465C04EC43F}" destId="{7DA1B1D4-585A-49D1-A172-2C21AF1F7032}" srcOrd="0" destOrd="6" presId="urn:microsoft.com/office/officeart/2005/8/layout/vList2"/>
    <dgm:cxn modelId="{970A5A27-71EE-4E20-9DC7-E77F2D7F68F6}" srcId="{8680A6FB-9490-46D2-8D29-CB300AAFDA7E}" destId="{4E3F4B66-8BDA-402D-88E8-373CC77B55F2}" srcOrd="0" destOrd="0" parTransId="{E03EE5D9-807E-44A0-BFF7-10094B9B1F3B}" sibTransId="{B22E97EF-BF30-4378-A2A3-ECC1BC7CEA8E}"/>
    <dgm:cxn modelId="{249FC141-8C3F-4A63-864C-E36A8D6A9416}" srcId="{8680A6FB-9490-46D2-8D29-CB300AAFDA7E}" destId="{3E1D646E-5154-421F-A1EB-EA7C1C684591}" srcOrd="2" destOrd="0" parTransId="{3F1559D6-D7BD-458F-9A7A-D61B4BD254A3}" sibTransId="{546B3286-3863-4C56-8448-BBCA14FA006A}"/>
    <dgm:cxn modelId="{D5C004C6-ACCE-42D8-B8E3-0A40DC4F336D}" srcId="{BD509B7B-5AEF-4171-9F7A-509E5A94E94C}" destId="{8680A6FB-9490-46D2-8D29-CB300AAFDA7E}" srcOrd="1" destOrd="0" parTransId="{BDB31766-1D5F-46F4-B996-D08C0F2FD1AD}" sibTransId="{7C960462-0A5C-4C60-A6C4-552BAC962E5F}"/>
    <dgm:cxn modelId="{F5D7C614-CA31-4DD2-9BD7-B9D6D7C1E13E}" type="presOf" srcId="{C5E5B5B7-C17A-4219-94D3-53B9101A18A2}" destId="{7DA1B1D4-585A-49D1-A172-2C21AF1F7032}" srcOrd="0" destOrd="4" presId="urn:microsoft.com/office/officeart/2005/8/layout/vList2"/>
    <dgm:cxn modelId="{E1801BD2-6895-4108-BCB2-AE9CF01F95B2}" type="presOf" srcId="{732C26CF-88DB-4215-B88C-9B3D40210610}" destId="{0381E638-AFDE-4ECD-A5FD-FFD3699CEFF5}" srcOrd="0" destOrd="0" presId="urn:microsoft.com/office/officeart/2005/8/layout/vList2"/>
    <dgm:cxn modelId="{1573748E-2BC4-4DD5-BDB9-796D6DACE359}" type="presOf" srcId="{74D5F198-001F-4A14-AC1E-1D88F2814706}" destId="{20479372-8F0C-4BD8-B795-8090679F0372}" srcOrd="0" destOrd="0" presId="urn:microsoft.com/office/officeart/2005/8/layout/vList2"/>
    <dgm:cxn modelId="{C96DB514-416A-4264-B6F2-FFDFC4576562}" srcId="{8680A6FB-9490-46D2-8D29-CB300AAFDA7E}" destId="{7509E30D-D5AE-4147-9920-6B8125DBD7B1}" srcOrd="1" destOrd="0" parTransId="{B1D07071-775A-4278-BE0F-2E00265D0FA8}" sibTransId="{9DE36F71-9743-4EEF-846D-660EA21B0CEB}"/>
    <dgm:cxn modelId="{0C8B1C68-6437-4490-A895-48C956B1360C}" type="presOf" srcId="{E46F7043-FCBD-4538-A716-5418DD28729D}" destId="{7DA1B1D4-585A-49D1-A172-2C21AF1F7032}" srcOrd="0" destOrd="3" presId="urn:microsoft.com/office/officeart/2005/8/layout/vList2"/>
    <dgm:cxn modelId="{F1B87806-7198-40D7-9641-EC889440DEE3}" type="presOf" srcId="{4E3F4B66-8BDA-402D-88E8-373CC77B55F2}" destId="{7DA1B1D4-585A-49D1-A172-2C21AF1F7032}" srcOrd="0" destOrd="0" presId="urn:microsoft.com/office/officeart/2005/8/layout/vList2"/>
    <dgm:cxn modelId="{2033F036-95F8-41F8-8864-D9BAD1D557FF}" type="presOf" srcId="{54CD1BF4-DB91-49B2-A208-892F2608DE59}" destId="{0381E638-AFDE-4ECD-A5FD-FFD3699CEFF5}" srcOrd="0" destOrd="1" presId="urn:microsoft.com/office/officeart/2005/8/layout/vList2"/>
    <dgm:cxn modelId="{EC150E40-3619-4936-A021-93683C0AF88A}" srcId="{74D5F198-001F-4A14-AC1E-1D88F2814706}" destId="{732C26CF-88DB-4215-B88C-9B3D40210610}" srcOrd="0" destOrd="0" parTransId="{003C1868-1293-42F1-83D7-A3F90059949B}" sibTransId="{035CD356-E9B0-4FAD-BE05-A750710BC658}"/>
    <dgm:cxn modelId="{54CCAE71-0EB3-4B41-9AC3-C3D850B0EEDB}" type="presOf" srcId="{7509E30D-D5AE-4147-9920-6B8125DBD7B1}" destId="{7DA1B1D4-585A-49D1-A172-2C21AF1F7032}" srcOrd="0" destOrd="1" presId="urn:microsoft.com/office/officeart/2005/8/layout/vList2"/>
    <dgm:cxn modelId="{F9D7D1D4-9A03-4E28-9A41-0F0FF070B0C7}" srcId="{8680A6FB-9490-46D2-8D29-CB300AAFDA7E}" destId="{E46F7043-FCBD-4538-A716-5418DD28729D}" srcOrd="3" destOrd="0" parTransId="{631B7B23-8A67-4C7F-BCD4-601287B7189C}" sibTransId="{180C6907-46B0-48B6-9E23-FF9EE13047F8}"/>
    <dgm:cxn modelId="{FD2C075F-97CC-44FE-988E-9089FE1F9587}" type="presOf" srcId="{3F5277DE-566F-44C0-98B5-F54F1F9E2E69}" destId="{0381E638-AFDE-4ECD-A5FD-FFD3699CEFF5}" srcOrd="0" destOrd="3" presId="urn:microsoft.com/office/officeart/2005/8/layout/vList2"/>
    <dgm:cxn modelId="{4E5138A4-872A-4D6F-8833-D272AF660BAE}" type="presParOf" srcId="{BF35F2C0-CD6A-4BF1-B4B6-B5C654DD730F}" destId="{20479372-8F0C-4BD8-B795-8090679F0372}" srcOrd="0" destOrd="0" presId="urn:microsoft.com/office/officeart/2005/8/layout/vList2"/>
    <dgm:cxn modelId="{522BDA80-78CF-4FB4-BFB9-161A483021C4}" type="presParOf" srcId="{BF35F2C0-CD6A-4BF1-B4B6-B5C654DD730F}" destId="{0381E638-AFDE-4ECD-A5FD-FFD3699CEFF5}" srcOrd="1" destOrd="0" presId="urn:microsoft.com/office/officeart/2005/8/layout/vList2"/>
    <dgm:cxn modelId="{7D335B28-649A-47FB-95B9-AE5CD0BC748A}" type="presParOf" srcId="{BF35F2C0-CD6A-4BF1-B4B6-B5C654DD730F}" destId="{20B843A6-0DA4-450B-95DD-ECAAACD1AFFE}" srcOrd="2" destOrd="0" presId="urn:microsoft.com/office/officeart/2005/8/layout/vList2"/>
    <dgm:cxn modelId="{E0CF6565-6232-4725-8EB9-57D9AE79115C}" type="presParOf" srcId="{BF35F2C0-CD6A-4BF1-B4B6-B5C654DD730F}" destId="{7DA1B1D4-585A-49D1-A172-2C21AF1F7032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BEC61F7-0F28-4F6E-8570-A965FD4FDCB8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F2D44B9-E15D-42BB-BCF9-E4FDE6CFF17A}">
      <dgm:prSet phldrT="[Text]" custT="1"/>
      <dgm:spPr>
        <a:solidFill>
          <a:srgbClr val="FFA45D"/>
        </a:solidFill>
      </dgm:spPr>
      <dgm:t>
        <a:bodyPr/>
        <a:lstStyle/>
        <a:p>
          <a:r>
            <a:rPr lang="hu-HU" sz="2800" b="1" kern="1200" dirty="0" smtClean="0">
              <a:solidFill>
                <a:schemeClr val="tx2"/>
              </a:solidFill>
              <a:latin typeface="EC Square Sans Pro" panose="020B0506040000020004" pitchFamily="34" charset="0"/>
              <a:ea typeface="+mn-ea"/>
              <a:cs typeface="+mn-cs"/>
            </a:rPr>
            <a:t>Tanácsi Ajánlás tervezet a barcelonai célkitűzések</a:t>
          </a:r>
          <a:r>
            <a:rPr lang="en-US" sz="2800" b="1" kern="1200" dirty="0" smtClean="0">
              <a:solidFill>
                <a:schemeClr val="tx2"/>
              </a:solidFill>
              <a:latin typeface="EC Square Sans Pro" panose="020B0506040000020004" pitchFamily="34" charset="0"/>
              <a:ea typeface="+mn-ea"/>
              <a:cs typeface="+mn-cs"/>
            </a:rPr>
            <a:t> </a:t>
          </a:r>
          <a:r>
            <a:rPr lang="hu-HU" sz="2800" b="1" kern="1200" dirty="0" smtClean="0">
              <a:solidFill>
                <a:schemeClr val="tx2"/>
              </a:solidFill>
              <a:latin typeface="EC Square Sans Pro" panose="020B0506040000020004" pitchFamily="34" charset="0"/>
              <a:ea typeface="+mn-ea"/>
              <a:cs typeface="+mn-cs"/>
            </a:rPr>
            <a:t>felülvizsgálatáról</a:t>
          </a:r>
          <a:endParaRPr lang="en-US" sz="2800" b="1" kern="1200" dirty="0">
            <a:solidFill>
              <a:schemeClr val="tx2"/>
            </a:solidFill>
            <a:latin typeface="EC Square Sans Pro" panose="020B0506040000020004" pitchFamily="34" charset="0"/>
            <a:ea typeface="+mn-ea"/>
            <a:cs typeface="+mn-cs"/>
          </a:endParaRPr>
        </a:p>
      </dgm:t>
    </dgm:pt>
    <dgm:pt modelId="{214026F4-E902-413F-A7AF-4CF4A02A7FC4}" type="parTrans" cxnId="{7606DD62-0223-4716-B4DE-2AC1C231746D}">
      <dgm:prSet/>
      <dgm:spPr/>
      <dgm:t>
        <a:bodyPr/>
        <a:lstStyle/>
        <a:p>
          <a:endParaRPr lang="en-US"/>
        </a:p>
      </dgm:t>
    </dgm:pt>
    <dgm:pt modelId="{19469FD2-736F-4286-83A3-D1AB1C330EBD}" type="sibTrans" cxnId="{7606DD62-0223-4716-B4DE-2AC1C231746D}">
      <dgm:prSet/>
      <dgm:spPr/>
      <dgm:t>
        <a:bodyPr/>
        <a:lstStyle/>
        <a:p>
          <a:endParaRPr lang="en-US"/>
        </a:p>
      </dgm:t>
    </dgm:pt>
    <dgm:pt modelId="{338AEDB6-4C20-4C66-A9C5-0AB112F6AD5A}" type="pres">
      <dgm:prSet presAssocID="{9BEC61F7-0F28-4F6E-8570-A965FD4FDCB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8C1DA49-DC25-4FE9-BE73-561DD1768C36}" type="pres">
      <dgm:prSet presAssocID="{DF2D44B9-E15D-42BB-BCF9-E4FDE6CFF17A}" presName="node" presStyleLbl="node1" presStyleIdx="0" presStyleCnt="1" custScaleX="203579" custLinFactNeighborX="-680" custLinFactNeighborY="-585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CBE3F2A-F0E5-49D3-A8A1-80D1095317FC}" type="presOf" srcId="{9BEC61F7-0F28-4F6E-8570-A965FD4FDCB8}" destId="{338AEDB6-4C20-4C66-A9C5-0AB112F6AD5A}" srcOrd="0" destOrd="0" presId="urn:microsoft.com/office/officeart/2005/8/layout/default"/>
    <dgm:cxn modelId="{61652478-5F9D-4295-9A66-F34EBF80C0CA}" type="presOf" srcId="{DF2D44B9-E15D-42BB-BCF9-E4FDE6CFF17A}" destId="{58C1DA49-DC25-4FE9-BE73-561DD1768C36}" srcOrd="0" destOrd="0" presId="urn:microsoft.com/office/officeart/2005/8/layout/default"/>
    <dgm:cxn modelId="{7606DD62-0223-4716-B4DE-2AC1C231746D}" srcId="{9BEC61F7-0F28-4F6E-8570-A965FD4FDCB8}" destId="{DF2D44B9-E15D-42BB-BCF9-E4FDE6CFF17A}" srcOrd="0" destOrd="0" parTransId="{214026F4-E902-413F-A7AF-4CF4A02A7FC4}" sibTransId="{19469FD2-736F-4286-83A3-D1AB1C330EBD}"/>
    <dgm:cxn modelId="{E7AA4A22-CFFF-407C-BBE2-767592462F83}" type="presParOf" srcId="{338AEDB6-4C20-4C66-A9C5-0AB112F6AD5A}" destId="{58C1DA49-DC25-4FE9-BE73-561DD1768C36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BEC61F7-0F28-4F6E-8570-A965FD4FDCB8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E6D382A-4DC8-4055-8CF4-4082B4024065}">
      <dgm:prSet phldrT="[Text]" custT="1"/>
      <dgm:spPr>
        <a:solidFill>
          <a:srgbClr val="FFA45D"/>
        </a:solidFill>
      </dgm:spPr>
      <dgm:t>
        <a:bodyPr/>
        <a:lstStyle/>
        <a:p>
          <a:r>
            <a:rPr lang="hu-HU" sz="2800" b="1" i="0" u="none" dirty="0" smtClean="0">
              <a:solidFill>
                <a:schemeClr val="tx2"/>
              </a:solidFill>
              <a:latin typeface="EC Square Sans Pro Medium" panose="020B0506040000020004" pitchFamily="34" charset="0"/>
            </a:rPr>
            <a:t>A gondozás stratégiai, integrált megközelítése</a:t>
          </a:r>
          <a:endParaRPr lang="en-GB" sz="2800" b="1" i="0" u="none" dirty="0" smtClean="0">
            <a:solidFill>
              <a:schemeClr val="tx2"/>
            </a:solidFill>
            <a:latin typeface="EC Square Sans Pro Medium" panose="020B0506040000020004" pitchFamily="34" charset="0"/>
          </a:endParaRPr>
        </a:p>
        <a:p>
          <a:r>
            <a:rPr lang="fr-BE" sz="2800" b="0" i="0" dirty="0" err="1" smtClean="0">
              <a:solidFill>
                <a:schemeClr val="tx2"/>
              </a:solidFill>
              <a:latin typeface="EC Square Sans Pro Medium" panose="020B0506040000020004" pitchFamily="34" charset="0"/>
            </a:rPr>
            <a:t>Techni</a:t>
          </a:r>
          <a:r>
            <a:rPr lang="hu-HU" sz="2800" b="0" i="0" dirty="0" err="1" smtClean="0">
              <a:solidFill>
                <a:schemeClr val="tx2"/>
              </a:solidFill>
              <a:latin typeface="EC Square Sans Pro Medium" panose="020B0506040000020004" pitchFamily="34" charset="0"/>
            </a:rPr>
            <a:t>kai</a:t>
          </a:r>
          <a:r>
            <a:rPr lang="hu-HU" sz="2800" b="0" i="0" dirty="0" smtClean="0">
              <a:solidFill>
                <a:schemeClr val="tx2"/>
              </a:solidFill>
              <a:latin typeface="EC Square Sans Pro Medium" panose="020B0506040000020004" pitchFamily="34" charset="0"/>
            </a:rPr>
            <a:t> segítség és nemzetközi </a:t>
          </a:r>
          <a:r>
            <a:rPr lang="fr-BE" sz="2800" b="0" i="0" dirty="0" smtClean="0">
              <a:solidFill>
                <a:schemeClr val="tx2"/>
              </a:solidFill>
              <a:latin typeface="EC Square Sans Pro Medium" panose="020B0506040000020004" pitchFamily="34" charset="0"/>
            </a:rPr>
            <a:t> </a:t>
          </a:r>
          <a:r>
            <a:rPr lang="hu-HU" sz="2800" b="0" i="0" dirty="0" smtClean="0">
              <a:solidFill>
                <a:schemeClr val="tx2"/>
              </a:solidFill>
              <a:latin typeface="EC Square Sans Pro Medium" panose="020B0506040000020004" pitchFamily="34" charset="0"/>
            </a:rPr>
            <a:t>együttműködés</a:t>
          </a:r>
          <a:endParaRPr lang="en-US" sz="2800" b="0" i="0" dirty="0">
            <a:solidFill>
              <a:schemeClr val="tx2"/>
            </a:solidFill>
            <a:latin typeface="EC Square Sans Pro Medium" panose="020B0506040000020004" pitchFamily="34" charset="0"/>
          </a:endParaRPr>
        </a:p>
      </dgm:t>
    </dgm:pt>
    <dgm:pt modelId="{763BEA6C-BCEA-491E-BE14-8D25CC8E2154}" type="parTrans" cxnId="{579F3076-20A4-4A36-9EC2-B9777E4FD16B}">
      <dgm:prSet/>
      <dgm:spPr/>
      <dgm:t>
        <a:bodyPr/>
        <a:lstStyle/>
        <a:p>
          <a:endParaRPr lang="en-US"/>
        </a:p>
      </dgm:t>
    </dgm:pt>
    <dgm:pt modelId="{5CE46DB8-5686-497A-AF0A-78F0AD3667B4}" type="sibTrans" cxnId="{579F3076-20A4-4A36-9EC2-B9777E4FD16B}">
      <dgm:prSet/>
      <dgm:spPr/>
      <dgm:t>
        <a:bodyPr/>
        <a:lstStyle/>
        <a:p>
          <a:endParaRPr lang="en-US"/>
        </a:p>
      </dgm:t>
    </dgm:pt>
    <dgm:pt modelId="{E14F26E5-9E2E-4C8D-9233-FAF44DE58C8A}">
      <dgm:prSet phldrT="[Text]" custT="1"/>
      <dgm:spPr>
        <a:solidFill>
          <a:srgbClr val="FFA45D"/>
        </a:solidFill>
      </dgm:spPr>
      <dgm:t>
        <a:bodyPr/>
        <a:lstStyle/>
        <a:p>
          <a:r>
            <a:rPr lang="hu-HU" sz="2800" b="1" i="0" u="none" dirty="0" smtClean="0">
              <a:solidFill>
                <a:schemeClr val="tx2"/>
              </a:solidFill>
              <a:latin typeface="EC Square Sans Pro Medium" panose="020B0506040000020004" pitchFamily="34" charset="0"/>
            </a:rPr>
            <a:t>Innováció és </a:t>
          </a:r>
          <a:r>
            <a:rPr lang="hu-HU" sz="2800" b="1" i="0" u="none" dirty="0" err="1" smtClean="0">
              <a:solidFill>
                <a:schemeClr val="tx2"/>
              </a:solidFill>
              <a:latin typeface="EC Square Sans Pro Medium" panose="020B0506040000020004" pitchFamily="34" charset="0"/>
            </a:rPr>
            <a:t>digitalizáció</a:t>
          </a:r>
          <a:endParaRPr lang="en-GB" sz="2800" b="1" i="0" u="none" dirty="0" smtClean="0">
            <a:solidFill>
              <a:schemeClr val="tx2"/>
            </a:solidFill>
            <a:latin typeface="EC Square Sans Pro Medium" panose="020B0506040000020004" pitchFamily="34" charset="0"/>
          </a:endParaRPr>
        </a:p>
        <a:p>
          <a:r>
            <a:rPr lang="fr-BE" sz="2800" b="0" i="0" dirty="0" smtClean="0">
              <a:solidFill>
                <a:schemeClr val="tx2"/>
              </a:solidFill>
              <a:latin typeface="EC Square Sans Pro Medium" panose="020B0506040000020004" pitchFamily="34" charset="0"/>
            </a:rPr>
            <a:t>Horizon</a:t>
          </a:r>
          <a:r>
            <a:rPr lang="hu-HU" sz="2800" b="0" i="0" dirty="0" smtClean="0">
              <a:solidFill>
                <a:schemeClr val="tx2"/>
              </a:solidFill>
              <a:latin typeface="EC Square Sans Pro Medium" panose="020B0506040000020004" pitchFamily="34" charset="0"/>
            </a:rPr>
            <a:t>t</a:t>
          </a:r>
          <a:r>
            <a:rPr lang="fr-BE" sz="2800" b="0" i="0" dirty="0" smtClean="0">
              <a:solidFill>
                <a:schemeClr val="tx2"/>
              </a:solidFill>
              <a:latin typeface="EC Square Sans Pro Medium" panose="020B0506040000020004" pitchFamily="34" charset="0"/>
            </a:rPr>
            <a:t> </a:t>
          </a:r>
          <a:r>
            <a:rPr lang="fr-BE" sz="2800" b="0" i="0" dirty="0" err="1" smtClean="0">
              <a:solidFill>
                <a:schemeClr val="tx2"/>
              </a:solidFill>
              <a:latin typeface="EC Square Sans Pro Medium" panose="020B0506040000020004" pitchFamily="34" charset="0"/>
            </a:rPr>
            <a:t>Eur</a:t>
          </a:r>
          <a:r>
            <a:rPr lang="hu-HU" sz="2800" b="0" i="0" dirty="0" err="1" smtClean="0">
              <a:solidFill>
                <a:schemeClr val="tx2"/>
              </a:solidFill>
              <a:latin typeface="EC Square Sans Pro Medium" panose="020B0506040000020004" pitchFamily="34" charset="0"/>
            </a:rPr>
            <a:t>ópa</a:t>
          </a:r>
          <a:r>
            <a:rPr lang="fr-BE" sz="2800" b="0" i="0" dirty="0" smtClean="0">
              <a:solidFill>
                <a:schemeClr val="tx2"/>
              </a:solidFill>
              <a:latin typeface="EC Square Sans Pro Medium" panose="020B0506040000020004" pitchFamily="34" charset="0"/>
            </a:rPr>
            <a:t>, </a:t>
          </a:r>
          <a:r>
            <a:rPr lang="fr-BE" sz="2800" b="0" i="0" dirty="0" err="1" smtClean="0">
              <a:solidFill>
                <a:schemeClr val="tx2"/>
              </a:solidFill>
              <a:latin typeface="EC Square Sans Pro Medium" panose="020B0506040000020004" pitchFamily="34" charset="0"/>
            </a:rPr>
            <a:t>Digi</a:t>
          </a:r>
          <a:r>
            <a:rPr lang="hu-HU" sz="2800" b="0" i="0" dirty="0" err="1" smtClean="0">
              <a:solidFill>
                <a:schemeClr val="tx2"/>
              </a:solidFill>
              <a:latin typeface="EC Square Sans Pro Medium" panose="020B0506040000020004" pitchFamily="34" charset="0"/>
            </a:rPr>
            <a:t>tális</a:t>
          </a:r>
          <a:r>
            <a:rPr lang="fr-BE" sz="2800" b="0" i="0" dirty="0" smtClean="0">
              <a:solidFill>
                <a:schemeClr val="tx2"/>
              </a:solidFill>
              <a:latin typeface="EC Square Sans Pro Medium" panose="020B0506040000020004" pitchFamily="34" charset="0"/>
            </a:rPr>
            <a:t> </a:t>
          </a:r>
          <a:r>
            <a:rPr lang="fr-BE" sz="2800" b="0" i="0" dirty="0" err="1" smtClean="0">
              <a:solidFill>
                <a:schemeClr val="tx2"/>
              </a:solidFill>
              <a:latin typeface="EC Square Sans Pro Medium" panose="020B0506040000020004" pitchFamily="34" charset="0"/>
            </a:rPr>
            <a:t>Eur</a:t>
          </a:r>
          <a:r>
            <a:rPr lang="hu-HU" sz="2800" b="0" i="0" dirty="0" err="1" smtClean="0">
              <a:solidFill>
                <a:schemeClr val="tx2"/>
              </a:solidFill>
              <a:latin typeface="EC Square Sans Pro Medium" panose="020B0506040000020004" pitchFamily="34" charset="0"/>
            </a:rPr>
            <a:t>ópa</a:t>
          </a:r>
          <a:endParaRPr lang="en-US" sz="2800" b="0" i="0" strike="sngStrike" dirty="0">
            <a:solidFill>
              <a:schemeClr val="tx2"/>
            </a:solidFill>
            <a:latin typeface="EC Square Sans Pro Medium" panose="020B0506040000020004" pitchFamily="34" charset="0"/>
          </a:endParaRPr>
        </a:p>
      </dgm:t>
    </dgm:pt>
    <dgm:pt modelId="{3C1F060C-37A4-4B7C-9429-26D01159C709}" type="parTrans" cxnId="{BEC88559-AD3A-4FDA-9902-FA81F2E50E6C}">
      <dgm:prSet/>
      <dgm:spPr/>
      <dgm:t>
        <a:bodyPr/>
        <a:lstStyle/>
        <a:p>
          <a:endParaRPr lang="en-US"/>
        </a:p>
      </dgm:t>
    </dgm:pt>
    <dgm:pt modelId="{39FF5136-E353-42F3-BFD1-846827BAC434}" type="sibTrans" cxnId="{BEC88559-AD3A-4FDA-9902-FA81F2E50E6C}">
      <dgm:prSet/>
      <dgm:spPr/>
      <dgm:t>
        <a:bodyPr/>
        <a:lstStyle/>
        <a:p>
          <a:endParaRPr lang="en-US"/>
        </a:p>
      </dgm:t>
    </dgm:pt>
    <dgm:pt modelId="{338AEDB6-4C20-4C66-A9C5-0AB112F6AD5A}" type="pres">
      <dgm:prSet presAssocID="{9BEC61F7-0F28-4F6E-8570-A965FD4FDCB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0CADA0B-967F-4549-84B1-1B59861BA959}" type="pres">
      <dgm:prSet presAssocID="{4E6D382A-4DC8-4055-8CF4-4082B4024065}" presName="node" presStyleLbl="node1" presStyleIdx="0" presStyleCnt="2" custScaleX="47389" custScaleY="33566" custLinFactNeighborX="285" custLinFactNeighborY="97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742B7D-EEFE-4494-ADF1-62FD56BB0325}" type="pres">
      <dgm:prSet presAssocID="{5CE46DB8-5686-497A-AF0A-78F0AD3667B4}" presName="sibTrans" presStyleCnt="0"/>
      <dgm:spPr/>
    </dgm:pt>
    <dgm:pt modelId="{C80544E7-F4AB-4289-A3ED-C490093102F6}" type="pres">
      <dgm:prSet presAssocID="{E14F26E5-9E2E-4C8D-9233-FAF44DE58C8A}" presName="node" presStyleLbl="node1" presStyleIdx="1" presStyleCnt="2" custScaleX="40872" custScaleY="34341" custLinFactNeighborX="-5368" custLinFactNeighborY="101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EC88559-AD3A-4FDA-9902-FA81F2E50E6C}" srcId="{9BEC61F7-0F28-4F6E-8570-A965FD4FDCB8}" destId="{E14F26E5-9E2E-4C8D-9233-FAF44DE58C8A}" srcOrd="1" destOrd="0" parTransId="{3C1F060C-37A4-4B7C-9429-26D01159C709}" sibTransId="{39FF5136-E353-42F3-BFD1-846827BAC434}"/>
    <dgm:cxn modelId="{579F3076-20A4-4A36-9EC2-B9777E4FD16B}" srcId="{9BEC61F7-0F28-4F6E-8570-A965FD4FDCB8}" destId="{4E6D382A-4DC8-4055-8CF4-4082B4024065}" srcOrd="0" destOrd="0" parTransId="{763BEA6C-BCEA-491E-BE14-8D25CC8E2154}" sibTransId="{5CE46DB8-5686-497A-AF0A-78F0AD3667B4}"/>
    <dgm:cxn modelId="{FE0763F1-D289-4BB7-8BA6-122A429BFAFC}" type="presOf" srcId="{E14F26E5-9E2E-4C8D-9233-FAF44DE58C8A}" destId="{C80544E7-F4AB-4289-A3ED-C490093102F6}" srcOrd="0" destOrd="0" presId="urn:microsoft.com/office/officeart/2005/8/layout/default"/>
    <dgm:cxn modelId="{1CBE3F2A-F0E5-49D3-A8A1-80D1095317FC}" type="presOf" srcId="{9BEC61F7-0F28-4F6E-8570-A965FD4FDCB8}" destId="{338AEDB6-4C20-4C66-A9C5-0AB112F6AD5A}" srcOrd="0" destOrd="0" presId="urn:microsoft.com/office/officeart/2005/8/layout/default"/>
    <dgm:cxn modelId="{EBD0F209-5EF5-40F7-8F56-3DFFAD3E3A85}" type="presOf" srcId="{4E6D382A-4DC8-4055-8CF4-4082B4024065}" destId="{40CADA0B-967F-4549-84B1-1B59861BA959}" srcOrd="0" destOrd="0" presId="urn:microsoft.com/office/officeart/2005/8/layout/default"/>
    <dgm:cxn modelId="{F777B4A9-1DC2-4645-BCCC-AD8836B8D00C}" type="presParOf" srcId="{338AEDB6-4C20-4C66-A9C5-0AB112F6AD5A}" destId="{40CADA0B-967F-4549-84B1-1B59861BA959}" srcOrd="0" destOrd="0" presId="urn:microsoft.com/office/officeart/2005/8/layout/default"/>
    <dgm:cxn modelId="{77641A1B-215F-4B86-87F2-FD95E73BDDCE}" type="presParOf" srcId="{338AEDB6-4C20-4C66-A9C5-0AB112F6AD5A}" destId="{0A742B7D-EEFE-4494-ADF1-62FD56BB0325}" srcOrd="1" destOrd="0" presId="urn:microsoft.com/office/officeart/2005/8/layout/default"/>
    <dgm:cxn modelId="{7E2866E8-21DD-43E1-A9A1-2F8413520748}" type="presParOf" srcId="{338AEDB6-4C20-4C66-A9C5-0AB112F6AD5A}" destId="{C80544E7-F4AB-4289-A3ED-C490093102F6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A8CDDD6-5233-47C7-B86F-5414401CA1CA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ABA0A55-B181-46B9-B159-85C9416C92FE}">
      <dgm:prSet phldrT="[Text]"/>
      <dgm:spPr>
        <a:solidFill>
          <a:srgbClr val="FFA45D"/>
        </a:solidFill>
      </dgm:spPr>
      <dgm:t>
        <a:bodyPr/>
        <a:lstStyle/>
        <a:p>
          <a:r>
            <a:rPr lang="hu-HU" b="0" i="0" dirty="0" smtClean="0">
              <a:solidFill>
                <a:schemeClr val="tx2"/>
              </a:solidFill>
              <a:latin typeface="EC Square Sans Pro Medium" panose="020B0506040000020004" pitchFamily="34" charset="0"/>
            </a:rPr>
            <a:t>A WLB Irányelv átültetésének </a:t>
          </a:r>
          <a:r>
            <a:rPr lang="hu-HU" b="0" i="0" dirty="0" err="1" smtClean="0">
              <a:solidFill>
                <a:schemeClr val="tx2"/>
              </a:solidFill>
              <a:latin typeface="EC Square Sans Pro Medium" panose="020B0506040000020004" pitchFamily="34" charset="0"/>
            </a:rPr>
            <a:t>monitorozása</a:t>
          </a:r>
          <a:endParaRPr lang="en-US" b="0" i="0" dirty="0">
            <a:solidFill>
              <a:schemeClr val="tx2"/>
            </a:solidFill>
            <a:latin typeface="EC Square Sans Pro Medium" panose="020B0506040000020004" pitchFamily="34" charset="0"/>
          </a:endParaRPr>
        </a:p>
      </dgm:t>
    </dgm:pt>
    <dgm:pt modelId="{E5370E72-3E72-4C06-BED0-917E68CBB625}" type="parTrans" cxnId="{557FF44C-A0DD-47BA-A5E7-5E1332D65C50}">
      <dgm:prSet/>
      <dgm:spPr/>
      <dgm:t>
        <a:bodyPr/>
        <a:lstStyle/>
        <a:p>
          <a:endParaRPr lang="en-US"/>
        </a:p>
      </dgm:t>
    </dgm:pt>
    <dgm:pt modelId="{E0E98E99-F38A-4D2A-9AB3-271BE18CCE43}" type="sibTrans" cxnId="{557FF44C-A0DD-47BA-A5E7-5E1332D65C50}">
      <dgm:prSet/>
      <dgm:spPr/>
      <dgm:t>
        <a:bodyPr/>
        <a:lstStyle/>
        <a:p>
          <a:endParaRPr lang="en-US"/>
        </a:p>
      </dgm:t>
    </dgm:pt>
    <dgm:pt modelId="{FA36B89A-4B2F-4EC2-96EC-DC8C6BB9AEAB}">
      <dgm:prSet phldrT="[Text]"/>
      <dgm:spPr>
        <a:solidFill>
          <a:srgbClr val="FFA45D"/>
        </a:solidFill>
      </dgm:spPr>
      <dgm:t>
        <a:bodyPr/>
        <a:lstStyle/>
        <a:p>
          <a:r>
            <a:rPr lang="hu-HU" b="0" i="0" dirty="0" smtClean="0">
              <a:solidFill>
                <a:schemeClr val="tx2"/>
              </a:solidFill>
              <a:latin typeface="EC Square Sans Pro Medium" panose="020B0506040000020004" pitchFamily="34" charset="0"/>
            </a:rPr>
            <a:t>Széles körben felhívni a figyelmet a </a:t>
          </a:r>
          <a:r>
            <a:rPr lang="en-GB" b="0" i="0" dirty="0" smtClean="0">
              <a:solidFill>
                <a:schemeClr val="tx2"/>
              </a:solidFill>
              <a:latin typeface="EC Square Sans Pro Medium" panose="020B0506040000020004" pitchFamily="34" charset="0"/>
            </a:rPr>
            <a:t>WLB </a:t>
          </a:r>
          <a:r>
            <a:rPr lang="hu-HU" b="0" i="0" dirty="0" smtClean="0">
              <a:solidFill>
                <a:schemeClr val="tx2"/>
              </a:solidFill>
              <a:latin typeface="EC Square Sans Pro Medium" panose="020B0506040000020004" pitchFamily="34" charset="0"/>
            </a:rPr>
            <a:t>Irányelvre</a:t>
          </a:r>
          <a:endParaRPr lang="en-US" b="0" i="0" dirty="0">
            <a:solidFill>
              <a:schemeClr val="tx2"/>
            </a:solidFill>
            <a:latin typeface="EC Square Sans Pro Medium" panose="020B0506040000020004" pitchFamily="34" charset="0"/>
          </a:endParaRPr>
        </a:p>
      </dgm:t>
    </dgm:pt>
    <dgm:pt modelId="{84D18902-1E73-4F54-A061-419C7C72D00A}" type="parTrans" cxnId="{10319DD9-CF8C-4B00-B264-6F1B8E9498DE}">
      <dgm:prSet/>
      <dgm:spPr/>
      <dgm:t>
        <a:bodyPr/>
        <a:lstStyle/>
        <a:p>
          <a:endParaRPr lang="en-US"/>
        </a:p>
      </dgm:t>
    </dgm:pt>
    <dgm:pt modelId="{9D05931D-5153-4923-8B3F-A9C12D22B7E2}" type="sibTrans" cxnId="{10319DD9-CF8C-4B00-B264-6F1B8E9498DE}">
      <dgm:prSet/>
      <dgm:spPr/>
      <dgm:t>
        <a:bodyPr/>
        <a:lstStyle/>
        <a:p>
          <a:endParaRPr lang="en-US"/>
        </a:p>
      </dgm:t>
    </dgm:pt>
    <dgm:pt modelId="{31F4CB0E-9E8B-49A8-BFD6-6E0024F18FFF}">
      <dgm:prSet phldrT="[Text]"/>
      <dgm:spPr>
        <a:solidFill>
          <a:srgbClr val="FFA45D"/>
        </a:solidFill>
      </dgm:spPr>
      <dgm:t>
        <a:bodyPr/>
        <a:lstStyle/>
        <a:p>
          <a:r>
            <a:rPr lang="hu-HU" b="0" i="0" dirty="0" smtClean="0">
              <a:solidFill>
                <a:schemeClr val="tx2"/>
              </a:solidFill>
              <a:latin typeface="EC Square Sans Pro Medium" panose="020B0506040000020004" pitchFamily="34" charset="0"/>
            </a:rPr>
            <a:t>Kommunikációs kampány a nemi sztereotípiák ellen </a:t>
          </a:r>
          <a:endParaRPr lang="en-US" b="0" i="0" dirty="0">
            <a:solidFill>
              <a:schemeClr val="tx2"/>
            </a:solidFill>
            <a:latin typeface="EC Square Sans Pro Medium" panose="020B0506040000020004" pitchFamily="34" charset="0"/>
          </a:endParaRPr>
        </a:p>
      </dgm:t>
    </dgm:pt>
    <dgm:pt modelId="{B4D4C992-96F4-4A3A-88B8-E9AF04396030}" type="parTrans" cxnId="{C362E642-4C52-45F5-A8D7-F4B20552DAA2}">
      <dgm:prSet/>
      <dgm:spPr/>
      <dgm:t>
        <a:bodyPr/>
        <a:lstStyle/>
        <a:p>
          <a:endParaRPr lang="en-US"/>
        </a:p>
      </dgm:t>
    </dgm:pt>
    <dgm:pt modelId="{A006A8F3-C8E6-4627-891C-0E944141A808}" type="sibTrans" cxnId="{C362E642-4C52-45F5-A8D7-F4B20552DAA2}">
      <dgm:prSet/>
      <dgm:spPr/>
      <dgm:t>
        <a:bodyPr/>
        <a:lstStyle/>
        <a:p>
          <a:endParaRPr lang="en-US"/>
        </a:p>
      </dgm:t>
    </dgm:pt>
    <dgm:pt modelId="{5CA2968B-6278-4363-97AC-FC81CF09BE4D}">
      <dgm:prSet phldrT="[Text]"/>
      <dgm:spPr>
        <a:solidFill>
          <a:srgbClr val="FFA45D"/>
        </a:solidFill>
      </dgm:spPr>
      <dgm:t>
        <a:bodyPr/>
        <a:lstStyle/>
        <a:p>
          <a:r>
            <a:rPr lang="hu-HU" b="0" i="0" dirty="0" smtClean="0">
              <a:solidFill>
                <a:schemeClr val="tx2"/>
              </a:solidFill>
              <a:latin typeface="EC Square Sans Pro Medium" panose="020B0506040000020004" pitchFamily="34" charset="0"/>
            </a:rPr>
            <a:t>Családi szabadságot igény bevevő dolgozókkal történő kedvezőtlen bánásmód  orvoslása</a:t>
          </a:r>
          <a:r>
            <a:rPr lang="en-US" b="0" i="0" dirty="0" smtClean="0">
              <a:solidFill>
                <a:schemeClr val="tx2"/>
              </a:solidFill>
              <a:latin typeface="EC Square Sans Pro Medium" panose="020B0506040000020004" pitchFamily="34" charset="0"/>
            </a:rPr>
            <a:t> </a:t>
          </a:r>
          <a:endParaRPr lang="en-US" b="0" i="0" dirty="0">
            <a:solidFill>
              <a:schemeClr val="tx2"/>
            </a:solidFill>
            <a:latin typeface="EC Square Sans Pro Medium" panose="020B0506040000020004" pitchFamily="34" charset="0"/>
          </a:endParaRPr>
        </a:p>
      </dgm:t>
    </dgm:pt>
    <dgm:pt modelId="{B655C715-FAEB-4092-B391-6019814C1E2F}" type="parTrans" cxnId="{0E8E0CAF-05B7-4AAD-8969-424B19FE6164}">
      <dgm:prSet/>
      <dgm:spPr/>
      <dgm:t>
        <a:bodyPr/>
        <a:lstStyle/>
        <a:p>
          <a:endParaRPr lang="en-US"/>
        </a:p>
      </dgm:t>
    </dgm:pt>
    <dgm:pt modelId="{890F55AF-DF19-47F5-BC9D-3DD2E3DE5B1D}" type="sibTrans" cxnId="{0E8E0CAF-05B7-4AAD-8969-424B19FE6164}">
      <dgm:prSet/>
      <dgm:spPr/>
      <dgm:t>
        <a:bodyPr/>
        <a:lstStyle/>
        <a:p>
          <a:endParaRPr lang="en-US"/>
        </a:p>
      </dgm:t>
    </dgm:pt>
    <dgm:pt modelId="{6907EE99-4FFF-486C-BBB8-747634E54ECE}">
      <dgm:prSet phldrT="[Text]"/>
      <dgm:spPr>
        <a:solidFill>
          <a:srgbClr val="FFA45D"/>
        </a:solidFill>
      </dgm:spPr>
      <dgm:t>
        <a:bodyPr/>
        <a:lstStyle/>
        <a:p>
          <a:r>
            <a:rPr lang="hu-HU" b="0" i="0" dirty="0" smtClean="0">
              <a:solidFill>
                <a:schemeClr val="tx2"/>
              </a:solidFill>
              <a:latin typeface="EC Square Sans Pro Medium" panose="020B0506040000020004" pitchFamily="34" charset="0"/>
            </a:rPr>
            <a:t>Családbarát munkahelyi gyakorlatok támogatása és családi kötelezettségekben a férfiak nagyobb részvételének </a:t>
          </a:r>
          <a:r>
            <a:rPr lang="hu-HU" b="0" i="0" dirty="0" err="1" smtClean="0">
              <a:solidFill>
                <a:schemeClr val="tx2"/>
              </a:solidFill>
              <a:latin typeface="EC Square Sans Pro Medium" panose="020B0506040000020004" pitchFamily="34" charset="0"/>
            </a:rPr>
            <a:t>promotálása</a:t>
          </a:r>
          <a:r>
            <a:rPr lang="hu-HU" b="0" i="0" dirty="0" smtClean="0">
              <a:solidFill>
                <a:schemeClr val="tx2"/>
              </a:solidFill>
              <a:latin typeface="EC Square Sans Pro Medium" panose="020B0506040000020004" pitchFamily="34" charset="0"/>
            </a:rPr>
            <a:t> </a:t>
          </a:r>
          <a:endParaRPr lang="en-US" b="0" i="0" dirty="0">
            <a:solidFill>
              <a:schemeClr val="tx2"/>
            </a:solidFill>
            <a:latin typeface="EC Square Sans Pro Medium" panose="020B0506040000020004" pitchFamily="34" charset="0"/>
          </a:endParaRPr>
        </a:p>
      </dgm:t>
    </dgm:pt>
    <dgm:pt modelId="{95772B6C-9CFA-457F-A47A-00E744D57043}" type="parTrans" cxnId="{C43800C5-22D9-41DF-AAF0-72CAA5FC7261}">
      <dgm:prSet/>
      <dgm:spPr/>
      <dgm:t>
        <a:bodyPr/>
        <a:lstStyle/>
        <a:p>
          <a:endParaRPr lang="en-US"/>
        </a:p>
      </dgm:t>
    </dgm:pt>
    <dgm:pt modelId="{8C7A9490-C33E-4A3A-BF4E-5E61E8BC160E}" type="sibTrans" cxnId="{C43800C5-22D9-41DF-AAF0-72CAA5FC7261}">
      <dgm:prSet/>
      <dgm:spPr/>
      <dgm:t>
        <a:bodyPr/>
        <a:lstStyle/>
        <a:p>
          <a:endParaRPr lang="en-US"/>
        </a:p>
      </dgm:t>
    </dgm:pt>
    <dgm:pt modelId="{55BD4DB1-3830-4EB0-94EA-198458106A95}">
      <dgm:prSet phldrT="[Text]"/>
      <dgm:spPr>
        <a:solidFill>
          <a:srgbClr val="FFA45D"/>
        </a:solidFill>
      </dgm:spPr>
      <dgm:t>
        <a:bodyPr/>
        <a:lstStyle/>
        <a:p>
          <a:r>
            <a:rPr lang="en-GB" b="0" i="0" dirty="0">
              <a:solidFill>
                <a:schemeClr val="tx2"/>
              </a:solidFill>
              <a:latin typeface="EC Square Sans Pro Medium" panose="020B0506040000020004" pitchFamily="34" charset="0"/>
            </a:rPr>
            <a:t>WHO </a:t>
          </a:r>
          <a:r>
            <a:rPr lang="hu-HU" b="0" i="0" dirty="0" smtClean="0">
              <a:solidFill>
                <a:schemeClr val="tx2"/>
              </a:solidFill>
              <a:latin typeface="EC Square Sans Pro Medium" panose="020B0506040000020004" pitchFamily="34" charset="0"/>
            </a:rPr>
            <a:t>támogatási eszközök az informális gondozóknak</a:t>
          </a:r>
          <a:endParaRPr lang="en-US" b="0" i="0" dirty="0">
            <a:solidFill>
              <a:schemeClr val="tx2"/>
            </a:solidFill>
            <a:latin typeface="EC Square Sans Pro Medium" panose="020B0506040000020004" pitchFamily="34" charset="0"/>
          </a:endParaRPr>
        </a:p>
      </dgm:t>
    </dgm:pt>
    <dgm:pt modelId="{91678057-8F93-43F2-8D3E-13C586F8DFA1}" type="parTrans" cxnId="{DB9023E5-7A26-4C50-A6C9-A4E307C9A6E9}">
      <dgm:prSet/>
      <dgm:spPr/>
      <dgm:t>
        <a:bodyPr/>
        <a:lstStyle/>
        <a:p>
          <a:endParaRPr lang="en-US"/>
        </a:p>
      </dgm:t>
    </dgm:pt>
    <dgm:pt modelId="{0F0472A1-865D-4F45-8ABB-EF3F389C83FF}" type="sibTrans" cxnId="{DB9023E5-7A26-4C50-A6C9-A4E307C9A6E9}">
      <dgm:prSet/>
      <dgm:spPr/>
      <dgm:t>
        <a:bodyPr/>
        <a:lstStyle/>
        <a:p>
          <a:endParaRPr lang="en-US"/>
        </a:p>
      </dgm:t>
    </dgm:pt>
    <dgm:pt modelId="{E56BC04A-3A1E-490C-96F7-68A881A625E1}" type="pres">
      <dgm:prSet presAssocID="{FA8CDDD6-5233-47C7-B86F-5414401CA1C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3662FFA-E9BF-4D2C-8B06-83F4CB559118}" type="pres">
      <dgm:prSet presAssocID="{5ABA0A55-B181-46B9-B159-85C9416C92FE}" presName="node" presStyleLbl="node1" presStyleIdx="0" presStyleCnt="6" custLinFactNeighborY="22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8B4994-1D4D-4512-A629-1C248001E708}" type="pres">
      <dgm:prSet presAssocID="{E0E98E99-F38A-4D2A-9AB3-271BE18CCE43}" presName="sibTrans" presStyleCnt="0"/>
      <dgm:spPr/>
    </dgm:pt>
    <dgm:pt modelId="{9E6AA538-145E-4A36-9EA4-156A941D821F}" type="pres">
      <dgm:prSet presAssocID="{FA36B89A-4B2F-4EC2-96EC-DC8C6BB9AEAB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60FA51-4955-4289-9F6C-F64956A62E45}" type="pres">
      <dgm:prSet presAssocID="{9D05931D-5153-4923-8B3F-A9C12D22B7E2}" presName="sibTrans" presStyleCnt="0"/>
      <dgm:spPr/>
    </dgm:pt>
    <dgm:pt modelId="{9F986E6C-51C3-488E-9679-A94BA561989E}" type="pres">
      <dgm:prSet presAssocID="{31F4CB0E-9E8B-49A8-BFD6-6E0024F18FFF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AE2508-0B26-4CBE-80DE-A339D0B31FDC}" type="pres">
      <dgm:prSet presAssocID="{A006A8F3-C8E6-4627-891C-0E944141A808}" presName="sibTrans" presStyleCnt="0"/>
      <dgm:spPr/>
    </dgm:pt>
    <dgm:pt modelId="{A551EFD5-27BE-47F9-B348-2EAD26C53A53}" type="pres">
      <dgm:prSet presAssocID="{5CA2968B-6278-4363-97AC-FC81CF09BE4D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10B7DE-1AEB-46D5-9DD7-79CCBBB85C4F}" type="pres">
      <dgm:prSet presAssocID="{890F55AF-DF19-47F5-BC9D-3DD2E3DE5B1D}" presName="sibTrans" presStyleCnt="0"/>
      <dgm:spPr/>
    </dgm:pt>
    <dgm:pt modelId="{E1613FBF-8E9F-48B5-AE3A-5303FDA7B2F1}" type="pres">
      <dgm:prSet presAssocID="{6907EE99-4FFF-486C-BBB8-747634E54ECE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B600DF-971D-4D05-A480-54A5A05149D3}" type="pres">
      <dgm:prSet presAssocID="{8C7A9490-C33E-4A3A-BF4E-5E61E8BC160E}" presName="sibTrans" presStyleCnt="0"/>
      <dgm:spPr/>
    </dgm:pt>
    <dgm:pt modelId="{4653848F-CB3F-46D0-84F0-5E97AF672983}" type="pres">
      <dgm:prSet presAssocID="{55BD4DB1-3830-4EB0-94EA-198458106A95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0958BE7-0B1C-43F6-9A35-F54817881861}" type="presOf" srcId="{6907EE99-4FFF-486C-BBB8-747634E54ECE}" destId="{E1613FBF-8E9F-48B5-AE3A-5303FDA7B2F1}" srcOrd="0" destOrd="0" presId="urn:microsoft.com/office/officeart/2005/8/layout/default"/>
    <dgm:cxn modelId="{F9E4E422-4CB6-45A4-ADD7-3035CB0FF47C}" type="presOf" srcId="{55BD4DB1-3830-4EB0-94EA-198458106A95}" destId="{4653848F-CB3F-46D0-84F0-5E97AF672983}" srcOrd="0" destOrd="0" presId="urn:microsoft.com/office/officeart/2005/8/layout/default"/>
    <dgm:cxn modelId="{0E8E0CAF-05B7-4AAD-8969-424B19FE6164}" srcId="{FA8CDDD6-5233-47C7-B86F-5414401CA1CA}" destId="{5CA2968B-6278-4363-97AC-FC81CF09BE4D}" srcOrd="3" destOrd="0" parTransId="{B655C715-FAEB-4092-B391-6019814C1E2F}" sibTransId="{890F55AF-DF19-47F5-BC9D-3DD2E3DE5B1D}"/>
    <dgm:cxn modelId="{EDD1E193-210B-438E-AF50-B6FEC64DA27F}" type="presOf" srcId="{31F4CB0E-9E8B-49A8-BFD6-6E0024F18FFF}" destId="{9F986E6C-51C3-488E-9679-A94BA561989E}" srcOrd="0" destOrd="0" presId="urn:microsoft.com/office/officeart/2005/8/layout/default"/>
    <dgm:cxn modelId="{C43800C5-22D9-41DF-AAF0-72CAA5FC7261}" srcId="{FA8CDDD6-5233-47C7-B86F-5414401CA1CA}" destId="{6907EE99-4FFF-486C-BBB8-747634E54ECE}" srcOrd="4" destOrd="0" parTransId="{95772B6C-9CFA-457F-A47A-00E744D57043}" sibTransId="{8C7A9490-C33E-4A3A-BF4E-5E61E8BC160E}"/>
    <dgm:cxn modelId="{10319DD9-CF8C-4B00-B264-6F1B8E9498DE}" srcId="{FA8CDDD6-5233-47C7-B86F-5414401CA1CA}" destId="{FA36B89A-4B2F-4EC2-96EC-DC8C6BB9AEAB}" srcOrd="1" destOrd="0" parTransId="{84D18902-1E73-4F54-A061-419C7C72D00A}" sibTransId="{9D05931D-5153-4923-8B3F-A9C12D22B7E2}"/>
    <dgm:cxn modelId="{DB9023E5-7A26-4C50-A6C9-A4E307C9A6E9}" srcId="{FA8CDDD6-5233-47C7-B86F-5414401CA1CA}" destId="{55BD4DB1-3830-4EB0-94EA-198458106A95}" srcOrd="5" destOrd="0" parTransId="{91678057-8F93-43F2-8D3E-13C586F8DFA1}" sibTransId="{0F0472A1-865D-4F45-8ABB-EF3F389C83FF}"/>
    <dgm:cxn modelId="{C15CAB48-8B46-41B2-99D1-CEA5588EF63A}" type="presOf" srcId="{FA8CDDD6-5233-47C7-B86F-5414401CA1CA}" destId="{E56BC04A-3A1E-490C-96F7-68A881A625E1}" srcOrd="0" destOrd="0" presId="urn:microsoft.com/office/officeart/2005/8/layout/default"/>
    <dgm:cxn modelId="{557FF44C-A0DD-47BA-A5E7-5E1332D65C50}" srcId="{FA8CDDD6-5233-47C7-B86F-5414401CA1CA}" destId="{5ABA0A55-B181-46B9-B159-85C9416C92FE}" srcOrd="0" destOrd="0" parTransId="{E5370E72-3E72-4C06-BED0-917E68CBB625}" sibTransId="{E0E98E99-F38A-4D2A-9AB3-271BE18CCE43}"/>
    <dgm:cxn modelId="{5F69DE1F-7511-48EC-AD04-CE1B604AA3AE}" type="presOf" srcId="{5ABA0A55-B181-46B9-B159-85C9416C92FE}" destId="{93662FFA-E9BF-4D2C-8B06-83F4CB559118}" srcOrd="0" destOrd="0" presId="urn:microsoft.com/office/officeart/2005/8/layout/default"/>
    <dgm:cxn modelId="{C362E642-4C52-45F5-A8D7-F4B20552DAA2}" srcId="{FA8CDDD6-5233-47C7-B86F-5414401CA1CA}" destId="{31F4CB0E-9E8B-49A8-BFD6-6E0024F18FFF}" srcOrd="2" destOrd="0" parTransId="{B4D4C992-96F4-4A3A-88B8-E9AF04396030}" sibTransId="{A006A8F3-C8E6-4627-891C-0E944141A808}"/>
    <dgm:cxn modelId="{D506758C-3AED-4C40-9A7F-D7A9E43EBB7E}" type="presOf" srcId="{5CA2968B-6278-4363-97AC-FC81CF09BE4D}" destId="{A551EFD5-27BE-47F9-B348-2EAD26C53A53}" srcOrd="0" destOrd="0" presId="urn:microsoft.com/office/officeart/2005/8/layout/default"/>
    <dgm:cxn modelId="{DCADFD42-6046-41FE-9604-760B413868B7}" type="presOf" srcId="{FA36B89A-4B2F-4EC2-96EC-DC8C6BB9AEAB}" destId="{9E6AA538-145E-4A36-9EA4-156A941D821F}" srcOrd="0" destOrd="0" presId="urn:microsoft.com/office/officeart/2005/8/layout/default"/>
    <dgm:cxn modelId="{C2DF6805-FDD5-46D4-9F90-EAE67C565232}" type="presParOf" srcId="{E56BC04A-3A1E-490C-96F7-68A881A625E1}" destId="{93662FFA-E9BF-4D2C-8B06-83F4CB559118}" srcOrd="0" destOrd="0" presId="urn:microsoft.com/office/officeart/2005/8/layout/default"/>
    <dgm:cxn modelId="{61B694FB-F93E-433D-9CC2-4A297BBA1882}" type="presParOf" srcId="{E56BC04A-3A1E-490C-96F7-68A881A625E1}" destId="{258B4994-1D4D-4512-A629-1C248001E708}" srcOrd="1" destOrd="0" presId="urn:microsoft.com/office/officeart/2005/8/layout/default"/>
    <dgm:cxn modelId="{C8FE8445-1E60-427A-A7CD-21CC82D82115}" type="presParOf" srcId="{E56BC04A-3A1E-490C-96F7-68A881A625E1}" destId="{9E6AA538-145E-4A36-9EA4-156A941D821F}" srcOrd="2" destOrd="0" presId="urn:microsoft.com/office/officeart/2005/8/layout/default"/>
    <dgm:cxn modelId="{45DFAAEA-099A-4D41-A2E6-4B248FCF5FD2}" type="presParOf" srcId="{E56BC04A-3A1E-490C-96F7-68A881A625E1}" destId="{6060FA51-4955-4289-9F6C-F64956A62E45}" srcOrd="3" destOrd="0" presId="urn:microsoft.com/office/officeart/2005/8/layout/default"/>
    <dgm:cxn modelId="{C2783DEB-B36B-48A7-B35A-B4C268D2CAE2}" type="presParOf" srcId="{E56BC04A-3A1E-490C-96F7-68A881A625E1}" destId="{9F986E6C-51C3-488E-9679-A94BA561989E}" srcOrd="4" destOrd="0" presId="urn:microsoft.com/office/officeart/2005/8/layout/default"/>
    <dgm:cxn modelId="{19A35F7D-6AD2-4573-8525-C3E3EAD2F11D}" type="presParOf" srcId="{E56BC04A-3A1E-490C-96F7-68A881A625E1}" destId="{2BAE2508-0B26-4CBE-80DE-A339D0B31FDC}" srcOrd="5" destOrd="0" presId="urn:microsoft.com/office/officeart/2005/8/layout/default"/>
    <dgm:cxn modelId="{9B49779B-B2F6-4A87-8097-5C90883CA98C}" type="presParOf" srcId="{E56BC04A-3A1E-490C-96F7-68A881A625E1}" destId="{A551EFD5-27BE-47F9-B348-2EAD26C53A53}" srcOrd="6" destOrd="0" presId="urn:microsoft.com/office/officeart/2005/8/layout/default"/>
    <dgm:cxn modelId="{8C5260D7-7754-47C5-A7A1-848CC26EE6E9}" type="presParOf" srcId="{E56BC04A-3A1E-490C-96F7-68A881A625E1}" destId="{9610B7DE-1AEB-46D5-9DD7-79CCBBB85C4F}" srcOrd="7" destOrd="0" presId="urn:microsoft.com/office/officeart/2005/8/layout/default"/>
    <dgm:cxn modelId="{0ADEA5CD-A6AC-4D0B-8BAA-4D223FE3E144}" type="presParOf" srcId="{E56BC04A-3A1E-490C-96F7-68A881A625E1}" destId="{E1613FBF-8E9F-48B5-AE3A-5303FDA7B2F1}" srcOrd="8" destOrd="0" presId="urn:microsoft.com/office/officeart/2005/8/layout/default"/>
    <dgm:cxn modelId="{5C3CF294-1F33-4ADD-B6F1-CEE843A1DB4C}" type="presParOf" srcId="{E56BC04A-3A1E-490C-96F7-68A881A625E1}" destId="{51B600DF-971D-4D05-A480-54A5A05149D3}" srcOrd="9" destOrd="0" presId="urn:microsoft.com/office/officeart/2005/8/layout/default"/>
    <dgm:cxn modelId="{7596CDBD-1070-494B-ADE0-595327AE1ABD}" type="presParOf" srcId="{E56BC04A-3A1E-490C-96F7-68A881A625E1}" destId="{4653848F-CB3F-46D0-84F0-5E97AF672983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955CF56-E3DE-4EA9-898C-3B1D4963110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3CDBC70-1D48-45F6-8833-173ED295E2F9}">
      <dgm:prSet phldrT="[Text]"/>
      <dgm:spPr>
        <a:solidFill>
          <a:srgbClr val="FFA45D"/>
        </a:solidFill>
      </dgm:spPr>
      <dgm:t>
        <a:bodyPr/>
        <a:lstStyle/>
        <a:p>
          <a:r>
            <a:rPr lang="hu-HU" b="0" i="0" dirty="0" smtClean="0">
              <a:solidFill>
                <a:schemeClr val="tx2"/>
              </a:solidFill>
              <a:latin typeface="EC Square Sans Pro Medium" panose="020B0506040000020004" pitchFamily="34" charset="0"/>
            </a:rPr>
            <a:t>A gondozásra vonatkozó adatgyűjtés és elemzés</a:t>
          </a:r>
          <a:r>
            <a:rPr lang="en-US" b="0" i="0" dirty="0" smtClean="0">
              <a:solidFill>
                <a:schemeClr val="tx2"/>
              </a:solidFill>
              <a:latin typeface="EC Square Sans Pro Medium" panose="020B0506040000020004" pitchFamily="34" charset="0"/>
            </a:rPr>
            <a:t> </a:t>
          </a:r>
          <a:r>
            <a:rPr lang="hu-HU" b="0" i="0" dirty="0" smtClean="0">
              <a:solidFill>
                <a:schemeClr val="tx2"/>
              </a:solidFill>
              <a:latin typeface="EC Square Sans Pro Medium" panose="020B0506040000020004" pitchFamily="34" charset="0"/>
            </a:rPr>
            <a:t>javítása</a:t>
          </a:r>
          <a:endParaRPr lang="en-US" b="0" i="0" dirty="0">
            <a:solidFill>
              <a:schemeClr val="tx2"/>
            </a:solidFill>
            <a:latin typeface="EC Square Sans Pro Medium" panose="020B0506040000020004" pitchFamily="34" charset="0"/>
          </a:endParaRPr>
        </a:p>
      </dgm:t>
    </dgm:pt>
    <dgm:pt modelId="{A5899916-F9C9-4F4C-8DA4-DB198E610B5E}" type="parTrans" cxnId="{8BD70775-868C-4E8D-9BDD-7938234CC467}">
      <dgm:prSet/>
      <dgm:spPr/>
      <dgm:t>
        <a:bodyPr/>
        <a:lstStyle/>
        <a:p>
          <a:endParaRPr lang="en-US"/>
        </a:p>
      </dgm:t>
    </dgm:pt>
    <dgm:pt modelId="{6B2F4B61-43AC-4229-B7E1-2416E98257E1}" type="sibTrans" cxnId="{8BD70775-868C-4E8D-9BDD-7938234CC467}">
      <dgm:prSet/>
      <dgm:spPr/>
      <dgm:t>
        <a:bodyPr/>
        <a:lstStyle/>
        <a:p>
          <a:endParaRPr lang="en-US"/>
        </a:p>
      </dgm:t>
    </dgm:pt>
    <dgm:pt modelId="{A639E92C-CA34-40EF-B977-4CCEC8274D42}">
      <dgm:prSet phldrT="[Text]"/>
      <dgm:spPr>
        <a:solidFill>
          <a:srgbClr val="FFA45D"/>
        </a:solidFill>
      </dgm:spPr>
      <dgm:t>
        <a:bodyPr/>
        <a:lstStyle/>
        <a:p>
          <a:r>
            <a:rPr lang="hu-HU" b="0" i="0" dirty="0" smtClean="0">
              <a:solidFill>
                <a:schemeClr val="tx2"/>
              </a:solidFill>
              <a:latin typeface="EC Square Sans Pro Medium" panose="020B0506040000020004" pitchFamily="34" charset="0"/>
            </a:rPr>
            <a:t>Az ECEC célok </a:t>
          </a:r>
          <a:r>
            <a:rPr lang="hu-HU" b="0" i="0" dirty="0" err="1" smtClean="0">
              <a:solidFill>
                <a:schemeClr val="tx2"/>
              </a:solidFill>
              <a:latin typeface="EC Square Sans Pro Medium" panose="020B0506040000020004" pitchFamily="34" charset="0"/>
            </a:rPr>
            <a:t>előrehaladásának</a:t>
          </a:r>
          <a:r>
            <a:rPr lang="hu-HU" b="0" i="0" dirty="0" smtClean="0">
              <a:solidFill>
                <a:schemeClr val="tx2"/>
              </a:solidFill>
              <a:latin typeface="EC Square Sans Pro Medium" panose="020B0506040000020004" pitchFamily="34" charset="0"/>
            </a:rPr>
            <a:t> </a:t>
          </a:r>
          <a:r>
            <a:rPr lang="hu-HU" b="0" i="0" dirty="0" err="1" smtClean="0">
              <a:solidFill>
                <a:schemeClr val="tx2"/>
              </a:solidFill>
              <a:latin typeface="EC Square Sans Pro Medium" panose="020B0506040000020004" pitchFamily="34" charset="0"/>
            </a:rPr>
            <a:t>monitorozása</a:t>
          </a:r>
          <a:r>
            <a:rPr lang="hu-HU" b="0" i="0" dirty="0" smtClean="0">
              <a:solidFill>
                <a:schemeClr val="tx2"/>
              </a:solidFill>
              <a:latin typeface="EC Square Sans Pro Medium" panose="020B0506040000020004" pitchFamily="34" charset="0"/>
            </a:rPr>
            <a:t> és indikátorok kidolgozása</a:t>
          </a:r>
          <a:endParaRPr lang="en-US" b="0" i="0" dirty="0">
            <a:solidFill>
              <a:schemeClr val="tx2"/>
            </a:solidFill>
            <a:latin typeface="EC Square Sans Pro Medium" panose="020B0506040000020004" pitchFamily="34" charset="0"/>
          </a:endParaRPr>
        </a:p>
      </dgm:t>
    </dgm:pt>
    <dgm:pt modelId="{55F8330F-B69A-42EA-B3A5-8BBCA8245A5F}" type="parTrans" cxnId="{79053D0A-743C-4E17-BA2A-533919654044}">
      <dgm:prSet/>
      <dgm:spPr/>
      <dgm:t>
        <a:bodyPr/>
        <a:lstStyle/>
        <a:p>
          <a:endParaRPr lang="en-US"/>
        </a:p>
      </dgm:t>
    </dgm:pt>
    <dgm:pt modelId="{A9DD2F1F-9E04-47BC-938B-15170CE5DED6}" type="sibTrans" cxnId="{79053D0A-743C-4E17-BA2A-533919654044}">
      <dgm:prSet/>
      <dgm:spPr/>
      <dgm:t>
        <a:bodyPr/>
        <a:lstStyle/>
        <a:p>
          <a:endParaRPr lang="en-US"/>
        </a:p>
      </dgm:t>
    </dgm:pt>
    <dgm:pt modelId="{5BD913C0-5E2F-4FCF-AF03-AE7B3892DD04}">
      <dgm:prSet phldrT="[Text]"/>
      <dgm:spPr>
        <a:solidFill>
          <a:srgbClr val="FFA45D"/>
        </a:solidFill>
      </dgm:spPr>
      <dgm:t>
        <a:bodyPr/>
        <a:lstStyle/>
        <a:p>
          <a:r>
            <a:rPr lang="hu-HU" b="0" i="0" dirty="0" smtClean="0">
              <a:solidFill>
                <a:schemeClr val="tx2"/>
              </a:solidFill>
              <a:latin typeface="EC Square Sans Pro Medium" panose="020B0506040000020004" pitchFamily="34" charset="0"/>
            </a:rPr>
            <a:t>Munkacsoport tartós gondozási statisztikák kidolgozására </a:t>
          </a:r>
          <a:endParaRPr lang="en-US" b="0" i="0" dirty="0">
            <a:solidFill>
              <a:schemeClr val="tx2"/>
            </a:solidFill>
            <a:latin typeface="EC Square Sans Pro Medium" panose="020B0506040000020004" pitchFamily="34" charset="0"/>
          </a:endParaRPr>
        </a:p>
      </dgm:t>
    </dgm:pt>
    <dgm:pt modelId="{C2156F0C-3711-40B3-97AA-65FFC67B3621}" type="parTrans" cxnId="{ACFA3184-4D1E-48BA-803A-592E1857A3B8}">
      <dgm:prSet/>
      <dgm:spPr/>
      <dgm:t>
        <a:bodyPr/>
        <a:lstStyle/>
        <a:p>
          <a:endParaRPr lang="en-US"/>
        </a:p>
      </dgm:t>
    </dgm:pt>
    <dgm:pt modelId="{3BC35CD8-3515-42B7-9D84-5BBF5930C89F}" type="sibTrans" cxnId="{ACFA3184-4D1E-48BA-803A-592E1857A3B8}">
      <dgm:prSet/>
      <dgm:spPr/>
      <dgm:t>
        <a:bodyPr/>
        <a:lstStyle/>
        <a:p>
          <a:endParaRPr lang="en-US"/>
        </a:p>
      </dgm:t>
    </dgm:pt>
    <dgm:pt modelId="{58CBA518-75E6-42A3-BB9F-CE1AD3B2263E}">
      <dgm:prSet phldrT="[Text]"/>
      <dgm:spPr>
        <a:solidFill>
          <a:srgbClr val="FFA45D"/>
        </a:solidFill>
      </dgm:spPr>
      <dgm:t>
        <a:bodyPr/>
        <a:lstStyle/>
        <a:p>
          <a:r>
            <a:rPr lang="hu-HU" b="0" i="0" dirty="0" smtClean="0">
              <a:solidFill>
                <a:schemeClr val="tx2"/>
              </a:solidFill>
              <a:latin typeface="EC Square Sans Pro Medium" panose="020B0506040000020004" pitchFamily="34" charset="0"/>
            </a:rPr>
            <a:t>Szükségletalapú előrejelzések</a:t>
          </a:r>
          <a:r>
            <a:rPr lang="en-US" b="0" i="0" dirty="0" smtClean="0">
              <a:solidFill>
                <a:schemeClr val="tx2"/>
              </a:solidFill>
              <a:latin typeface="EC Square Sans Pro Medium" panose="020B0506040000020004" pitchFamily="34" charset="0"/>
            </a:rPr>
            <a:t> </a:t>
          </a:r>
          <a:r>
            <a:rPr lang="hu-HU" b="0" i="0" dirty="0" smtClean="0">
              <a:solidFill>
                <a:schemeClr val="tx2"/>
              </a:solidFill>
              <a:latin typeface="EC Square Sans Pro Medium" panose="020B0506040000020004" pitchFamily="34" charset="0"/>
            </a:rPr>
            <a:t>készítése egészségügyben</a:t>
          </a:r>
          <a:r>
            <a:rPr lang="en-US" b="0" i="0" dirty="0" smtClean="0">
              <a:solidFill>
                <a:schemeClr val="tx2"/>
              </a:solidFill>
              <a:latin typeface="EC Square Sans Pro Medium" panose="020B0506040000020004" pitchFamily="34" charset="0"/>
            </a:rPr>
            <a:t> </a:t>
          </a:r>
          <a:r>
            <a:rPr lang="hu-HU" b="0" i="0" dirty="0" smtClean="0">
              <a:solidFill>
                <a:schemeClr val="tx2"/>
              </a:solidFill>
              <a:latin typeface="EC Square Sans Pro Medium" panose="020B0506040000020004" pitchFamily="34" charset="0"/>
            </a:rPr>
            <a:t>és tartós gondozásban</a:t>
          </a:r>
          <a:endParaRPr lang="en-US" b="0" i="0" dirty="0">
            <a:solidFill>
              <a:schemeClr val="tx2"/>
            </a:solidFill>
            <a:latin typeface="EC Square Sans Pro Medium" panose="020B0506040000020004" pitchFamily="34" charset="0"/>
          </a:endParaRPr>
        </a:p>
      </dgm:t>
    </dgm:pt>
    <dgm:pt modelId="{A16155CB-C858-4E4C-BDBC-012A48FBDE7E}" type="parTrans" cxnId="{3B74E41C-7122-449A-97CA-F1B6EC5688F8}">
      <dgm:prSet/>
      <dgm:spPr/>
      <dgm:t>
        <a:bodyPr/>
        <a:lstStyle/>
        <a:p>
          <a:endParaRPr lang="en-US"/>
        </a:p>
      </dgm:t>
    </dgm:pt>
    <dgm:pt modelId="{D2D77406-66C3-4AD3-A95D-9A917972A5B0}" type="sibTrans" cxnId="{3B74E41C-7122-449A-97CA-F1B6EC5688F8}">
      <dgm:prSet/>
      <dgm:spPr/>
      <dgm:t>
        <a:bodyPr/>
        <a:lstStyle/>
        <a:p>
          <a:endParaRPr lang="en-US"/>
        </a:p>
      </dgm:t>
    </dgm:pt>
    <dgm:pt modelId="{7120C7BC-9976-491F-86E4-C613EB8C38B4}">
      <dgm:prSet phldrT="[Text]"/>
      <dgm:spPr>
        <a:solidFill>
          <a:srgbClr val="FFA45D"/>
        </a:solidFill>
      </dgm:spPr>
      <dgm:t>
        <a:bodyPr/>
        <a:lstStyle/>
        <a:p>
          <a:r>
            <a:rPr lang="hu-HU" b="0" i="0" dirty="0" smtClean="0">
              <a:solidFill>
                <a:schemeClr val="tx2"/>
              </a:solidFill>
              <a:latin typeface="EC Square Sans Pro Medium" panose="020B0506040000020004" pitchFamily="34" charset="0"/>
            </a:rPr>
            <a:t>Kölcsönös tanulás a gondozás valamennyi</a:t>
          </a:r>
          <a:r>
            <a:rPr lang="en-GB" b="0" i="0" dirty="0" smtClean="0">
              <a:solidFill>
                <a:schemeClr val="tx2"/>
              </a:solidFill>
              <a:latin typeface="EC Square Sans Pro Medium" panose="020B0506040000020004" pitchFamily="34" charset="0"/>
            </a:rPr>
            <a:t> </a:t>
          </a:r>
          <a:r>
            <a:rPr lang="hu-HU" b="0" i="0" dirty="0" smtClean="0">
              <a:solidFill>
                <a:schemeClr val="tx2"/>
              </a:solidFill>
              <a:latin typeface="EC Square Sans Pro Medium" panose="020B0506040000020004" pitchFamily="34" charset="0"/>
            </a:rPr>
            <a:t>területén</a:t>
          </a:r>
          <a:endParaRPr lang="en-US" b="0" i="0" dirty="0">
            <a:solidFill>
              <a:schemeClr val="tx2"/>
            </a:solidFill>
            <a:latin typeface="EC Square Sans Pro Medium" panose="020B0506040000020004" pitchFamily="34" charset="0"/>
          </a:endParaRPr>
        </a:p>
      </dgm:t>
    </dgm:pt>
    <dgm:pt modelId="{538351B2-0319-4412-8DB2-46A5432A98AA}" type="parTrans" cxnId="{7BB9264B-E7C9-48D4-B9D4-0DB67825E78F}">
      <dgm:prSet/>
      <dgm:spPr/>
      <dgm:t>
        <a:bodyPr/>
        <a:lstStyle/>
        <a:p>
          <a:endParaRPr lang="en-US"/>
        </a:p>
      </dgm:t>
    </dgm:pt>
    <dgm:pt modelId="{05C8378F-5A32-4717-8335-C38B0A495E65}" type="sibTrans" cxnId="{7BB9264B-E7C9-48D4-B9D4-0DB67825E78F}">
      <dgm:prSet/>
      <dgm:spPr/>
      <dgm:t>
        <a:bodyPr/>
        <a:lstStyle/>
        <a:p>
          <a:endParaRPr lang="en-US"/>
        </a:p>
      </dgm:t>
    </dgm:pt>
    <dgm:pt modelId="{DEACF509-D72B-4934-8323-0ADD9A53E417}">
      <dgm:prSet phldrT="[Text]"/>
      <dgm:spPr>
        <a:solidFill>
          <a:srgbClr val="FFA45D"/>
        </a:solidFill>
      </dgm:spPr>
      <dgm:t>
        <a:bodyPr/>
        <a:lstStyle/>
        <a:p>
          <a:r>
            <a:rPr lang="en-US" b="0" i="0" dirty="0" smtClean="0">
              <a:solidFill>
                <a:schemeClr val="tx2"/>
              </a:solidFill>
              <a:latin typeface="EC Square Sans Pro Medium" panose="020B0506040000020004" pitchFamily="34" charset="0"/>
            </a:rPr>
            <a:t>Horizon</a:t>
          </a:r>
          <a:r>
            <a:rPr lang="hu-HU" b="0" i="0" dirty="0" smtClean="0">
              <a:solidFill>
                <a:schemeClr val="tx2"/>
              </a:solidFill>
              <a:latin typeface="EC Square Sans Pro Medium" panose="020B0506040000020004" pitchFamily="34" charset="0"/>
            </a:rPr>
            <a:t>t</a:t>
          </a:r>
          <a:r>
            <a:rPr lang="en-US" b="0" i="0" dirty="0" smtClean="0">
              <a:solidFill>
                <a:schemeClr val="tx2"/>
              </a:solidFill>
              <a:latin typeface="EC Square Sans Pro Medium" panose="020B0506040000020004" pitchFamily="34" charset="0"/>
            </a:rPr>
            <a:t> </a:t>
          </a:r>
          <a:r>
            <a:rPr lang="en-US" b="0" i="0" dirty="0" err="1" smtClean="0">
              <a:solidFill>
                <a:schemeClr val="tx2"/>
              </a:solidFill>
              <a:latin typeface="EC Square Sans Pro Medium" panose="020B0506040000020004" pitchFamily="34" charset="0"/>
            </a:rPr>
            <a:t>Eur</a:t>
          </a:r>
          <a:r>
            <a:rPr lang="hu-HU" b="0" i="0" dirty="0" err="1" smtClean="0">
              <a:solidFill>
                <a:schemeClr val="tx2"/>
              </a:solidFill>
              <a:latin typeface="EC Square Sans Pro Medium" panose="020B0506040000020004" pitchFamily="34" charset="0"/>
            </a:rPr>
            <a:t>ópa</a:t>
          </a:r>
          <a:r>
            <a:rPr lang="en-US" b="0" i="0" dirty="0" smtClean="0">
              <a:solidFill>
                <a:schemeClr val="tx2"/>
              </a:solidFill>
              <a:latin typeface="EC Square Sans Pro Medium" panose="020B0506040000020004" pitchFamily="34" charset="0"/>
            </a:rPr>
            <a:t> </a:t>
          </a:r>
          <a:r>
            <a:rPr lang="en-US" b="0" i="0" dirty="0" err="1" smtClean="0">
              <a:solidFill>
                <a:schemeClr val="tx2"/>
              </a:solidFill>
              <a:latin typeface="EC Square Sans Pro Medium" panose="020B0506040000020004" pitchFamily="34" charset="0"/>
            </a:rPr>
            <a:t>proj</a:t>
          </a:r>
          <a:r>
            <a:rPr lang="hu-HU" b="0" i="0" dirty="0" err="1" smtClean="0">
              <a:solidFill>
                <a:schemeClr val="tx2"/>
              </a:solidFill>
              <a:latin typeface="EC Square Sans Pro Medium" panose="020B0506040000020004" pitchFamily="34" charset="0"/>
            </a:rPr>
            <a:t>ektek</a:t>
          </a:r>
          <a:r>
            <a:rPr lang="hu-HU" b="0" i="0" dirty="0" smtClean="0">
              <a:solidFill>
                <a:schemeClr val="tx2"/>
              </a:solidFill>
              <a:latin typeface="EC Square Sans Pro Medium" panose="020B0506040000020004" pitchFamily="34" charset="0"/>
            </a:rPr>
            <a:t> a területi egyenlőségek</a:t>
          </a:r>
          <a:r>
            <a:rPr lang="en-US" b="0" i="0" dirty="0" smtClean="0">
              <a:solidFill>
                <a:schemeClr val="tx2"/>
              </a:solidFill>
              <a:latin typeface="EC Square Sans Pro Medium" panose="020B0506040000020004" pitchFamily="34" charset="0"/>
            </a:rPr>
            <a:t> </a:t>
          </a:r>
          <a:r>
            <a:rPr lang="hu-HU" b="0" i="0" dirty="0" smtClean="0">
              <a:solidFill>
                <a:schemeClr val="tx2"/>
              </a:solidFill>
              <a:latin typeface="EC Square Sans Pro Medium" panose="020B0506040000020004" pitchFamily="34" charset="0"/>
            </a:rPr>
            <a:t>csökkentésére és integrált gondozásra</a:t>
          </a:r>
          <a:endParaRPr lang="en-US" b="0" i="0" dirty="0">
            <a:solidFill>
              <a:schemeClr val="tx2"/>
            </a:solidFill>
            <a:latin typeface="EC Square Sans Pro Medium" panose="020B0506040000020004" pitchFamily="34" charset="0"/>
          </a:endParaRPr>
        </a:p>
      </dgm:t>
    </dgm:pt>
    <dgm:pt modelId="{804F516F-ED17-4499-A87D-A611A5C85282}" type="parTrans" cxnId="{5F1B3F3F-F0BC-48D9-BFB4-EAE9C775A10A}">
      <dgm:prSet/>
      <dgm:spPr/>
      <dgm:t>
        <a:bodyPr/>
        <a:lstStyle/>
        <a:p>
          <a:endParaRPr lang="en-US"/>
        </a:p>
      </dgm:t>
    </dgm:pt>
    <dgm:pt modelId="{90166FBB-F862-4928-93F8-006FD47D7656}" type="sibTrans" cxnId="{5F1B3F3F-F0BC-48D9-BFB4-EAE9C775A10A}">
      <dgm:prSet/>
      <dgm:spPr/>
      <dgm:t>
        <a:bodyPr/>
        <a:lstStyle/>
        <a:p>
          <a:endParaRPr lang="en-US"/>
        </a:p>
      </dgm:t>
    </dgm:pt>
    <dgm:pt modelId="{8211CB96-5584-483B-999B-8E54A0DB7B94}">
      <dgm:prSet phldrT="[Text]"/>
      <dgm:spPr>
        <a:solidFill>
          <a:srgbClr val="FFA45D"/>
        </a:solidFill>
      </dgm:spPr>
      <dgm:t>
        <a:bodyPr/>
        <a:lstStyle/>
        <a:p>
          <a:r>
            <a:rPr lang="hu-HU" b="0" i="0" dirty="0" smtClean="0">
              <a:solidFill>
                <a:schemeClr val="tx2"/>
              </a:solidFill>
              <a:latin typeface="EC Square Sans Pro Medium" panose="020B0506040000020004" pitchFamily="34" charset="0"/>
            </a:rPr>
            <a:t>Tapasztalatcsere gondozási </a:t>
          </a:r>
          <a:r>
            <a:rPr lang="en-US" b="0" i="0" dirty="0" smtClean="0">
              <a:solidFill>
                <a:schemeClr val="tx2"/>
              </a:solidFill>
              <a:latin typeface="EC Square Sans Pro Medium" panose="020B0506040000020004" pitchFamily="34" charset="0"/>
            </a:rPr>
            <a:t> </a:t>
          </a:r>
          <a:r>
            <a:rPr lang="hu-HU" b="0" i="0" dirty="0" smtClean="0">
              <a:solidFill>
                <a:schemeClr val="tx2"/>
              </a:solidFill>
              <a:latin typeface="EC Square Sans Pro Medium" panose="020B0506040000020004" pitchFamily="34" charset="0"/>
            </a:rPr>
            <a:t>szolgáltatásokról vidéki területeken</a:t>
          </a:r>
          <a:endParaRPr lang="en-US" b="0" i="0" dirty="0">
            <a:solidFill>
              <a:schemeClr val="tx2"/>
            </a:solidFill>
            <a:latin typeface="EC Square Sans Pro Medium" panose="020B0506040000020004" pitchFamily="34" charset="0"/>
          </a:endParaRPr>
        </a:p>
      </dgm:t>
    </dgm:pt>
    <dgm:pt modelId="{E62364F9-C3E5-4D72-91AA-5188D83D1894}" type="parTrans" cxnId="{B8854980-4566-4F45-B311-8D962BA5A7FF}">
      <dgm:prSet/>
      <dgm:spPr/>
      <dgm:t>
        <a:bodyPr/>
        <a:lstStyle/>
        <a:p>
          <a:endParaRPr lang="en-US"/>
        </a:p>
      </dgm:t>
    </dgm:pt>
    <dgm:pt modelId="{CE83C85F-9078-4434-BDC3-9B3889B09063}" type="sibTrans" cxnId="{B8854980-4566-4F45-B311-8D962BA5A7FF}">
      <dgm:prSet/>
      <dgm:spPr/>
      <dgm:t>
        <a:bodyPr/>
        <a:lstStyle/>
        <a:p>
          <a:endParaRPr lang="en-US"/>
        </a:p>
      </dgm:t>
    </dgm:pt>
    <dgm:pt modelId="{87DF32F4-F9C4-467B-94AC-1869D6E0DD8B}">
      <dgm:prSet phldrT="[Text]"/>
      <dgm:spPr>
        <a:solidFill>
          <a:srgbClr val="FFA45D"/>
        </a:solidFill>
      </dgm:spPr>
      <dgm:t>
        <a:bodyPr/>
        <a:lstStyle/>
        <a:p>
          <a:r>
            <a:rPr lang="hu-HU" b="0" i="0" dirty="0" smtClean="0">
              <a:solidFill>
                <a:schemeClr val="tx2"/>
              </a:solidFill>
              <a:latin typeface="EC Square Sans Pro Medium" panose="020B0506040000020004" pitchFamily="34" charset="0"/>
            </a:rPr>
            <a:t>Az Európai Szemeszterben az előrehaladás </a:t>
          </a:r>
          <a:r>
            <a:rPr lang="hu-HU" b="0" i="0" dirty="0" err="1" smtClean="0">
              <a:solidFill>
                <a:schemeClr val="tx2"/>
              </a:solidFill>
              <a:latin typeface="EC Square Sans Pro Medium" panose="020B0506040000020004" pitchFamily="34" charset="0"/>
            </a:rPr>
            <a:t>monitorozása</a:t>
          </a:r>
          <a:endParaRPr lang="en-US" b="0" i="0" dirty="0">
            <a:solidFill>
              <a:schemeClr val="tx2"/>
            </a:solidFill>
            <a:latin typeface="EC Square Sans Pro Medium" panose="020B0506040000020004" pitchFamily="34" charset="0"/>
          </a:endParaRPr>
        </a:p>
      </dgm:t>
    </dgm:pt>
    <dgm:pt modelId="{EDB7FE95-D364-4EE7-9FA0-FA2C2B3F2F03}" type="parTrans" cxnId="{91469597-32D7-4B51-9C45-918064B400EA}">
      <dgm:prSet/>
      <dgm:spPr/>
      <dgm:t>
        <a:bodyPr/>
        <a:lstStyle/>
        <a:p>
          <a:endParaRPr lang="en-US"/>
        </a:p>
      </dgm:t>
    </dgm:pt>
    <dgm:pt modelId="{D832ACF2-4DE0-4618-AA4E-3F859D28C80E}" type="sibTrans" cxnId="{91469597-32D7-4B51-9C45-918064B400EA}">
      <dgm:prSet/>
      <dgm:spPr/>
      <dgm:t>
        <a:bodyPr/>
        <a:lstStyle/>
        <a:p>
          <a:endParaRPr lang="en-US"/>
        </a:p>
      </dgm:t>
    </dgm:pt>
    <dgm:pt modelId="{18D9379D-C052-438D-A762-E6F671930F5C}" type="pres">
      <dgm:prSet presAssocID="{E955CF56-E3DE-4EA9-898C-3B1D4963110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89EA290-6795-4A57-A305-B1BA70B19970}" type="pres">
      <dgm:prSet presAssocID="{23CDBC70-1D48-45F6-8833-173ED295E2F9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51D5BA-0ED8-40BC-80B1-B680802DDDF7}" type="pres">
      <dgm:prSet presAssocID="{6B2F4B61-43AC-4229-B7E1-2416E98257E1}" presName="sibTrans" presStyleCnt="0"/>
      <dgm:spPr/>
    </dgm:pt>
    <dgm:pt modelId="{A022A93E-9709-4773-95E8-C72CC1BAF2F0}" type="pres">
      <dgm:prSet presAssocID="{A639E92C-CA34-40EF-B977-4CCEC8274D42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10B8DA-0CFB-43D5-9EC9-0C97EBA28DEF}" type="pres">
      <dgm:prSet presAssocID="{A9DD2F1F-9E04-47BC-938B-15170CE5DED6}" presName="sibTrans" presStyleCnt="0"/>
      <dgm:spPr/>
    </dgm:pt>
    <dgm:pt modelId="{92CB14A0-F7E6-444E-902F-EE3A0213B0AD}" type="pres">
      <dgm:prSet presAssocID="{5BD913C0-5E2F-4FCF-AF03-AE7B3892DD04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BC1C7B-D892-48C7-9A0F-39F7B7D9ABBB}" type="pres">
      <dgm:prSet presAssocID="{3BC35CD8-3515-42B7-9D84-5BBF5930C89F}" presName="sibTrans" presStyleCnt="0"/>
      <dgm:spPr/>
    </dgm:pt>
    <dgm:pt modelId="{74600CAF-393F-4B70-85FD-DCE9ED8E3ACB}" type="pres">
      <dgm:prSet presAssocID="{58CBA518-75E6-42A3-BB9F-CE1AD3B2263E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7C7807-25B5-499F-9BFC-6AD9DEFB1850}" type="pres">
      <dgm:prSet presAssocID="{D2D77406-66C3-4AD3-A95D-9A917972A5B0}" presName="sibTrans" presStyleCnt="0"/>
      <dgm:spPr/>
    </dgm:pt>
    <dgm:pt modelId="{D127A2B7-E175-4F8F-95F1-027B83CBA00E}" type="pres">
      <dgm:prSet presAssocID="{DEACF509-D72B-4934-8323-0ADD9A53E417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2C0373-2119-44AB-AB92-83FA5992C481}" type="pres">
      <dgm:prSet presAssocID="{90166FBB-F862-4928-93F8-006FD47D7656}" presName="sibTrans" presStyleCnt="0"/>
      <dgm:spPr/>
    </dgm:pt>
    <dgm:pt modelId="{D5FE7A6E-65F5-408C-ACEA-3D33079C2B0B}" type="pres">
      <dgm:prSet presAssocID="{8211CB96-5584-483B-999B-8E54A0DB7B94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FD0CCB-7142-4751-85F2-94F81C09F566}" type="pres">
      <dgm:prSet presAssocID="{CE83C85F-9078-4434-BDC3-9B3889B09063}" presName="sibTrans" presStyleCnt="0"/>
      <dgm:spPr/>
    </dgm:pt>
    <dgm:pt modelId="{484CB43E-133E-468F-9A36-6ADCF1D76CC7}" type="pres">
      <dgm:prSet presAssocID="{87DF32F4-F9C4-467B-94AC-1869D6E0DD8B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2706D0-614E-4FFC-9DF7-7BE081B6BF2B}" type="pres">
      <dgm:prSet presAssocID="{D832ACF2-4DE0-4618-AA4E-3F859D28C80E}" presName="sibTrans" presStyleCnt="0"/>
      <dgm:spPr/>
    </dgm:pt>
    <dgm:pt modelId="{83B77857-4724-4E90-926A-153AE0D99580}" type="pres">
      <dgm:prSet presAssocID="{7120C7BC-9976-491F-86E4-C613EB8C38B4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CFA3184-4D1E-48BA-803A-592E1857A3B8}" srcId="{E955CF56-E3DE-4EA9-898C-3B1D49631105}" destId="{5BD913C0-5E2F-4FCF-AF03-AE7B3892DD04}" srcOrd="2" destOrd="0" parTransId="{C2156F0C-3711-40B3-97AA-65FFC67B3621}" sibTransId="{3BC35CD8-3515-42B7-9D84-5BBF5930C89F}"/>
    <dgm:cxn modelId="{4F3AB3C9-4D97-40D3-ACDF-CFD0A2B78EC9}" type="presOf" srcId="{5BD913C0-5E2F-4FCF-AF03-AE7B3892DD04}" destId="{92CB14A0-F7E6-444E-902F-EE3A0213B0AD}" srcOrd="0" destOrd="0" presId="urn:microsoft.com/office/officeart/2005/8/layout/default"/>
    <dgm:cxn modelId="{91469597-32D7-4B51-9C45-918064B400EA}" srcId="{E955CF56-E3DE-4EA9-898C-3B1D49631105}" destId="{87DF32F4-F9C4-467B-94AC-1869D6E0DD8B}" srcOrd="6" destOrd="0" parTransId="{EDB7FE95-D364-4EE7-9FA0-FA2C2B3F2F03}" sibTransId="{D832ACF2-4DE0-4618-AA4E-3F859D28C80E}"/>
    <dgm:cxn modelId="{8FF9B9DF-B4DA-48F3-9EBE-ACC08D4DD509}" type="presOf" srcId="{8211CB96-5584-483B-999B-8E54A0DB7B94}" destId="{D5FE7A6E-65F5-408C-ACEA-3D33079C2B0B}" srcOrd="0" destOrd="0" presId="urn:microsoft.com/office/officeart/2005/8/layout/default"/>
    <dgm:cxn modelId="{24F9E6EB-B4BE-44A4-83CE-1BE383B1ECD8}" type="presOf" srcId="{23CDBC70-1D48-45F6-8833-173ED295E2F9}" destId="{C89EA290-6795-4A57-A305-B1BA70B19970}" srcOrd="0" destOrd="0" presId="urn:microsoft.com/office/officeart/2005/8/layout/default"/>
    <dgm:cxn modelId="{7BB9264B-E7C9-48D4-B9D4-0DB67825E78F}" srcId="{E955CF56-E3DE-4EA9-898C-3B1D49631105}" destId="{7120C7BC-9976-491F-86E4-C613EB8C38B4}" srcOrd="7" destOrd="0" parTransId="{538351B2-0319-4412-8DB2-46A5432A98AA}" sibTransId="{05C8378F-5A32-4717-8335-C38B0A495E65}"/>
    <dgm:cxn modelId="{79053D0A-743C-4E17-BA2A-533919654044}" srcId="{E955CF56-E3DE-4EA9-898C-3B1D49631105}" destId="{A639E92C-CA34-40EF-B977-4CCEC8274D42}" srcOrd="1" destOrd="0" parTransId="{55F8330F-B69A-42EA-B3A5-8BBCA8245A5F}" sibTransId="{A9DD2F1F-9E04-47BC-938B-15170CE5DED6}"/>
    <dgm:cxn modelId="{5F1B3F3F-F0BC-48D9-BFB4-EAE9C775A10A}" srcId="{E955CF56-E3DE-4EA9-898C-3B1D49631105}" destId="{DEACF509-D72B-4934-8323-0ADD9A53E417}" srcOrd="4" destOrd="0" parTransId="{804F516F-ED17-4499-A87D-A611A5C85282}" sibTransId="{90166FBB-F862-4928-93F8-006FD47D7656}"/>
    <dgm:cxn modelId="{6674419C-F6BD-4054-AAA1-E8D48068B7B0}" type="presOf" srcId="{7120C7BC-9976-491F-86E4-C613EB8C38B4}" destId="{83B77857-4724-4E90-926A-153AE0D99580}" srcOrd="0" destOrd="0" presId="urn:microsoft.com/office/officeart/2005/8/layout/default"/>
    <dgm:cxn modelId="{BDDD8891-8043-4048-AFB0-984CCD66D2FA}" type="presOf" srcId="{E955CF56-E3DE-4EA9-898C-3B1D49631105}" destId="{18D9379D-C052-438D-A762-E6F671930F5C}" srcOrd="0" destOrd="0" presId="urn:microsoft.com/office/officeart/2005/8/layout/default"/>
    <dgm:cxn modelId="{8BD70775-868C-4E8D-9BDD-7938234CC467}" srcId="{E955CF56-E3DE-4EA9-898C-3B1D49631105}" destId="{23CDBC70-1D48-45F6-8833-173ED295E2F9}" srcOrd="0" destOrd="0" parTransId="{A5899916-F9C9-4F4C-8DA4-DB198E610B5E}" sibTransId="{6B2F4B61-43AC-4229-B7E1-2416E98257E1}"/>
    <dgm:cxn modelId="{C69B4432-D17F-4BC8-A39C-CF4689F4591F}" type="presOf" srcId="{87DF32F4-F9C4-467B-94AC-1869D6E0DD8B}" destId="{484CB43E-133E-468F-9A36-6ADCF1D76CC7}" srcOrd="0" destOrd="0" presId="urn:microsoft.com/office/officeart/2005/8/layout/default"/>
    <dgm:cxn modelId="{B8854980-4566-4F45-B311-8D962BA5A7FF}" srcId="{E955CF56-E3DE-4EA9-898C-3B1D49631105}" destId="{8211CB96-5584-483B-999B-8E54A0DB7B94}" srcOrd="5" destOrd="0" parTransId="{E62364F9-C3E5-4D72-91AA-5188D83D1894}" sibTransId="{CE83C85F-9078-4434-BDC3-9B3889B09063}"/>
    <dgm:cxn modelId="{761A1B9B-20F2-43CC-B6C4-09091F47ED0B}" type="presOf" srcId="{A639E92C-CA34-40EF-B977-4CCEC8274D42}" destId="{A022A93E-9709-4773-95E8-C72CC1BAF2F0}" srcOrd="0" destOrd="0" presId="urn:microsoft.com/office/officeart/2005/8/layout/default"/>
    <dgm:cxn modelId="{3B74E41C-7122-449A-97CA-F1B6EC5688F8}" srcId="{E955CF56-E3DE-4EA9-898C-3B1D49631105}" destId="{58CBA518-75E6-42A3-BB9F-CE1AD3B2263E}" srcOrd="3" destOrd="0" parTransId="{A16155CB-C858-4E4C-BDBC-012A48FBDE7E}" sibTransId="{D2D77406-66C3-4AD3-A95D-9A917972A5B0}"/>
    <dgm:cxn modelId="{87D71B36-762D-4F20-B70F-661A77C5064B}" type="presOf" srcId="{58CBA518-75E6-42A3-BB9F-CE1AD3B2263E}" destId="{74600CAF-393F-4B70-85FD-DCE9ED8E3ACB}" srcOrd="0" destOrd="0" presId="urn:microsoft.com/office/officeart/2005/8/layout/default"/>
    <dgm:cxn modelId="{3ED4B911-2615-4871-9204-99F284FC408F}" type="presOf" srcId="{DEACF509-D72B-4934-8323-0ADD9A53E417}" destId="{D127A2B7-E175-4F8F-95F1-027B83CBA00E}" srcOrd="0" destOrd="0" presId="urn:microsoft.com/office/officeart/2005/8/layout/default"/>
    <dgm:cxn modelId="{1ED875DF-EB94-4BAC-BB03-79D4483D7E68}" type="presParOf" srcId="{18D9379D-C052-438D-A762-E6F671930F5C}" destId="{C89EA290-6795-4A57-A305-B1BA70B19970}" srcOrd="0" destOrd="0" presId="urn:microsoft.com/office/officeart/2005/8/layout/default"/>
    <dgm:cxn modelId="{0C6B6F9B-0F6B-4420-80A8-075715F7E475}" type="presParOf" srcId="{18D9379D-C052-438D-A762-E6F671930F5C}" destId="{FC51D5BA-0ED8-40BC-80B1-B680802DDDF7}" srcOrd="1" destOrd="0" presId="urn:microsoft.com/office/officeart/2005/8/layout/default"/>
    <dgm:cxn modelId="{7379EA60-A999-47E4-8FC2-304EC7E0A262}" type="presParOf" srcId="{18D9379D-C052-438D-A762-E6F671930F5C}" destId="{A022A93E-9709-4773-95E8-C72CC1BAF2F0}" srcOrd="2" destOrd="0" presId="urn:microsoft.com/office/officeart/2005/8/layout/default"/>
    <dgm:cxn modelId="{292CAF61-4532-4C42-AC31-1E6B744E7BB3}" type="presParOf" srcId="{18D9379D-C052-438D-A762-E6F671930F5C}" destId="{2E10B8DA-0CFB-43D5-9EC9-0C97EBA28DEF}" srcOrd="3" destOrd="0" presId="urn:microsoft.com/office/officeart/2005/8/layout/default"/>
    <dgm:cxn modelId="{1120AF85-2C88-4FB9-B175-8AF359F4A506}" type="presParOf" srcId="{18D9379D-C052-438D-A762-E6F671930F5C}" destId="{92CB14A0-F7E6-444E-902F-EE3A0213B0AD}" srcOrd="4" destOrd="0" presId="urn:microsoft.com/office/officeart/2005/8/layout/default"/>
    <dgm:cxn modelId="{D5F7704B-4D48-4F7E-871A-443D7DC4FF74}" type="presParOf" srcId="{18D9379D-C052-438D-A762-E6F671930F5C}" destId="{D2BC1C7B-D892-48C7-9A0F-39F7B7D9ABBB}" srcOrd="5" destOrd="0" presId="urn:microsoft.com/office/officeart/2005/8/layout/default"/>
    <dgm:cxn modelId="{0DE0EF5D-5DE9-466A-B4E9-D00427F58EF6}" type="presParOf" srcId="{18D9379D-C052-438D-A762-E6F671930F5C}" destId="{74600CAF-393F-4B70-85FD-DCE9ED8E3ACB}" srcOrd="6" destOrd="0" presId="urn:microsoft.com/office/officeart/2005/8/layout/default"/>
    <dgm:cxn modelId="{CBF5F29E-BB85-4B58-AB05-690C2725D8FD}" type="presParOf" srcId="{18D9379D-C052-438D-A762-E6F671930F5C}" destId="{B47C7807-25B5-499F-9BFC-6AD9DEFB1850}" srcOrd="7" destOrd="0" presId="urn:microsoft.com/office/officeart/2005/8/layout/default"/>
    <dgm:cxn modelId="{3AE40371-71CD-41ED-949D-84DE527B9E71}" type="presParOf" srcId="{18D9379D-C052-438D-A762-E6F671930F5C}" destId="{D127A2B7-E175-4F8F-95F1-027B83CBA00E}" srcOrd="8" destOrd="0" presId="urn:microsoft.com/office/officeart/2005/8/layout/default"/>
    <dgm:cxn modelId="{3108D3A3-B780-44D0-A380-6C3547D3AAC3}" type="presParOf" srcId="{18D9379D-C052-438D-A762-E6F671930F5C}" destId="{032C0373-2119-44AB-AB92-83FA5992C481}" srcOrd="9" destOrd="0" presId="urn:microsoft.com/office/officeart/2005/8/layout/default"/>
    <dgm:cxn modelId="{2904E0AE-8132-400C-BCF4-E23DDFA2593C}" type="presParOf" srcId="{18D9379D-C052-438D-A762-E6F671930F5C}" destId="{D5FE7A6E-65F5-408C-ACEA-3D33079C2B0B}" srcOrd="10" destOrd="0" presId="urn:microsoft.com/office/officeart/2005/8/layout/default"/>
    <dgm:cxn modelId="{2B545E18-7324-47FA-9ED0-7580A4BD5A73}" type="presParOf" srcId="{18D9379D-C052-438D-A762-E6F671930F5C}" destId="{51FD0CCB-7142-4751-85F2-94F81C09F566}" srcOrd="11" destOrd="0" presId="urn:microsoft.com/office/officeart/2005/8/layout/default"/>
    <dgm:cxn modelId="{06F11185-A619-4724-AE99-254684C7B9DF}" type="presParOf" srcId="{18D9379D-C052-438D-A762-E6F671930F5C}" destId="{484CB43E-133E-468F-9A36-6ADCF1D76CC7}" srcOrd="12" destOrd="0" presId="urn:microsoft.com/office/officeart/2005/8/layout/default"/>
    <dgm:cxn modelId="{2BB56BCF-9A15-4451-A2C6-CF08D531E2A8}" type="presParOf" srcId="{18D9379D-C052-438D-A762-E6F671930F5C}" destId="{5C2706D0-614E-4FFC-9DF7-7BE081B6BF2B}" srcOrd="13" destOrd="0" presId="urn:microsoft.com/office/officeart/2005/8/layout/default"/>
    <dgm:cxn modelId="{0AA1C78B-6E26-4782-A151-4A1CEEE433D9}" type="presParOf" srcId="{18D9379D-C052-438D-A762-E6F671930F5C}" destId="{83B77857-4724-4E90-926A-153AE0D99580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C72A5D-B273-48C2-A48F-1758226C03C5}">
      <dsp:nvSpPr>
        <dsp:cNvPr id="0" name=""/>
        <dsp:cNvSpPr/>
      </dsp:nvSpPr>
      <dsp:spPr>
        <a:xfrm>
          <a:off x="2312" y="319102"/>
          <a:ext cx="8125687" cy="868137"/>
        </a:xfrm>
        <a:prstGeom prst="rect">
          <a:avLst/>
        </a:prstGeom>
        <a:solidFill>
          <a:srgbClr val="034EA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i="0" kern="1200" dirty="0" err="1" smtClean="0">
              <a:solidFill>
                <a:srgbClr val="FFC000"/>
              </a:solidFill>
              <a:latin typeface="EC Square Sans Pro" panose="020B0506040000020004" pitchFamily="34" charset="0"/>
            </a:rPr>
            <a:t>Eur</a:t>
          </a:r>
          <a:r>
            <a:rPr lang="hu-HU" sz="2500" b="1" i="0" kern="1200" dirty="0" err="1" smtClean="0">
              <a:solidFill>
                <a:srgbClr val="FFC000"/>
              </a:solidFill>
              <a:latin typeface="EC Square Sans Pro" panose="020B0506040000020004" pitchFamily="34" charset="0"/>
            </a:rPr>
            <a:t>ópai</a:t>
          </a:r>
          <a:r>
            <a:rPr lang="hu-HU" sz="2500" b="1" i="0" kern="1200" dirty="0" smtClean="0">
              <a:solidFill>
                <a:srgbClr val="FFC000"/>
              </a:solidFill>
              <a:latin typeface="EC Square Sans Pro" panose="020B0506040000020004" pitchFamily="34" charset="0"/>
            </a:rPr>
            <a:t> </a:t>
          </a:r>
          <a:r>
            <a:rPr lang="hu-HU" sz="2500" b="1" i="0" kern="1200" dirty="0" smtClean="0">
              <a:solidFill>
                <a:srgbClr val="FFC000"/>
              </a:solidFill>
              <a:latin typeface="EC Square Sans Pro" panose="020B0506040000020004" pitchFamily="34" charset="0"/>
            </a:rPr>
            <a:t>Gondozási</a:t>
          </a:r>
          <a:r>
            <a:rPr lang="en-US" sz="2500" b="1" i="0" kern="1200" dirty="0" smtClean="0">
              <a:solidFill>
                <a:srgbClr val="FFC000"/>
              </a:solidFill>
              <a:latin typeface="EC Square Sans Pro" panose="020B0506040000020004" pitchFamily="34" charset="0"/>
            </a:rPr>
            <a:t> </a:t>
          </a:r>
          <a:r>
            <a:rPr lang="hu-HU" sz="2500" b="1" i="0" kern="1200" dirty="0" smtClean="0">
              <a:solidFill>
                <a:srgbClr val="FFC000"/>
              </a:solidFill>
              <a:latin typeface="EC Square Sans Pro" panose="020B0506040000020004" pitchFamily="34" charset="0"/>
            </a:rPr>
            <a:t>Stratégiáról </a:t>
          </a:r>
          <a:r>
            <a:rPr lang="hu-HU" sz="2500" b="1" i="0" kern="1200" dirty="0" smtClean="0">
              <a:solidFill>
                <a:srgbClr val="FFC000"/>
              </a:solidFill>
              <a:latin typeface="EC Square Sans Pro" panose="020B0506040000020004" pitchFamily="34" charset="0"/>
            </a:rPr>
            <a:t>szóló Közlemény</a:t>
          </a:r>
          <a:endParaRPr lang="en-US" sz="2500" b="1" i="0" kern="1200" dirty="0">
            <a:solidFill>
              <a:srgbClr val="FFC000"/>
            </a:solidFill>
            <a:latin typeface="EC Square Sans Pro" panose="020B0506040000020004" pitchFamily="34" charset="0"/>
          </a:endParaRPr>
        </a:p>
      </dsp:txBody>
      <dsp:txXfrm>
        <a:off x="2312" y="319102"/>
        <a:ext cx="8125687" cy="868137"/>
      </dsp:txXfrm>
    </dsp:sp>
    <dsp:sp modelId="{347ACAD4-68C2-43DB-ABAE-DDEF1A648B65}">
      <dsp:nvSpPr>
        <dsp:cNvPr id="0" name=""/>
        <dsp:cNvSpPr/>
      </dsp:nvSpPr>
      <dsp:spPr>
        <a:xfrm>
          <a:off x="501054" y="2022306"/>
          <a:ext cx="3393281" cy="2035968"/>
        </a:xfrm>
        <a:prstGeom prst="rect">
          <a:avLst/>
        </a:prstGeom>
        <a:solidFill>
          <a:srgbClr val="034EA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500" b="1" i="0" kern="1200" dirty="0" smtClean="0">
              <a:solidFill>
                <a:srgbClr val="FFC000"/>
              </a:solidFill>
              <a:latin typeface="EC Square Sans Pro" panose="020B0506040000020004" pitchFamily="34" charset="0"/>
            </a:rPr>
            <a:t>Tanácsi Ajánlás tervezet a</a:t>
          </a:r>
          <a:r>
            <a:rPr lang="en-US" sz="2500" b="1" i="0" kern="1200" dirty="0" smtClean="0">
              <a:solidFill>
                <a:srgbClr val="FFC000"/>
              </a:solidFill>
              <a:latin typeface="EC Square Sans Pro" panose="020B0506040000020004" pitchFamily="34" charset="0"/>
            </a:rPr>
            <a:t> </a:t>
          </a:r>
          <a:r>
            <a:rPr lang="hu-HU" sz="2500" b="1" i="0" kern="1200" dirty="0" smtClean="0">
              <a:solidFill>
                <a:srgbClr val="FFC000"/>
              </a:solidFill>
              <a:latin typeface="EC Square Sans Pro" panose="020B0506040000020004" pitchFamily="34" charset="0"/>
            </a:rPr>
            <a:t>b</a:t>
          </a:r>
          <a:r>
            <a:rPr lang="en-US" sz="2500" b="1" i="0" kern="1200" dirty="0" err="1" smtClean="0">
              <a:solidFill>
                <a:srgbClr val="FFC000"/>
              </a:solidFill>
              <a:latin typeface="EC Square Sans Pro" panose="020B0506040000020004" pitchFamily="34" charset="0"/>
            </a:rPr>
            <a:t>arcelona</a:t>
          </a:r>
          <a:r>
            <a:rPr lang="hu-HU" sz="2500" b="1" i="0" kern="1200" dirty="0" smtClean="0">
              <a:solidFill>
                <a:srgbClr val="FFC000"/>
              </a:solidFill>
              <a:latin typeface="EC Square Sans Pro" panose="020B0506040000020004" pitchFamily="34" charset="0"/>
            </a:rPr>
            <a:t>i</a:t>
          </a:r>
          <a:r>
            <a:rPr lang="en-US" sz="2500" b="1" i="0" kern="1200" dirty="0" smtClean="0">
              <a:solidFill>
                <a:srgbClr val="FFC000"/>
              </a:solidFill>
              <a:latin typeface="EC Square Sans Pro" panose="020B0506040000020004" pitchFamily="34" charset="0"/>
            </a:rPr>
            <a:t> </a:t>
          </a:r>
          <a:r>
            <a:rPr lang="hu-HU" sz="2500" b="1" i="0" kern="1200" dirty="0" smtClean="0">
              <a:solidFill>
                <a:srgbClr val="FFC000"/>
              </a:solidFill>
              <a:latin typeface="EC Square Sans Pro" panose="020B0506040000020004" pitchFamily="34" charset="0"/>
            </a:rPr>
            <a:t>célkitűzések</a:t>
          </a:r>
          <a:r>
            <a:rPr lang="en-US" sz="2500" b="1" i="0" kern="1200" dirty="0" smtClean="0">
              <a:solidFill>
                <a:srgbClr val="FFC000"/>
              </a:solidFill>
              <a:latin typeface="EC Square Sans Pro" panose="020B0506040000020004" pitchFamily="34" charset="0"/>
            </a:rPr>
            <a:t> </a:t>
          </a:r>
          <a:r>
            <a:rPr lang="hu-HU" sz="2500" b="1" i="0" kern="1200" dirty="0" smtClean="0">
              <a:solidFill>
                <a:srgbClr val="FFC000"/>
              </a:solidFill>
              <a:latin typeface="EC Square Sans Pro" panose="020B0506040000020004" pitchFamily="34" charset="0"/>
            </a:rPr>
            <a:t>felülvizsgálatáról</a:t>
          </a:r>
          <a:endParaRPr lang="en-US" sz="2500" b="1" i="0" kern="1200" dirty="0">
            <a:solidFill>
              <a:srgbClr val="FFC000"/>
            </a:solidFill>
            <a:latin typeface="EC Square Sans Pro" panose="020B0506040000020004" pitchFamily="34" charset="0"/>
          </a:endParaRPr>
        </a:p>
      </dsp:txBody>
      <dsp:txXfrm>
        <a:off x="501054" y="2022306"/>
        <a:ext cx="3393281" cy="2035968"/>
      </dsp:txXfrm>
    </dsp:sp>
    <dsp:sp modelId="{A5D52E3D-889D-4C6D-BA3D-09414DB7EF13}">
      <dsp:nvSpPr>
        <dsp:cNvPr id="0" name=""/>
        <dsp:cNvSpPr/>
      </dsp:nvSpPr>
      <dsp:spPr>
        <a:xfrm>
          <a:off x="4233664" y="2022306"/>
          <a:ext cx="3393281" cy="2035968"/>
        </a:xfrm>
        <a:prstGeom prst="rect">
          <a:avLst/>
        </a:prstGeom>
        <a:solidFill>
          <a:srgbClr val="034EA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500" b="1" i="0" kern="1200" dirty="0" smtClean="0">
              <a:solidFill>
                <a:srgbClr val="FFC000"/>
              </a:solidFill>
              <a:latin typeface="EC Square Sans Pro" panose="020B0506040000020004" pitchFamily="34" charset="0"/>
            </a:rPr>
            <a:t>Tanácsi Ajánlás tervezet</a:t>
          </a:r>
          <a:r>
            <a:rPr lang="en-US" sz="2500" b="1" i="0" kern="1200" dirty="0" smtClean="0">
              <a:solidFill>
                <a:srgbClr val="FFC000"/>
              </a:solidFill>
              <a:latin typeface="EC Square Sans Pro" panose="020B0506040000020004" pitchFamily="34" charset="0"/>
            </a:rPr>
            <a:t> </a:t>
          </a:r>
          <a:r>
            <a:rPr lang="hu-HU" sz="2500" b="1" i="0" kern="1200" dirty="0" smtClean="0">
              <a:solidFill>
                <a:srgbClr val="FFC000"/>
              </a:solidFill>
              <a:latin typeface="EC Square Sans Pro" panose="020B0506040000020004" pitchFamily="34" charset="0"/>
            </a:rPr>
            <a:t>a megfizethető, jó minőségű hosszútávú tartós ápolásról</a:t>
          </a:r>
          <a:endParaRPr lang="en-US" sz="2500" b="1" i="0" kern="1200" dirty="0">
            <a:solidFill>
              <a:srgbClr val="FFC000"/>
            </a:solidFill>
            <a:latin typeface="EC Square Sans Pro" panose="020B0506040000020004" pitchFamily="34" charset="0"/>
          </a:endParaRPr>
        </a:p>
      </dsp:txBody>
      <dsp:txXfrm>
        <a:off x="4233664" y="2022306"/>
        <a:ext cx="3393281" cy="20359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479372-8F0C-4BD8-B795-8090679F0372}">
      <dsp:nvSpPr>
        <dsp:cNvPr id="0" name=""/>
        <dsp:cNvSpPr/>
      </dsp:nvSpPr>
      <dsp:spPr>
        <a:xfrm>
          <a:off x="0" y="317409"/>
          <a:ext cx="10181313" cy="414853"/>
        </a:xfrm>
        <a:prstGeom prst="roundRect">
          <a:avLst/>
        </a:prstGeom>
        <a:solidFill>
          <a:srgbClr val="034EA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800" b="1" kern="1200" dirty="0" smtClean="0">
              <a:solidFill>
                <a:srgbClr val="FFA45D"/>
              </a:solidFill>
            </a:rPr>
            <a:t>Hatály</a:t>
          </a:r>
          <a:endParaRPr lang="en-US" sz="2800" b="1" kern="1200" dirty="0">
            <a:solidFill>
              <a:srgbClr val="FFA45D"/>
            </a:solidFill>
          </a:endParaRPr>
        </a:p>
      </dsp:txBody>
      <dsp:txXfrm>
        <a:off x="20251" y="337660"/>
        <a:ext cx="10140811" cy="374351"/>
      </dsp:txXfrm>
    </dsp:sp>
    <dsp:sp modelId="{0381E638-AFDE-4ECD-A5FD-FFD3699CEFF5}">
      <dsp:nvSpPr>
        <dsp:cNvPr id="0" name=""/>
        <dsp:cNvSpPr/>
      </dsp:nvSpPr>
      <dsp:spPr>
        <a:xfrm>
          <a:off x="0" y="420238"/>
          <a:ext cx="10181313" cy="17289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257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2000" b="1" kern="1200" dirty="0">
            <a:solidFill>
              <a:srgbClr val="034EA2"/>
            </a:solidFill>
            <a:latin typeface="EC Square Sans Pro" panose="020B05060400000200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u-HU" sz="2000" b="1" kern="1200" dirty="0" smtClean="0">
              <a:solidFill>
                <a:srgbClr val="034EA2"/>
              </a:solidFill>
              <a:latin typeface="EC Square Sans Pro" panose="020B0506040000020004" pitchFamily="34" charset="0"/>
            </a:rPr>
            <a:t>Gondozásban részesülők és gondozók</a:t>
          </a:r>
          <a:endParaRPr lang="en-US" sz="2000" b="1" kern="1200" dirty="0">
            <a:solidFill>
              <a:srgbClr val="034EA2"/>
            </a:solidFill>
            <a:latin typeface="EC Square Sans Pro" panose="020B05060400000200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u-HU" sz="2000" b="1" kern="1200" dirty="0" smtClean="0">
              <a:solidFill>
                <a:srgbClr val="034EA2"/>
              </a:solidFill>
              <a:latin typeface="EC Square Sans Pro" panose="020B0506040000020004" pitchFamily="34" charset="0"/>
            </a:rPr>
            <a:t>Élethosszig tartó gondozási perspektíva, kora gyerekkortól időskorig</a:t>
          </a:r>
          <a:endParaRPr lang="en-US" sz="2000" b="1" kern="1200" dirty="0">
            <a:solidFill>
              <a:srgbClr val="034EA2"/>
            </a:solidFill>
            <a:latin typeface="EC Square Sans Pro" panose="020B05060400000200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u-HU" sz="2000" b="1" kern="1200" dirty="0" smtClean="0">
              <a:solidFill>
                <a:srgbClr val="034EA2"/>
              </a:solidFill>
              <a:latin typeface="EC Square Sans Pro" panose="020B0506040000020004" pitchFamily="34" charset="0"/>
            </a:rPr>
            <a:t>Szinergiák egyéb EU politikákkal és kezdeményezésekkel</a:t>
          </a:r>
          <a:r>
            <a:rPr lang="en-US" sz="2000" b="1" kern="1200" dirty="0" smtClean="0">
              <a:solidFill>
                <a:srgbClr val="034EA2"/>
              </a:solidFill>
              <a:latin typeface="EC Square Sans Pro" panose="020B0506040000020004" pitchFamily="34" charset="0"/>
            </a:rPr>
            <a:t> (</a:t>
          </a:r>
          <a:r>
            <a:rPr lang="hu-HU" sz="2000" b="1" kern="1200" dirty="0" smtClean="0">
              <a:solidFill>
                <a:srgbClr val="034EA2"/>
              </a:solidFill>
              <a:latin typeface="EC Square Sans Pro" panose="020B0506040000020004" pitchFamily="34" charset="0"/>
            </a:rPr>
            <a:t>pl. készségek, foglalkoztatás, rokkantság, egészségügy, szociális párbeszéd, nemek közti egyenlőség</a:t>
          </a:r>
          <a:r>
            <a:rPr lang="en-US" sz="2000" b="1" kern="1200" dirty="0" smtClean="0">
              <a:solidFill>
                <a:srgbClr val="034EA2"/>
              </a:solidFill>
              <a:latin typeface="EC Square Sans Pro" panose="020B0506040000020004" pitchFamily="34" charset="0"/>
            </a:rPr>
            <a:t>)</a:t>
          </a:r>
          <a:endParaRPr lang="en-US" sz="2000" b="1" kern="1200" dirty="0">
            <a:solidFill>
              <a:srgbClr val="034EA2"/>
            </a:solidFill>
            <a:latin typeface="EC Square Sans Pro" panose="020B05060400000200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2000" b="1" kern="1200" dirty="0">
            <a:solidFill>
              <a:srgbClr val="034EA2"/>
            </a:solidFill>
            <a:latin typeface="EC Square Sans Pro" panose="020B0506040000020004" pitchFamily="34" charset="0"/>
          </a:endParaRPr>
        </a:p>
      </dsp:txBody>
      <dsp:txXfrm>
        <a:off x="0" y="420238"/>
        <a:ext cx="10181313" cy="1728916"/>
      </dsp:txXfrm>
    </dsp:sp>
    <dsp:sp modelId="{20B843A6-0DA4-450B-95DD-ECAAACD1AFFE}">
      <dsp:nvSpPr>
        <dsp:cNvPr id="0" name=""/>
        <dsp:cNvSpPr/>
      </dsp:nvSpPr>
      <dsp:spPr>
        <a:xfrm>
          <a:off x="0" y="2437211"/>
          <a:ext cx="10181313" cy="414853"/>
        </a:xfrm>
        <a:prstGeom prst="roundRect">
          <a:avLst/>
        </a:prstGeom>
        <a:solidFill>
          <a:srgbClr val="034EA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800" b="1" kern="1200" dirty="0" smtClean="0">
              <a:solidFill>
                <a:srgbClr val="FFA45D"/>
              </a:solidFill>
            </a:rPr>
            <a:t>Cselekvési területek</a:t>
          </a:r>
          <a:endParaRPr lang="en-US" sz="2800" b="1" kern="1200" dirty="0">
            <a:solidFill>
              <a:srgbClr val="FFA45D"/>
            </a:solidFill>
          </a:endParaRPr>
        </a:p>
      </dsp:txBody>
      <dsp:txXfrm>
        <a:off x="20251" y="2457462"/>
        <a:ext cx="10140811" cy="374351"/>
      </dsp:txXfrm>
    </dsp:sp>
    <dsp:sp modelId="{7DA1B1D4-585A-49D1-A172-2C21AF1F7032}">
      <dsp:nvSpPr>
        <dsp:cNvPr id="0" name=""/>
        <dsp:cNvSpPr/>
      </dsp:nvSpPr>
      <dsp:spPr>
        <a:xfrm>
          <a:off x="0" y="2564007"/>
          <a:ext cx="10181313" cy="20610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257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2000" b="1" kern="1200" dirty="0">
            <a:solidFill>
              <a:srgbClr val="034EA2"/>
            </a:solidFill>
            <a:latin typeface="EC Square Sans Pro" panose="020B05060400000200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u-HU" sz="2000" b="1" kern="1200" dirty="0" smtClean="0">
              <a:solidFill>
                <a:srgbClr val="034EA2"/>
              </a:solidFill>
              <a:latin typeface="EC Square Sans Pro" panose="020B0506040000020004" pitchFamily="34" charset="0"/>
            </a:rPr>
            <a:t>Gondozási szolgáltatások javítása</a:t>
          </a:r>
          <a:endParaRPr lang="en-US" sz="2000" b="1" kern="1200" dirty="0">
            <a:solidFill>
              <a:srgbClr val="034EA2"/>
            </a:solidFill>
            <a:latin typeface="EC Square Sans Pro" panose="020B05060400000200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u-HU" sz="2000" b="1" kern="1200" dirty="0" smtClean="0">
              <a:solidFill>
                <a:srgbClr val="034EA2"/>
              </a:solidFill>
              <a:latin typeface="EC Square Sans Pro" panose="020B0506040000020004" pitchFamily="34" charset="0"/>
            </a:rPr>
            <a:t>Gondozási szektorban dolgozók munkafeltételeinek javítása</a:t>
          </a:r>
          <a:endParaRPr lang="en-US" sz="2000" b="1" kern="1200" dirty="0">
            <a:solidFill>
              <a:srgbClr val="034EA2"/>
            </a:solidFill>
            <a:latin typeface="EC Square Sans Pro" panose="020B05060400000200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u-HU" sz="2000" b="1" kern="1200" dirty="0" smtClean="0">
              <a:solidFill>
                <a:srgbClr val="034EA2"/>
              </a:solidFill>
              <a:latin typeface="EC Square Sans Pro" panose="020B0506040000020004" pitchFamily="34" charset="0"/>
            </a:rPr>
            <a:t>Jobb egyensúlyt találni munkahelyi és gondozói feladatok között</a:t>
          </a:r>
          <a:r>
            <a:rPr lang="en-US" sz="2000" b="1" kern="1200" dirty="0" smtClean="0">
              <a:solidFill>
                <a:srgbClr val="034EA2"/>
              </a:solidFill>
              <a:latin typeface="EC Square Sans Pro" panose="020B0506040000020004" pitchFamily="34" charset="0"/>
            </a:rPr>
            <a:t> </a:t>
          </a:r>
          <a:endParaRPr lang="en-US" sz="2000" b="1" kern="1200" dirty="0">
            <a:solidFill>
              <a:srgbClr val="034EA2"/>
            </a:solidFill>
            <a:latin typeface="EC Square Sans Pro" panose="020B05060400000200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u-HU" sz="2000" b="1" kern="1200" dirty="0" smtClean="0">
              <a:solidFill>
                <a:srgbClr val="034EA2"/>
              </a:solidFill>
              <a:latin typeface="EC Square Sans Pro" panose="020B0506040000020004" pitchFamily="34" charset="0"/>
            </a:rPr>
            <a:t>Nagyobb befektetés a gondozási szolgáltatásokba</a:t>
          </a:r>
          <a:endParaRPr lang="en-US" sz="2000" b="1" kern="1200" dirty="0">
            <a:solidFill>
              <a:srgbClr val="034EA2"/>
            </a:solidFill>
            <a:latin typeface="EC Square Sans Pro" panose="020B05060400000200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u-HU" sz="2000" b="1" kern="1200" dirty="0" smtClean="0">
              <a:solidFill>
                <a:srgbClr val="034EA2"/>
              </a:solidFill>
              <a:latin typeface="EC Square Sans Pro" panose="020B0506040000020004" pitchFamily="34" charset="0"/>
            </a:rPr>
            <a:t>Bizonyítékokon alapuló, monitorozott politika</a:t>
          </a:r>
          <a:endParaRPr lang="en-US" sz="2000" b="1" kern="1200" dirty="0">
            <a:solidFill>
              <a:srgbClr val="034EA2"/>
            </a:solidFill>
            <a:latin typeface="EC Square Sans Pro" panose="020B05060400000200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2000" b="1" kern="1200" dirty="0">
            <a:solidFill>
              <a:srgbClr val="034EA2"/>
            </a:solidFill>
            <a:latin typeface="EC Square Sans Pro" panose="020B0506040000020004" pitchFamily="34" charset="0"/>
          </a:endParaRPr>
        </a:p>
      </dsp:txBody>
      <dsp:txXfrm>
        <a:off x="0" y="2564007"/>
        <a:ext cx="10181313" cy="206108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C1DA49-DC25-4FE9-BE73-561DD1768C36}">
      <dsp:nvSpPr>
        <dsp:cNvPr id="0" name=""/>
        <dsp:cNvSpPr/>
      </dsp:nvSpPr>
      <dsp:spPr>
        <a:xfrm>
          <a:off x="0" y="1"/>
          <a:ext cx="6989314" cy="2059931"/>
        </a:xfrm>
        <a:prstGeom prst="rect">
          <a:avLst/>
        </a:prstGeom>
        <a:solidFill>
          <a:srgbClr val="FFA45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800" b="1" kern="1200" dirty="0" smtClean="0">
              <a:solidFill>
                <a:schemeClr val="tx2"/>
              </a:solidFill>
              <a:latin typeface="EC Square Sans Pro" panose="020B0506040000020004" pitchFamily="34" charset="0"/>
              <a:ea typeface="+mn-ea"/>
              <a:cs typeface="+mn-cs"/>
            </a:rPr>
            <a:t>Tanácsi Ajánlás tervezet a barcelonai célkitűzések</a:t>
          </a:r>
          <a:r>
            <a:rPr lang="en-US" sz="2800" b="1" kern="1200" dirty="0" smtClean="0">
              <a:solidFill>
                <a:schemeClr val="tx2"/>
              </a:solidFill>
              <a:latin typeface="EC Square Sans Pro" panose="020B0506040000020004" pitchFamily="34" charset="0"/>
              <a:ea typeface="+mn-ea"/>
              <a:cs typeface="+mn-cs"/>
            </a:rPr>
            <a:t> </a:t>
          </a:r>
          <a:r>
            <a:rPr lang="hu-HU" sz="2800" b="1" kern="1200" dirty="0" smtClean="0">
              <a:solidFill>
                <a:schemeClr val="tx2"/>
              </a:solidFill>
              <a:latin typeface="EC Square Sans Pro" panose="020B0506040000020004" pitchFamily="34" charset="0"/>
              <a:ea typeface="+mn-ea"/>
              <a:cs typeface="+mn-cs"/>
            </a:rPr>
            <a:t>felülvizsgálatáról</a:t>
          </a:r>
          <a:endParaRPr lang="en-US" sz="2800" b="1" kern="1200" dirty="0">
            <a:solidFill>
              <a:schemeClr val="tx2"/>
            </a:solidFill>
            <a:latin typeface="EC Square Sans Pro" panose="020B0506040000020004" pitchFamily="34" charset="0"/>
            <a:ea typeface="+mn-ea"/>
            <a:cs typeface="+mn-cs"/>
          </a:endParaRPr>
        </a:p>
      </dsp:txBody>
      <dsp:txXfrm>
        <a:off x="0" y="1"/>
        <a:ext cx="6989314" cy="205993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CADA0B-967F-4549-84B1-1B59861BA959}">
      <dsp:nvSpPr>
        <dsp:cNvPr id="0" name=""/>
        <dsp:cNvSpPr/>
      </dsp:nvSpPr>
      <dsp:spPr>
        <a:xfrm>
          <a:off x="132320" y="1749734"/>
          <a:ext cx="5431402" cy="2308262"/>
        </a:xfrm>
        <a:prstGeom prst="rect">
          <a:avLst/>
        </a:prstGeom>
        <a:solidFill>
          <a:srgbClr val="FFA45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800" b="1" i="0" u="none" kern="1200" dirty="0" smtClean="0">
              <a:solidFill>
                <a:schemeClr val="tx2"/>
              </a:solidFill>
              <a:latin typeface="EC Square Sans Pro Medium" panose="020B0506040000020004" pitchFamily="34" charset="0"/>
            </a:rPr>
            <a:t>A gondozás stratégiai, integrált megközelítése</a:t>
          </a:r>
          <a:endParaRPr lang="en-GB" sz="2800" b="1" i="0" u="none" kern="1200" dirty="0" smtClean="0">
            <a:solidFill>
              <a:schemeClr val="tx2"/>
            </a:solidFill>
            <a:latin typeface="EC Square Sans Pro Medium" panose="020B0506040000020004" pitchFamily="34" charset="0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800" b="0" i="0" kern="1200" dirty="0" err="1" smtClean="0">
              <a:solidFill>
                <a:schemeClr val="tx2"/>
              </a:solidFill>
              <a:latin typeface="EC Square Sans Pro Medium" panose="020B0506040000020004" pitchFamily="34" charset="0"/>
            </a:rPr>
            <a:t>Techni</a:t>
          </a:r>
          <a:r>
            <a:rPr lang="hu-HU" sz="2800" b="0" i="0" kern="1200" dirty="0" err="1" smtClean="0">
              <a:solidFill>
                <a:schemeClr val="tx2"/>
              </a:solidFill>
              <a:latin typeface="EC Square Sans Pro Medium" panose="020B0506040000020004" pitchFamily="34" charset="0"/>
            </a:rPr>
            <a:t>kai</a:t>
          </a:r>
          <a:r>
            <a:rPr lang="hu-HU" sz="2800" b="0" i="0" kern="1200" dirty="0" smtClean="0">
              <a:solidFill>
                <a:schemeClr val="tx2"/>
              </a:solidFill>
              <a:latin typeface="EC Square Sans Pro Medium" panose="020B0506040000020004" pitchFamily="34" charset="0"/>
            </a:rPr>
            <a:t> segítség és nemzetközi </a:t>
          </a:r>
          <a:r>
            <a:rPr lang="fr-BE" sz="2800" b="0" i="0" kern="1200" dirty="0" smtClean="0">
              <a:solidFill>
                <a:schemeClr val="tx2"/>
              </a:solidFill>
              <a:latin typeface="EC Square Sans Pro Medium" panose="020B0506040000020004" pitchFamily="34" charset="0"/>
            </a:rPr>
            <a:t> </a:t>
          </a:r>
          <a:r>
            <a:rPr lang="hu-HU" sz="2800" b="0" i="0" kern="1200" dirty="0" smtClean="0">
              <a:solidFill>
                <a:schemeClr val="tx2"/>
              </a:solidFill>
              <a:latin typeface="EC Square Sans Pro Medium" panose="020B0506040000020004" pitchFamily="34" charset="0"/>
            </a:rPr>
            <a:t>együttműködés</a:t>
          </a:r>
          <a:endParaRPr lang="en-US" sz="2800" b="0" i="0" kern="1200" dirty="0">
            <a:solidFill>
              <a:schemeClr val="tx2"/>
            </a:solidFill>
            <a:latin typeface="EC Square Sans Pro Medium" panose="020B0506040000020004" pitchFamily="34" charset="0"/>
          </a:endParaRPr>
        </a:p>
      </dsp:txBody>
      <dsp:txXfrm>
        <a:off x="132320" y="1749734"/>
        <a:ext cx="5431402" cy="2308262"/>
      </dsp:txXfrm>
    </dsp:sp>
    <dsp:sp modelId="{C80544E7-F4AB-4289-A3ED-C490093102F6}">
      <dsp:nvSpPr>
        <dsp:cNvPr id="0" name=""/>
        <dsp:cNvSpPr/>
      </dsp:nvSpPr>
      <dsp:spPr>
        <a:xfrm>
          <a:off x="6061946" y="1749700"/>
          <a:ext cx="4684468" cy="2361558"/>
        </a:xfrm>
        <a:prstGeom prst="rect">
          <a:avLst/>
        </a:prstGeom>
        <a:solidFill>
          <a:srgbClr val="FFA45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800" b="1" i="0" u="none" kern="1200" dirty="0" smtClean="0">
              <a:solidFill>
                <a:schemeClr val="tx2"/>
              </a:solidFill>
              <a:latin typeface="EC Square Sans Pro Medium" panose="020B0506040000020004" pitchFamily="34" charset="0"/>
            </a:rPr>
            <a:t>Innováció és </a:t>
          </a:r>
          <a:r>
            <a:rPr lang="hu-HU" sz="2800" b="1" i="0" u="none" kern="1200" dirty="0" err="1" smtClean="0">
              <a:solidFill>
                <a:schemeClr val="tx2"/>
              </a:solidFill>
              <a:latin typeface="EC Square Sans Pro Medium" panose="020B0506040000020004" pitchFamily="34" charset="0"/>
            </a:rPr>
            <a:t>digitalizáció</a:t>
          </a:r>
          <a:endParaRPr lang="en-GB" sz="2800" b="1" i="0" u="none" kern="1200" dirty="0" smtClean="0">
            <a:solidFill>
              <a:schemeClr val="tx2"/>
            </a:solidFill>
            <a:latin typeface="EC Square Sans Pro Medium" panose="020B0506040000020004" pitchFamily="34" charset="0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800" b="0" i="0" kern="1200" dirty="0" smtClean="0">
              <a:solidFill>
                <a:schemeClr val="tx2"/>
              </a:solidFill>
              <a:latin typeface="EC Square Sans Pro Medium" panose="020B0506040000020004" pitchFamily="34" charset="0"/>
            </a:rPr>
            <a:t>Horizon</a:t>
          </a:r>
          <a:r>
            <a:rPr lang="hu-HU" sz="2800" b="0" i="0" kern="1200" dirty="0" smtClean="0">
              <a:solidFill>
                <a:schemeClr val="tx2"/>
              </a:solidFill>
              <a:latin typeface="EC Square Sans Pro Medium" panose="020B0506040000020004" pitchFamily="34" charset="0"/>
            </a:rPr>
            <a:t>t</a:t>
          </a:r>
          <a:r>
            <a:rPr lang="fr-BE" sz="2800" b="0" i="0" kern="1200" dirty="0" smtClean="0">
              <a:solidFill>
                <a:schemeClr val="tx2"/>
              </a:solidFill>
              <a:latin typeface="EC Square Sans Pro Medium" panose="020B0506040000020004" pitchFamily="34" charset="0"/>
            </a:rPr>
            <a:t> </a:t>
          </a:r>
          <a:r>
            <a:rPr lang="fr-BE" sz="2800" b="0" i="0" kern="1200" dirty="0" err="1" smtClean="0">
              <a:solidFill>
                <a:schemeClr val="tx2"/>
              </a:solidFill>
              <a:latin typeface="EC Square Sans Pro Medium" panose="020B0506040000020004" pitchFamily="34" charset="0"/>
            </a:rPr>
            <a:t>Eur</a:t>
          </a:r>
          <a:r>
            <a:rPr lang="hu-HU" sz="2800" b="0" i="0" kern="1200" dirty="0" err="1" smtClean="0">
              <a:solidFill>
                <a:schemeClr val="tx2"/>
              </a:solidFill>
              <a:latin typeface="EC Square Sans Pro Medium" panose="020B0506040000020004" pitchFamily="34" charset="0"/>
            </a:rPr>
            <a:t>ópa</a:t>
          </a:r>
          <a:r>
            <a:rPr lang="fr-BE" sz="2800" b="0" i="0" kern="1200" dirty="0" smtClean="0">
              <a:solidFill>
                <a:schemeClr val="tx2"/>
              </a:solidFill>
              <a:latin typeface="EC Square Sans Pro Medium" panose="020B0506040000020004" pitchFamily="34" charset="0"/>
            </a:rPr>
            <a:t>, </a:t>
          </a:r>
          <a:r>
            <a:rPr lang="fr-BE" sz="2800" b="0" i="0" kern="1200" dirty="0" err="1" smtClean="0">
              <a:solidFill>
                <a:schemeClr val="tx2"/>
              </a:solidFill>
              <a:latin typeface="EC Square Sans Pro Medium" panose="020B0506040000020004" pitchFamily="34" charset="0"/>
            </a:rPr>
            <a:t>Digi</a:t>
          </a:r>
          <a:r>
            <a:rPr lang="hu-HU" sz="2800" b="0" i="0" kern="1200" dirty="0" err="1" smtClean="0">
              <a:solidFill>
                <a:schemeClr val="tx2"/>
              </a:solidFill>
              <a:latin typeface="EC Square Sans Pro Medium" panose="020B0506040000020004" pitchFamily="34" charset="0"/>
            </a:rPr>
            <a:t>tális</a:t>
          </a:r>
          <a:r>
            <a:rPr lang="fr-BE" sz="2800" b="0" i="0" kern="1200" dirty="0" smtClean="0">
              <a:solidFill>
                <a:schemeClr val="tx2"/>
              </a:solidFill>
              <a:latin typeface="EC Square Sans Pro Medium" panose="020B0506040000020004" pitchFamily="34" charset="0"/>
            </a:rPr>
            <a:t> </a:t>
          </a:r>
          <a:r>
            <a:rPr lang="fr-BE" sz="2800" b="0" i="0" kern="1200" dirty="0" err="1" smtClean="0">
              <a:solidFill>
                <a:schemeClr val="tx2"/>
              </a:solidFill>
              <a:latin typeface="EC Square Sans Pro Medium" panose="020B0506040000020004" pitchFamily="34" charset="0"/>
            </a:rPr>
            <a:t>Eur</a:t>
          </a:r>
          <a:r>
            <a:rPr lang="hu-HU" sz="2800" b="0" i="0" kern="1200" dirty="0" err="1" smtClean="0">
              <a:solidFill>
                <a:schemeClr val="tx2"/>
              </a:solidFill>
              <a:latin typeface="EC Square Sans Pro Medium" panose="020B0506040000020004" pitchFamily="34" charset="0"/>
            </a:rPr>
            <a:t>ópa</a:t>
          </a:r>
          <a:endParaRPr lang="en-US" sz="2800" b="0" i="0" strike="sngStrike" kern="1200" dirty="0">
            <a:solidFill>
              <a:schemeClr val="tx2"/>
            </a:solidFill>
            <a:latin typeface="EC Square Sans Pro Medium" panose="020B0506040000020004" pitchFamily="34" charset="0"/>
          </a:endParaRPr>
        </a:p>
      </dsp:txBody>
      <dsp:txXfrm>
        <a:off x="6061946" y="1749700"/>
        <a:ext cx="4684468" cy="236155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662FFA-E9BF-4D2C-8B06-83F4CB559118}">
      <dsp:nvSpPr>
        <dsp:cNvPr id="0" name=""/>
        <dsp:cNvSpPr/>
      </dsp:nvSpPr>
      <dsp:spPr>
        <a:xfrm>
          <a:off x="681632" y="42083"/>
          <a:ext cx="2982143" cy="1789286"/>
        </a:xfrm>
        <a:prstGeom prst="rect">
          <a:avLst/>
        </a:prstGeom>
        <a:solidFill>
          <a:srgbClr val="FFA45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900" b="0" i="0" kern="1200" dirty="0" smtClean="0">
              <a:solidFill>
                <a:schemeClr val="tx2"/>
              </a:solidFill>
              <a:latin typeface="EC Square Sans Pro Medium" panose="020B0506040000020004" pitchFamily="34" charset="0"/>
            </a:rPr>
            <a:t>A WLB Irányelv átültetésének </a:t>
          </a:r>
          <a:r>
            <a:rPr lang="hu-HU" sz="1900" b="0" i="0" kern="1200" dirty="0" err="1" smtClean="0">
              <a:solidFill>
                <a:schemeClr val="tx2"/>
              </a:solidFill>
              <a:latin typeface="EC Square Sans Pro Medium" panose="020B0506040000020004" pitchFamily="34" charset="0"/>
            </a:rPr>
            <a:t>monitorozása</a:t>
          </a:r>
          <a:endParaRPr lang="en-US" sz="1900" b="0" i="0" kern="1200" dirty="0">
            <a:solidFill>
              <a:schemeClr val="tx2"/>
            </a:solidFill>
            <a:latin typeface="EC Square Sans Pro Medium" panose="020B0506040000020004" pitchFamily="34" charset="0"/>
          </a:endParaRPr>
        </a:p>
      </dsp:txBody>
      <dsp:txXfrm>
        <a:off x="681632" y="42083"/>
        <a:ext cx="2982143" cy="1789286"/>
      </dsp:txXfrm>
    </dsp:sp>
    <dsp:sp modelId="{9E6AA538-145E-4A36-9EA4-156A941D821F}">
      <dsp:nvSpPr>
        <dsp:cNvPr id="0" name=""/>
        <dsp:cNvSpPr/>
      </dsp:nvSpPr>
      <dsp:spPr>
        <a:xfrm>
          <a:off x="3961990" y="2325"/>
          <a:ext cx="2982143" cy="1789286"/>
        </a:xfrm>
        <a:prstGeom prst="rect">
          <a:avLst/>
        </a:prstGeom>
        <a:solidFill>
          <a:srgbClr val="FFA45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900" b="0" i="0" kern="1200" dirty="0" smtClean="0">
              <a:solidFill>
                <a:schemeClr val="tx2"/>
              </a:solidFill>
              <a:latin typeface="EC Square Sans Pro Medium" panose="020B0506040000020004" pitchFamily="34" charset="0"/>
            </a:rPr>
            <a:t>Széles körben felhívni a figyelmet a </a:t>
          </a:r>
          <a:r>
            <a:rPr lang="en-GB" sz="1900" b="0" i="0" kern="1200" dirty="0" smtClean="0">
              <a:solidFill>
                <a:schemeClr val="tx2"/>
              </a:solidFill>
              <a:latin typeface="EC Square Sans Pro Medium" panose="020B0506040000020004" pitchFamily="34" charset="0"/>
            </a:rPr>
            <a:t>WLB </a:t>
          </a:r>
          <a:r>
            <a:rPr lang="hu-HU" sz="1900" b="0" i="0" kern="1200" dirty="0" smtClean="0">
              <a:solidFill>
                <a:schemeClr val="tx2"/>
              </a:solidFill>
              <a:latin typeface="EC Square Sans Pro Medium" panose="020B0506040000020004" pitchFamily="34" charset="0"/>
            </a:rPr>
            <a:t>Irányelvre</a:t>
          </a:r>
          <a:endParaRPr lang="en-US" sz="1900" b="0" i="0" kern="1200" dirty="0">
            <a:solidFill>
              <a:schemeClr val="tx2"/>
            </a:solidFill>
            <a:latin typeface="EC Square Sans Pro Medium" panose="020B0506040000020004" pitchFamily="34" charset="0"/>
          </a:endParaRPr>
        </a:p>
      </dsp:txBody>
      <dsp:txXfrm>
        <a:off x="3961990" y="2325"/>
        <a:ext cx="2982143" cy="1789286"/>
      </dsp:txXfrm>
    </dsp:sp>
    <dsp:sp modelId="{9F986E6C-51C3-488E-9679-A94BA561989E}">
      <dsp:nvSpPr>
        <dsp:cNvPr id="0" name=""/>
        <dsp:cNvSpPr/>
      </dsp:nvSpPr>
      <dsp:spPr>
        <a:xfrm>
          <a:off x="7242348" y="2325"/>
          <a:ext cx="2982143" cy="1789286"/>
        </a:xfrm>
        <a:prstGeom prst="rect">
          <a:avLst/>
        </a:prstGeom>
        <a:solidFill>
          <a:srgbClr val="FFA45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900" b="0" i="0" kern="1200" dirty="0" smtClean="0">
              <a:solidFill>
                <a:schemeClr val="tx2"/>
              </a:solidFill>
              <a:latin typeface="EC Square Sans Pro Medium" panose="020B0506040000020004" pitchFamily="34" charset="0"/>
            </a:rPr>
            <a:t>Kommunikációs kampány a nemi sztereotípiák ellen </a:t>
          </a:r>
          <a:endParaRPr lang="en-US" sz="1900" b="0" i="0" kern="1200" dirty="0">
            <a:solidFill>
              <a:schemeClr val="tx2"/>
            </a:solidFill>
            <a:latin typeface="EC Square Sans Pro Medium" panose="020B0506040000020004" pitchFamily="34" charset="0"/>
          </a:endParaRPr>
        </a:p>
      </dsp:txBody>
      <dsp:txXfrm>
        <a:off x="7242348" y="2325"/>
        <a:ext cx="2982143" cy="1789286"/>
      </dsp:txXfrm>
    </dsp:sp>
    <dsp:sp modelId="{A551EFD5-27BE-47F9-B348-2EAD26C53A53}">
      <dsp:nvSpPr>
        <dsp:cNvPr id="0" name=""/>
        <dsp:cNvSpPr/>
      </dsp:nvSpPr>
      <dsp:spPr>
        <a:xfrm>
          <a:off x="681632" y="2089826"/>
          <a:ext cx="2982143" cy="1789286"/>
        </a:xfrm>
        <a:prstGeom prst="rect">
          <a:avLst/>
        </a:prstGeom>
        <a:solidFill>
          <a:srgbClr val="FFA45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900" b="0" i="0" kern="1200" dirty="0" smtClean="0">
              <a:solidFill>
                <a:schemeClr val="tx2"/>
              </a:solidFill>
              <a:latin typeface="EC Square Sans Pro Medium" panose="020B0506040000020004" pitchFamily="34" charset="0"/>
            </a:rPr>
            <a:t>Családi szabadságot igény bevevő dolgozókkal történő kedvezőtlen bánásmód  orvoslása</a:t>
          </a:r>
          <a:r>
            <a:rPr lang="en-US" sz="1900" b="0" i="0" kern="1200" dirty="0" smtClean="0">
              <a:solidFill>
                <a:schemeClr val="tx2"/>
              </a:solidFill>
              <a:latin typeface="EC Square Sans Pro Medium" panose="020B0506040000020004" pitchFamily="34" charset="0"/>
            </a:rPr>
            <a:t> </a:t>
          </a:r>
          <a:endParaRPr lang="en-US" sz="1900" b="0" i="0" kern="1200" dirty="0">
            <a:solidFill>
              <a:schemeClr val="tx2"/>
            </a:solidFill>
            <a:latin typeface="EC Square Sans Pro Medium" panose="020B0506040000020004" pitchFamily="34" charset="0"/>
          </a:endParaRPr>
        </a:p>
      </dsp:txBody>
      <dsp:txXfrm>
        <a:off x="681632" y="2089826"/>
        <a:ext cx="2982143" cy="1789286"/>
      </dsp:txXfrm>
    </dsp:sp>
    <dsp:sp modelId="{E1613FBF-8E9F-48B5-AE3A-5303FDA7B2F1}">
      <dsp:nvSpPr>
        <dsp:cNvPr id="0" name=""/>
        <dsp:cNvSpPr/>
      </dsp:nvSpPr>
      <dsp:spPr>
        <a:xfrm>
          <a:off x="3961990" y="2089826"/>
          <a:ext cx="2982143" cy="1789286"/>
        </a:xfrm>
        <a:prstGeom prst="rect">
          <a:avLst/>
        </a:prstGeom>
        <a:solidFill>
          <a:srgbClr val="FFA45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900" b="0" i="0" kern="1200" dirty="0" smtClean="0">
              <a:solidFill>
                <a:schemeClr val="tx2"/>
              </a:solidFill>
              <a:latin typeface="EC Square Sans Pro Medium" panose="020B0506040000020004" pitchFamily="34" charset="0"/>
            </a:rPr>
            <a:t>Családbarát munkahelyi gyakorlatok támogatása és családi kötelezettségekben a férfiak nagyobb részvételének </a:t>
          </a:r>
          <a:r>
            <a:rPr lang="hu-HU" sz="1900" b="0" i="0" kern="1200" dirty="0" err="1" smtClean="0">
              <a:solidFill>
                <a:schemeClr val="tx2"/>
              </a:solidFill>
              <a:latin typeface="EC Square Sans Pro Medium" panose="020B0506040000020004" pitchFamily="34" charset="0"/>
            </a:rPr>
            <a:t>promotálása</a:t>
          </a:r>
          <a:r>
            <a:rPr lang="hu-HU" sz="1900" b="0" i="0" kern="1200" dirty="0" smtClean="0">
              <a:solidFill>
                <a:schemeClr val="tx2"/>
              </a:solidFill>
              <a:latin typeface="EC Square Sans Pro Medium" panose="020B0506040000020004" pitchFamily="34" charset="0"/>
            </a:rPr>
            <a:t> </a:t>
          </a:r>
          <a:endParaRPr lang="en-US" sz="1900" b="0" i="0" kern="1200" dirty="0">
            <a:solidFill>
              <a:schemeClr val="tx2"/>
            </a:solidFill>
            <a:latin typeface="EC Square Sans Pro Medium" panose="020B0506040000020004" pitchFamily="34" charset="0"/>
          </a:endParaRPr>
        </a:p>
      </dsp:txBody>
      <dsp:txXfrm>
        <a:off x="3961990" y="2089826"/>
        <a:ext cx="2982143" cy="1789286"/>
      </dsp:txXfrm>
    </dsp:sp>
    <dsp:sp modelId="{4653848F-CB3F-46D0-84F0-5E97AF672983}">
      <dsp:nvSpPr>
        <dsp:cNvPr id="0" name=""/>
        <dsp:cNvSpPr/>
      </dsp:nvSpPr>
      <dsp:spPr>
        <a:xfrm>
          <a:off x="7242348" y="2089826"/>
          <a:ext cx="2982143" cy="1789286"/>
        </a:xfrm>
        <a:prstGeom prst="rect">
          <a:avLst/>
        </a:prstGeom>
        <a:solidFill>
          <a:srgbClr val="FFA45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b="0" i="0" kern="1200" dirty="0">
              <a:solidFill>
                <a:schemeClr val="tx2"/>
              </a:solidFill>
              <a:latin typeface="EC Square Sans Pro Medium" panose="020B0506040000020004" pitchFamily="34" charset="0"/>
            </a:rPr>
            <a:t>WHO </a:t>
          </a:r>
          <a:r>
            <a:rPr lang="hu-HU" sz="1900" b="0" i="0" kern="1200" dirty="0" smtClean="0">
              <a:solidFill>
                <a:schemeClr val="tx2"/>
              </a:solidFill>
              <a:latin typeface="EC Square Sans Pro Medium" panose="020B0506040000020004" pitchFamily="34" charset="0"/>
            </a:rPr>
            <a:t>támogatási eszközök az informális gondozóknak</a:t>
          </a:r>
          <a:endParaRPr lang="en-US" sz="1900" b="0" i="0" kern="1200" dirty="0">
            <a:solidFill>
              <a:schemeClr val="tx2"/>
            </a:solidFill>
            <a:latin typeface="EC Square Sans Pro Medium" panose="020B0506040000020004" pitchFamily="34" charset="0"/>
          </a:endParaRPr>
        </a:p>
      </dsp:txBody>
      <dsp:txXfrm>
        <a:off x="7242348" y="2089826"/>
        <a:ext cx="2982143" cy="178928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9EA290-6795-4A57-A305-B1BA70B19970}">
      <dsp:nvSpPr>
        <dsp:cNvPr id="0" name=""/>
        <dsp:cNvSpPr/>
      </dsp:nvSpPr>
      <dsp:spPr>
        <a:xfrm>
          <a:off x="3195" y="293084"/>
          <a:ext cx="2534822" cy="1520893"/>
        </a:xfrm>
        <a:prstGeom prst="rect">
          <a:avLst/>
        </a:prstGeom>
        <a:solidFill>
          <a:srgbClr val="FFA45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900" b="0" i="0" kern="1200" dirty="0" smtClean="0">
              <a:solidFill>
                <a:schemeClr val="tx2"/>
              </a:solidFill>
              <a:latin typeface="EC Square Sans Pro Medium" panose="020B0506040000020004" pitchFamily="34" charset="0"/>
            </a:rPr>
            <a:t>A gondozásra vonatkozó adatgyűjtés és elemzés</a:t>
          </a:r>
          <a:r>
            <a:rPr lang="en-US" sz="1900" b="0" i="0" kern="1200" dirty="0" smtClean="0">
              <a:solidFill>
                <a:schemeClr val="tx2"/>
              </a:solidFill>
              <a:latin typeface="EC Square Sans Pro Medium" panose="020B0506040000020004" pitchFamily="34" charset="0"/>
            </a:rPr>
            <a:t> </a:t>
          </a:r>
          <a:r>
            <a:rPr lang="hu-HU" sz="1900" b="0" i="0" kern="1200" dirty="0" smtClean="0">
              <a:solidFill>
                <a:schemeClr val="tx2"/>
              </a:solidFill>
              <a:latin typeface="EC Square Sans Pro Medium" panose="020B0506040000020004" pitchFamily="34" charset="0"/>
            </a:rPr>
            <a:t>javítása</a:t>
          </a:r>
          <a:endParaRPr lang="en-US" sz="1900" b="0" i="0" kern="1200" dirty="0">
            <a:solidFill>
              <a:schemeClr val="tx2"/>
            </a:solidFill>
            <a:latin typeface="EC Square Sans Pro Medium" panose="020B0506040000020004" pitchFamily="34" charset="0"/>
          </a:endParaRPr>
        </a:p>
      </dsp:txBody>
      <dsp:txXfrm>
        <a:off x="3195" y="293084"/>
        <a:ext cx="2534822" cy="1520893"/>
      </dsp:txXfrm>
    </dsp:sp>
    <dsp:sp modelId="{A022A93E-9709-4773-95E8-C72CC1BAF2F0}">
      <dsp:nvSpPr>
        <dsp:cNvPr id="0" name=""/>
        <dsp:cNvSpPr/>
      </dsp:nvSpPr>
      <dsp:spPr>
        <a:xfrm>
          <a:off x="2791499" y="293084"/>
          <a:ext cx="2534822" cy="1520893"/>
        </a:xfrm>
        <a:prstGeom prst="rect">
          <a:avLst/>
        </a:prstGeom>
        <a:solidFill>
          <a:srgbClr val="FFA45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900" b="0" i="0" kern="1200" dirty="0" smtClean="0">
              <a:solidFill>
                <a:schemeClr val="tx2"/>
              </a:solidFill>
              <a:latin typeface="EC Square Sans Pro Medium" panose="020B0506040000020004" pitchFamily="34" charset="0"/>
            </a:rPr>
            <a:t>Az ECEC célok </a:t>
          </a:r>
          <a:r>
            <a:rPr lang="hu-HU" sz="1900" b="0" i="0" kern="1200" dirty="0" err="1" smtClean="0">
              <a:solidFill>
                <a:schemeClr val="tx2"/>
              </a:solidFill>
              <a:latin typeface="EC Square Sans Pro Medium" panose="020B0506040000020004" pitchFamily="34" charset="0"/>
            </a:rPr>
            <a:t>előrehaladásának</a:t>
          </a:r>
          <a:r>
            <a:rPr lang="hu-HU" sz="1900" b="0" i="0" kern="1200" dirty="0" smtClean="0">
              <a:solidFill>
                <a:schemeClr val="tx2"/>
              </a:solidFill>
              <a:latin typeface="EC Square Sans Pro Medium" panose="020B0506040000020004" pitchFamily="34" charset="0"/>
            </a:rPr>
            <a:t> </a:t>
          </a:r>
          <a:r>
            <a:rPr lang="hu-HU" sz="1900" b="0" i="0" kern="1200" dirty="0" err="1" smtClean="0">
              <a:solidFill>
                <a:schemeClr val="tx2"/>
              </a:solidFill>
              <a:latin typeface="EC Square Sans Pro Medium" panose="020B0506040000020004" pitchFamily="34" charset="0"/>
            </a:rPr>
            <a:t>monitorozása</a:t>
          </a:r>
          <a:r>
            <a:rPr lang="hu-HU" sz="1900" b="0" i="0" kern="1200" dirty="0" smtClean="0">
              <a:solidFill>
                <a:schemeClr val="tx2"/>
              </a:solidFill>
              <a:latin typeface="EC Square Sans Pro Medium" panose="020B0506040000020004" pitchFamily="34" charset="0"/>
            </a:rPr>
            <a:t> és indikátorok kidolgozása</a:t>
          </a:r>
          <a:endParaRPr lang="en-US" sz="1900" b="0" i="0" kern="1200" dirty="0">
            <a:solidFill>
              <a:schemeClr val="tx2"/>
            </a:solidFill>
            <a:latin typeface="EC Square Sans Pro Medium" panose="020B0506040000020004" pitchFamily="34" charset="0"/>
          </a:endParaRPr>
        </a:p>
      </dsp:txBody>
      <dsp:txXfrm>
        <a:off x="2791499" y="293084"/>
        <a:ext cx="2534822" cy="1520893"/>
      </dsp:txXfrm>
    </dsp:sp>
    <dsp:sp modelId="{92CB14A0-F7E6-444E-902F-EE3A0213B0AD}">
      <dsp:nvSpPr>
        <dsp:cNvPr id="0" name=""/>
        <dsp:cNvSpPr/>
      </dsp:nvSpPr>
      <dsp:spPr>
        <a:xfrm>
          <a:off x="5579803" y="293084"/>
          <a:ext cx="2534822" cy="1520893"/>
        </a:xfrm>
        <a:prstGeom prst="rect">
          <a:avLst/>
        </a:prstGeom>
        <a:solidFill>
          <a:srgbClr val="FFA45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900" b="0" i="0" kern="1200" dirty="0" smtClean="0">
              <a:solidFill>
                <a:schemeClr val="tx2"/>
              </a:solidFill>
              <a:latin typeface="EC Square Sans Pro Medium" panose="020B0506040000020004" pitchFamily="34" charset="0"/>
            </a:rPr>
            <a:t>Munkacsoport tartós gondozási statisztikák kidolgozására </a:t>
          </a:r>
          <a:endParaRPr lang="en-US" sz="1900" b="0" i="0" kern="1200" dirty="0">
            <a:solidFill>
              <a:schemeClr val="tx2"/>
            </a:solidFill>
            <a:latin typeface="EC Square Sans Pro Medium" panose="020B0506040000020004" pitchFamily="34" charset="0"/>
          </a:endParaRPr>
        </a:p>
      </dsp:txBody>
      <dsp:txXfrm>
        <a:off x="5579803" y="293084"/>
        <a:ext cx="2534822" cy="1520893"/>
      </dsp:txXfrm>
    </dsp:sp>
    <dsp:sp modelId="{74600CAF-393F-4B70-85FD-DCE9ED8E3ACB}">
      <dsp:nvSpPr>
        <dsp:cNvPr id="0" name=""/>
        <dsp:cNvSpPr/>
      </dsp:nvSpPr>
      <dsp:spPr>
        <a:xfrm>
          <a:off x="8368107" y="293084"/>
          <a:ext cx="2534822" cy="1520893"/>
        </a:xfrm>
        <a:prstGeom prst="rect">
          <a:avLst/>
        </a:prstGeom>
        <a:solidFill>
          <a:srgbClr val="FFA45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900" b="0" i="0" kern="1200" dirty="0" smtClean="0">
              <a:solidFill>
                <a:schemeClr val="tx2"/>
              </a:solidFill>
              <a:latin typeface="EC Square Sans Pro Medium" panose="020B0506040000020004" pitchFamily="34" charset="0"/>
            </a:rPr>
            <a:t>Szükségletalapú előrejelzések</a:t>
          </a:r>
          <a:r>
            <a:rPr lang="en-US" sz="1900" b="0" i="0" kern="1200" dirty="0" smtClean="0">
              <a:solidFill>
                <a:schemeClr val="tx2"/>
              </a:solidFill>
              <a:latin typeface="EC Square Sans Pro Medium" panose="020B0506040000020004" pitchFamily="34" charset="0"/>
            </a:rPr>
            <a:t> </a:t>
          </a:r>
          <a:r>
            <a:rPr lang="hu-HU" sz="1900" b="0" i="0" kern="1200" dirty="0" smtClean="0">
              <a:solidFill>
                <a:schemeClr val="tx2"/>
              </a:solidFill>
              <a:latin typeface="EC Square Sans Pro Medium" panose="020B0506040000020004" pitchFamily="34" charset="0"/>
            </a:rPr>
            <a:t>készítése egészségügyben</a:t>
          </a:r>
          <a:r>
            <a:rPr lang="en-US" sz="1900" b="0" i="0" kern="1200" dirty="0" smtClean="0">
              <a:solidFill>
                <a:schemeClr val="tx2"/>
              </a:solidFill>
              <a:latin typeface="EC Square Sans Pro Medium" panose="020B0506040000020004" pitchFamily="34" charset="0"/>
            </a:rPr>
            <a:t> </a:t>
          </a:r>
          <a:r>
            <a:rPr lang="hu-HU" sz="1900" b="0" i="0" kern="1200" dirty="0" smtClean="0">
              <a:solidFill>
                <a:schemeClr val="tx2"/>
              </a:solidFill>
              <a:latin typeface="EC Square Sans Pro Medium" panose="020B0506040000020004" pitchFamily="34" charset="0"/>
            </a:rPr>
            <a:t>és tartós gondozásban</a:t>
          </a:r>
          <a:endParaRPr lang="en-US" sz="1900" b="0" i="0" kern="1200" dirty="0">
            <a:solidFill>
              <a:schemeClr val="tx2"/>
            </a:solidFill>
            <a:latin typeface="EC Square Sans Pro Medium" panose="020B0506040000020004" pitchFamily="34" charset="0"/>
          </a:endParaRPr>
        </a:p>
      </dsp:txBody>
      <dsp:txXfrm>
        <a:off x="8368107" y="293084"/>
        <a:ext cx="2534822" cy="1520893"/>
      </dsp:txXfrm>
    </dsp:sp>
    <dsp:sp modelId="{D127A2B7-E175-4F8F-95F1-027B83CBA00E}">
      <dsp:nvSpPr>
        <dsp:cNvPr id="0" name=""/>
        <dsp:cNvSpPr/>
      </dsp:nvSpPr>
      <dsp:spPr>
        <a:xfrm>
          <a:off x="3195" y="2067460"/>
          <a:ext cx="2534822" cy="1520893"/>
        </a:xfrm>
        <a:prstGeom prst="rect">
          <a:avLst/>
        </a:prstGeom>
        <a:solidFill>
          <a:srgbClr val="FFA45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0" i="0" kern="1200" dirty="0" smtClean="0">
              <a:solidFill>
                <a:schemeClr val="tx2"/>
              </a:solidFill>
              <a:latin typeface="EC Square Sans Pro Medium" panose="020B0506040000020004" pitchFamily="34" charset="0"/>
            </a:rPr>
            <a:t>Horizon</a:t>
          </a:r>
          <a:r>
            <a:rPr lang="hu-HU" sz="1900" b="0" i="0" kern="1200" dirty="0" smtClean="0">
              <a:solidFill>
                <a:schemeClr val="tx2"/>
              </a:solidFill>
              <a:latin typeface="EC Square Sans Pro Medium" panose="020B0506040000020004" pitchFamily="34" charset="0"/>
            </a:rPr>
            <a:t>t</a:t>
          </a:r>
          <a:r>
            <a:rPr lang="en-US" sz="1900" b="0" i="0" kern="1200" dirty="0" smtClean="0">
              <a:solidFill>
                <a:schemeClr val="tx2"/>
              </a:solidFill>
              <a:latin typeface="EC Square Sans Pro Medium" panose="020B0506040000020004" pitchFamily="34" charset="0"/>
            </a:rPr>
            <a:t> </a:t>
          </a:r>
          <a:r>
            <a:rPr lang="en-US" sz="1900" b="0" i="0" kern="1200" dirty="0" err="1" smtClean="0">
              <a:solidFill>
                <a:schemeClr val="tx2"/>
              </a:solidFill>
              <a:latin typeface="EC Square Sans Pro Medium" panose="020B0506040000020004" pitchFamily="34" charset="0"/>
            </a:rPr>
            <a:t>Eur</a:t>
          </a:r>
          <a:r>
            <a:rPr lang="hu-HU" sz="1900" b="0" i="0" kern="1200" dirty="0" err="1" smtClean="0">
              <a:solidFill>
                <a:schemeClr val="tx2"/>
              </a:solidFill>
              <a:latin typeface="EC Square Sans Pro Medium" panose="020B0506040000020004" pitchFamily="34" charset="0"/>
            </a:rPr>
            <a:t>ópa</a:t>
          </a:r>
          <a:r>
            <a:rPr lang="en-US" sz="1900" b="0" i="0" kern="1200" dirty="0" smtClean="0">
              <a:solidFill>
                <a:schemeClr val="tx2"/>
              </a:solidFill>
              <a:latin typeface="EC Square Sans Pro Medium" panose="020B0506040000020004" pitchFamily="34" charset="0"/>
            </a:rPr>
            <a:t> </a:t>
          </a:r>
          <a:r>
            <a:rPr lang="en-US" sz="1900" b="0" i="0" kern="1200" dirty="0" err="1" smtClean="0">
              <a:solidFill>
                <a:schemeClr val="tx2"/>
              </a:solidFill>
              <a:latin typeface="EC Square Sans Pro Medium" panose="020B0506040000020004" pitchFamily="34" charset="0"/>
            </a:rPr>
            <a:t>proj</a:t>
          </a:r>
          <a:r>
            <a:rPr lang="hu-HU" sz="1900" b="0" i="0" kern="1200" dirty="0" err="1" smtClean="0">
              <a:solidFill>
                <a:schemeClr val="tx2"/>
              </a:solidFill>
              <a:latin typeface="EC Square Sans Pro Medium" panose="020B0506040000020004" pitchFamily="34" charset="0"/>
            </a:rPr>
            <a:t>ektek</a:t>
          </a:r>
          <a:r>
            <a:rPr lang="hu-HU" sz="1900" b="0" i="0" kern="1200" dirty="0" smtClean="0">
              <a:solidFill>
                <a:schemeClr val="tx2"/>
              </a:solidFill>
              <a:latin typeface="EC Square Sans Pro Medium" panose="020B0506040000020004" pitchFamily="34" charset="0"/>
            </a:rPr>
            <a:t> a területi egyenlőségek</a:t>
          </a:r>
          <a:r>
            <a:rPr lang="en-US" sz="1900" b="0" i="0" kern="1200" dirty="0" smtClean="0">
              <a:solidFill>
                <a:schemeClr val="tx2"/>
              </a:solidFill>
              <a:latin typeface="EC Square Sans Pro Medium" panose="020B0506040000020004" pitchFamily="34" charset="0"/>
            </a:rPr>
            <a:t> </a:t>
          </a:r>
          <a:r>
            <a:rPr lang="hu-HU" sz="1900" b="0" i="0" kern="1200" dirty="0" smtClean="0">
              <a:solidFill>
                <a:schemeClr val="tx2"/>
              </a:solidFill>
              <a:latin typeface="EC Square Sans Pro Medium" panose="020B0506040000020004" pitchFamily="34" charset="0"/>
            </a:rPr>
            <a:t>csökkentésére és integrált gondozásra</a:t>
          </a:r>
          <a:endParaRPr lang="en-US" sz="1900" b="0" i="0" kern="1200" dirty="0">
            <a:solidFill>
              <a:schemeClr val="tx2"/>
            </a:solidFill>
            <a:latin typeface="EC Square Sans Pro Medium" panose="020B0506040000020004" pitchFamily="34" charset="0"/>
          </a:endParaRPr>
        </a:p>
      </dsp:txBody>
      <dsp:txXfrm>
        <a:off x="3195" y="2067460"/>
        <a:ext cx="2534822" cy="1520893"/>
      </dsp:txXfrm>
    </dsp:sp>
    <dsp:sp modelId="{D5FE7A6E-65F5-408C-ACEA-3D33079C2B0B}">
      <dsp:nvSpPr>
        <dsp:cNvPr id="0" name=""/>
        <dsp:cNvSpPr/>
      </dsp:nvSpPr>
      <dsp:spPr>
        <a:xfrm>
          <a:off x="2791499" y="2067460"/>
          <a:ext cx="2534822" cy="1520893"/>
        </a:xfrm>
        <a:prstGeom prst="rect">
          <a:avLst/>
        </a:prstGeom>
        <a:solidFill>
          <a:srgbClr val="FFA45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900" b="0" i="0" kern="1200" dirty="0" smtClean="0">
              <a:solidFill>
                <a:schemeClr val="tx2"/>
              </a:solidFill>
              <a:latin typeface="EC Square Sans Pro Medium" panose="020B0506040000020004" pitchFamily="34" charset="0"/>
            </a:rPr>
            <a:t>Tapasztalatcsere gondozási </a:t>
          </a:r>
          <a:r>
            <a:rPr lang="en-US" sz="1900" b="0" i="0" kern="1200" dirty="0" smtClean="0">
              <a:solidFill>
                <a:schemeClr val="tx2"/>
              </a:solidFill>
              <a:latin typeface="EC Square Sans Pro Medium" panose="020B0506040000020004" pitchFamily="34" charset="0"/>
            </a:rPr>
            <a:t> </a:t>
          </a:r>
          <a:r>
            <a:rPr lang="hu-HU" sz="1900" b="0" i="0" kern="1200" dirty="0" smtClean="0">
              <a:solidFill>
                <a:schemeClr val="tx2"/>
              </a:solidFill>
              <a:latin typeface="EC Square Sans Pro Medium" panose="020B0506040000020004" pitchFamily="34" charset="0"/>
            </a:rPr>
            <a:t>szolgáltatásokról vidéki területeken</a:t>
          </a:r>
          <a:endParaRPr lang="en-US" sz="1900" b="0" i="0" kern="1200" dirty="0">
            <a:solidFill>
              <a:schemeClr val="tx2"/>
            </a:solidFill>
            <a:latin typeface="EC Square Sans Pro Medium" panose="020B0506040000020004" pitchFamily="34" charset="0"/>
          </a:endParaRPr>
        </a:p>
      </dsp:txBody>
      <dsp:txXfrm>
        <a:off x="2791499" y="2067460"/>
        <a:ext cx="2534822" cy="1520893"/>
      </dsp:txXfrm>
    </dsp:sp>
    <dsp:sp modelId="{484CB43E-133E-468F-9A36-6ADCF1D76CC7}">
      <dsp:nvSpPr>
        <dsp:cNvPr id="0" name=""/>
        <dsp:cNvSpPr/>
      </dsp:nvSpPr>
      <dsp:spPr>
        <a:xfrm>
          <a:off x="5579803" y="2067460"/>
          <a:ext cx="2534822" cy="1520893"/>
        </a:xfrm>
        <a:prstGeom prst="rect">
          <a:avLst/>
        </a:prstGeom>
        <a:solidFill>
          <a:srgbClr val="FFA45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900" b="0" i="0" kern="1200" dirty="0" smtClean="0">
              <a:solidFill>
                <a:schemeClr val="tx2"/>
              </a:solidFill>
              <a:latin typeface="EC Square Sans Pro Medium" panose="020B0506040000020004" pitchFamily="34" charset="0"/>
            </a:rPr>
            <a:t>Az Európai Szemeszterben az előrehaladás </a:t>
          </a:r>
          <a:r>
            <a:rPr lang="hu-HU" sz="1900" b="0" i="0" kern="1200" dirty="0" err="1" smtClean="0">
              <a:solidFill>
                <a:schemeClr val="tx2"/>
              </a:solidFill>
              <a:latin typeface="EC Square Sans Pro Medium" panose="020B0506040000020004" pitchFamily="34" charset="0"/>
            </a:rPr>
            <a:t>monitorozása</a:t>
          </a:r>
          <a:endParaRPr lang="en-US" sz="1900" b="0" i="0" kern="1200" dirty="0">
            <a:solidFill>
              <a:schemeClr val="tx2"/>
            </a:solidFill>
            <a:latin typeface="EC Square Sans Pro Medium" panose="020B0506040000020004" pitchFamily="34" charset="0"/>
          </a:endParaRPr>
        </a:p>
      </dsp:txBody>
      <dsp:txXfrm>
        <a:off x="5579803" y="2067460"/>
        <a:ext cx="2534822" cy="1520893"/>
      </dsp:txXfrm>
    </dsp:sp>
    <dsp:sp modelId="{83B77857-4724-4E90-926A-153AE0D99580}">
      <dsp:nvSpPr>
        <dsp:cNvPr id="0" name=""/>
        <dsp:cNvSpPr/>
      </dsp:nvSpPr>
      <dsp:spPr>
        <a:xfrm>
          <a:off x="8368107" y="2067460"/>
          <a:ext cx="2534822" cy="1520893"/>
        </a:xfrm>
        <a:prstGeom prst="rect">
          <a:avLst/>
        </a:prstGeom>
        <a:solidFill>
          <a:srgbClr val="FFA45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900" b="0" i="0" kern="1200" dirty="0" smtClean="0">
              <a:solidFill>
                <a:schemeClr val="tx2"/>
              </a:solidFill>
              <a:latin typeface="EC Square Sans Pro Medium" panose="020B0506040000020004" pitchFamily="34" charset="0"/>
            </a:rPr>
            <a:t>Kölcsönös tanulás a gondozás valamennyi</a:t>
          </a:r>
          <a:r>
            <a:rPr lang="en-GB" sz="1900" b="0" i="0" kern="1200" dirty="0" smtClean="0">
              <a:solidFill>
                <a:schemeClr val="tx2"/>
              </a:solidFill>
              <a:latin typeface="EC Square Sans Pro Medium" panose="020B0506040000020004" pitchFamily="34" charset="0"/>
            </a:rPr>
            <a:t> </a:t>
          </a:r>
          <a:r>
            <a:rPr lang="hu-HU" sz="1900" b="0" i="0" kern="1200" dirty="0" smtClean="0">
              <a:solidFill>
                <a:schemeClr val="tx2"/>
              </a:solidFill>
              <a:latin typeface="EC Square Sans Pro Medium" panose="020B0506040000020004" pitchFamily="34" charset="0"/>
            </a:rPr>
            <a:t>területén</a:t>
          </a:r>
          <a:endParaRPr lang="en-US" sz="1900" b="0" i="0" kern="1200" dirty="0">
            <a:solidFill>
              <a:schemeClr val="tx2"/>
            </a:solidFill>
            <a:latin typeface="EC Square Sans Pro Medium" panose="020B0506040000020004" pitchFamily="34" charset="0"/>
          </a:endParaRPr>
        </a:p>
      </dsp:txBody>
      <dsp:txXfrm>
        <a:off x="8368107" y="2067460"/>
        <a:ext cx="2534822" cy="15208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39EFE-0303-44F6-9A16-FD3B5E015DB1}" type="datetimeFigureOut">
              <a:rPr lang="en-GB" smtClean="0"/>
              <a:t>29/11/2022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04766-77AF-4EBE-9704-229FD5F6A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9881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926D1-0013-4A80-B64E-9D824EE65210}" type="datetimeFigureOut">
              <a:rPr lang="en-GB" smtClean="0"/>
              <a:t>29/11/2022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F2995-AB43-4B7C-B8CD-9DC7C3692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7846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71327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43734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i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16079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95195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0791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27165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84503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 smtClean="0"/>
          </a:p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96855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sz="120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79119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4117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844F6C-702A-3234-3BEF-D262E83DBC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DA3FFCD2-B27B-1B1F-3CE2-8A72E0BD8BB0}"/>
              </a:ext>
            </a:extLst>
          </p:cNvPr>
          <p:cNvSpPr txBox="1">
            <a:spLocks/>
          </p:cNvSpPr>
          <p:nvPr userDrawn="1"/>
        </p:nvSpPr>
        <p:spPr>
          <a:xfrm>
            <a:off x="772094" y="2304363"/>
            <a:ext cx="6975368" cy="67159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4400" dirty="0">
                <a:solidFill>
                  <a:schemeClr val="bg1"/>
                </a:solidFill>
                <a:latin typeface="EC Square Sans Pro Medium" panose="020B0506040000020004" pitchFamily="34" charset="0"/>
              </a:rPr>
              <a:t>EUROPEAN CARE STRATEGY</a:t>
            </a:r>
            <a:endParaRPr lang="en-GB" sz="4400" dirty="0">
              <a:solidFill>
                <a:schemeClr val="bg1"/>
              </a:solidFill>
              <a:latin typeface="EC Square Sans Pro Medium" panose="020B05060400000200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E4F9B3-107D-2A7D-D62C-1EBBEA88F747}"/>
              </a:ext>
            </a:extLst>
          </p:cNvPr>
          <p:cNvSpPr txBox="1"/>
          <p:nvPr userDrawn="1"/>
        </p:nvSpPr>
        <p:spPr>
          <a:xfrm>
            <a:off x="772094" y="2992581"/>
            <a:ext cx="670936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IE" sz="2800" dirty="0">
                <a:solidFill>
                  <a:schemeClr val="bg1"/>
                </a:solidFill>
                <a:latin typeface="EC Square Sans Pro Medium" panose="020B0506040000020004" pitchFamily="34" charset="0"/>
              </a:rPr>
              <a:t>Social Question Working Party Meeting</a:t>
            </a:r>
            <a:endParaRPr lang="en-GB" sz="2800" dirty="0">
              <a:solidFill>
                <a:schemeClr val="bg1"/>
              </a:solidFill>
              <a:latin typeface="EC Square Sans Pro Medium" panose="020B05060400000200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668800-8956-1ACF-A332-BDBA3B097073}"/>
              </a:ext>
            </a:extLst>
          </p:cNvPr>
          <p:cNvSpPr txBox="1"/>
          <p:nvPr userDrawn="1"/>
        </p:nvSpPr>
        <p:spPr>
          <a:xfrm>
            <a:off x="772094" y="3515801"/>
            <a:ext cx="67093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IE" i="1" dirty="0">
                <a:solidFill>
                  <a:schemeClr val="bg1"/>
                </a:solidFill>
                <a:latin typeface="EC Square Sans Pro" panose="020B0506040000020004" pitchFamily="34" charset="0"/>
              </a:rPr>
              <a:t>8 September</a:t>
            </a:r>
            <a:endParaRPr lang="en-GB" i="1" dirty="0">
              <a:solidFill>
                <a:schemeClr val="bg1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EB3410-16F5-1956-FED2-5314C9744AA0}"/>
              </a:ext>
            </a:extLst>
          </p:cNvPr>
          <p:cNvSpPr txBox="1"/>
          <p:nvPr userDrawn="1"/>
        </p:nvSpPr>
        <p:spPr>
          <a:xfrm>
            <a:off x="4852753" y="5178346"/>
            <a:ext cx="24864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IE" sz="2400" dirty="0">
                <a:solidFill>
                  <a:srgbClr val="004494"/>
                </a:solidFill>
                <a:latin typeface="EC Square Sans Pro Medium" panose="020B0506040000020004" pitchFamily="34" charset="0"/>
              </a:rPr>
              <a:t>#</a:t>
            </a:r>
            <a:r>
              <a:rPr lang="en-IE" sz="2400" dirty="0" err="1">
                <a:solidFill>
                  <a:srgbClr val="004494"/>
                </a:solidFill>
                <a:latin typeface="EC Square Sans Pro Medium" panose="020B0506040000020004" pitchFamily="34" charset="0"/>
              </a:rPr>
              <a:t>EUCareStrategy</a:t>
            </a:r>
            <a:endParaRPr lang="en-GB" sz="2400" dirty="0">
              <a:solidFill>
                <a:srgbClr val="004494"/>
              </a:solidFill>
              <a:latin typeface="EC Square Sans Pro Medium" panose="020B050604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970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156297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2509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86048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8339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 b="0" i="0">
                <a:latin typeface="EC Square Sans Pro" panose="020B0506040000020004" pitchFamily="34" charset="0"/>
              </a:defRPr>
            </a:lvl1pPr>
            <a:lvl2pPr>
              <a:lnSpc>
                <a:spcPct val="100000"/>
              </a:lnSpc>
              <a:spcAft>
                <a:spcPts val="1800"/>
              </a:spcAft>
              <a:defRPr b="0" i="0">
                <a:latin typeface="EC Square Sans Pro" panose="020B0506040000020004" pitchFamily="34" charset="0"/>
              </a:defRPr>
            </a:lvl2pPr>
            <a:lvl3pPr>
              <a:lnSpc>
                <a:spcPct val="100000"/>
              </a:lnSpc>
              <a:spcAft>
                <a:spcPts val="1800"/>
              </a:spcAft>
              <a:defRPr b="0" i="0">
                <a:latin typeface="EC Square Sans Pro" panose="020B0506040000020004" pitchFamily="34" charset="0"/>
              </a:defRPr>
            </a:lvl3pPr>
            <a:lvl4pPr>
              <a:lnSpc>
                <a:spcPct val="100000"/>
              </a:lnSpc>
              <a:spcAft>
                <a:spcPts val="1800"/>
              </a:spcAft>
              <a:defRPr b="0" i="0">
                <a:latin typeface="EC Square Sans Pro" panose="020B0506040000020004" pitchFamily="34" charset="0"/>
              </a:defRPr>
            </a:lvl4pPr>
            <a:lvl5pPr>
              <a:lnSpc>
                <a:spcPct val="100000"/>
              </a:lnSpc>
              <a:spcAft>
                <a:spcPts val="1800"/>
              </a:spcAft>
              <a:defRPr b="0" i="0">
                <a:latin typeface="EC Square Sans Pro" panose="020B05060400000200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b="1" i="0">
                <a:latin typeface="EC Square Sans Pro" panose="020B05060400000200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23415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1pPr>
              <a:spcAft>
                <a:spcPts val="1800"/>
              </a:spcAft>
              <a:defRPr/>
            </a:lvl1pPr>
            <a:lvl2pPr>
              <a:spcAft>
                <a:spcPts val="1800"/>
              </a:spcAft>
              <a:defRPr/>
            </a:lvl2pPr>
            <a:lvl3pPr>
              <a:spcAft>
                <a:spcPts val="1800"/>
              </a:spcAft>
              <a:defRPr/>
            </a:lvl3pPr>
            <a:lvl4pPr>
              <a:spcAft>
                <a:spcPts val="1800"/>
              </a:spcAft>
              <a:defRPr/>
            </a:lvl4pPr>
            <a:lvl5pPr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38392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1pPr>
              <a:defRPr b="0" i="0">
                <a:latin typeface="EC Square Sans Pro" panose="020B0506040000020004" pitchFamily="34" charset="0"/>
              </a:defRPr>
            </a:lvl1pPr>
            <a:lvl2pPr>
              <a:defRPr b="0" i="0">
                <a:latin typeface="EC Square Sans Pro" panose="020B0506040000020004" pitchFamily="34" charset="0"/>
              </a:defRPr>
            </a:lvl2pPr>
            <a:lvl3pPr>
              <a:spcBef>
                <a:spcPts val="0"/>
              </a:spcBef>
              <a:defRPr b="0" i="0">
                <a:latin typeface="EC Square Sans Pro" panose="020B0506040000020004" pitchFamily="34" charset="0"/>
              </a:defRPr>
            </a:lvl3pPr>
            <a:lvl4pPr>
              <a:defRPr b="0" i="0">
                <a:latin typeface="EC Square Sans Pro" panose="020B0506040000020004" pitchFamily="34" charset="0"/>
              </a:defRPr>
            </a:lvl4pPr>
            <a:lvl5pPr>
              <a:defRPr b="0" i="0">
                <a:latin typeface="EC Square Sans Pro" panose="020B05060400000200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</p:spPr>
        <p:txBody>
          <a:bodyPr>
            <a:noAutofit/>
          </a:bodyPr>
          <a:lstStyle>
            <a:lvl1pPr>
              <a:defRPr b="0" i="0">
                <a:latin typeface="EC Square Sans Pro" panose="020B0506040000020004" pitchFamily="34" charset="0"/>
              </a:defRPr>
            </a:lvl1pPr>
            <a:lvl2pPr>
              <a:defRPr b="0" i="0">
                <a:latin typeface="EC Square Sans Pro" panose="020B0506040000020004" pitchFamily="34" charset="0"/>
              </a:defRPr>
            </a:lvl2pPr>
            <a:lvl3pPr>
              <a:defRPr b="0" i="0">
                <a:latin typeface="EC Square Sans Pro" panose="020B0506040000020004" pitchFamily="34" charset="0"/>
              </a:defRPr>
            </a:lvl3pPr>
            <a:lvl4pPr>
              <a:defRPr b="0" i="0">
                <a:latin typeface="EC Square Sans Pro" panose="020B0506040000020004" pitchFamily="34" charset="0"/>
              </a:defRPr>
            </a:lvl4pPr>
            <a:lvl5pPr>
              <a:defRPr b="0" i="0">
                <a:latin typeface="EC Square Sans Pro" panose="020B05060400000200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b="1" i="0">
                <a:latin typeface="EC Square Sans Pro" panose="020B05060400000200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67745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6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604979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371761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71010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26941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43015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59635" y="-59635"/>
            <a:ext cx="6155635" cy="6983896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214048" y="1992573"/>
            <a:ext cx="8550322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447" y="743802"/>
            <a:ext cx="544923" cy="5449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8331" y="1992572"/>
            <a:ext cx="8226040" cy="3616657"/>
          </a:xfr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40629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5B9D20B-54B9-1F7A-69DE-32DC1105657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extBox 13">
            <a:extLst>
              <a:ext uri="{FF2B5EF4-FFF2-40B4-BE49-F238E27FC236}">
                <a16:creationId xmlns:a16="http://schemas.microsoft.com/office/drawing/2014/main" id="{31806F97-425F-F0B2-4D97-6FF92EB45F4D}"/>
              </a:ext>
            </a:extLst>
          </p:cNvPr>
          <p:cNvSpPr txBox="1"/>
          <p:nvPr userDrawn="1"/>
        </p:nvSpPr>
        <p:spPr>
          <a:xfrm>
            <a:off x="9589644" y="1108031"/>
            <a:ext cx="2386210" cy="3749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r">
              <a:lnSpc>
                <a:spcPct val="120000"/>
              </a:lnSpc>
              <a:defRPr sz="1900">
                <a:solidFill>
                  <a:srgbClr val="68349A"/>
                </a:solidFill>
                <a:latin typeface="EC Square Sans Pro Medium"/>
                <a:ea typeface="EC Square Sans Pro Medium"/>
                <a:cs typeface="EC Square Sans Pro Medium"/>
                <a:sym typeface="EC Square Sans Pro Medium"/>
              </a:defRPr>
            </a:lvl1pPr>
          </a:lstStyle>
          <a:p>
            <a:pPr>
              <a:lnSpc>
                <a:spcPts val="2000"/>
              </a:lnSpc>
            </a:pPr>
            <a:r>
              <a:rPr sz="2400" dirty="0">
                <a:solidFill>
                  <a:schemeClr val="tx2"/>
                </a:solidFill>
              </a:rPr>
              <a:t>#</a:t>
            </a:r>
            <a:r>
              <a:rPr lang="fr-BE" sz="2400" dirty="0" err="1">
                <a:solidFill>
                  <a:schemeClr val="tx2"/>
                </a:solidFill>
              </a:rPr>
              <a:t>EUCareStrategy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endParaRPr sz="2400" dirty="0">
              <a:solidFill>
                <a:schemeClr val="tx2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F267E9-DB30-DBCB-4E6D-BE2CD12B65D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4354" y="6042269"/>
            <a:ext cx="2441499" cy="640393"/>
          </a:xfrm>
          <a:prstGeom prst="rect">
            <a:avLst/>
          </a:prstGeom>
        </p:spPr>
      </p:pic>
      <p:sp>
        <p:nvSpPr>
          <p:cNvPr id="6" name="TextBox 13">
            <a:extLst>
              <a:ext uri="{FF2B5EF4-FFF2-40B4-BE49-F238E27FC236}">
                <a16:creationId xmlns:a16="http://schemas.microsoft.com/office/drawing/2014/main" id="{9CDE018D-C487-040C-0CE7-7EA59E5E362C}"/>
              </a:ext>
            </a:extLst>
          </p:cNvPr>
          <p:cNvSpPr txBox="1"/>
          <p:nvPr userDrawn="1"/>
        </p:nvSpPr>
        <p:spPr>
          <a:xfrm>
            <a:off x="1745673" y="2717405"/>
            <a:ext cx="8196349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r">
              <a:lnSpc>
                <a:spcPct val="120000"/>
              </a:lnSpc>
              <a:defRPr sz="1900">
                <a:solidFill>
                  <a:srgbClr val="68349A"/>
                </a:solidFill>
                <a:latin typeface="EC Square Sans Pro Medium"/>
                <a:ea typeface="EC Square Sans Pro Medium"/>
                <a:cs typeface="EC Square Sans Pro Medium"/>
                <a:sym typeface="EC Square Sans Pro Medium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GB" sz="4800" dirty="0">
                <a:solidFill>
                  <a:schemeClr val="tx2"/>
                </a:solidFill>
                <a:latin typeface="EC Square Sans Pro Medium" panose="020B0506040000020004" pitchFamily="34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098841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7056" y="1825625"/>
            <a:ext cx="4926841" cy="3769957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817056" y="482860"/>
            <a:ext cx="4669266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6383" y="-46383"/>
            <a:ext cx="6142383" cy="6964017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20344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70722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901451" y="2284668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436086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206774" y="403868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72139" y="404194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8137503" y="4037437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01072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713869" y="2159957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13868" y="3968881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324547" y="2159956"/>
            <a:ext cx="2461593" cy="1638159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935227" y="3968880"/>
            <a:ext cx="2520000" cy="1638158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1033617" y="2159957"/>
            <a:ext cx="2520000" cy="1638159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324549" y="3968880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1033617" y="3968881"/>
            <a:ext cx="2520000" cy="1638158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8966322" y="2159956"/>
            <a:ext cx="2520000" cy="1638159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85566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46643"/>
            <a:ext cx="10515600" cy="78235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38200" y="3630613"/>
            <a:ext cx="10515600" cy="20351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67746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118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B743D7-C381-BD87-4E04-3553FB3A78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Rectangle">
            <a:extLst>
              <a:ext uri="{FF2B5EF4-FFF2-40B4-BE49-F238E27FC236}">
                <a16:creationId xmlns:a16="http://schemas.microsoft.com/office/drawing/2014/main" id="{C2A7469D-5FA0-4404-FFAC-E8FB8EDFF916}"/>
              </a:ext>
            </a:extLst>
          </p:cNvPr>
          <p:cNvSpPr/>
          <p:nvPr userDrawn="1"/>
        </p:nvSpPr>
        <p:spPr>
          <a:xfrm>
            <a:off x="4247931" y="5338313"/>
            <a:ext cx="4573606" cy="787745"/>
          </a:xfrm>
          <a:prstGeom prst="rect">
            <a:avLst/>
          </a:prstGeom>
          <a:solidFill>
            <a:srgbClr val="005E9B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" name="TextBox 16">
            <a:extLst>
              <a:ext uri="{FF2B5EF4-FFF2-40B4-BE49-F238E27FC236}">
                <a16:creationId xmlns:a16="http://schemas.microsoft.com/office/drawing/2014/main" id="{6EA14919-750B-4284-8E7E-E2AF430F0098}"/>
              </a:ext>
            </a:extLst>
          </p:cNvPr>
          <p:cNvSpPr txBox="1"/>
          <p:nvPr userDrawn="1"/>
        </p:nvSpPr>
        <p:spPr>
          <a:xfrm>
            <a:off x="4852551" y="5439797"/>
            <a:ext cx="3364366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 anchor="b">
            <a:spAutoFit/>
          </a:bodyPr>
          <a:lstStyle/>
          <a:p>
            <a:pPr>
              <a:defRPr sz="1600" b="1">
                <a:solidFill>
                  <a:srgbClr val="FFFFFF"/>
                </a:solidFill>
                <a:latin typeface="EC Square Sans Pro"/>
                <a:ea typeface="EC Square Sans Pro"/>
                <a:cs typeface="EC Square Sans Pro"/>
                <a:sym typeface="EC Square Sans Pro"/>
              </a:defRPr>
            </a:pPr>
            <a:r>
              <a:rPr dirty="0"/>
              <a:t>Ursula von der Leyen</a:t>
            </a:r>
          </a:p>
          <a:p>
            <a:pPr>
              <a:defRPr sz="1400">
                <a:solidFill>
                  <a:srgbClr val="FFFFFF"/>
                </a:solidFill>
                <a:latin typeface="EC Square Sans Pro"/>
                <a:ea typeface="EC Square Sans Pro"/>
                <a:cs typeface="EC Square Sans Pro"/>
                <a:sym typeface="EC Square Sans Pro"/>
              </a:defRPr>
            </a:pPr>
            <a:r>
              <a:rPr sz="1600" dirty="0"/>
              <a:t>President of the European Commission</a:t>
            </a:r>
          </a:p>
        </p:txBody>
      </p:sp>
      <p:pic>
        <p:nvPicPr>
          <p:cNvPr id="6" name="Picture 2" descr="Picture 2">
            <a:extLst>
              <a:ext uri="{FF2B5EF4-FFF2-40B4-BE49-F238E27FC236}">
                <a16:creationId xmlns:a16="http://schemas.microsoft.com/office/drawing/2014/main" id="{E24AC1D6-6874-8488-5B01-3B72FA9366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4008899" y="-279400"/>
            <a:ext cx="11372006" cy="7568067"/>
          </a:xfrm>
          <a:prstGeom prst="rect">
            <a:avLst/>
          </a:prstGeom>
          <a:ln w="12700">
            <a:miter lim="400000"/>
          </a:ln>
          <a:effectLst>
            <a:outerShdw blurRad="381000" dist="25400" dir="5400000" rotWithShape="0">
              <a:srgbClr val="000000">
                <a:alpha val="25000"/>
              </a:srgbClr>
            </a:outerShdw>
          </a:effectLst>
        </p:spPr>
      </p:pic>
      <p:sp>
        <p:nvSpPr>
          <p:cNvPr id="7" name="TextBox 13">
            <a:extLst>
              <a:ext uri="{FF2B5EF4-FFF2-40B4-BE49-F238E27FC236}">
                <a16:creationId xmlns:a16="http://schemas.microsoft.com/office/drawing/2014/main" id="{2BEC14B2-C9BA-A6F0-8B80-162564717C17}"/>
              </a:ext>
            </a:extLst>
          </p:cNvPr>
          <p:cNvSpPr txBox="1"/>
          <p:nvPr userDrawn="1"/>
        </p:nvSpPr>
        <p:spPr>
          <a:xfrm>
            <a:off x="9589644" y="1108031"/>
            <a:ext cx="2386210" cy="3749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r">
              <a:lnSpc>
                <a:spcPct val="120000"/>
              </a:lnSpc>
              <a:defRPr sz="1900">
                <a:solidFill>
                  <a:srgbClr val="68349A"/>
                </a:solidFill>
                <a:latin typeface="EC Square Sans Pro Medium"/>
                <a:ea typeface="EC Square Sans Pro Medium"/>
                <a:cs typeface="EC Square Sans Pro Medium"/>
                <a:sym typeface="EC Square Sans Pro Medium"/>
              </a:defRPr>
            </a:lvl1pPr>
          </a:lstStyle>
          <a:p>
            <a:pPr>
              <a:lnSpc>
                <a:spcPts val="2000"/>
              </a:lnSpc>
            </a:pPr>
            <a:r>
              <a:rPr sz="2400" dirty="0">
                <a:solidFill>
                  <a:schemeClr val="tx2"/>
                </a:solidFill>
              </a:rPr>
              <a:t>#</a:t>
            </a:r>
            <a:r>
              <a:rPr lang="fr-BE" sz="2400" dirty="0" err="1">
                <a:solidFill>
                  <a:schemeClr val="tx2"/>
                </a:solidFill>
              </a:rPr>
              <a:t>EUCareStrategy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endParaRPr sz="2400" dirty="0">
              <a:solidFill>
                <a:schemeClr val="tx2"/>
              </a:solidFill>
            </a:endParaRPr>
          </a:p>
        </p:txBody>
      </p:sp>
      <p:sp>
        <p:nvSpPr>
          <p:cNvPr id="8" name="TextBox 13">
            <a:extLst>
              <a:ext uri="{FF2B5EF4-FFF2-40B4-BE49-F238E27FC236}">
                <a16:creationId xmlns:a16="http://schemas.microsoft.com/office/drawing/2014/main" id="{8D68388E-C891-4490-81DD-A1E12578DBE3}"/>
              </a:ext>
            </a:extLst>
          </p:cNvPr>
          <p:cNvSpPr txBox="1"/>
          <p:nvPr userDrawn="1"/>
        </p:nvSpPr>
        <p:spPr>
          <a:xfrm>
            <a:off x="10144910" y="3177410"/>
            <a:ext cx="2386211" cy="37702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2600" i="1">
                <a:solidFill>
                  <a:srgbClr val="68339A"/>
                </a:solidFill>
                <a:latin typeface="EC Square Sans Pro"/>
                <a:ea typeface="EC Square Sans Pro"/>
                <a:cs typeface="EC Square Sans Pro"/>
                <a:sym typeface="EC Square Sans Pro"/>
              </a:defRPr>
            </a:pPr>
            <a:r>
              <a:rPr lang="fr-FR" sz="23900" dirty="0">
                <a:solidFill>
                  <a:srgbClr val="015B97"/>
                </a:solidFill>
              </a:rPr>
              <a:t>”</a:t>
            </a:r>
            <a:endParaRPr sz="23900" dirty="0">
              <a:solidFill>
                <a:srgbClr val="015B97"/>
              </a:solidFill>
            </a:endParaRPr>
          </a:p>
        </p:txBody>
      </p:sp>
      <p:sp>
        <p:nvSpPr>
          <p:cNvPr id="10" name="TextBox 13">
            <a:extLst>
              <a:ext uri="{FF2B5EF4-FFF2-40B4-BE49-F238E27FC236}">
                <a16:creationId xmlns:a16="http://schemas.microsoft.com/office/drawing/2014/main" id="{3E6A3348-FFFF-AA11-B0BA-20E2D69AD806}"/>
              </a:ext>
            </a:extLst>
          </p:cNvPr>
          <p:cNvSpPr txBox="1"/>
          <p:nvPr userDrawn="1"/>
        </p:nvSpPr>
        <p:spPr>
          <a:xfrm>
            <a:off x="6438715" y="4130898"/>
            <a:ext cx="3847853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2600" i="1">
                <a:solidFill>
                  <a:srgbClr val="68339A"/>
                </a:solidFill>
                <a:latin typeface="EC Square Sans Pro"/>
                <a:ea typeface="EC Square Sans Pro"/>
                <a:cs typeface="EC Square Sans Pro"/>
                <a:sym typeface="EC Square Sans Pro"/>
              </a:defRPr>
            </a:pPr>
            <a:r>
              <a:rPr lang="en-GB" sz="2200" dirty="0">
                <a:solidFill>
                  <a:srgbClr val="015B97"/>
                </a:solidFill>
              </a:rPr>
              <a:t>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2B4996A-83BC-3493-1A35-165724DB54C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4354" y="6042269"/>
            <a:ext cx="2441499" cy="640393"/>
          </a:xfrm>
          <a:prstGeom prst="rect">
            <a:avLst/>
          </a:prstGeom>
        </p:spPr>
      </p:pic>
      <p:sp>
        <p:nvSpPr>
          <p:cNvPr id="12" name="TextBox 13">
            <a:extLst>
              <a:ext uri="{FF2B5EF4-FFF2-40B4-BE49-F238E27FC236}">
                <a16:creationId xmlns:a16="http://schemas.microsoft.com/office/drawing/2014/main" id="{E5569824-4C0A-7D4E-D7BE-C00C980C3720}"/>
              </a:ext>
            </a:extLst>
          </p:cNvPr>
          <p:cNvSpPr txBox="1"/>
          <p:nvPr userDrawn="1"/>
        </p:nvSpPr>
        <p:spPr>
          <a:xfrm>
            <a:off x="4425845" y="785900"/>
            <a:ext cx="1742428" cy="37702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2600" i="1">
                <a:solidFill>
                  <a:srgbClr val="68339A"/>
                </a:solidFill>
                <a:latin typeface="EC Square Sans Pro"/>
                <a:ea typeface="EC Square Sans Pro"/>
                <a:cs typeface="EC Square Sans Pro"/>
                <a:sym typeface="EC Square Sans Pro"/>
              </a:defRPr>
            </a:pPr>
            <a:r>
              <a:rPr lang="fr-FR" sz="23900" dirty="0">
                <a:solidFill>
                  <a:srgbClr val="015B97"/>
                </a:solidFill>
              </a:rPr>
              <a:t>“</a:t>
            </a:r>
            <a:endParaRPr sz="23900" dirty="0">
              <a:solidFill>
                <a:srgbClr val="015B97"/>
              </a:solidFill>
            </a:endParaRPr>
          </a:p>
        </p:txBody>
      </p:sp>
      <p:sp>
        <p:nvSpPr>
          <p:cNvPr id="9" name="TextBox 13">
            <a:extLst>
              <a:ext uri="{FF2B5EF4-FFF2-40B4-BE49-F238E27FC236}">
                <a16:creationId xmlns:a16="http://schemas.microsoft.com/office/drawing/2014/main" id="{8867A971-2EE6-0B48-4642-93D1269C4189}"/>
              </a:ext>
            </a:extLst>
          </p:cNvPr>
          <p:cNvSpPr txBox="1"/>
          <p:nvPr userDrawn="1"/>
        </p:nvSpPr>
        <p:spPr>
          <a:xfrm>
            <a:off x="5453769" y="2223415"/>
            <a:ext cx="5817746" cy="1815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2600" i="1">
                <a:solidFill>
                  <a:srgbClr val="68339A"/>
                </a:solidFill>
                <a:latin typeface="EC Square Sans Pro"/>
                <a:ea typeface="EC Square Sans Pro"/>
                <a:cs typeface="EC Square Sans Pro"/>
                <a:sym typeface="EC Square Sans Pro"/>
              </a:defRPr>
            </a:pPr>
            <a:r>
              <a:rPr lang="en-GB" sz="2800" dirty="0">
                <a:solidFill>
                  <a:srgbClr val="015B97"/>
                </a:solidFill>
              </a:rPr>
              <a:t>Edit Master text styles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i="1">
                <a:solidFill>
                  <a:srgbClr val="68339A"/>
                </a:solidFill>
                <a:latin typeface="EC Square Sans Pro"/>
                <a:ea typeface="EC Square Sans Pro"/>
                <a:cs typeface="EC Square Sans Pro"/>
                <a:sym typeface="EC Square Sans Pro"/>
              </a:defRPr>
            </a:pPr>
            <a:r>
              <a:rPr lang="en-GB" sz="2800" dirty="0">
                <a:solidFill>
                  <a:srgbClr val="015B97"/>
                </a:solidFill>
              </a:rPr>
              <a:t>Edit Master text styles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i="1">
                <a:solidFill>
                  <a:srgbClr val="68339A"/>
                </a:solidFill>
                <a:latin typeface="EC Square Sans Pro"/>
                <a:ea typeface="EC Square Sans Pro"/>
                <a:cs typeface="EC Square Sans Pro"/>
                <a:sym typeface="EC Square Sans Pro"/>
              </a:defRPr>
            </a:pPr>
            <a:r>
              <a:rPr lang="en-GB" sz="2800" dirty="0">
                <a:solidFill>
                  <a:srgbClr val="015B97"/>
                </a:solidFill>
              </a:rPr>
              <a:t>Edit Master text styles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i="1">
                <a:solidFill>
                  <a:srgbClr val="68339A"/>
                </a:solidFill>
                <a:latin typeface="EC Square Sans Pro"/>
                <a:ea typeface="EC Square Sans Pro"/>
                <a:cs typeface="EC Square Sans Pro"/>
                <a:sym typeface="EC Square Sans Pro"/>
              </a:defRPr>
            </a:pPr>
            <a:r>
              <a:rPr lang="en-GB" sz="2800" dirty="0">
                <a:solidFill>
                  <a:srgbClr val="015B97"/>
                </a:solidFill>
              </a:rPr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0800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5404833-8801-F96C-0B86-2E884D1869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4F6349-BBC1-B869-F98D-60E39C95784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4353" y="6042268"/>
            <a:ext cx="2444400" cy="641154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70804DD-10CC-7E3F-07DA-2542DA2589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 b="0" i="0">
                <a:latin typeface="EC Square Sans Pro" panose="020B0506040000020004" pitchFamily="34" charset="0"/>
              </a:defRPr>
            </a:lvl1pPr>
            <a:lvl2pPr>
              <a:lnSpc>
                <a:spcPct val="100000"/>
              </a:lnSpc>
              <a:spcAft>
                <a:spcPts val="1800"/>
              </a:spcAft>
              <a:defRPr b="0" i="0">
                <a:latin typeface="EC Square Sans Pro" panose="020B0506040000020004" pitchFamily="34" charset="0"/>
              </a:defRPr>
            </a:lvl2pPr>
            <a:lvl3pPr>
              <a:lnSpc>
                <a:spcPct val="100000"/>
              </a:lnSpc>
              <a:spcAft>
                <a:spcPts val="1800"/>
              </a:spcAft>
              <a:defRPr b="0" i="0">
                <a:latin typeface="EC Square Sans Pro" panose="020B0506040000020004" pitchFamily="34" charset="0"/>
              </a:defRPr>
            </a:lvl3pPr>
            <a:lvl4pPr>
              <a:lnSpc>
                <a:spcPct val="100000"/>
              </a:lnSpc>
              <a:spcAft>
                <a:spcPts val="1800"/>
              </a:spcAft>
              <a:defRPr b="0" i="0">
                <a:latin typeface="EC Square Sans Pro" panose="020B0506040000020004" pitchFamily="34" charset="0"/>
              </a:defRPr>
            </a:lvl4pPr>
            <a:lvl5pPr>
              <a:lnSpc>
                <a:spcPct val="100000"/>
              </a:lnSpc>
              <a:spcAft>
                <a:spcPts val="1800"/>
              </a:spcAft>
              <a:defRPr b="0" i="0">
                <a:latin typeface="EC Square Sans Pro" panose="020B05060400000200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CD2F005C-EE7C-5D30-000F-16C4B1DD4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b="1" i="0">
                <a:latin typeface="EC Square Sans Pro" panose="020B05060400000200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0693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FF0B0AD-1C69-9AC3-E60A-338F033AE5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7CBE475-BA55-D776-A00B-41B01E7767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 b="0" i="0">
                <a:latin typeface="EC Square Sans Pro" panose="020B0506040000020004" pitchFamily="34" charset="0"/>
              </a:defRPr>
            </a:lvl1pPr>
            <a:lvl2pPr>
              <a:lnSpc>
                <a:spcPct val="100000"/>
              </a:lnSpc>
              <a:spcAft>
                <a:spcPts val="1800"/>
              </a:spcAft>
              <a:defRPr b="0" i="0">
                <a:latin typeface="EC Square Sans Pro" panose="020B0506040000020004" pitchFamily="34" charset="0"/>
              </a:defRPr>
            </a:lvl2pPr>
            <a:lvl3pPr>
              <a:lnSpc>
                <a:spcPct val="100000"/>
              </a:lnSpc>
              <a:spcAft>
                <a:spcPts val="1800"/>
              </a:spcAft>
              <a:defRPr b="0" i="0">
                <a:latin typeface="EC Square Sans Pro" panose="020B0506040000020004" pitchFamily="34" charset="0"/>
              </a:defRPr>
            </a:lvl3pPr>
            <a:lvl4pPr>
              <a:lnSpc>
                <a:spcPct val="100000"/>
              </a:lnSpc>
              <a:spcAft>
                <a:spcPts val="1800"/>
              </a:spcAft>
              <a:defRPr b="0" i="0">
                <a:latin typeface="EC Square Sans Pro" panose="020B0506040000020004" pitchFamily="34" charset="0"/>
              </a:defRPr>
            </a:lvl4pPr>
            <a:lvl5pPr>
              <a:lnSpc>
                <a:spcPct val="100000"/>
              </a:lnSpc>
              <a:spcAft>
                <a:spcPts val="1800"/>
              </a:spcAft>
              <a:defRPr b="0" i="0">
                <a:latin typeface="EC Square Sans Pro" panose="020B05060400000200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9E10C5F6-DE7B-234E-7A30-4DD49D1DB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b="1" i="0">
                <a:latin typeface="EC Square Sans Pro" panose="020B05060400000200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6DC9A9-74D2-F7AE-0B51-C124CAD8909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4353" y="6038126"/>
            <a:ext cx="2444400" cy="641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351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2183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50288"/>
            <a:ext cx="12192000" cy="50183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4"/>
            <a:ext cx="12192000" cy="28908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872647"/>
          </a:xfrm>
        </p:spPr>
        <p:txBody>
          <a:bodyPr anchor="t">
            <a:norm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3067468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783535"/>
            <a:ext cx="5040313" cy="528998"/>
          </a:xfrm>
        </p:spPr>
        <p:txBody>
          <a:bodyPr anchor="b" anchorCtr="0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99858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2219"/>
            <a:ext cx="12192000" cy="605919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5289" y="1078173"/>
            <a:ext cx="12197346" cy="5783239"/>
          </a:xfrm>
          <a:prstGeom prst="rect">
            <a:avLst/>
          </a:prstGeom>
          <a:solidFill>
            <a:srgbClr val="024EA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 wrap="none"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 wrap="none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44287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0189" y="1122363"/>
            <a:ext cx="10676038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676038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699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9720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2" r:id="rId2"/>
    <p:sldLayoutId id="2147483673" r:id="rId3"/>
    <p:sldLayoutId id="2147483674" r:id="rId4"/>
    <p:sldLayoutId id="2147483676" r:id="rId5"/>
    <p:sldLayoutId id="2147483656" r:id="rId6"/>
    <p:sldLayoutId id="2147483662" r:id="rId7"/>
    <p:sldLayoutId id="2147483657" r:id="rId8"/>
    <p:sldLayoutId id="2147483649" r:id="rId9"/>
    <p:sldLayoutId id="2147483651" r:id="rId10"/>
    <p:sldLayoutId id="2147483669" r:id="rId11"/>
    <p:sldLayoutId id="2147483670" r:id="rId12"/>
    <p:sldLayoutId id="2147483650" r:id="rId13"/>
    <p:sldLayoutId id="2147483660" r:id="rId14"/>
    <p:sldLayoutId id="2147483652" r:id="rId15"/>
    <p:sldLayoutId id="2147483661" r:id="rId16"/>
    <p:sldLayoutId id="2147483653" r:id="rId17"/>
    <p:sldLayoutId id="2147483654" r:id="rId18"/>
    <p:sldLayoutId id="2147483659" r:id="rId19"/>
    <p:sldLayoutId id="2147483658" r:id="rId20"/>
    <p:sldLayoutId id="2147483666" r:id="rId21"/>
    <p:sldLayoutId id="2147483667" r:id="rId22"/>
    <p:sldLayoutId id="2147483668" r:id="rId23"/>
    <p:sldLayoutId id="2147483655" r:id="rId2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>
            <a:extLst>
              <a:ext uri="{FF2B5EF4-FFF2-40B4-BE49-F238E27FC236}">
                <a16:creationId xmlns:a16="http://schemas.microsoft.com/office/drawing/2014/main" id="{759D00B3-3D5B-14CE-077E-39D143B348B1}"/>
              </a:ext>
            </a:extLst>
          </p:cNvPr>
          <p:cNvSpPr txBox="1">
            <a:spLocks/>
          </p:cNvSpPr>
          <p:nvPr/>
        </p:nvSpPr>
        <p:spPr>
          <a:xfrm>
            <a:off x="772094" y="2304363"/>
            <a:ext cx="7249688" cy="67159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4400" dirty="0" smtClean="0">
                <a:solidFill>
                  <a:schemeClr val="bg1"/>
                </a:solidFill>
                <a:latin typeface="EC Square Sans Pro Medium" panose="020B0506040000020004" pitchFamily="34" charset="0"/>
              </a:rPr>
              <a:t>E</a:t>
            </a:r>
            <a:r>
              <a:rPr lang="hu-HU" sz="4400" dirty="0" err="1" smtClean="0">
                <a:solidFill>
                  <a:schemeClr val="bg1"/>
                </a:solidFill>
                <a:latin typeface="EC Square Sans Pro Medium" panose="020B0506040000020004" pitchFamily="34" charset="0"/>
              </a:rPr>
              <a:t>urópai</a:t>
            </a:r>
            <a:r>
              <a:rPr lang="hu-HU" sz="4400" dirty="0" smtClean="0">
                <a:solidFill>
                  <a:schemeClr val="bg1"/>
                </a:solidFill>
                <a:latin typeface="EC Square Sans Pro Medium" panose="020B0506040000020004" pitchFamily="34" charset="0"/>
              </a:rPr>
              <a:t> Gondozási Stratégia</a:t>
            </a:r>
            <a:endParaRPr lang="en-GB" sz="4400" dirty="0">
              <a:solidFill>
                <a:schemeClr val="bg1"/>
              </a:solidFill>
              <a:latin typeface="EC Square Sans Pro Medium" panose="020B05060400000200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C59441-0D12-B360-D019-23F656F91CC9}"/>
              </a:ext>
            </a:extLst>
          </p:cNvPr>
          <p:cNvSpPr txBox="1"/>
          <p:nvPr/>
        </p:nvSpPr>
        <p:spPr>
          <a:xfrm>
            <a:off x="772094" y="3515801"/>
            <a:ext cx="670936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IE" i="1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D</a:t>
            </a:r>
            <a:r>
              <a:rPr lang="hu-HU" i="1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r. Mészáros Andrea</a:t>
            </a:r>
            <a:r>
              <a:rPr lang="en-IE" i="1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– </a:t>
            </a:r>
            <a:r>
              <a:rPr lang="hu-HU" i="1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Európai Bizottság Magyarországi Képviselete</a:t>
            </a:r>
            <a:endParaRPr lang="en-IE" i="1" dirty="0" smtClean="0">
              <a:solidFill>
                <a:schemeClr val="bg1"/>
              </a:solidFill>
              <a:latin typeface="EC Square Sans Pro" panose="020B0506040000020004" pitchFamily="34" charset="0"/>
            </a:endParaRPr>
          </a:p>
          <a:p>
            <a:pPr marL="0" indent="0">
              <a:buNone/>
            </a:pPr>
            <a:r>
              <a:rPr lang="en-IE" i="1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2022</a:t>
            </a:r>
            <a:r>
              <a:rPr lang="hu-HU" i="1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. </a:t>
            </a:r>
            <a:r>
              <a:rPr lang="hu-HU" i="1" dirty="0">
                <a:solidFill>
                  <a:schemeClr val="bg1"/>
                </a:solidFill>
                <a:latin typeface="EC Square Sans Pro" panose="020B0506040000020004" pitchFamily="34" charset="0"/>
              </a:rPr>
              <a:t>n</a:t>
            </a:r>
            <a:r>
              <a:rPr lang="hu-HU" i="1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ovember 29.</a:t>
            </a:r>
            <a:endParaRPr lang="en-GB" i="1" dirty="0">
              <a:solidFill>
                <a:schemeClr val="bg1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DEF333-6A20-E8F5-1DEA-FB9AF13E3C52}"/>
              </a:ext>
            </a:extLst>
          </p:cNvPr>
          <p:cNvSpPr txBox="1"/>
          <p:nvPr/>
        </p:nvSpPr>
        <p:spPr>
          <a:xfrm>
            <a:off x="4852753" y="5178346"/>
            <a:ext cx="24864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IE" sz="2400" dirty="0">
                <a:solidFill>
                  <a:srgbClr val="004494"/>
                </a:solidFill>
                <a:latin typeface="EC Square Sans Pro Medium" panose="020B0506040000020004" pitchFamily="34" charset="0"/>
              </a:rPr>
              <a:t>#</a:t>
            </a:r>
            <a:r>
              <a:rPr lang="en-IE" sz="2400" dirty="0" err="1">
                <a:solidFill>
                  <a:srgbClr val="004494"/>
                </a:solidFill>
                <a:latin typeface="EC Square Sans Pro Medium" panose="020B0506040000020004" pitchFamily="34" charset="0"/>
              </a:rPr>
              <a:t>EUCareStrategy</a:t>
            </a:r>
            <a:endParaRPr lang="en-GB" sz="2400" dirty="0">
              <a:solidFill>
                <a:srgbClr val="004494"/>
              </a:solidFill>
              <a:latin typeface="EC Square Sans Pro Medium" panose="020B0506040000020004" pitchFamily="34" charset="0"/>
            </a:endParaRPr>
          </a:p>
        </p:txBody>
      </p:sp>
      <p:pic>
        <p:nvPicPr>
          <p:cNvPr id="3" name="Picture 2" descr="A picture containing person&#10;&#10;Description automatically generated">
            <a:extLst>
              <a:ext uri="{FF2B5EF4-FFF2-40B4-BE49-F238E27FC236}">
                <a16:creationId xmlns:a16="http://schemas.microsoft.com/office/drawing/2014/main" id="{CEB85477-9B80-92D5-C2EE-5A642A30E3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7457" y="2063671"/>
            <a:ext cx="2476500" cy="2456845"/>
          </a:xfrm>
          <a:prstGeom prst="rect">
            <a:avLst/>
          </a:prstGeom>
        </p:spPr>
      </p:pic>
      <p:pic>
        <p:nvPicPr>
          <p:cNvPr id="9" name="Picture 8" descr="A group of people holding a flag&#10;&#10;Description automatically generated with low confidence">
            <a:extLst>
              <a:ext uri="{FF2B5EF4-FFF2-40B4-BE49-F238E27FC236}">
                <a16:creationId xmlns:a16="http://schemas.microsoft.com/office/drawing/2014/main" id="{0EA1B99F-40EE-0A8B-AF08-52E25FD229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7005" y="3892578"/>
            <a:ext cx="2013894" cy="19979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9344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3940503"/>
              </p:ext>
            </p:extLst>
          </p:nvPr>
        </p:nvGraphicFramePr>
        <p:xfrm>
          <a:off x="381000" y="1869672"/>
          <a:ext cx="10906125" cy="3881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A munka-magánélet egyensúlyára irányuló uniós cselekvések</a:t>
            </a:r>
            <a:r>
              <a:rPr lang="en-IE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646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70722" y="1043268"/>
            <a:ext cx="11020650" cy="782357"/>
          </a:xfrm>
        </p:spPr>
        <p:txBody>
          <a:bodyPr/>
          <a:lstStyle/>
          <a:p>
            <a:pPr algn="ctr"/>
            <a:r>
              <a:rPr lang="hu-HU" dirty="0" smtClean="0"/>
              <a:t>Adatalapú</a:t>
            </a:r>
            <a:r>
              <a:rPr lang="en-IE" dirty="0" smtClean="0"/>
              <a:t> </a:t>
            </a:r>
            <a:r>
              <a:rPr lang="hu-HU" dirty="0" smtClean="0"/>
              <a:t>megközelítés és</a:t>
            </a:r>
            <a:r>
              <a:rPr lang="en-IE" dirty="0" smtClean="0"/>
              <a:t> monitoring</a:t>
            </a:r>
            <a:endParaRPr lang="en-GB" dirty="0"/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1924807"/>
              </p:ext>
            </p:extLst>
          </p:nvPr>
        </p:nvGraphicFramePr>
        <p:xfrm>
          <a:off x="838200" y="1825625"/>
          <a:ext cx="10906125" cy="3881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9659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199" y="1440872"/>
            <a:ext cx="10905699" cy="4752109"/>
          </a:xfrm>
        </p:spPr>
        <p:txBody>
          <a:bodyPr/>
          <a:lstStyle/>
          <a:p>
            <a:pPr marL="0" indent="0">
              <a:buNone/>
            </a:pPr>
            <a:r>
              <a:rPr lang="hu-HU" b="1" u="sng" dirty="0" smtClean="0"/>
              <a:t>Helyzetkép</a:t>
            </a:r>
          </a:p>
          <a:p>
            <a:r>
              <a:rPr lang="hu-HU" dirty="0" smtClean="0"/>
              <a:t>Felzárkózás bölcsődei és óvodai részvételben – de egyenlőtlen területi hozzáférés és hiány képzett dolgozókból, hátrányos helyzetűek/nők nehézségei</a:t>
            </a:r>
          </a:p>
          <a:p>
            <a:r>
              <a:rPr lang="hu-HU" dirty="0" smtClean="0"/>
              <a:t>Elöregedő társadalom, inadekvát infrastruktúra, támogatás, nyugdíjak, bérek</a:t>
            </a:r>
          </a:p>
          <a:p>
            <a:pPr marL="0" indent="0">
              <a:buNone/>
            </a:pPr>
            <a:r>
              <a:rPr lang="hu-HU" b="1" u="sng" dirty="0" smtClean="0"/>
              <a:t>Lehetőségek</a:t>
            </a:r>
          </a:p>
          <a:p>
            <a:pPr algn="just"/>
            <a:r>
              <a:rPr lang="hu-HU" b="1" dirty="0" smtClean="0"/>
              <a:t>2021-27 többéves EU pénzügyi keret </a:t>
            </a:r>
            <a:r>
              <a:rPr lang="hu-HU" b="1" dirty="0"/>
              <a:t>(ESZA, ERFA…) </a:t>
            </a:r>
            <a:r>
              <a:rPr lang="hu-HU" dirty="0"/>
              <a:t>pl. </a:t>
            </a:r>
            <a:r>
              <a:rPr lang="hu-HU" dirty="0" smtClean="0"/>
              <a:t>gondozási </a:t>
            </a:r>
            <a:r>
              <a:rPr lang="hu-HU" dirty="0"/>
              <a:t>infrastruktúra</a:t>
            </a:r>
            <a:r>
              <a:rPr lang="hu-HU" dirty="0" smtClean="0"/>
              <a:t>, </a:t>
            </a:r>
            <a:r>
              <a:rPr lang="hu-HU" dirty="0"/>
              <a:t>gondozók </a:t>
            </a:r>
            <a:r>
              <a:rPr lang="hu-HU" dirty="0" smtClean="0"/>
              <a:t>képzése, </a:t>
            </a:r>
            <a:r>
              <a:rPr lang="hu-HU" dirty="0"/>
              <a:t>pedagógus </a:t>
            </a:r>
            <a:r>
              <a:rPr lang="hu-HU" dirty="0" smtClean="0"/>
              <a:t>béremelés, digitalizálás </a:t>
            </a:r>
            <a:r>
              <a:rPr lang="hu-HU" dirty="0"/>
              <a:t>stb</a:t>
            </a:r>
            <a:r>
              <a:rPr lang="hu-HU" dirty="0" smtClean="0"/>
              <a:t>.</a:t>
            </a:r>
          </a:p>
          <a:p>
            <a:pPr algn="just"/>
            <a:r>
              <a:rPr lang="hu-HU" dirty="0" smtClean="0"/>
              <a:t>Szinergiák, integrált megközelítés, szociális párbeszéd, egyenlőség előmozdítása</a:t>
            </a:r>
          </a:p>
          <a:p>
            <a:r>
              <a:rPr lang="hu-HU" dirty="0" smtClean="0"/>
              <a:t>Tapasztalatcsere, jó gyakorlatok, trendek </a:t>
            </a:r>
            <a:r>
              <a:rPr lang="hu-HU" dirty="0" err="1" smtClean="0"/>
              <a:t>monitorozása</a:t>
            </a:r>
            <a:endParaRPr lang="hu-HU" dirty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pPr marL="0" indent="0">
              <a:buNone/>
            </a:pPr>
            <a:endParaRPr lang="hu-HU" dirty="0" smtClean="0"/>
          </a:p>
          <a:p>
            <a:endParaRPr lang="fr-B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Lehetőségek Magyarországnak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6374592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5">
            <a:extLst>
              <a:ext uri="{FF2B5EF4-FFF2-40B4-BE49-F238E27FC236}">
                <a16:creationId xmlns:a16="http://schemas.microsoft.com/office/drawing/2014/main" id="{E454D89E-F3AD-3F57-E183-843551291796}"/>
              </a:ext>
            </a:extLst>
          </p:cNvPr>
          <p:cNvSpPr txBox="1">
            <a:spLocks/>
          </p:cNvSpPr>
          <p:nvPr/>
        </p:nvSpPr>
        <p:spPr>
          <a:xfrm>
            <a:off x="1558724" y="3233890"/>
            <a:ext cx="4321216" cy="8140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5400" b="1" dirty="0" smtClean="0">
                <a:latin typeface="EC Square Sans Pro" panose="020B0506040000020004" pitchFamily="34" charset="0"/>
              </a:rPr>
              <a:t>Köszönöm a figyelmet!</a:t>
            </a:r>
            <a:endParaRPr lang="en-US" sz="5400" b="1" dirty="0">
              <a:latin typeface="EC Square Sans Pro" panose="020B0506040000020004" pitchFamily="34" charset="0"/>
            </a:endParaRPr>
          </a:p>
        </p:txBody>
      </p:sp>
      <p:sp>
        <p:nvSpPr>
          <p:cNvPr id="3" name="Text Placeholder 16">
            <a:extLst>
              <a:ext uri="{FF2B5EF4-FFF2-40B4-BE49-F238E27FC236}">
                <a16:creationId xmlns:a16="http://schemas.microsoft.com/office/drawing/2014/main" id="{34CB294D-3594-AD27-85BA-EB336F92891F}"/>
              </a:ext>
            </a:extLst>
          </p:cNvPr>
          <p:cNvSpPr txBox="1">
            <a:spLocks/>
          </p:cNvSpPr>
          <p:nvPr/>
        </p:nvSpPr>
        <p:spPr>
          <a:xfrm>
            <a:off x="8528302" y="2522076"/>
            <a:ext cx="3208428" cy="223769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dirty="0" err="1">
                <a:solidFill>
                  <a:schemeClr val="tx2"/>
                </a:solidFill>
                <a:latin typeface="EC Square Sans Pro Medium" panose="020B0506040000020004" pitchFamily="34" charset="0"/>
                <a:ea typeface="+mj-ea"/>
                <a:cs typeface="+mj-cs"/>
              </a:rPr>
              <a:t>ec.europa.eu</a:t>
            </a:r>
            <a:r>
              <a:rPr lang="en-US" dirty="0">
                <a:solidFill>
                  <a:schemeClr val="tx2"/>
                </a:solidFill>
                <a:latin typeface="EC Square Sans Pro Medium" panose="020B0506040000020004" pitchFamily="34" charset="0"/>
                <a:ea typeface="+mj-ea"/>
                <a:cs typeface="+mj-cs"/>
              </a:rPr>
              <a:t>/social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tx2"/>
                </a:solidFill>
                <a:latin typeface="EC Square Sans Pro Medium" panose="020B0506040000020004" pitchFamily="34" charset="0"/>
                <a:ea typeface="+mj-ea"/>
                <a:cs typeface="+mj-cs"/>
              </a:rPr>
              <a:t>Social Europe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dirty="0" err="1">
                <a:solidFill>
                  <a:schemeClr val="tx2"/>
                </a:solidFill>
                <a:latin typeface="EC Square Sans Pro Medium" panose="020B0506040000020004" pitchFamily="34" charset="0"/>
                <a:ea typeface="+mj-ea"/>
                <a:cs typeface="+mj-cs"/>
              </a:rPr>
              <a:t>EU_Social</a:t>
            </a:r>
            <a:endParaRPr lang="en-US" dirty="0">
              <a:solidFill>
                <a:schemeClr val="tx2"/>
              </a:solidFill>
              <a:latin typeface="EC Square Sans Pro Medium" panose="020B0506040000020004" pitchFamily="34" charset="0"/>
              <a:ea typeface="+mj-ea"/>
              <a:cs typeface="+mj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0698F0-541C-4CC5-E69F-390F894CB6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7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784" y="3308032"/>
            <a:ext cx="601901" cy="6019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AE81343-AD01-1BB8-423C-0491F9A8ED1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466"/>
          <a:stretch/>
        </p:blipFill>
        <p:spPr>
          <a:xfrm>
            <a:off x="7687796" y="2434281"/>
            <a:ext cx="681877" cy="6601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67BF4D0-955A-71AD-60A2-3E1989B4517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7695025" y="4123579"/>
            <a:ext cx="667418" cy="66562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A81C428-86E3-65C8-18A8-F72D7C7DAF37}"/>
              </a:ext>
            </a:extLst>
          </p:cNvPr>
          <p:cNvSpPr/>
          <p:nvPr/>
        </p:nvSpPr>
        <p:spPr>
          <a:xfrm>
            <a:off x="7858904" y="5997434"/>
            <a:ext cx="32084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2800" dirty="0">
                <a:solidFill>
                  <a:schemeClr val="bg1"/>
                </a:solidFill>
                <a:latin typeface="EC Square Sans Pro Medium" panose="020B0506040000020004" pitchFamily="34" charset="0"/>
                <a:ea typeface="+mj-ea"/>
                <a:cs typeface="+mj-cs"/>
              </a:rPr>
              <a:t>#</a:t>
            </a:r>
            <a:r>
              <a:rPr lang="en-GB" sz="2800" dirty="0" err="1">
                <a:solidFill>
                  <a:schemeClr val="bg1"/>
                </a:solidFill>
                <a:latin typeface="EC Square Sans Pro Medium" panose="020B0506040000020004" pitchFamily="34" charset="0"/>
                <a:ea typeface="+mj-ea"/>
                <a:cs typeface="+mj-cs"/>
              </a:rPr>
              <a:t>EUCareStrategy</a:t>
            </a:r>
            <a:endParaRPr lang="en-GB" sz="2800" dirty="0">
              <a:solidFill>
                <a:schemeClr val="bg1"/>
              </a:solidFill>
              <a:latin typeface="EC Square Sans Pro Medium" panose="020B05060400000200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6097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2048"/>
          <p:cNvPicPr>
            <a:picLocks noChangeAspect="1"/>
          </p:cNvPicPr>
          <p:nvPr/>
        </p:nvPicPr>
        <p:blipFill rotWithShape="1">
          <a:blip r:embed="rId3"/>
          <a:srcRect l="10245" r="32765"/>
          <a:stretch/>
        </p:blipFill>
        <p:spPr>
          <a:xfrm>
            <a:off x="59635" y="1542910"/>
            <a:ext cx="3647661" cy="4489737"/>
          </a:xfrm>
          <a:prstGeom prst="rect">
            <a:avLst/>
          </a:prstGeom>
        </p:spPr>
      </p:pic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3709845" y="1721532"/>
            <a:ext cx="8482156" cy="5136467"/>
          </a:xfrm>
        </p:spPr>
        <p:txBody>
          <a:bodyPr/>
          <a:lstStyle/>
          <a:p>
            <a:r>
              <a:rPr lang="en-IE" sz="1800" b="1" dirty="0" smtClean="0">
                <a:solidFill>
                  <a:schemeClr val="accent6"/>
                </a:solidFill>
              </a:rPr>
              <a:t>7.7 </a:t>
            </a:r>
            <a:r>
              <a:rPr lang="en-IE" sz="1800" b="1" dirty="0" err="1" smtClean="0">
                <a:solidFill>
                  <a:schemeClr val="accent6"/>
                </a:solidFill>
              </a:rPr>
              <a:t>milli</a:t>
            </a:r>
            <a:r>
              <a:rPr lang="hu-HU" sz="1800" b="1" dirty="0" smtClean="0">
                <a:solidFill>
                  <a:schemeClr val="accent6"/>
                </a:solidFill>
              </a:rPr>
              <a:t>ó nő</a:t>
            </a:r>
            <a:r>
              <a:rPr lang="en-IE" sz="1800" b="1" dirty="0" smtClean="0">
                <a:solidFill>
                  <a:schemeClr val="accent6"/>
                </a:solidFill>
              </a:rPr>
              <a:t> </a:t>
            </a:r>
            <a:r>
              <a:rPr lang="hu-HU" sz="1800" b="1" dirty="0" smtClean="0">
                <a:solidFill>
                  <a:schemeClr val="tx2"/>
                </a:solidFill>
              </a:rPr>
              <a:t>esik ki a munkaerőpiacról gondozási teendői miatt</a:t>
            </a:r>
            <a:endParaRPr lang="en-IE" sz="1800" b="1" dirty="0">
              <a:solidFill>
                <a:schemeClr val="tx2"/>
              </a:solidFill>
            </a:endParaRPr>
          </a:p>
          <a:p>
            <a:r>
              <a:rPr lang="hu-HU" sz="1800" b="1" dirty="0" smtClean="0">
                <a:solidFill>
                  <a:schemeClr val="tx2"/>
                </a:solidFill>
              </a:rPr>
              <a:t>Szignifikánsan kevesebb szegénységi kockázatnak kitett gyermek</a:t>
            </a:r>
            <a:r>
              <a:rPr lang="hu-HU" sz="1800" b="1" dirty="0" smtClean="0">
                <a:solidFill>
                  <a:schemeClr val="accent6"/>
                </a:solidFill>
              </a:rPr>
              <a:t> </a:t>
            </a:r>
            <a:r>
              <a:rPr lang="hu-HU" sz="1800" b="1" dirty="0" smtClean="0">
                <a:solidFill>
                  <a:schemeClr val="tx2"/>
                </a:solidFill>
              </a:rPr>
              <a:t>vesz részt koragyermekkori nevelésben/gondozásban</a:t>
            </a:r>
            <a:r>
              <a:rPr lang="hu-HU" sz="1800" b="1" dirty="0">
                <a:solidFill>
                  <a:schemeClr val="tx2"/>
                </a:solidFill>
              </a:rPr>
              <a:t> </a:t>
            </a:r>
            <a:r>
              <a:rPr lang="en-US" sz="1800" b="1" dirty="0" smtClean="0">
                <a:solidFill>
                  <a:schemeClr val="tx2"/>
                </a:solidFill>
              </a:rPr>
              <a:t>(</a:t>
            </a:r>
            <a:r>
              <a:rPr lang="en-US" sz="1800" b="1" dirty="0" smtClean="0">
                <a:solidFill>
                  <a:schemeClr val="accent6"/>
                </a:solidFill>
              </a:rPr>
              <a:t>27</a:t>
            </a:r>
            <a:r>
              <a:rPr lang="en-US" sz="1800" b="1" dirty="0">
                <a:solidFill>
                  <a:schemeClr val="accent6"/>
                </a:solidFill>
              </a:rPr>
              <a:t>% vs 35</a:t>
            </a:r>
            <a:r>
              <a:rPr lang="en-US" sz="1800" b="1" dirty="0" smtClean="0">
                <a:solidFill>
                  <a:schemeClr val="accent6"/>
                </a:solidFill>
              </a:rPr>
              <a:t>%</a:t>
            </a:r>
            <a:r>
              <a:rPr lang="en-US" sz="1800" b="1" dirty="0" smtClean="0">
                <a:solidFill>
                  <a:schemeClr val="tx2"/>
                </a:solidFill>
              </a:rPr>
              <a:t>)</a:t>
            </a:r>
          </a:p>
          <a:p>
            <a:r>
              <a:rPr lang="hu-HU" sz="1800" b="1" dirty="0" smtClean="0">
                <a:solidFill>
                  <a:schemeClr val="accent6"/>
                </a:solidFill>
              </a:rPr>
              <a:t>A </a:t>
            </a:r>
            <a:r>
              <a:rPr lang="en-US" sz="1800" b="1" dirty="0" smtClean="0">
                <a:solidFill>
                  <a:schemeClr val="accent6"/>
                </a:solidFill>
              </a:rPr>
              <a:t>65 </a:t>
            </a:r>
            <a:r>
              <a:rPr lang="hu-HU" sz="1800" b="1" dirty="0" smtClean="0">
                <a:solidFill>
                  <a:schemeClr val="accent6"/>
                </a:solidFill>
              </a:rPr>
              <a:t>év feletti, gondozást igénylő polgárok csaknem felének</a:t>
            </a:r>
            <a:r>
              <a:rPr lang="hu-HU" sz="1800" b="1" dirty="0" smtClean="0">
                <a:solidFill>
                  <a:schemeClr val="tx2"/>
                </a:solidFill>
              </a:rPr>
              <a:t> vannak ellátatlan igényei</a:t>
            </a:r>
            <a:endParaRPr lang="en-IE" sz="1800" b="1" dirty="0" smtClean="0">
              <a:solidFill>
                <a:schemeClr val="tx2"/>
              </a:solidFill>
            </a:endParaRPr>
          </a:p>
          <a:p>
            <a:r>
              <a:rPr lang="hu-HU" sz="1800" b="1" dirty="0" smtClean="0">
                <a:solidFill>
                  <a:schemeClr val="tx2"/>
                </a:solidFill>
              </a:rPr>
              <a:t>A tartós ápolásra szoruló időskorúak aránya </a:t>
            </a:r>
            <a:r>
              <a:rPr lang="en-IE" sz="1800" b="1" dirty="0" smtClean="0">
                <a:solidFill>
                  <a:schemeClr val="accent6"/>
                </a:solidFill>
              </a:rPr>
              <a:t>23%</a:t>
            </a:r>
            <a:r>
              <a:rPr lang="hu-HU" sz="1800" b="1" dirty="0" smtClean="0">
                <a:solidFill>
                  <a:schemeClr val="accent6"/>
                </a:solidFill>
              </a:rPr>
              <a:t>-</a:t>
            </a:r>
            <a:r>
              <a:rPr lang="hu-HU" sz="1800" b="1" dirty="0" err="1" smtClean="0">
                <a:solidFill>
                  <a:schemeClr val="accent6"/>
                </a:solidFill>
              </a:rPr>
              <a:t>kal</a:t>
            </a:r>
            <a:r>
              <a:rPr lang="hu-HU" sz="1800" b="1" dirty="0" smtClean="0">
                <a:solidFill>
                  <a:schemeClr val="accent6"/>
                </a:solidFill>
              </a:rPr>
              <a:t> emelkedhet</a:t>
            </a:r>
            <a:r>
              <a:rPr lang="en-IE" sz="1800" b="1" dirty="0" smtClean="0">
                <a:solidFill>
                  <a:schemeClr val="accent6"/>
                </a:solidFill>
              </a:rPr>
              <a:t> </a:t>
            </a:r>
            <a:r>
              <a:rPr lang="hu-HU" sz="1800" b="1" dirty="0" smtClean="0">
                <a:solidFill>
                  <a:schemeClr val="tx2"/>
                </a:solidFill>
              </a:rPr>
              <a:t>2050-ig</a:t>
            </a:r>
            <a:r>
              <a:rPr lang="en-IE" sz="1800" b="1" dirty="0" smtClean="0">
                <a:solidFill>
                  <a:schemeClr val="tx2"/>
                </a:solidFill>
              </a:rPr>
              <a:t/>
            </a:r>
            <a:br>
              <a:rPr lang="en-IE" sz="1800" b="1" dirty="0" smtClean="0">
                <a:solidFill>
                  <a:schemeClr val="tx2"/>
                </a:solidFill>
              </a:rPr>
            </a:br>
            <a:r>
              <a:rPr lang="en-IE" sz="1800" b="1" dirty="0" smtClean="0">
                <a:solidFill>
                  <a:schemeClr val="tx2"/>
                </a:solidFill>
              </a:rPr>
              <a:t>(</a:t>
            </a:r>
            <a:r>
              <a:rPr lang="hu-HU" sz="1800" b="1" dirty="0" smtClean="0">
                <a:solidFill>
                  <a:schemeClr val="tx2"/>
                </a:solidFill>
              </a:rPr>
              <a:t>elérve a</a:t>
            </a:r>
            <a:r>
              <a:rPr lang="en-IE" sz="1800" b="1" dirty="0" smtClean="0">
                <a:solidFill>
                  <a:schemeClr val="tx2"/>
                </a:solidFill>
              </a:rPr>
              <a:t> </a:t>
            </a:r>
            <a:r>
              <a:rPr lang="en-IE" sz="1800" b="1" dirty="0" smtClean="0">
                <a:solidFill>
                  <a:schemeClr val="accent6"/>
                </a:solidFill>
              </a:rPr>
              <a:t>38.1 </a:t>
            </a:r>
            <a:r>
              <a:rPr lang="en-IE" sz="1800" b="1" dirty="0" err="1" smtClean="0">
                <a:solidFill>
                  <a:schemeClr val="accent6"/>
                </a:solidFill>
              </a:rPr>
              <a:t>milli</a:t>
            </a:r>
            <a:r>
              <a:rPr lang="hu-HU" sz="1800" b="1" dirty="0" smtClean="0">
                <a:solidFill>
                  <a:schemeClr val="accent6"/>
                </a:solidFill>
              </a:rPr>
              <a:t>ót</a:t>
            </a:r>
            <a:r>
              <a:rPr lang="en-IE" sz="1800" b="1" dirty="0" smtClean="0">
                <a:solidFill>
                  <a:schemeClr val="tx2"/>
                </a:solidFill>
              </a:rPr>
              <a:t>)</a:t>
            </a:r>
          </a:p>
          <a:p>
            <a:r>
              <a:rPr lang="en-IE" sz="1800" b="1" dirty="0">
                <a:solidFill>
                  <a:schemeClr val="accent6"/>
                </a:solidFill>
              </a:rPr>
              <a:t>52 </a:t>
            </a:r>
            <a:r>
              <a:rPr lang="en-IE" sz="1800" b="1" dirty="0" err="1" smtClean="0">
                <a:solidFill>
                  <a:schemeClr val="accent6"/>
                </a:solidFill>
              </a:rPr>
              <a:t>milli</a:t>
            </a:r>
            <a:r>
              <a:rPr lang="hu-HU" sz="1800" b="1" dirty="0" smtClean="0">
                <a:solidFill>
                  <a:schemeClr val="accent6"/>
                </a:solidFill>
              </a:rPr>
              <a:t>ó</a:t>
            </a:r>
            <a:r>
              <a:rPr lang="en-IE" sz="1800" b="1" dirty="0" smtClean="0">
                <a:solidFill>
                  <a:schemeClr val="accent6"/>
                </a:solidFill>
              </a:rPr>
              <a:t> </a:t>
            </a:r>
            <a:r>
              <a:rPr lang="hu-HU" sz="1800" b="1" dirty="0" smtClean="0">
                <a:solidFill>
                  <a:schemeClr val="tx2"/>
                </a:solidFill>
              </a:rPr>
              <a:t>európai</a:t>
            </a:r>
            <a:r>
              <a:rPr lang="en-IE" sz="1800" b="1" dirty="0" smtClean="0">
                <a:solidFill>
                  <a:schemeClr val="tx2"/>
                </a:solidFill>
              </a:rPr>
              <a:t> </a:t>
            </a:r>
            <a:r>
              <a:rPr lang="hu-HU" sz="1800" b="1" dirty="0" smtClean="0">
                <a:solidFill>
                  <a:schemeClr val="tx2"/>
                </a:solidFill>
              </a:rPr>
              <a:t>nyújt</a:t>
            </a:r>
            <a:r>
              <a:rPr lang="en-IE" sz="1800" b="1" dirty="0" smtClean="0">
                <a:solidFill>
                  <a:schemeClr val="tx2"/>
                </a:solidFill>
              </a:rPr>
              <a:t> </a:t>
            </a:r>
            <a:r>
              <a:rPr lang="en-IE" sz="1800" b="1" dirty="0" smtClean="0">
                <a:solidFill>
                  <a:schemeClr val="accent6"/>
                </a:solidFill>
              </a:rPr>
              <a:t>inform</a:t>
            </a:r>
            <a:r>
              <a:rPr lang="hu-HU" sz="1800" b="1" dirty="0" err="1" smtClean="0">
                <a:solidFill>
                  <a:schemeClr val="accent6"/>
                </a:solidFill>
              </a:rPr>
              <a:t>álisan</a:t>
            </a:r>
            <a:r>
              <a:rPr lang="en-IE" sz="1800" b="1" dirty="0" smtClean="0">
                <a:solidFill>
                  <a:schemeClr val="tx2"/>
                </a:solidFill>
              </a:rPr>
              <a:t> </a:t>
            </a:r>
            <a:r>
              <a:rPr lang="hu-HU" sz="1800" b="1" dirty="0" smtClean="0">
                <a:solidFill>
                  <a:schemeClr val="tx2"/>
                </a:solidFill>
              </a:rPr>
              <a:t>tartós idősgondozást</a:t>
            </a:r>
            <a:endParaRPr lang="en-IE" sz="1800" b="1" dirty="0" smtClean="0">
              <a:solidFill>
                <a:schemeClr val="tx2"/>
              </a:solidFill>
            </a:endParaRPr>
          </a:p>
          <a:p>
            <a:r>
              <a:rPr lang="hu-HU" sz="1800" b="1" dirty="0" smtClean="0">
                <a:solidFill>
                  <a:schemeClr val="tx2"/>
                </a:solidFill>
              </a:rPr>
              <a:t>Hiányzó munkaerő</a:t>
            </a:r>
            <a:r>
              <a:rPr lang="en-IE" sz="1800" b="1" dirty="0" smtClean="0">
                <a:solidFill>
                  <a:schemeClr val="tx2"/>
                </a:solidFill>
              </a:rPr>
              <a:t>: </a:t>
            </a:r>
            <a:r>
              <a:rPr lang="hu-HU" sz="1800" b="1" dirty="0" smtClean="0">
                <a:solidFill>
                  <a:schemeClr val="accent6"/>
                </a:solidFill>
              </a:rPr>
              <a:t>hatból egy</a:t>
            </a:r>
            <a:r>
              <a:rPr lang="en-US" sz="1800" b="1" dirty="0" smtClean="0">
                <a:solidFill>
                  <a:schemeClr val="accent6"/>
                </a:solidFill>
              </a:rPr>
              <a:t> </a:t>
            </a:r>
            <a:r>
              <a:rPr lang="hu-HU" sz="1800" b="1" dirty="0" smtClean="0">
                <a:solidFill>
                  <a:schemeClr val="tx2"/>
                </a:solidFill>
              </a:rPr>
              <a:t>álláshirdetés</a:t>
            </a:r>
            <a:r>
              <a:rPr lang="en-US" sz="1800" b="1" dirty="0" smtClean="0">
                <a:solidFill>
                  <a:schemeClr val="tx2"/>
                </a:solidFill>
              </a:rPr>
              <a:t> </a:t>
            </a:r>
            <a:r>
              <a:rPr lang="hu-HU" sz="1800" b="1" dirty="0" smtClean="0">
                <a:solidFill>
                  <a:schemeClr val="tx2"/>
                </a:solidFill>
              </a:rPr>
              <a:t>idősgondozási feladatokat érint</a:t>
            </a:r>
            <a:endParaRPr lang="en-US" sz="1800" b="1" dirty="0" smtClean="0">
              <a:solidFill>
                <a:schemeClr val="tx2"/>
              </a:solidFill>
            </a:endParaRPr>
          </a:p>
          <a:p>
            <a:r>
              <a:rPr lang="hu-HU" sz="1800" b="1" dirty="0" smtClean="0">
                <a:solidFill>
                  <a:schemeClr val="tx2"/>
                </a:solidFill>
              </a:rPr>
              <a:t>Komoly munkahelyteremtő potenciál</a:t>
            </a:r>
            <a:r>
              <a:rPr lang="en-US" sz="1800" b="1" dirty="0" smtClean="0">
                <a:solidFill>
                  <a:schemeClr val="tx2"/>
                </a:solidFill>
              </a:rPr>
              <a:t>:</a:t>
            </a:r>
            <a:r>
              <a:rPr lang="hu-HU" sz="1800" b="1" dirty="0" smtClean="0">
                <a:solidFill>
                  <a:schemeClr val="tx2"/>
                </a:solidFill>
              </a:rPr>
              <a:t> több mint</a:t>
            </a:r>
            <a:r>
              <a:rPr lang="en-US" sz="1800" b="1" dirty="0" smtClean="0">
                <a:solidFill>
                  <a:schemeClr val="tx2"/>
                </a:solidFill>
              </a:rPr>
              <a:t> </a:t>
            </a:r>
            <a:r>
              <a:rPr lang="en-US" sz="1800" b="1" dirty="0">
                <a:solidFill>
                  <a:schemeClr val="accent6"/>
                </a:solidFill>
              </a:rPr>
              <a:t>1.6 </a:t>
            </a:r>
            <a:r>
              <a:rPr lang="en-US" sz="1800" b="1" dirty="0" err="1" smtClean="0">
                <a:solidFill>
                  <a:schemeClr val="accent6"/>
                </a:solidFill>
              </a:rPr>
              <a:t>milli</a:t>
            </a:r>
            <a:r>
              <a:rPr lang="hu-HU" sz="1800" b="1" dirty="0" smtClean="0">
                <a:solidFill>
                  <a:schemeClr val="accent6"/>
                </a:solidFill>
              </a:rPr>
              <a:t>ó</a:t>
            </a:r>
            <a:r>
              <a:rPr lang="en-US" sz="1800" b="1" dirty="0" smtClean="0">
                <a:solidFill>
                  <a:schemeClr val="accent6"/>
                </a:solidFill>
              </a:rPr>
              <a:t> </a:t>
            </a:r>
            <a:r>
              <a:rPr lang="hu-HU" sz="1800" b="1" dirty="0" smtClean="0">
                <a:solidFill>
                  <a:schemeClr val="tx2"/>
                </a:solidFill>
              </a:rPr>
              <a:t>gondozóra van szükség 2050-ig, hogy az idősgondozás jelenlegi lefedettségi szintjét biztosítani lehessen</a:t>
            </a:r>
            <a:endParaRPr lang="en-GB" sz="1800" b="1" dirty="0">
              <a:solidFill>
                <a:schemeClr val="tx2"/>
              </a:solidFill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1123122" y="6352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2"/>
                </a:solidFill>
                <a:latin typeface="EC Square Sans Pro" panose="020B05060400000200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hu-HU" sz="3600" dirty="0" smtClean="0"/>
              <a:t>Miért van szükség EU Gondozási Stratégiára</a:t>
            </a:r>
            <a:r>
              <a:rPr lang="en-IE" sz="3600" dirty="0" smtClean="0"/>
              <a:t>?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53586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693" b="31672"/>
          <a:stretch/>
        </p:blipFill>
        <p:spPr>
          <a:xfrm>
            <a:off x="173" y="238445"/>
            <a:ext cx="3816860" cy="436010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37" y="1112259"/>
            <a:ext cx="3220703" cy="32033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599"/>
          <a:stretch/>
        </p:blipFill>
        <p:spPr>
          <a:xfrm>
            <a:off x="172" y="4552000"/>
            <a:ext cx="12191658" cy="20675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80" t="3891" b="74225"/>
          <a:stretch/>
        </p:blipFill>
        <p:spPr>
          <a:xfrm>
            <a:off x="5849678" y="486705"/>
            <a:ext cx="6342152" cy="13964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275" y="5714620"/>
            <a:ext cx="2553864" cy="669866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568468" y="2194853"/>
            <a:ext cx="7293068" cy="32508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421" dirty="0" smtClean="0">
                <a:solidFill>
                  <a:srgbClr val="623795"/>
                </a:solidFill>
                <a:latin typeface="EC Square Sans Pro Medium" panose="020B0500000000020004" pitchFamily="34" charset="0"/>
              </a:rPr>
              <a:t>Mindannyian minőségi gondozást szeretnénk</a:t>
            </a:r>
            <a:r>
              <a:rPr lang="en-US" sz="3421" dirty="0" smtClean="0">
                <a:solidFill>
                  <a:srgbClr val="623795"/>
                </a:solidFill>
                <a:latin typeface="EC Square Sans Pro Medium" panose="020B0500000000020004" pitchFamily="34" charset="0"/>
              </a:rPr>
              <a:t>. </a:t>
            </a:r>
            <a:r>
              <a:rPr lang="hu-HU" sz="3421" dirty="0" smtClean="0">
                <a:solidFill>
                  <a:srgbClr val="623795"/>
                </a:solidFill>
                <a:latin typeface="EC Square Sans Pro Medium" panose="020B0500000000020004" pitchFamily="34" charset="0"/>
              </a:rPr>
              <a:t>Ez fenntartható finanszírozást igényel, különösen a közszférában</a:t>
            </a:r>
            <a:r>
              <a:rPr lang="en-US" sz="3421" dirty="0" smtClean="0">
                <a:solidFill>
                  <a:srgbClr val="623795"/>
                </a:solidFill>
                <a:latin typeface="EC Square Sans Pro Medium" panose="020B0500000000020004" pitchFamily="34" charset="0"/>
              </a:rPr>
              <a:t>, </a:t>
            </a:r>
            <a:r>
              <a:rPr lang="hu-HU" sz="3421" dirty="0" smtClean="0">
                <a:solidFill>
                  <a:srgbClr val="623795"/>
                </a:solidFill>
                <a:latin typeface="EC Square Sans Pro Medium" panose="020B0500000000020004" pitchFamily="34" charset="0"/>
              </a:rPr>
              <a:t>és vonzó, kielégítő munkafeltételeket az alkalmazottaknak</a:t>
            </a:r>
            <a:endParaRPr lang="en-IE" sz="3421" dirty="0">
              <a:solidFill>
                <a:srgbClr val="623795"/>
              </a:solidFill>
              <a:latin typeface="EC Square Sans Pro Medium" panose="020B05000000000200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043683" y="2194853"/>
            <a:ext cx="749131" cy="12956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729" baseline="30000" dirty="0">
                <a:solidFill>
                  <a:srgbClr val="623795"/>
                </a:solidFill>
                <a:latin typeface="EC Square Sans Pro Medium" panose="020B0500000000020004" pitchFamily="34" charset="0"/>
              </a:rPr>
              <a:t>“</a:t>
            </a:r>
          </a:p>
        </p:txBody>
      </p:sp>
      <p:sp>
        <p:nvSpPr>
          <p:cNvPr id="17" name="Rectangle 16"/>
          <p:cNvSpPr/>
          <p:nvPr/>
        </p:nvSpPr>
        <p:spPr>
          <a:xfrm>
            <a:off x="9606075" y="4771794"/>
            <a:ext cx="749131" cy="12956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729" baseline="30000" dirty="0">
                <a:solidFill>
                  <a:srgbClr val="623795"/>
                </a:solidFill>
                <a:latin typeface="EC Square Sans Pro Medium" panose="020B0500000000020004" pitchFamily="34" charset="0"/>
              </a:rPr>
              <a:t>”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78348" y="6087900"/>
            <a:ext cx="2276585" cy="4307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199" dirty="0">
                <a:solidFill>
                  <a:schemeClr val="bg1"/>
                </a:solidFill>
                <a:latin typeface="EC Square Sans Pro Medium" panose="020B0500000000020004" pitchFamily="34" charset="0"/>
              </a:rPr>
              <a:t>#</a:t>
            </a:r>
            <a:r>
              <a:rPr lang="fr-BE" sz="2199" dirty="0" err="1">
                <a:solidFill>
                  <a:schemeClr val="bg1"/>
                </a:solidFill>
                <a:latin typeface="EC Square Sans Pro Medium" panose="020B0500000000020004" pitchFamily="34" charset="0"/>
              </a:rPr>
              <a:t>EUCareStrategy</a:t>
            </a:r>
            <a:endParaRPr lang="fr-BE" sz="2199" dirty="0">
              <a:solidFill>
                <a:schemeClr val="bg1"/>
              </a:solidFill>
              <a:latin typeface="EC Square Sans Pro Medium" panose="020B05000000000200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68026" y="4550897"/>
            <a:ext cx="4103524" cy="957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199" dirty="0">
                <a:solidFill>
                  <a:srgbClr val="623795"/>
                </a:solidFill>
                <a:latin typeface="EC Square Sans Pro Medium" panose="020B0500000000020004" pitchFamily="34" charset="0"/>
              </a:rPr>
              <a:t>Doris </a:t>
            </a:r>
            <a:r>
              <a:rPr lang="fr-FR" sz="2199" dirty="0" err="1">
                <a:solidFill>
                  <a:srgbClr val="623795"/>
                </a:solidFill>
                <a:latin typeface="EC Square Sans Pro Medium" panose="020B0500000000020004" pitchFamily="34" charset="0"/>
              </a:rPr>
              <a:t>Wietter</a:t>
            </a:r>
            <a:r>
              <a:rPr lang="fr-FR" sz="2199" dirty="0">
                <a:solidFill>
                  <a:srgbClr val="623795"/>
                </a:solidFill>
                <a:latin typeface="EC Square Sans Pro Medium" panose="020B0500000000020004" pitchFamily="34" charset="0"/>
              </a:rPr>
              <a:t> </a:t>
            </a:r>
          </a:p>
          <a:p>
            <a:pPr algn="ctr"/>
            <a:r>
              <a:rPr lang="hu-HU" sz="171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C Square Sans Pro" panose="020B0506040000020004" pitchFamily="34" charset="0"/>
              </a:rPr>
              <a:t>Házi gondozó/segédápoló</a:t>
            </a:r>
            <a:r>
              <a:rPr lang="en-US" sz="171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C Square Sans Pro" panose="020B0506040000020004" pitchFamily="34" charset="0"/>
              </a:rPr>
              <a:t> </a:t>
            </a:r>
            <a:r>
              <a:rPr lang="en-US" sz="1711" dirty="0">
                <a:solidFill>
                  <a:schemeClr val="tx1">
                    <a:lumMod val="65000"/>
                    <a:lumOff val="35000"/>
                  </a:schemeClr>
                </a:solidFill>
                <a:latin typeface="EC Square Sans Pro" panose="020B0506040000020004" pitchFamily="34" charset="0"/>
              </a:rPr>
              <a:t>&amp; </a:t>
            </a:r>
            <a:r>
              <a:rPr lang="hu-HU" sz="171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C Square Sans Pro" panose="020B0506040000020004" pitchFamily="34" charset="0"/>
              </a:rPr>
              <a:t>Munkástanács Elnöke</a:t>
            </a:r>
            <a:r>
              <a:rPr lang="en-US" sz="171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C Square Sans Pro" panose="020B0506040000020004" pitchFamily="34" charset="0"/>
              </a:rPr>
              <a:t>, </a:t>
            </a:r>
            <a:r>
              <a:rPr lang="en-US" sz="171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EC Square Sans Pro" panose="020B0506040000020004" pitchFamily="34" charset="0"/>
              </a:rPr>
              <a:t>Volkshilfe</a:t>
            </a:r>
            <a:r>
              <a:rPr lang="en-US" sz="1711" dirty="0">
                <a:solidFill>
                  <a:schemeClr val="tx1">
                    <a:lumMod val="65000"/>
                    <a:lumOff val="35000"/>
                  </a:schemeClr>
                </a:solidFill>
                <a:latin typeface="EC Square Sans Pro" panose="020B0506040000020004" pitchFamily="34" charset="0"/>
              </a:rPr>
              <a:t> </a:t>
            </a:r>
            <a:r>
              <a:rPr lang="en-US" sz="171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EC Square Sans Pro" panose="020B0506040000020004" pitchFamily="34" charset="0"/>
              </a:rPr>
              <a:t>Niederösterreich</a:t>
            </a:r>
            <a:r>
              <a:rPr lang="en-US" sz="1711" dirty="0">
                <a:solidFill>
                  <a:schemeClr val="tx1">
                    <a:lumMod val="65000"/>
                    <a:lumOff val="35000"/>
                  </a:schemeClr>
                </a:solidFill>
                <a:latin typeface="EC Square Sans Pro" panose="020B0506040000020004" pitchFamily="34" charset="0"/>
              </a:rPr>
              <a:t>, </a:t>
            </a:r>
            <a:r>
              <a:rPr lang="en-US" sz="171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EC Square Sans Pro" panose="020B0506040000020004" pitchFamily="34" charset="0"/>
              </a:rPr>
              <a:t>Aus</a:t>
            </a:r>
            <a:r>
              <a:rPr lang="hu-HU" sz="171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C Square Sans Pro" panose="020B0506040000020004" pitchFamily="34" charset="0"/>
              </a:rPr>
              <a:t>z</a:t>
            </a:r>
            <a:r>
              <a:rPr lang="en-US" sz="171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EC Square Sans Pro" panose="020B0506040000020004" pitchFamily="34" charset="0"/>
              </a:rPr>
              <a:t>tria</a:t>
            </a:r>
            <a:endParaRPr lang="fr-FR" sz="1711" dirty="0">
              <a:solidFill>
                <a:schemeClr val="tx1">
                  <a:lumMod val="65000"/>
                  <a:lumOff val="35000"/>
                </a:schemeClr>
              </a:solidFill>
              <a:latin typeface="EC Square Sans Pro" panose="020B05060400000200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04212" y="935854"/>
            <a:ext cx="4871590" cy="581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3177" dirty="0" smtClean="0">
                <a:solidFill>
                  <a:schemeClr val="bg1"/>
                </a:solidFill>
                <a:latin typeface="EC Square Sans Pro Medium" panose="020B0500000000020004" pitchFamily="34" charset="0"/>
              </a:rPr>
              <a:t>EU</a:t>
            </a:r>
            <a:r>
              <a:rPr lang="hu-HU" sz="3177" dirty="0" smtClean="0">
                <a:solidFill>
                  <a:schemeClr val="bg1"/>
                </a:solidFill>
                <a:latin typeface="EC Square Sans Pro Medium" panose="020B0500000000020004" pitchFamily="34" charset="0"/>
              </a:rPr>
              <a:t> GONDOZÁSI STRATÉGIA</a:t>
            </a:r>
            <a:endParaRPr lang="fr-BE" sz="3177" dirty="0">
              <a:solidFill>
                <a:schemeClr val="bg1"/>
              </a:solidFill>
              <a:latin typeface="EC Square Sans Pro Medium" panose="020B050000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48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693" b="31672"/>
          <a:stretch/>
        </p:blipFill>
        <p:spPr>
          <a:xfrm>
            <a:off x="173" y="238445"/>
            <a:ext cx="3816860" cy="436010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034" y="1114671"/>
            <a:ext cx="3215509" cy="31985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599"/>
          <a:stretch/>
        </p:blipFill>
        <p:spPr>
          <a:xfrm>
            <a:off x="172" y="4552000"/>
            <a:ext cx="12191658" cy="20675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80" t="3891" b="74225"/>
          <a:stretch/>
        </p:blipFill>
        <p:spPr>
          <a:xfrm>
            <a:off x="5849678" y="486705"/>
            <a:ext cx="6342152" cy="13964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275" y="5714620"/>
            <a:ext cx="2553864" cy="669866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568468" y="2194854"/>
            <a:ext cx="7293068" cy="2799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932" dirty="0" smtClean="0">
                <a:solidFill>
                  <a:srgbClr val="623795"/>
                </a:solidFill>
                <a:latin typeface="EC Square Sans Pro Medium" panose="020B0500000000020004" pitchFamily="34" charset="0"/>
              </a:rPr>
              <a:t>A minőségi gondozási szolgáltatás feltétele a foglalkoztatók és foglalkoztatottak közti párbeszéd</a:t>
            </a:r>
            <a:r>
              <a:rPr lang="en-US" sz="2932" dirty="0" smtClean="0">
                <a:solidFill>
                  <a:srgbClr val="623795"/>
                </a:solidFill>
                <a:latin typeface="EC Square Sans Pro Medium" panose="020B0500000000020004" pitchFamily="34" charset="0"/>
              </a:rPr>
              <a:t>, </a:t>
            </a:r>
            <a:r>
              <a:rPr lang="hu-HU" sz="2932" dirty="0" smtClean="0">
                <a:solidFill>
                  <a:srgbClr val="623795"/>
                </a:solidFill>
                <a:latin typeface="EC Square Sans Pro Medium" panose="020B0500000000020004" pitchFamily="34" charset="0"/>
              </a:rPr>
              <a:t>az, hogy közös nevezőre jussanak</a:t>
            </a:r>
            <a:r>
              <a:rPr lang="en-US" sz="2932" dirty="0" smtClean="0">
                <a:solidFill>
                  <a:srgbClr val="623795"/>
                </a:solidFill>
                <a:latin typeface="EC Square Sans Pro Medium" panose="020B0500000000020004" pitchFamily="34" charset="0"/>
              </a:rPr>
              <a:t>. </a:t>
            </a:r>
            <a:r>
              <a:rPr lang="hu-HU" sz="2932" dirty="0" smtClean="0">
                <a:solidFill>
                  <a:srgbClr val="623795"/>
                </a:solidFill>
                <a:latin typeface="EC Square Sans Pro Medium" panose="020B0500000000020004" pitchFamily="34" charset="0"/>
              </a:rPr>
              <a:t>Együtt tudjuk megoldani a problémákat. Együtt sokkal erősebbek vagyunk.</a:t>
            </a:r>
            <a:endParaRPr lang="en-IE" sz="2932" dirty="0">
              <a:solidFill>
                <a:srgbClr val="623795"/>
              </a:solidFill>
              <a:latin typeface="EC Square Sans Pro Medium" panose="020B05000000000200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043683" y="2194853"/>
            <a:ext cx="749131" cy="12956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729" baseline="30000" dirty="0">
                <a:solidFill>
                  <a:srgbClr val="623795"/>
                </a:solidFill>
                <a:latin typeface="EC Square Sans Pro Medium" panose="020B0500000000020004" pitchFamily="34" charset="0"/>
              </a:rPr>
              <a:t>“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1387573" y="4398515"/>
            <a:ext cx="749131" cy="12956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729" baseline="30000" dirty="0">
                <a:solidFill>
                  <a:srgbClr val="623795"/>
                </a:solidFill>
                <a:latin typeface="EC Square Sans Pro Medium" panose="020B0500000000020004" pitchFamily="34" charset="0"/>
              </a:rPr>
              <a:t>”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78348" y="6087900"/>
            <a:ext cx="2276585" cy="4307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199" dirty="0">
                <a:solidFill>
                  <a:schemeClr val="bg1"/>
                </a:solidFill>
                <a:latin typeface="EC Square Sans Pro Medium" panose="020B0500000000020004" pitchFamily="34" charset="0"/>
              </a:rPr>
              <a:t>#</a:t>
            </a:r>
            <a:r>
              <a:rPr lang="fr-BE" sz="2199" dirty="0" err="1">
                <a:solidFill>
                  <a:schemeClr val="bg1"/>
                </a:solidFill>
                <a:latin typeface="EC Square Sans Pro Medium" panose="020B0500000000020004" pitchFamily="34" charset="0"/>
              </a:rPr>
              <a:t>EUCareStrategy</a:t>
            </a:r>
            <a:endParaRPr lang="fr-BE" sz="2199" dirty="0">
              <a:solidFill>
                <a:schemeClr val="bg1"/>
              </a:solidFill>
              <a:latin typeface="EC Square Sans Pro Medium" panose="020B05000000000200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64944" y="4550897"/>
            <a:ext cx="3727807" cy="122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199" dirty="0" err="1">
                <a:solidFill>
                  <a:srgbClr val="623795"/>
                </a:solidFill>
                <a:latin typeface="EC Square Sans Pro Medium" panose="020B0500000000020004" pitchFamily="34" charset="0"/>
              </a:rPr>
              <a:t>Maaike</a:t>
            </a:r>
            <a:r>
              <a:rPr lang="fr-FR" sz="2199" dirty="0">
                <a:solidFill>
                  <a:srgbClr val="623795"/>
                </a:solidFill>
                <a:latin typeface="EC Square Sans Pro Medium" panose="020B0500000000020004" pitchFamily="34" charset="0"/>
              </a:rPr>
              <a:t> Piet </a:t>
            </a:r>
          </a:p>
          <a:p>
            <a:pPr algn="ctr"/>
            <a:r>
              <a:rPr lang="hu-HU" sz="171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C Square Sans Pro" panose="020B0506040000020004" pitchFamily="34" charset="0"/>
              </a:rPr>
              <a:t>Gondozó</a:t>
            </a:r>
            <a:r>
              <a:rPr lang="fr-FR" sz="171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C Square Sans Pro" panose="020B0506040000020004" pitchFamily="34" charset="0"/>
              </a:rPr>
              <a:t> </a:t>
            </a:r>
            <a:r>
              <a:rPr lang="fr-FR" sz="1711" dirty="0">
                <a:solidFill>
                  <a:schemeClr val="tx1">
                    <a:lumMod val="65000"/>
                    <a:lumOff val="35000"/>
                  </a:schemeClr>
                </a:solidFill>
                <a:latin typeface="EC Square Sans Pro" panose="020B0506040000020004" pitchFamily="34" charset="0"/>
              </a:rPr>
              <a:t>&amp; </a:t>
            </a:r>
            <a:r>
              <a:rPr lang="hu-HU" sz="1711" dirty="0">
                <a:solidFill>
                  <a:schemeClr val="tx1">
                    <a:lumMod val="65000"/>
                    <a:lumOff val="35000"/>
                  </a:schemeClr>
                </a:solidFill>
                <a:latin typeface="EC Square Sans Pro" panose="020B0506040000020004" pitchFamily="34" charset="0"/>
              </a:rPr>
              <a:t>a</a:t>
            </a:r>
            <a:r>
              <a:rPr lang="fr-FR" sz="171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C Square Sans Pro" panose="020B0506040000020004" pitchFamily="34" charset="0"/>
              </a:rPr>
              <a:t> </a:t>
            </a:r>
            <a:endParaRPr lang="fr-FR" sz="1711" dirty="0">
              <a:solidFill>
                <a:schemeClr val="tx1">
                  <a:lumMod val="65000"/>
                  <a:lumOff val="35000"/>
                </a:schemeClr>
              </a:solidFill>
              <a:latin typeface="EC Square Sans Pro" panose="020B0506040000020004" pitchFamily="34" charset="0"/>
            </a:endParaRPr>
          </a:p>
          <a:p>
            <a:pPr algn="ctr"/>
            <a:r>
              <a:rPr lang="fr-FR" sz="171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EC Square Sans Pro" panose="020B0506040000020004" pitchFamily="34" charset="0"/>
              </a:rPr>
              <a:t>Federatie</a:t>
            </a:r>
            <a:r>
              <a:rPr lang="fr-FR" sz="1711" dirty="0">
                <a:solidFill>
                  <a:schemeClr val="tx1">
                    <a:lumMod val="65000"/>
                    <a:lumOff val="35000"/>
                  </a:schemeClr>
                </a:solidFill>
                <a:latin typeface="EC Square Sans Pro" panose="020B0506040000020004" pitchFamily="34" charset="0"/>
              </a:rPr>
              <a:t> </a:t>
            </a:r>
            <a:r>
              <a:rPr lang="fr-FR" sz="171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EC Square Sans Pro" panose="020B0506040000020004" pitchFamily="34" charset="0"/>
              </a:rPr>
              <a:t>Nederlandse</a:t>
            </a:r>
            <a:r>
              <a:rPr lang="fr-FR" sz="1711" dirty="0">
                <a:solidFill>
                  <a:schemeClr val="tx1">
                    <a:lumMod val="65000"/>
                    <a:lumOff val="35000"/>
                  </a:schemeClr>
                </a:solidFill>
                <a:latin typeface="EC Square Sans Pro" panose="020B0506040000020004" pitchFamily="34" charset="0"/>
              </a:rPr>
              <a:t> </a:t>
            </a:r>
            <a:r>
              <a:rPr lang="fr-FR" sz="171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EC Square Sans Pro" panose="020B0506040000020004" pitchFamily="34" charset="0"/>
              </a:rPr>
              <a:t>Vakbeweging</a:t>
            </a:r>
            <a:r>
              <a:rPr lang="hu-HU" sz="171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C Square Sans Pro" panose="020B0506040000020004" pitchFamily="34" charset="0"/>
              </a:rPr>
              <a:t> tagja</a:t>
            </a:r>
            <a:r>
              <a:rPr lang="fr-FR" sz="171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C Square Sans Pro" panose="020B0506040000020004" pitchFamily="34" charset="0"/>
              </a:rPr>
              <a:t>, </a:t>
            </a:r>
            <a:r>
              <a:rPr lang="hu-HU" sz="171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C Square Sans Pro" panose="020B0506040000020004" pitchFamily="34" charset="0"/>
              </a:rPr>
              <a:t>Hollandia</a:t>
            </a:r>
            <a:endParaRPr lang="fr-FR" sz="1711" dirty="0">
              <a:solidFill>
                <a:schemeClr val="tx1">
                  <a:lumMod val="65000"/>
                  <a:lumOff val="35000"/>
                </a:schemeClr>
              </a:solidFill>
              <a:latin typeface="EC Square Sans Pro" panose="020B05060400000200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04212" y="935854"/>
            <a:ext cx="4871590" cy="581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3177" dirty="0" smtClean="0">
                <a:solidFill>
                  <a:schemeClr val="bg1"/>
                </a:solidFill>
                <a:latin typeface="EC Square Sans Pro Medium" panose="020B0500000000020004" pitchFamily="34" charset="0"/>
              </a:rPr>
              <a:t>EU</a:t>
            </a:r>
            <a:r>
              <a:rPr lang="hu-HU" sz="3177" dirty="0" smtClean="0">
                <a:solidFill>
                  <a:schemeClr val="bg1"/>
                </a:solidFill>
                <a:latin typeface="EC Square Sans Pro Medium" panose="020B0500000000020004" pitchFamily="34" charset="0"/>
              </a:rPr>
              <a:t> GONDOZÁSI STRATÉGIA</a:t>
            </a:r>
            <a:endParaRPr lang="fr-BE" sz="3177" dirty="0">
              <a:solidFill>
                <a:schemeClr val="bg1"/>
              </a:solidFill>
              <a:latin typeface="EC Square Sans Pro Medium" panose="020B050000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90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Jogszabálycsomag</a:t>
            </a:r>
            <a:endParaRPr lang="en-GB" b="1" dirty="0">
              <a:latin typeface="EC Square Sans Pro" panose="020B0506040000020004" pitchFamily="34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375666038"/>
              </p:ext>
            </p:extLst>
          </p:nvPr>
        </p:nvGraphicFramePr>
        <p:xfrm>
          <a:off x="2032000" y="1265217"/>
          <a:ext cx="8128000" cy="48731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Oval 1"/>
          <p:cNvSpPr/>
          <p:nvPr/>
        </p:nvSpPr>
        <p:spPr>
          <a:xfrm>
            <a:off x="529388" y="1923999"/>
            <a:ext cx="1985211" cy="155312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 smtClean="0">
                <a:solidFill>
                  <a:schemeClr val="tx2"/>
                </a:solidFill>
                <a:latin typeface="EC Square Sans Pro" panose="020B0506040000020004" pitchFamily="34" charset="0"/>
              </a:rPr>
              <a:t>SZMD</a:t>
            </a:r>
            <a:r>
              <a:rPr lang="en-IE" sz="1600" b="1" dirty="0" smtClean="0">
                <a:solidFill>
                  <a:schemeClr val="tx2"/>
                </a:solidFill>
                <a:latin typeface="EC Square Sans Pro" panose="020B0506040000020004" pitchFamily="34" charset="0"/>
              </a:rPr>
              <a:t> </a:t>
            </a:r>
            <a:r>
              <a:rPr lang="hu-HU" sz="1600" b="1" dirty="0" smtClean="0">
                <a:solidFill>
                  <a:schemeClr val="tx2"/>
                </a:solidFill>
                <a:latin typeface="EC Square Sans Pro" panose="020B0506040000020004" pitchFamily="34" charset="0"/>
              </a:rPr>
              <a:t>a konzultációs tevékenységekrő</a:t>
            </a:r>
            <a:r>
              <a:rPr lang="hu-HU" sz="1600" b="1" dirty="0">
                <a:solidFill>
                  <a:schemeClr val="tx2"/>
                </a:solidFill>
                <a:latin typeface="EC Square Sans Pro" panose="020B0506040000020004" pitchFamily="34" charset="0"/>
              </a:rPr>
              <a:t>l</a:t>
            </a:r>
            <a:endParaRPr lang="en-GB" sz="1600" b="1" dirty="0">
              <a:solidFill>
                <a:schemeClr val="tx2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9300411" y="4652212"/>
            <a:ext cx="1936415" cy="148612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 smtClean="0">
                <a:solidFill>
                  <a:schemeClr val="tx2"/>
                </a:solidFill>
                <a:latin typeface="EC Square Sans Pro" panose="020B0506040000020004" pitchFamily="34" charset="0"/>
              </a:rPr>
              <a:t>Elemző SZMD</a:t>
            </a:r>
            <a:r>
              <a:rPr lang="en-IE" sz="1600" b="1" dirty="0" smtClean="0">
                <a:solidFill>
                  <a:schemeClr val="tx2"/>
                </a:solidFill>
                <a:latin typeface="EC Square Sans Pro" panose="020B0506040000020004" pitchFamily="34" charset="0"/>
              </a:rPr>
              <a:t> </a:t>
            </a:r>
            <a:r>
              <a:rPr lang="hu-HU" sz="1600" b="1" dirty="0" smtClean="0">
                <a:solidFill>
                  <a:schemeClr val="tx2"/>
                </a:solidFill>
                <a:latin typeface="EC Square Sans Pro" panose="020B0506040000020004" pitchFamily="34" charset="0"/>
              </a:rPr>
              <a:t>az LTC-</a:t>
            </a:r>
            <a:r>
              <a:rPr lang="hu-HU" sz="1600" b="1" dirty="0" err="1" smtClean="0">
                <a:solidFill>
                  <a:schemeClr val="tx2"/>
                </a:solidFill>
                <a:latin typeface="EC Square Sans Pro" panose="020B0506040000020004" pitchFamily="34" charset="0"/>
              </a:rPr>
              <a:t>ről</a:t>
            </a:r>
            <a:endParaRPr lang="en-GB" sz="1600" b="1" dirty="0">
              <a:solidFill>
                <a:schemeClr val="tx2"/>
              </a:solidFill>
              <a:latin typeface="EC Square Sans Pro" panose="020B050604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29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F9720A71-2356-EFE4-52B1-6F56381C4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722" y="331470"/>
            <a:ext cx="10515600" cy="782357"/>
          </a:xfrm>
        </p:spPr>
        <p:txBody>
          <a:bodyPr/>
          <a:lstStyle/>
          <a:p>
            <a:pPr algn="ctr"/>
            <a:r>
              <a:rPr lang="hu-HU" dirty="0" smtClean="0"/>
              <a:t>Gondozási </a:t>
            </a:r>
            <a:r>
              <a:rPr lang="hu-HU" dirty="0" smtClean="0"/>
              <a:t>Stratégia</a:t>
            </a:r>
            <a:r>
              <a:rPr lang="en-IE" b="1" dirty="0" smtClean="0">
                <a:latin typeface="EC Square Sans Pro" panose="020B0506040000020004" pitchFamily="34" charset="0"/>
              </a:rPr>
              <a:t> </a:t>
            </a:r>
            <a:r>
              <a:rPr lang="en-IE" b="1" dirty="0" smtClean="0">
                <a:latin typeface="EC Square Sans Pro" panose="020B0506040000020004" pitchFamily="34" charset="0"/>
              </a:rPr>
              <a:t>- </a:t>
            </a:r>
            <a:r>
              <a:rPr lang="hu-HU" dirty="0" smtClean="0"/>
              <a:t>áttekintés</a:t>
            </a:r>
            <a:endParaRPr lang="en-GB" b="1" dirty="0">
              <a:latin typeface="EC Square Sans Pro" panose="020B0506040000020004" pitchFamily="34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067168411"/>
              </p:ext>
            </p:extLst>
          </p:nvPr>
        </p:nvGraphicFramePr>
        <p:xfrm>
          <a:off x="970722" y="1221682"/>
          <a:ext cx="10181313" cy="46304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8876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1167269"/>
          </a:xfrm>
        </p:spPr>
        <p:txBody>
          <a:bodyPr/>
          <a:lstStyle/>
          <a:p>
            <a:pPr algn="ctr"/>
            <a:r>
              <a:rPr lang="hu-HU" dirty="0"/>
              <a:t>A</a:t>
            </a:r>
            <a:r>
              <a:rPr lang="hu-HU" b="1" dirty="0" smtClean="0">
                <a:latin typeface="EC Square Sans Pro" panose="020B0506040000020004" pitchFamily="34" charset="0"/>
              </a:rPr>
              <a:t> koragyermekkori nevelésre és gondozásra vonatkozó EU kezdeményezések </a:t>
            </a:r>
            <a:r>
              <a:rPr lang="en-IE" dirty="0" smtClean="0"/>
              <a:t>  </a:t>
            </a:r>
            <a:endParaRPr lang="en-GB" b="1" dirty="0">
              <a:latin typeface="EC Square Sans Pro" panose="020B0506040000020004" pitchFamily="34" charset="0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826188465"/>
              </p:ext>
            </p:extLst>
          </p:nvPr>
        </p:nvGraphicFramePr>
        <p:xfrm>
          <a:off x="1305787" y="1803431"/>
          <a:ext cx="6996253" cy="44715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 descr="A person and a child looking at a tablet&#10;&#10;Description automatically generated with medium confidence">
            <a:extLst>
              <a:ext uri="{FF2B5EF4-FFF2-40B4-BE49-F238E27FC236}">
                <a16:creationId xmlns:a16="http://schemas.microsoft.com/office/drawing/2014/main" id="{8620C034-BEDA-1A2D-3AE4-46128ADA583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93" y="1879221"/>
            <a:ext cx="2177280" cy="21600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8155587" y="4138611"/>
            <a:ext cx="3330735" cy="1998441"/>
            <a:chOff x="3664663" y="70811"/>
            <a:chExt cx="3330735" cy="1998441"/>
          </a:xfrm>
        </p:grpSpPr>
        <p:sp>
          <p:nvSpPr>
            <p:cNvPr id="6" name="Rectangle 5"/>
            <p:cNvSpPr/>
            <p:nvPr/>
          </p:nvSpPr>
          <p:spPr>
            <a:xfrm>
              <a:off x="3664663" y="70811"/>
              <a:ext cx="3330735" cy="1998441"/>
            </a:xfrm>
            <a:prstGeom prst="rect">
              <a:avLst/>
            </a:prstGeom>
            <a:solidFill>
              <a:srgbClr val="FFA45D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TextBox 7"/>
            <p:cNvSpPr txBox="1"/>
            <p:nvPr/>
          </p:nvSpPr>
          <p:spPr>
            <a:xfrm>
              <a:off x="3664663" y="70811"/>
              <a:ext cx="3330735" cy="199844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800" b="1" kern="1200" dirty="0" err="1" smtClean="0">
                  <a:solidFill>
                    <a:schemeClr val="tx2"/>
                  </a:solidFill>
                  <a:latin typeface="EC Square Sans Pro" panose="020B0506040000020004" pitchFamily="34" charset="0"/>
                  <a:ea typeface="+mn-ea"/>
                  <a:cs typeface="+mn-cs"/>
                </a:rPr>
                <a:t>Techni</a:t>
              </a:r>
              <a:r>
                <a:rPr lang="hu-HU" sz="2800" b="1" kern="1200" dirty="0" err="1" smtClean="0">
                  <a:solidFill>
                    <a:schemeClr val="tx2"/>
                  </a:solidFill>
                  <a:latin typeface="EC Square Sans Pro" panose="020B0506040000020004" pitchFamily="34" charset="0"/>
                  <a:ea typeface="+mn-ea"/>
                  <a:cs typeface="+mn-cs"/>
                </a:rPr>
                <a:t>kai</a:t>
              </a:r>
              <a:r>
                <a:rPr lang="hu-HU" sz="2800" b="1" kern="1200" dirty="0" smtClean="0">
                  <a:solidFill>
                    <a:schemeClr val="tx2"/>
                  </a:solidFill>
                  <a:latin typeface="EC Square Sans Pro" panose="020B0506040000020004" pitchFamily="34" charset="0"/>
                  <a:ea typeface="+mn-ea"/>
                  <a:cs typeface="+mn-cs"/>
                </a:rPr>
                <a:t> segítség a tagállamoknak</a:t>
              </a:r>
              <a:endParaRPr lang="en-US" sz="2800" b="1" kern="1200" dirty="0">
                <a:solidFill>
                  <a:schemeClr val="tx2"/>
                </a:solidFill>
                <a:latin typeface="EC Square Sans Pro" panose="020B05060400000200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05677" y="4123267"/>
            <a:ext cx="3330735" cy="1998441"/>
            <a:chOff x="3664663" y="70811"/>
            <a:chExt cx="3330735" cy="1998441"/>
          </a:xfrm>
        </p:grpSpPr>
        <p:sp>
          <p:nvSpPr>
            <p:cNvPr id="10" name="Rectangle 9"/>
            <p:cNvSpPr/>
            <p:nvPr/>
          </p:nvSpPr>
          <p:spPr>
            <a:xfrm>
              <a:off x="3664663" y="70811"/>
              <a:ext cx="3330735" cy="1998441"/>
            </a:xfrm>
            <a:prstGeom prst="rect">
              <a:avLst/>
            </a:prstGeom>
            <a:solidFill>
              <a:srgbClr val="FFA45D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TextBox 10"/>
            <p:cNvSpPr txBox="1"/>
            <p:nvPr/>
          </p:nvSpPr>
          <p:spPr>
            <a:xfrm>
              <a:off x="3664663" y="70811"/>
              <a:ext cx="3330735" cy="199844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800" b="1" kern="1200" dirty="0" smtClean="0">
                  <a:solidFill>
                    <a:schemeClr val="tx2"/>
                  </a:solidFill>
                  <a:latin typeface="EC Square Sans Pro" panose="020B0506040000020004" pitchFamily="34" charset="0"/>
                  <a:ea typeface="+mn-ea"/>
                  <a:cs typeface="+mn-cs"/>
                </a:rPr>
                <a:t>Monitor</a:t>
              </a:r>
              <a:r>
                <a:rPr lang="hu-HU" sz="2800" b="1" kern="1200" dirty="0" err="1" smtClean="0">
                  <a:solidFill>
                    <a:schemeClr val="tx2"/>
                  </a:solidFill>
                  <a:latin typeface="EC Square Sans Pro" panose="020B0506040000020004" pitchFamily="34" charset="0"/>
                  <a:ea typeface="+mn-ea"/>
                  <a:cs typeface="+mn-cs"/>
                </a:rPr>
                <a:t>ozás</a:t>
              </a:r>
              <a:r>
                <a:rPr lang="hu-HU" sz="2800" b="1" kern="1200" dirty="0" smtClean="0">
                  <a:solidFill>
                    <a:schemeClr val="tx2"/>
                  </a:solidFill>
                  <a:latin typeface="EC Square Sans Pro" panose="020B0506040000020004" pitchFamily="34" charset="0"/>
                  <a:ea typeface="+mn-ea"/>
                  <a:cs typeface="+mn-cs"/>
                </a:rPr>
                <a:t> és</a:t>
              </a:r>
              <a:r>
                <a:rPr lang="en-GB" sz="2800" b="1" kern="1200" dirty="0" smtClean="0">
                  <a:solidFill>
                    <a:schemeClr val="tx2"/>
                  </a:solidFill>
                  <a:latin typeface="EC Square Sans Pro" panose="020B0506040000020004" pitchFamily="34" charset="0"/>
                  <a:ea typeface="+mn-ea"/>
                  <a:cs typeface="+mn-cs"/>
                </a:rPr>
                <a:t> </a:t>
              </a:r>
              <a:r>
                <a:rPr lang="hu-HU" sz="2800" b="1" dirty="0" smtClean="0">
                  <a:solidFill>
                    <a:schemeClr val="tx2"/>
                  </a:solidFill>
                  <a:latin typeface="EC Square Sans Pro" panose="020B0506040000020004" pitchFamily="34" charset="0"/>
                </a:rPr>
                <a:t>tapasztalatcsere</a:t>
              </a:r>
              <a:endParaRPr lang="en-US" sz="2800" b="1" kern="1200" dirty="0">
                <a:solidFill>
                  <a:schemeClr val="tx2"/>
                </a:solidFill>
                <a:latin typeface="EC Square Sans Pro" panose="020B05060400000200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452278" y="4092521"/>
            <a:ext cx="3433219" cy="2059931"/>
            <a:chOff x="1781516" y="2407450"/>
            <a:chExt cx="3433219" cy="2059931"/>
          </a:xfrm>
        </p:grpSpPr>
        <p:sp>
          <p:nvSpPr>
            <p:cNvPr id="13" name="Rectangle 12"/>
            <p:cNvSpPr/>
            <p:nvPr/>
          </p:nvSpPr>
          <p:spPr>
            <a:xfrm>
              <a:off x="1781516" y="2407450"/>
              <a:ext cx="3433219" cy="2059931"/>
            </a:xfrm>
            <a:prstGeom prst="rect">
              <a:avLst/>
            </a:prstGeom>
            <a:solidFill>
              <a:srgbClr val="FFA45D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TextBox 13"/>
            <p:cNvSpPr txBox="1"/>
            <p:nvPr/>
          </p:nvSpPr>
          <p:spPr>
            <a:xfrm>
              <a:off x="1781516" y="2407450"/>
              <a:ext cx="3433219" cy="20599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sz="2800" b="1" dirty="0" smtClean="0">
                  <a:solidFill>
                    <a:schemeClr val="tx2"/>
                  </a:solidFill>
                  <a:latin typeface="EC Square Sans Pro" panose="020B0506040000020004" pitchFamily="34" charset="0"/>
                </a:rPr>
                <a:t>Nemi sztereotípiák elleni harc</a:t>
              </a:r>
              <a:endParaRPr lang="en-GB" sz="2800" b="1" kern="1200" dirty="0" smtClean="0">
                <a:solidFill>
                  <a:schemeClr val="tx2"/>
                </a:solidFill>
                <a:latin typeface="EC Square Sans Pro" panose="020B0506040000020004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482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930304"/>
          </a:xfrm>
        </p:spPr>
        <p:txBody>
          <a:bodyPr/>
          <a:lstStyle/>
          <a:p>
            <a:pPr algn="ctr"/>
            <a:r>
              <a:rPr lang="hu-HU" dirty="0" smtClean="0"/>
              <a:t>Időskorúak tartós ápolására irányuló </a:t>
            </a:r>
            <a:r>
              <a:rPr lang="en-IE" dirty="0" smtClean="0"/>
              <a:t>EU</a:t>
            </a:r>
            <a:r>
              <a:rPr lang="hu-HU" dirty="0" smtClean="0"/>
              <a:t> kezdeményezések </a:t>
            </a:r>
            <a:endParaRPr lang="en-GB" b="1" dirty="0">
              <a:latin typeface="EC Square Sans Pro" panose="020B0506040000020004" pitchFamily="34" charset="0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208116084"/>
              </p:ext>
            </p:extLst>
          </p:nvPr>
        </p:nvGraphicFramePr>
        <p:xfrm>
          <a:off x="497864" y="2590885"/>
          <a:ext cx="11461315" cy="4468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 descr="A picture containing text, standing&#10;&#10;Description automatically generated">
            <a:extLst>
              <a:ext uri="{FF2B5EF4-FFF2-40B4-BE49-F238E27FC236}">
                <a16:creationId xmlns:a16="http://schemas.microsoft.com/office/drawing/2014/main" id="{72FAE928-83AD-AB29-1B33-51AF93E19CB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0626" y="1550641"/>
            <a:ext cx="2177280" cy="21600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192696" y="1630153"/>
            <a:ext cx="7096539" cy="2345498"/>
            <a:chOff x="60171" y="1222839"/>
            <a:chExt cx="3581660" cy="2148996"/>
          </a:xfrm>
        </p:grpSpPr>
        <p:sp>
          <p:nvSpPr>
            <p:cNvPr id="6" name="Rectangle 5"/>
            <p:cNvSpPr/>
            <p:nvPr/>
          </p:nvSpPr>
          <p:spPr>
            <a:xfrm>
              <a:off x="60171" y="1222839"/>
              <a:ext cx="3581660" cy="2148996"/>
            </a:xfrm>
            <a:prstGeom prst="rect">
              <a:avLst/>
            </a:prstGeom>
            <a:solidFill>
              <a:srgbClr val="FFA45D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TextBox 7"/>
            <p:cNvSpPr txBox="1"/>
            <p:nvPr/>
          </p:nvSpPr>
          <p:spPr>
            <a:xfrm>
              <a:off x="60171" y="1222839"/>
              <a:ext cx="3581660" cy="21489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sz="2800" b="1" dirty="0" smtClean="0">
                  <a:solidFill>
                    <a:schemeClr val="tx2"/>
                  </a:solidFill>
                  <a:latin typeface="EC Square Sans Pro Medium" panose="020B0506040000020004" pitchFamily="34" charset="0"/>
                </a:rPr>
                <a:t>Átfogó szakpolitikai reformok</a:t>
              </a:r>
              <a:endParaRPr lang="en-US" sz="2800" b="1" i="0" u="none" kern="1200" dirty="0" smtClean="0">
                <a:solidFill>
                  <a:schemeClr val="tx2"/>
                </a:solidFill>
                <a:latin typeface="EC Square Sans Pro Medium" panose="020B0506040000020004" pitchFamily="34" charset="0"/>
              </a:endParaRPr>
            </a:p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sz="2800" dirty="0" smtClean="0">
                  <a:solidFill>
                    <a:schemeClr val="tx2"/>
                  </a:solidFill>
                  <a:latin typeface="EC Square Sans Pro Medium" panose="020B0506040000020004" pitchFamily="34" charset="0"/>
                </a:rPr>
                <a:t>Tanácsi Ajánlás-tervezet az időskorúak tartós ápolásáról</a:t>
              </a:r>
              <a:r>
                <a:rPr lang="en-US" sz="2800" b="0" i="0" kern="1200" dirty="0" smtClean="0">
                  <a:solidFill>
                    <a:schemeClr val="tx2"/>
                  </a:solidFill>
                  <a:latin typeface="EC Square Sans Pro Medium" panose="020B0506040000020004" pitchFamily="34" charset="0"/>
                </a:rPr>
                <a:t> </a:t>
              </a:r>
              <a:endParaRPr lang="en-US" sz="2800" b="0" i="0" kern="1200" dirty="0">
                <a:solidFill>
                  <a:schemeClr val="tx2"/>
                </a:solidFill>
                <a:latin typeface="EC Square Sans Pro Medium" panose="020B05060400000200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928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6299459" y="1982854"/>
            <a:ext cx="5214681" cy="2042181"/>
          </a:xfrm>
          <a:prstGeom prst="roundRect">
            <a:avLst/>
          </a:prstGeom>
          <a:solidFill>
            <a:srgbClr val="96CFED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itle 3"/>
          <p:cNvSpPr txBox="1">
            <a:spLocks/>
          </p:cNvSpPr>
          <p:nvPr/>
        </p:nvSpPr>
        <p:spPr>
          <a:xfrm>
            <a:off x="10575941" y="2853333"/>
            <a:ext cx="867603" cy="131260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2"/>
                </a:solidFill>
                <a:latin typeface="EC Square Sans Pro" panose="020B0506040000020004" pitchFamily="34" charset="0"/>
                <a:ea typeface="+mj-ea"/>
                <a:cs typeface="+mj-cs"/>
              </a:defRPr>
            </a:lvl1pPr>
          </a:lstStyle>
          <a:p>
            <a:r>
              <a:rPr lang="en-IE" sz="8800" dirty="0" smtClean="0">
                <a:solidFill>
                  <a:schemeClr val="bg2"/>
                </a:solidFill>
              </a:rPr>
              <a:t>2</a:t>
            </a:r>
            <a:endParaRPr lang="en-GB" sz="8800" dirty="0">
              <a:solidFill>
                <a:schemeClr val="bg2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840089" y="4402161"/>
            <a:ext cx="5214681" cy="2042181"/>
          </a:xfrm>
          <a:prstGeom prst="roundRect">
            <a:avLst/>
          </a:prstGeom>
          <a:solidFill>
            <a:srgbClr val="96CFED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/>
          <p:cNvSpPr/>
          <p:nvPr/>
        </p:nvSpPr>
        <p:spPr>
          <a:xfrm>
            <a:off x="6299459" y="4402161"/>
            <a:ext cx="5214681" cy="2042181"/>
          </a:xfrm>
          <a:prstGeom prst="roundRect">
            <a:avLst/>
          </a:prstGeom>
          <a:solidFill>
            <a:srgbClr val="96CFED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ounded Rectangle 12"/>
          <p:cNvSpPr/>
          <p:nvPr/>
        </p:nvSpPr>
        <p:spPr>
          <a:xfrm>
            <a:off x="840089" y="1982854"/>
            <a:ext cx="5214681" cy="2042181"/>
          </a:xfrm>
          <a:prstGeom prst="roundRect">
            <a:avLst/>
          </a:prstGeom>
          <a:solidFill>
            <a:srgbClr val="96CFED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70722" y="193964"/>
            <a:ext cx="10515600" cy="1071253"/>
          </a:xfrm>
        </p:spPr>
        <p:txBody>
          <a:bodyPr/>
          <a:lstStyle/>
          <a:p>
            <a:r>
              <a:rPr lang="hu-HU" dirty="0" smtClean="0"/>
              <a:t>Gondozókat mint munkaerőt érintő EU-szintű intézkedések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970723" y="1620317"/>
            <a:ext cx="3904406" cy="1579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34EA2"/>
                </a:solidFill>
              </a:rPr>
              <a:t>S</a:t>
            </a:r>
            <a:r>
              <a:rPr lang="hu-HU" b="1" dirty="0" err="1" smtClean="0">
                <a:solidFill>
                  <a:srgbClr val="034EA2"/>
                </a:solidFill>
              </a:rPr>
              <a:t>zociális</a:t>
            </a:r>
            <a:r>
              <a:rPr lang="hu-HU" b="1" dirty="0" smtClean="0">
                <a:solidFill>
                  <a:srgbClr val="034EA2"/>
                </a:solidFill>
              </a:rPr>
              <a:t> párbeszéd támogatása</a:t>
            </a:r>
            <a:endParaRPr lang="en-US" b="1" dirty="0" smtClean="0">
              <a:solidFill>
                <a:srgbClr val="034EA2"/>
              </a:solidFill>
            </a:endParaRPr>
          </a:p>
          <a:p>
            <a:endParaRPr lang="en-US" b="1" dirty="0"/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u-HU" dirty="0" err="1" smtClean="0">
                <a:solidFill>
                  <a:schemeClr val="tx1">
                    <a:lumMod val="50000"/>
                  </a:schemeClr>
                </a:solidFill>
              </a:rPr>
              <a:t>Szektoriális</a:t>
            </a:r>
            <a:r>
              <a:rPr lang="hu-HU" dirty="0" smtClean="0">
                <a:solidFill>
                  <a:schemeClr val="tx1">
                    <a:lumMod val="50000"/>
                  </a:schemeClr>
                </a:solidFill>
              </a:rPr>
              <a:t> szociális párbeszéd kezdeményezése 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F</a:t>
            </a:r>
            <a:r>
              <a:rPr lang="hu-HU" dirty="0" err="1" smtClean="0">
                <a:solidFill>
                  <a:schemeClr val="tx1">
                    <a:lumMod val="50000"/>
                  </a:schemeClr>
                </a:solidFill>
              </a:rPr>
              <a:t>inanszírozási</a:t>
            </a:r>
            <a:r>
              <a:rPr lang="hu-HU" dirty="0" smtClean="0">
                <a:solidFill>
                  <a:schemeClr val="tx1">
                    <a:lumMod val="50000"/>
                  </a:schemeClr>
                </a:solidFill>
              </a:rPr>
              <a:t> lehetőségek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16968" y="1620317"/>
            <a:ext cx="4158974" cy="25135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 smtClean="0">
                <a:solidFill>
                  <a:srgbClr val="034EA2"/>
                </a:solidFill>
              </a:rPr>
              <a:t>Munkakörülmények</a:t>
            </a:r>
            <a:endParaRPr lang="en-US" b="1" dirty="0" smtClean="0">
              <a:solidFill>
                <a:srgbClr val="034EA2"/>
              </a:solidFill>
            </a:endParaRPr>
          </a:p>
          <a:p>
            <a:endParaRPr lang="en-US" b="1" dirty="0"/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tx1">
                    <a:lumMod val="50000"/>
                  </a:schemeClr>
                </a:solidFill>
              </a:rPr>
              <a:t>A tartós gondozók munkakörülményeire vonatkozó EU jogszabályok felülvizsgálata 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tx1">
                    <a:lumMod val="50000"/>
                  </a:schemeClr>
                </a:solidFill>
              </a:rPr>
              <a:t>Kutatás finanszírozása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tx1">
                    <a:lumMod val="50000"/>
                  </a:schemeClr>
                </a:solidFill>
              </a:rPr>
              <a:t>A gondozói szektor társadalmi és gazdasági értékének felmérése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70722" y="4057723"/>
            <a:ext cx="4479102" cy="23006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500"/>
              </a:spcAft>
            </a:pPr>
            <a:r>
              <a:rPr lang="hu-HU" b="1" dirty="0" smtClean="0">
                <a:solidFill>
                  <a:srgbClr val="034EA2"/>
                </a:solidFill>
              </a:rPr>
              <a:t>Készségek</a:t>
            </a:r>
            <a:endParaRPr lang="en-GB" b="1" dirty="0"/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>
                    <a:lumMod val="50000"/>
                  </a:schemeClr>
                </a:solidFill>
              </a:rPr>
              <a:t>Erasmus </a:t>
            </a:r>
            <a:r>
              <a:rPr lang="hu-HU" dirty="0" smtClean="0">
                <a:solidFill>
                  <a:schemeClr val="tx1">
                    <a:lumMod val="50000"/>
                  </a:schemeClr>
                </a:solidFill>
              </a:rPr>
              <a:t>lehetőségek</a:t>
            </a:r>
            <a:r>
              <a:rPr lang="en-GB" dirty="0" smtClean="0">
                <a:solidFill>
                  <a:schemeClr val="tx1">
                    <a:lumMod val="50000"/>
                  </a:schemeClr>
                </a:solidFill>
              </a:rPr>
              <a:t> ECEC </a:t>
            </a:r>
            <a:r>
              <a:rPr lang="hu-HU" dirty="0" smtClean="0">
                <a:solidFill>
                  <a:schemeClr val="tx1">
                    <a:lumMod val="50000"/>
                  </a:schemeClr>
                </a:solidFill>
              </a:rPr>
              <a:t>gondozóknak</a:t>
            </a:r>
            <a:endParaRPr lang="en-GB" dirty="0">
              <a:solidFill>
                <a:schemeClr val="tx1">
                  <a:lumMod val="50000"/>
                </a:schemeClr>
              </a:solidFill>
            </a:endParaRP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tx1">
                    <a:lumMod val="50000"/>
                  </a:schemeClr>
                </a:solidFill>
              </a:rPr>
              <a:t>LTC készség partnerség</a:t>
            </a:r>
            <a:r>
              <a:rPr lang="en-GB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hu-HU" dirty="0" smtClean="0">
                <a:solidFill>
                  <a:schemeClr val="tx1">
                    <a:lumMod val="50000"/>
                  </a:schemeClr>
                </a:solidFill>
              </a:rPr>
              <a:t>a Készségekről szóló</a:t>
            </a:r>
            <a:r>
              <a:rPr lang="en-GB" dirty="0" smtClean="0">
                <a:solidFill>
                  <a:schemeClr val="tx1">
                    <a:lumMod val="50000"/>
                  </a:schemeClr>
                </a:solidFill>
              </a:rPr>
              <a:t> Pa</a:t>
            </a:r>
            <a:r>
              <a:rPr lang="hu-HU" dirty="0" err="1" smtClean="0">
                <a:solidFill>
                  <a:schemeClr val="tx1">
                    <a:lumMod val="50000"/>
                  </a:schemeClr>
                </a:solidFill>
              </a:rPr>
              <a:t>ktum</a:t>
            </a:r>
            <a:r>
              <a:rPr lang="hu-HU" dirty="0" smtClean="0">
                <a:solidFill>
                  <a:schemeClr val="tx1">
                    <a:lumMod val="50000"/>
                  </a:schemeClr>
                </a:solidFill>
              </a:rPr>
              <a:t> alapján</a:t>
            </a:r>
            <a:endParaRPr lang="en-GB" dirty="0">
              <a:solidFill>
                <a:schemeClr val="tx1">
                  <a:lumMod val="50000"/>
                </a:schemeClr>
              </a:solidFill>
            </a:endParaRP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>
                    <a:lumMod val="50000"/>
                  </a:schemeClr>
                </a:solidFill>
              </a:rPr>
              <a:t>Digit</a:t>
            </a:r>
            <a:r>
              <a:rPr lang="hu-HU" dirty="0" err="1" smtClean="0">
                <a:solidFill>
                  <a:schemeClr val="tx1">
                    <a:lumMod val="50000"/>
                  </a:schemeClr>
                </a:solidFill>
              </a:rPr>
              <a:t>ális</a:t>
            </a:r>
            <a:r>
              <a:rPr lang="hu-HU" dirty="0" smtClean="0">
                <a:solidFill>
                  <a:schemeClr val="tx1">
                    <a:lumMod val="50000"/>
                  </a:schemeClr>
                </a:solidFill>
              </a:rPr>
              <a:t> készségek</a:t>
            </a:r>
            <a:r>
              <a:rPr lang="en-GB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hu-HU" dirty="0" smtClean="0">
                <a:solidFill>
                  <a:schemeClr val="tx1">
                    <a:lumMod val="50000"/>
                  </a:schemeClr>
                </a:solidFill>
              </a:rPr>
              <a:t>a Digitális Program/</a:t>
            </a:r>
            <a:r>
              <a:rPr lang="en-GB" dirty="0" smtClean="0">
                <a:solidFill>
                  <a:schemeClr val="tx1">
                    <a:lumMod val="50000"/>
                  </a:schemeClr>
                </a:solidFill>
              </a:rPr>
              <a:t> EU4H</a:t>
            </a:r>
            <a:r>
              <a:rPr lang="hu-HU" dirty="0" smtClean="0">
                <a:solidFill>
                  <a:schemeClr val="tx1">
                    <a:lumMod val="50000"/>
                  </a:schemeClr>
                </a:solidFill>
              </a:rPr>
              <a:t> révén</a:t>
            </a:r>
            <a:endParaRPr lang="en-GB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416967" y="4057723"/>
            <a:ext cx="4158973" cy="1856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 smtClean="0">
                <a:solidFill>
                  <a:srgbClr val="034EA2"/>
                </a:solidFill>
              </a:rPr>
              <a:t>Legális bevándorlás</a:t>
            </a:r>
            <a:endParaRPr lang="en-US" b="1" dirty="0" smtClean="0">
              <a:solidFill>
                <a:srgbClr val="034EA2"/>
              </a:solidFill>
            </a:endParaRPr>
          </a:p>
          <a:p>
            <a:endParaRPr lang="en-US" b="1" dirty="0"/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tx1">
                    <a:lumMod val="50000"/>
                  </a:schemeClr>
                </a:solidFill>
              </a:rPr>
              <a:t>A nem EU-s gondozókra vonatkozó felvételi feltételek és jogok feltérképezése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T</a:t>
            </a:r>
            <a:r>
              <a:rPr lang="hu-HU" dirty="0" err="1" smtClean="0">
                <a:solidFill>
                  <a:schemeClr val="tx1">
                    <a:lumMod val="50000"/>
                  </a:schemeClr>
                </a:solidFill>
              </a:rPr>
              <a:t>ehetség</a:t>
            </a:r>
            <a:r>
              <a:rPr lang="hu-HU" dirty="0" smtClean="0">
                <a:solidFill>
                  <a:schemeClr val="tx1">
                    <a:lumMod val="50000"/>
                  </a:schemeClr>
                </a:solidFill>
              </a:rPr>
              <a:t> együttműködések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8" name="Title 3"/>
          <p:cNvSpPr txBox="1">
            <a:spLocks/>
          </p:cNvSpPr>
          <p:nvPr/>
        </p:nvSpPr>
        <p:spPr>
          <a:xfrm>
            <a:off x="5119817" y="2853334"/>
            <a:ext cx="867603" cy="131260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2"/>
                </a:solidFill>
                <a:latin typeface="EC Square Sans Pro" panose="020B0506040000020004" pitchFamily="34" charset="0"/>
                <a:ea typeface="+mj-ea"/>
                <a:cs typeface="+mj-cs"/>
              </a:defRPr>
            </a:lvl1pPr>
          </a:lstStyle>
          <a:p>
            <a:r>
              <a:rPr lang="en-IE" sz="8800" dirty="0" smtClean="0">
                <a:solidFill>
                  <a:schemeClr val="bg2"/>
                </a:solidFill>
              </a:rPr>
              <a:t>1</a:t>
            </a:r>
            <a:endParaRPr lang="en-GB" sz="8800" dirty="0">
              <a:solidFill>
                <a:schemeClr val="bg2"/>
              </a:solidFill>
            </a:endParaRPr>
          </a:p>
        </p:txBody>
      </p:sp>
      <p:sp>
        <p:nvSpPr>
          <p:cNvPr id="20" name="Title 3"/>
          <p:cNvSpPr txBox="1">
            <a:spLocks/>
          </p:cNvSpPr>
          <p:nvPr/>
        </p:nvSpPr>
        <p:spPr>
          <a:xfrm>
            <a:off x="10575941" y="5255873"/>
            <a:ext cx="867603" cy="131260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2"/>
                </a:solidFill>
                <a:latin typeface="EC Square Sans Pro" panose="020B0506040000020004" pitchFamily="34" charset="0"/>
                <a:ea typeface="+mj-ea"/>
                <a:cs typeface="+mj-cs"/>
              </a:defRPr>
            </a:lvl1pPr>
          </a:lstStyle>
          <a:p>
            <a:r>
              <a:rPr lang="en-IE" sz="8800" dirty="0" smtClean="0">
                <a:solidFill>
                  <a:schemeClr val="bg2"/>
                </a:solidFill>
              </a:rPr>
              <a:t>4</a:t>
            </a:r>
            <a:endParaRPr lang="en-GB" sz="8800" dirty="0">
              <a:solidFill>
                <a:schemeClr val="bg2"/>
              </a:solidFill>
            </a:endParaRPr>
          </a:p>
        </p:txBody>
      </p:sp>
      <p:sp>
        <p:nvSpPr>
          <p:cNvPr id="21" name="Title 3"/>
          <p:cNvSpPr txBox="1">
            <a:spLocks/>
          </p:cNvSpPr>
          <p:nvPr/>
        </p:nvSpPr>
        <p:spPr>
          <a:xfrm>
            <a:off x="5119817" y="5255874"/>
            <a:ext cx="867603" cy="131260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2"/>
                </a:solidFill>
                <a:latin typeface="EC Square Sans Pro" panose="020B0506040000020004" pitchFamily="34" charset="0"/>
                <a:ea typeface="+mj-ea"/>
                <a:cs typeface="+mj-cs"/>
              </a:defRPr>
            </a:lvl1pPr>
          </a:lstStyle>
          <a:p>
            <a:r>
              <a:rPr lang="en-IE" sz="8800" dirty="0" smtClean="0">
                <a:solidFill>
                  <a:schemeClr val="bg2"/>
                </a:solidFill>
              </a:rPr>
              <a:t>3</a:t>
            </a:r>
            <a:endParaRPr lang="en-GB" sz="8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29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Corporate_PPT_Template" id="{9E25CBC4-264C-4E5F-8DDF-C73C2B944108}" vid="{63966CC3-CC63-46CF-BE8C-07ABBDCD622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2111</TotalTime>
  <Words>674</Words>
  <Application>Microsoft Office PowerPoint</Application>
  <PresentationFormat>Widescreen</PresentationFormat>
  <Paragraphs>121</Paragraphs>
  <Slides>13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EC Square Sans Pro</vt:lpstr>
      <vt:lpstr>EC Square Sans Pro Medium</vt:lpstr>
      <vt:lpstr>Office Theme</vt:lpstr>
      <vt:lpstr>PowerPoint Presentation</vt:lpstr>
      <vt:lpstr>PowerPoint Presentation</vt:lpstr>
      <vt:lpstr>PowerPoint Presentation</vt:lpstr>
      <vt:lpstr>PowerPoint Presentation</vt:lpstr>
      <vt:lpstr>Jogszabálycsomag</vt:lpstr>
      <vt:lpstr>Gondozási Stratégia - áttekintés</vt:lpstr>
      <vt:lpstr>A koragyermekkori nevelésre és gondozásra vonatkozó EU kezdeményezések   </vt:lpstr>
      <vt:lpstr>Időskorúak tartós ápolására irányuló EU kezdeményezések </vt:lpstr>
      <vt:lpstr>Gondozókat mint munkaerőt érintő EU-szintű intézkedések</vt:lpstr>
      <vt:lpstr>A munka-magánélet egyensúlyára irányuló uniós cselekvések </vt:lpstr>
      <vt:lpstr>Adatalapú megközelítés és monitoring</vt:lpstr>
      <vt:lpstr>Lehetőségek Magyarországnak</vt:lpstr>
      <vt:lpstr>PowerPoint Presentation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RIEDLER Kathrin (EMPL)</dc:creator>
  <cp:lastModifiedBy>MESZAROS Andrea (COMM-BUDAPEST)</cp:lastModifiedBy>
  <cp:revision>279</cp:revision>
  <dcterms:created xsi:type="dcterms:W3CDTF">2022-08-03T10:23:46Z</dcterms:created>
  <dcterms:modified xsi:type="dcterms:W3CDTF">2022-11-29T09:39:02Z</dcterms:modified>
</cp:coreProperties>
</file>