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6ECACB8-32FD-4A51-854B-3832D8DAF473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B708271-A5CB-4CBB-BAD2-99DBE7AB8434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A644BA2-A2A2-4410-930C-6C5AD030568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8D8A7F4-101D-45E7-AD43-B497657ED1F2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812187-8B7E-49FF-B871-14DCADBE9ACF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F1FD767-71CD-456B-B326-DD28768C7861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FC4418-8473-4F07-B7A9-B1A8EFA43799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5B8937-40B2-4D31-A02B-361AD850C9B6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37053F2-C33C-4EC9-A0F4-55BE7B732AB0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FDAF305-8B85-4D60-944C-E5B78815FA31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433612-C7B6-4FD2-8CA7-DE770D7956F1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644BE4B-C036-4A64-BF5B-7120F581F59D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B880D17-90C1-4DB9-9265-DD56451B52FB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F85CB0-88B8-4DC0-B2DD-CBB944084A1F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5E0965-E2B2-40FD-B983-E2EEB269FD86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382C61C-3B5A-4991-B7EB-E1EC7FDEB756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D6236EF-1CD7-467C-8778-45E79AD64989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81960E7-B96F-43AC-AC07-06001559A3DE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9BDEDF7-88BB-4226-A369-70A2735B226C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97B1F45-9F71-473C-B458-1840E5004CAB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C354B3E-F9D7-42A6-A071-3D44570D2CF7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453E4C0F-9015-4C39-A0D4-D1B6BCE2EB63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F389A65-8BE7-4F33-86C5-A544ADA97CF4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26D19F8-AB08-44D5-B36B-2F2B7DD0A9FB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buNone/>
            </a:pPr>
            <a:r>
              <a:rPr b="0" lang="en-US" sz="5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3833557-CB1E-4E18-B6AD-E3DADDBD57C9}" type="slidenum">
              <a:rPr b="0" lang="en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p>
            <a:pPr indent="0">
              <a:buNone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DCB91FB-844C-4FCD-A961-8F998EEBC8AB}" type="slidenum">
              <a:rPr b="0" lang="en" sz="1000" spc="-1" strike="noStrike">
                <a:solidFill>
                  <a:schemeClr val="dk2"/>
                </a:solidFill>
                <a:latin typeface="Arial"/>
                <a:ea typeface="Arial"/>
              </a:rPr>
              <a:t>&lt;number&gt;</a:t>
            </a:fld>
            <a:endParaRPr b="0" lang="en-US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54;p13"/>
          <p:cNvSpPr/>
          <p:nvPr/>
        </p:nvSpPr>
        <p:spPr>
          <a:xfrm>
            <a:off x="1066680" y="2629080"/>
            <a:ext cx="6133680" cy="50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84000"/>
              </a:lnSpc>
              <a:tabLst>
                <a:tab algn="l" pos="0"/>
              </a:tabLst>
            </a:pPr>
            <a:r>
              <a:rPr b="1" lang="en" sz="3200" spc="-1" strike="noStrike">
                <a:solidFill>
                  <a:schemeClr val="lt1"/>
                </a:solidFill>
                <a:latin typeface="Arial"/>
                <a:ea typeface="Arial"/>
              </a:rPr>
              <a:t>BARMETAL: Hungary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Google Shape;55;p13"/>
          <p:cNvSpPr/>
          <p:nvPr/>
        </p:nvSpPr>
        <p:spPr>
          <a:xfrm>
            <a:off x="3200400" y="3657960"/>
            <a:ext cx="3809520" cy="22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900" spc="-1" strike="noStrike">
                <a:solidFill>
                  <a:schemeClr val="lt1"/>
                </a:solidFill>
                <a:latin typeface="Arial"/>
                <a:ea typeface="Arial"/>
              </a:rPr>
              <a:t>BARMETAL Mid-term workshop, December 1, 2023</a:t>
            </a:r>
            <a:endParaRPr b="0" lang="en-US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Google Shape;56;p13"/>
          <p:cNvSpPr/>
          <p:nvPr/>
        </p:nvSpPr>
        <p:spPr>
          <a:xfrm>
            <a:off x="1042920" y="3142080"/>
            <a:ext cx="6958080" cy="50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>
              <a:lnSpc>
                <a:spcPct val="112000"/>
              </a:lnSpc>
              <a:tabLst>
                <a:tab algn="l" pos="0"/>
              </a:tabLst>
            </a:pPr>
            <a:r>
              <a:rPr b="1" lang="en" sz="2400" spc="-1" strike="noStrike">
                <a:solidFill>
                  <a:schemeClr val="lt1"/>
                </a:solidFill>
                <a:latin typeface="Arial"/>
                <a:ea typeface="Arial"/>
              </a:rPr>
              <a:t>Research team: </a:t>
            </a:r>
            <a:r>
              <a:rPr b="0" lang="en" sz="2400" spc="-1" strike="noStrike">
                <a:solidFill>
                  <a:schemeClr val="lt1"/>
                </a:solidFill>
                <a:latin typeface="Arial"/>
                <a:ea typeface="Arial"/>
              </a:rPr>
              <a:t>Tibor T. Meszmann, Pavol Bors 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" name="" descr=""/>
          <p:cNvPicPr/>
          <p:nvPr/>
        </p:nvPicPr>
        <p:blipFill>
          <a:blip r:embed="rId2"/>
          <a:stretch/>
        </p:blipFill>
        <p:spPr>
          <a:xfrm>
            <a:off x="228600" y="289800"/>
            <a:ext cx="5943600" cy="2070720"/>
          </a:xfrm>
          <a:prstGeom prst="rect">
            <a:avLst/>
          </a:prstGeom>
          <a:ln w="0">
            <a:noFill/>
          </a:ln>
        </p:spPr>
      </p:pic>
      <p:pic>
        <p:nvPicPr>
          <p:cNvPr id="82" name="" descr=""/>
          <p:cNvPicPr/>
          <p:nvPr/>
        </p:nvPicPr>
        <p:blipFill>
          <a:blip r:embed="rId3"/>
          <a:stretch/>
        </p:blipFill>
        <p:spPr>
          <a:xfrm>
            <a:off x="685800" y="4114800"/>
            <a:ext cx="6477120" cy="1028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/>
          </p:nvPr>
        </p:nvSpPr>
        <p:spPr>
          <a:xfrm>
            <a:off x="311760" y="914400"/>
            <a:ext cx="8520120" cy="38073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78000"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National level social dialogue – weak, in crisis (no c.b.!)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in manufacturing sectors: CBA and social dialogue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decentralised to the company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Weak employer organisations, union density rate 10%, competitive pluralism, coverage est. 20%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the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role of the state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via measures/programmes (nontransparent)  + centralised national legislation and regulation have a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decisive impact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- special decrees on decarbonisation but also packages to attract/keep investment (direct/indirect financialisation)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=&gt; affecting both the content and security of social dialogue and CBA on the company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consultation/social dialogue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regarding the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introduction of new technologies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: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9720" indent="-318960">
              <a:lnSpc>
                <a:spcPct val="115000"/>
              </a:lnSpc>
              <a:spcBef>
                <a:spcPts val="1199"/>
              </a:spcBef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in the domain of works councils and not trade unions - social dialogue and not collective bargaining.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9720" indent="-318960">
              <a:lnSpc>
                <a:spcPct val="115000"/>
              </a:lnSpc>
              <a:buClr>
                <a:srgbClr val="595959"/>
              </a:buClr>
              <a:buFont typeface="Arial"/>
              <a:buChar char="●"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works councils per se weak, only if trade union delegates present in WC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Collective agreements: outdated system of collection, do not have clauses on DAD introduced/amended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Arial"/>
                <a:ea typeface="Arial"/>
              </a:rPr>
              <a:t>Main features of industrial relations (in metal)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74044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120" spc="-1" strike="noStrike">
                <a:solidFill>
                  <a:schemeClr val="dk1"/>
                </a:solidFill>
                <a:latin typeface="Arial"/>
                <a:ea typeface="Arial"/>
              </a:rPr>
              <a:t>General developments in production, DAD in metal and coll. bargaining</a:t>
            </a:r>
            <a:endParaRPr b="0" lang="en-US" sz="212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/>
          </p:nvPr>
        </p:nvSpPr>
        <p:spPr>
          <a:xfrm>
            <a:off x="311760" y="964440"/>
            <a:ext cx="8520120" cy="41050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64000"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High dependency on investments, a “roller-coaster” of manufacturing output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(grew in 2022 compared to 2021, fell in 2023)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except OEM comparatively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little new tech investment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at existing plants (new shop)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Greenfield investments with newer technology/”green” products - but no union presence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Delay in overall tech (and productivity) development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: “in the long term, it could threaten the low-skilled. Not for the time being, because for the time being there is only so much digitalisation and automation, as far as this will replace labour shortages, lack of labour” (ER)...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besides bottlenecks in investment/productivity also in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skill formation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for the new economy (large MNC centric s.f.)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Possible direction: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huge company segmentation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between top of chain companies, with high transformation (limited employment, high skill, high standards/productivity) and its (depressed) supplier ecosystem with low qualification requirements/high competition/high insecurity/flexibility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DAD: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no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or few mentions at highest level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social dialogue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body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no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(at best a peripheral) issue in </a:t>
            </a:r>
            <a:r>
              <a:rPr b="1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collective (wage) bargaining </a:t>
            </a: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(agreements)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Collective wage bargaining dominant form: informed/pressed by investments/ costs (CO2 quota)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Green production/energy infra / if introduced, not as result of CBA or social dialogue (e.g. solar panels etc.)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1061280" y="685800"/>
            <a:ext cx="6267960" cy="3882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11760" y="22860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34000"/>
          </a:bodyPr>
          <a:p>
            <a:pPr indent="0">
              <a:lnSpc>
                <a:spcPct val="100000"/>
              </a:lnSpc>
              <a:buNone/>
            </a:pPr>
            <a:r>
              <a:rPr b="0" lang="en-US" sz="2800" spc="-1" strike="noStrike">
                <a:solidFill>
                  <a:schemeClr val="dk1"/>
                </a:solidFill>
                <a:latin typeface="Arial"/>
                <a:ea typeface="Arial"/>
              </a:rPr>
              <a:t>Average employment of white and blue collars at carmakers and automotive suppliers by cohorts of white and blue collar workers in selected NACE 3 regions (year, number of employees), data for 2022 first 3 quarters. Data source: Hungarian Statistical Office, own presentation</a:t>
            </a:r>
            <a:endParaRPr b="0" lang="en-US" sz="2800" spc="-1" strike="noStrike">
              <a:solidFill>
                <a:schemeClr val="dk1"/>
              </a:solidFill>
              <a:latin typeface="Arial"/>
              <a:ea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311760" y="685800"/>
            <a:ext cx="8520120" cy="38826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57200" indent="-343080">
              <a:lnSpc>
                <a:spcPct val="115000"/>
              </a:lnSpc>
              <a:buClr>
                <a:srgbClr val="595959"/>
              </a:buClr>
              <a:buFont typeface="Arial"/>
              <a:buChar char="●"/>
            </a:pP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Blue collars at carmakers</a:t>
            </a: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	</a:t>
            </a: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	</a:t>
            </a: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	</a:t>
            </a: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	</a:t>
            </a:r>
            <a:r>
              <a:rPr b="0" lang="en-US" sz="1100" spc="-1" strike="noStrike">
                <a:solidFill>
                  <a:schemeClr val="dk2"/>
                </a:solidFill>
                <a:latin typeface="Arial"/>
              </a:rPr>
              <a:t>White collars at carmakers</a:t>
            </a:r>
            <a:endParaRPr b="0" lang="en-US" sz="1100" spc="-1" strike="noStrike">
              <a:solidFill>
                <a:schemeClr val="dk2"/>
              </a:solidFill>
              <a:latin typeface="Arial"/>
              <a:ea typeface="Arial"/>
            </a:endParaRPr>
          </a:p>
        </p:txBody>
      </p:sp>
      <p:sp>
        <p:nvSpPr>
          <p:cNvPr id="91" name=""/>
          <p:cNvSpPr txBox="1"/>
          <p:nvPr/>
        </p:nvSpPr>
        <p:spPr>
          <a:xfrm>
            <a:off x="5029200" y="4568400"/>
            <a:ext cx="2971800" cy="245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Arial"/>
                <a:ea typeface="Arial"/>
              </a:rPr>
              <a:t>white collars at suppliers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"/>
          <p:cNvSpPr txBox="1"/>
          <p:nvPr/>
        </p:nvSpPr>
        <p:spPr>
          <a:xfrm>
            <a:off x="685800" y="4701240"/>
            <a:ext cx="2971800" cy="245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95959"/>
                </a:solidFill>
                <a:latin typeface="Arial"/>
                <a:ea typeface="Arial"/>
              </a:rPr>
              <a:t>Blue collars at suppliers</a:t>
            </a:r>
            <a:endParaRPr b="0" lang="en-US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228600" y="1036800"/>
            <a:ext cx="4221360" cy="1935000"/>
          </a:xfrm>
          <a:prstGeom prst="rect">
            <a:avLst/>
          </a:prstGeom>
          <a:ln w="0">
            <a:noFill/>
          </a:ln>
        </p:spPr>
      </p:pic>
      <p:pic>
        <p:nvPicPr>
          <p:cNvPr id="94" name="" descr=""/>
          <p:cNvPicPr/>
          <p:nvPr/>
        </p:nvPicPr>
        <p:blipFill>
          <a:blip r:embed="rId2"/>
          <a:stretch/>
        </p:blipFill>
        <p:spPr>
          <a:xfrm>
            <a:off x="4800600" y="2971800"/>
            <a:ext cx="3189240" cy="1687680"/>
          </a:xfrm>
          <a:prstGeom prst="rect">
            <a:avLst/>
          </a:prstGeom>
          <a:ln w="0">
            <a:noFill/>
          </a:ln>
        </p:spPr>
      </p:pic>
      <p:pic>
        <p:nvPicPr>
          <p:cNvPr id="95" name="" descr=""/>
          <p:cNvPicPr/>
          <p:nvPr/>
        </p:nvPicPr>
        <p:blipFill>
          <a:blip r:embed="rId3"/>
          <a:stretch/>
        </p:blipFill>
        <p:spPr>
          <a:xfrm>
            <a:off x="457200" y="2743200"/>
            <a:ext cx="3131640" cy="1958040"/>
          </a:xfrm>
          <a:prstGeom prst="rect">
            <a:avLst/>
          </a:prstGeom>
          <a:ln w="0">
            <a:noFill/>
          </a:ln>
        </p:spPr>
      </p:pic>
      <p:pic>
        <p:nvPicPr>
          <p:cNvPr id="96" name="" descr=""/>
          <p:cNvPicPr/>
          <p:nvPr/>
        </p:nvPicPr>
        <p:blipFill>
          <a:blip r:embed="rId4"/>
          <a:stretch/>
        </p:blipFill>
        <p:spPr>
          <a:xfrm>
            <a:off x="5029200" y="978840"/>
            <a:ext cx="2971800" cy="1764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311760" y="431280"/>
            <a:ext cx="8520120" cy="599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Average employment of white and blue collars at carmakers and automotive suppliers by cohorts of white and blue collar workers in selected NACE 3 regions 2019-2022, Data source: Hungarian Statistical Office, own presentation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1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Arial"/>
                <a:ea typeface="Arial"/>
              </a:rPr>
              <a:t>OEM level of DAD, changes in the past and planned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731080" cy="34160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4000"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Body shop (Press)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Assembly shop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2"/>
                </a:solidFill>
                <a:latin typeface="Arial"/>
                <a:ea typeface="Arial"/>
              </a:rPr>
              <a:t>Paint shop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chemeClr val="dk2"/>
                </a:solidFill>
                <a:latin typeface="Arial"/>
                <a:ea typeface="Arial"/>
              </a:rPr>
              <a:t>Starting level of digitalisation/automatisation - changes in last 10 years - planned changes (new product/production)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300" spc="-1" strike="noStrike">
                <a:solidFill>
                  <a:schemeClr val="dk2"/>
                </a:solidFill>
                <a:latin typeface="Arial"/>
                <a:ea typeface="Arial"/>
              </a:rPr>
              <a:t>Employed 4600/TU1-3: 1200-460-50, WC election fail intermezzo (2021-2023), established IR, communication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1" name="Google Shape;85;p17"/>
          <p:cNvCxnSpPr/>
          <p:nvPr/>
        </p:nvCxnSpPr>
        <p:spPr>
          <a:xfrm flipV="1">
            <a:off x="514080" y="1693440"/>
            <a:ext cx="3161160" cy="9720"/>
          </a:xfrm>
          <a:prstGeom prst="straightConnector1">
            <a:avLst/>
          </a:prstGeom>
          <a:ln w="28575">
            <a:solidFill>
              <a:srgbClr val="ffff00"/>
            </a:solidFill>
            <a:round/>
          </a:ln>
        </p:spPr>
      </p:cxnSp>
      <p:cxnSp>
        <p:nvCxnSpPr>
          <p:cNvPr id="102" name="Google Shape;86;p17"/>
          <p:cNvCxnSpPr/>
          <p:nvPr/>
        </p:nvCxnSpPr>
        <p:spPr>
          <a:xfrm>
            <a:off x="3759120" y="1698120"/>
            <a:ext cx="430560" cy="360"/>
          </a:xfrm>
          <a:prstGeom prst="straightConnector1">
            <a:avLst/>
          </a:prstGeom>
          <a:ln w="38100">
            <a:solidFill>
              <a:srgbClr val="4a86e8"/>
            </a:solidFill>
            <a:round/>
          </a:ln>
        </p:spPr>
      </p:cxnSp>
      <p:cxnSp>
        <p:nvCxnSpPr>
          <p:cNvPr id="103" name="Google Shape;87;p17"/>
          <p:cNvCxnSpPr/>
          <p:nvPr/>
        </p:nvCxnSpPr>
        <p:spPr>
          <a:xfrm flipV="1">
            <a:off x="4338000" y="1686600"/>
            <a:ext cx="468000" cy="14400"/>
          </a:xfrm>
          <a:prstGeom prst="straightConnector1">
            <a:avLst/>
          </a:prstGeom>
          <a:ln w="38100">
            <a:solidFill>
              <a:srgbClr val="cc0000"/>
            </a:solidFill>
            <a:round/>
          </a:ln>
        </p:spPr>
      </p:cxnSp>
      <p:cxnSp>
        <p:nvCxnSpPr>
          <p:cNvPr id="104" name="Google Shape;88;p17"/>
          <p:cNvCxnSpPr/>
          <p:nvPr/>
        </p:nvCxnSpPr>
        <p:spPr>
          <a:xfrm>
            <a:off x="460800" y="2762280"/>
            <a:ext cx="2039040" cy="19080"/>
          </a:xfrm>
          <a:prstGeom prst="straightConnector1">
            <a:avLst/>
          </a:prstGeom>
          <a:ln w="28575">
            <a:solidFill>
              <a:srgbClr val="ffff00"/>
            </a:solidFill>
            <a:round/>
          </a:ln>
        </p:spPr>
      </p:cxnSp>
      <p:cxnSp>
        <p:nvCxnSpPr>
          <p:cNvPr id="105" name="Google Shape;89;p17"/>
          <p:cNvCxnSpPr/>
          <p:nvPr/>
        </p:nvCxnSpPr>
        <p:spPr>
          <a:xfrm>
            <a:off x="2696040" y="2781000"/>
            <a:ext cx="430560" cy="360"/>
          </a:xfrm>
          <a:prstGeom prst="straightConnector1">
            <a:avLst/>
          </a:prstGeom>
          <a:ln w="38100">
            <a:solidFill>
              <a:srgbClr val="4a86e8"/>
            </a:solidFill>
            <a:round/>
          </a:ln>
        </p:spPr>
      </p:cxnSp>
      <p:cxnSp>
        <p:nvCxnSpPr>
          <p:cNvPr id="106" name="Google Shape;90;p17"/>
          <p:cNvCxnSpPr/>
          <p:nvPr/>
        </p:nvCxnSpPr>
        <p:spPr>
          <a:xfrm flipV="1">
            <a:off x="3263760" y="2750040"/>
            <a:ext cx="2366280" cy="38160"/>
          </a:xfrm>
          <a:prstGeom prst="straightConnector1">
            <a:avLst/>
          </a:prstGeom>
          <a:ln w="38100">
            <a:solidFill>
              <a:srgbClr val="cc0000"/>
            </a:solidFill>
            <a:round/>
          </a:ln>
        </p:spPr>
      </p:cxnSp>
      <p:cxnSp>
        <p:nvCxnSpPr>
          <p:cNvPr id="107" name="Google Shape;91;p17"/>
          <p:cNvCxnSpPr/>
          <p:nvPr/>
        </p:nvCxnSpPr>
        <p:spPr>
          <a:xfrm flipV="1">
            <a:off x="407520" y="3741480"/>
            <a:ext cx="3183840" cy="6120"/>
          </a:xfrm>
          <a:prstGeom prst="straightConnector1">
            <a:avLst/>
          </a:prstGeom>
          <a:ln w="28575">
            <a:solidFill>
              <a:srgbClr val="ffff00"/>
            </a:solidFill>
            <a:round/>
          </a:ln>
        </p:spPr>
      </p:cxnSp>
      <p:cxnSp>
        <p:nvCxnSpPr>
          <p:cNvPr id="108" name="Google Shape;92;p17"/>
          <p:cNvCxnSpPr/>
          <p:nvPr/>
        </p:nvCxnSpPr>
        <p:spPr>
          <a:xfrm>
            <a:off x="3633840" y="3744360"/>
            <a:ext cx="430560" cy="360"/>
          </a:xfrm>
          <a:prstGeom prst="straightConnector1">
            <a:avLst/>
          </a:prstGeom>
          <a:ln w="38100">
            <a:solidFill>
              <a:srgbClr val="4a86e8"/>
            </a:solidFill>
            <a:round/>
          </a:ln>
        </p:spPr>
      </p:cxnSp>
      <p:cxnSp>
        <p:nvCxnSpPr>
          <p:cNvPr id="109" name="Google Shape;93;p17"/>
          <p:cNvCxnSpPr/>
          <p:nvPr/>
        </p:nvCxnSpPr>
        <p:spPr>
          <a:xfrm flipV="1">
            <a:off x="4212720" y="3737160"/>
            <a:ext cx="468000" cy="14400"/>
          </a:xfrm>
          <a:prstGeom prst="straightConnector1">
            <a:avLst/>
          </a:prstGeom>
          <a:ln w="38100">
            <a:solidFill>
              <a:srgbClr val="cc0000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311760" y="225360"/>
            <a:ext cx="8520120" cy="7920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Arial"/>
                <a:ea typeface="Arial"/>
              </a:rPr>
              <a:t>OEM: changes on work and employment and CBA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311760" y="842760"/>
            <a:ext cx="8520120" cy="40582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Autofit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overview of measures adopted in response to technological change</a:t>
            </a: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,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(Preparation for) Tech change uneven - more dynamic at the level of high-skilled (R+D, production design)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Preparation for major change: Training at Leitwerke of selected crew, internal skill formation induced, functional flexiblity rewarded in assembly shop via working time arrangement (1 shift)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to what extent are these topics being integrated in collective bargaining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Topics emerge only indirectly shaping collective (wage) bargaining,  associated with profit sharing (innovation share), employment security, career development, income levels, skill formation and (re)qualification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obstacles to bargaining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Limited, delayed information (also due to problems in works council elections)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management change, collective bargaining limited to wage and certain period (issue did not emerge till 2023)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Initiated changes to CBA - slow or no reaction  from management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plans for expanding bargaining with these topics</a:t>
            </a: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,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ongoing information sharing and social dialogue involving all employees (company communique November, December 4: extended union meeting 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1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alternative mechanisms of implementing the identified policies if bargaining is not a viable option, etc.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1400" spc="-1" strike="noStrike">
                <a:solidFill>
                  <a:schemeClr val="dk1"/>
                </a:solidFill>
                <a:latin typeface="Calibri"/>
                <a:ea typeface="Calibri"/>
              </a:rPr>
              <a:t>NA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9906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31000"/>
          </a:bodyPr>
          <a:p>
            <a:pPr indent="0">
              <a:lnSpc>
                <a:spcPct val="115000"/>
              </a:lnSpc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Overall regional representative and interviews with unions/workers at  5 (4) companies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Most significant changes </a:t>
            </a: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in recent years in DA: logistics - work processes and jobs in Dc: basic metals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Insecurities dominate</a:t>
            </a: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: Ownership change/financialisation OR dependency on headquarters (limited investment or transfer of production technology) OR Dependency on contractors (loss of tender - huge competition in logistics) 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Issues (for individual/collective bargaining): </a:t>
            </a: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solving internal training / requalification (part of working time?), skill formation, turnover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4500" spc="-1" strike="noStrike" u="sng">
                <a:solidFill>
                  <a:schemeClr val="dk2"/>
                </a:solidFill>
                <a:uFillTx/>
                <a:latin typeface="Arial"/>
                <a:ea typeface="Arial"/>
              </a:rPr>
              <a:t>Most acute financialisation pressure due to decarbonisation: basic metal - iron (Case 2) 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Bankruptcy - privatisation measures - recent special legislation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Plans to  start production based on new green technology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Problems of skills: in the years of insecurities the most skilled highest tendency to leave 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Cooperation with new owners on promising path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4500" spc="-1" strike="noStrike">
                <a:solidFill>
                  <a:schemeClr val="dk2"/>
                </a:solidFill>
                <a:latin typeface="Arial"/>
                <a:ea typeface="Arial"/>
              </a:rPr>
              <a:t>Collective bargaining and collective bargaining agreement at the table</a:t>
            </a:r>
            <a:endParaRPr b="0" lang="en-US" sz="4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90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800" spc="-1" strike="noStrike">
                <a:solidFill>
                  <a:schemeClr val="dk1"/>
                </a:solidFill>
                <a:latin typeface="Arial"/>
                <a:ea typeface="Arial"/>
              </a:rPr>
              <a:t>Case 2(s) automotive subcontractors and basic metals 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Application>LibreOffice/7.4.3.2$Windows_X86_64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2023-12-01T14:35:46Z</dcterms:modified>
  <cp:revision>4</cp:revision>
  <dc:subject/>
  <dc:title/>
</cp:coreProperties>
</file>