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jwBBY3hQ6x4KjmGUWBoLzQfIfU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da0e09ed2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2da0e09ed24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da0e09ed2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2da0e09ed24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da0e09ed2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2da0e09ed24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da0e09ed24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2da0e09ed24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da0e09ed2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2da0e09ed24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lide 3">
  <p:cSld name="Titleslide 3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idx="1" type="subTitle"/>
          </p:nvPr>
        </p:nvSpPr>
        <p:spPr>
          <a:xfrm>
            <a:off x="914400" y="4267200"/>
            <a:ext cx="10363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type="ctrTitle"/>
          </p:nvPr>
        </p:nvSpPr>
        <p:spPr>
          <a:xfrm>
            <a:off x="771787" y="2251996"/>
            <a:ext cx="10363200" cy="12961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4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4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>
  <p:cSld name="Conten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335360" y="716436"/>
            <a:ext cx="11521280" cy="1225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335360" y="2204865"/>
            <a:ext cx="11521280" cy="3888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6" name="Google Shape;26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3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idx="1" type="subTitle"/>
          </p:nvPr>
        </p:nvSpPr>
        <p:spPr>
          <a:xfrm>
            <a:off x="4041803" y="5979020"/>
            <a:ext cx="7911900" cy="6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/>
              <a:t>7 May 2024</a:t>
            </a:r>
            <a:endParaRPr sz="1400"/>
          </a:p>
        </p:txBody>
      </p:sp>
      <p:sp>
        <p:nvSpPr>
          <p:cNvPr id="97" name="Google Shape;97;p1"/>
          <p:cNvSpPr txBox="1"/>
          <p:nvPr>
            <p:ph type="ctrTitle"/>
          </p:nvPr>
        </p:nvSpPr>
        <p:spPr>
          <a:xfrm>
            <a:off x="914400" y="3429000"/>
            <a:ext cx="10363200" cy="1357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529590" marR="44069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Smart bargaining in the services sector: </a:t>
            </a:r>
            <a:br>
              <a:rPr b="1" lang="en-US" sz="36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overview, challenges, opportunities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529590" marR="44069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1" lang="en-US" sz="2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(second meeting )</a:t>
            </a:r>
            <a:endParaRPr b="1" sz="25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screen with yellow stars&#10;&#10;Description automatically generated with low confidence" id="98" name="Google Shape;9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160" y="558580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554672" y="6189944"/>
            <a:ext cx="307510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00" name="Google Shape;10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7880" y="391056"/>
            <a:ext cx="11104605" cy="2776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/>
          <p:nvPr/>
        </p:nvSpPr>
        <p:spPr>
          <a:xfrm rot="-5400000">
            <a:off x="800100" y="1491343"/>
            <a:ext cx="3333749" cy="3499103"/>
          </a:xfrm>
          <a:prstGeom prst="downArrow">
            <a:avLst>
              <a:gd fmla="val 100000" name="adj1"/>
              <a:gd fmla="val 15788" name="adj2"/>
            </a:avLst>
          </a:pr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 txBox="1"/>
          <p:nvPr>
            <p:ph type="title"/>
          </p:nvPr>
        </p:nvSpPr>
        <p:spPr>
          <a:xfrm>
            <a:off x="1028700" y="1967267"/>
            <a:ext cx="2603500" cy="2439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Deliverables1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16526" y="1468784"/>
            <a:ext cx="7772400" cy="38151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group of logos with different names&#10;&#10;Description automatically generated with medium confidence" id="179" name="Google Shape;17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88734" y="105024"/>
            <a:ext cx="2022680" cy="505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"/>
          <p:cNvSpPr/>
          <p:nvPr/>
        </p:nvSpPr>
        <p:spPr>
          <a:xfrm rot="-5400000">
            <a:off x="800100" y="1491343"/>
            <a:ext cx="3333749" cy="3499103"/>
          </a:xfrm>
          <a:prstGeom prst="downArrow">
            <a:avLst>
              <a:gd fmla="val 100000" name="adj1"/>
              <a:gd fmla="val 15788" name="adj2"/>
            </a:avLst>
          </a:pr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9"/>
          <p:cNvSpPr txBox="1"/>
          <p:nvPr>
            <p:ph type="title"/>
          </p:nvPr>
        </p:nvSpPr>
        <p:spPr>
          <a:xfrm>
            <a:off x="1028700" y="1967267"/>
            <a:ext cx="2603500" cy="2439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Deliverables2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6" name="Google Shape;18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16526" y="1231222"/>
            <a:ext cx="7772400" cy="4395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group of logos with different names&#10;&#10;Description automatically generated with medium confidence" id="187" name="Google Shape;18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88734" y="105024"/>
            <a:ext cx="2022680" cy="505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/>
          <p:nvPr/>
        </p:nvSpPr>
        <p:spPr>
          <a:xfrm rot="-5400000">
            <a:off x="800100" y="1491343"/>
            <a:ext cx="3333749" cy="3499103"/>
          </a:xfrm>
          <a:prstGeom prst="downArrow">
            <a:avLst>
              <a:gd fmla="val 100000" name="adj1"/>
              <a:gd fmla="val 15788" name="adj2"/>
            </a:avLst>
          </a:pr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23"/>
          <p:cNvSpPr txBox="1"/>
          <p:nvPr>
            <p:ph type="title"/>
          </p:nvPr>
        </p:nvSpPr>
        <p:spPr>
          <a:xfrm>
            <a:off x="1028700" y="1967267"/>
            <a:ext cx="2603500" cy="2439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Deliverables 6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4" name="Google Shape;19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59487" y="1574019"/>
            <a:ext cx="7772400" cy="32424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group of logos with different names&#10;&#10;Description automatically generated with medium confidence" id="195" name="Google Shape;195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88734" y="105024"/>
            <a:ext cx="2022680" cy="505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31"/>
          <p:cNvSpPr txBox="1"/>
          <p:nvPr>
            <p:ph type="title"/>
          </p:nvPr>
        </p:nvSpPr>
        <p:spPr>
          <a:xfrm>
            <a:off x="638882" y="639193"/>
            <a:ext cx="3571810" cy="35735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all! </a:t>
            </a:r>
            <a:endParaRPr/>
          </a:p>
        </p:txBody>
      </p:sp>
      <p:sp>
        <p:nvSpPr>
          <p:cNvPr id="202" name="Google Shape;202;p31"/>
          <p:cNvSpPr/>
          <p:nvPr/>
        </p:nvSpPr>
        <p:spPr>
          <a:xfrm>
            <a:off x="643278" y="4409267"/>
            <a:ext cx="3255095" cy="18288"/>
          </a:xfrm>
          <a:custGeom>
            <a:rect b="b" l="l" r="r" t="t"/>
            <a:pathLst>
              <a:path extrusionOk="0" fill="none" h="18288" w="3255095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extrusionOk="0" h="18288" w="3255095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9,367 Service Sector Images, Stock Photos, 3D objects ..." id="203" name="Google Shape;20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54296" y="721827"/>
            <a:ext cx="7214616" cy="53869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group of logos with different names&#10;&#10;Description automatically generated with medium confidence" id="204" name="Google Shape;204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01057" y="639193"/>
            <a:ext cx="2022680" cy="5079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title"/>
          </p:nvPr>
        </p:nvSpPr>
        <p:spPr>
          <a:xfrm>
            <a:off x="335360" y="468660"/>
            <a:ext cx="11521280" cy="667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Agenda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A blue screen with yellow stars&#10;&#10;Description automatically generated with low confidence" id="106" name="Google Shape;10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472" y="611695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1341039" y="6318746"/>
            <a:ext cx="307510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08" name="Google Shape;10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91026" y="5864120"/>
            <a:ext cx="2022680" cy="50567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"/>
          <p:cNvSpPr txBox="1"/>
          <p:nvPr/>
        </p:nvSpPr>
        <p:spPr>
          <a:xfrm>
            <a:off x="811875" y="1509150"/>
            <a:ext cx="10182000" cy="4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U</a:t>
            </a: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pdate in the BARSERVICE team and mailing list (Marta)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Proposed approach to the conceptual framework on 'smart bargaining' (Marta)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Preliminary idea for a data grid (unions, bargaining level, coverage, etc.) and interview guidelines (Marta)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Update on progress with the collection of collective agreements (Gabriele/Dani/Fiona)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Agreeing on dates of upcoming regular project meetings (everyone)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Other issues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da0e09ed24_0_3"/>
          <p:cNvSpPr txBox="1"/>
          <p:nvPr>
            <p:ph type="title"/>
          </p:nvPr>
        </p:nvSpPr>
        <p:spPr>
          <a:xfrm>
            <a:off x="335360" y="468660"/>
            <a:ext cx="11521200" cy="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Conceptual work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A blue screen with yellow stars&#10;&#10;Description automatically generated with low confidence" id="115" name="Google Shape;115;g2da0e09ed24_0_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472" y="611695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2da0e09ed24_0_3"/>
          <p:cNvSpPr txBox="1"/>
          <p:nvPr/>
        </p:nvSpPr>
        <p:spPr>
          <a:xfrm>
            <a:off x="1341039" y="6318746"/>
            <a:ext cx="3075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17" name="Google Shape;117;g2da0e09ed24_0_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91026" y="5864120"/>
            <a:ext cx="2022680" cy="50567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2da0e09ed24_0_3"/>
          <p:cNvSpPr txBox="1"/>
          <p:nvPr/>
        </p:nvSpPr>
        <p:spPr>
          <a:xfrm>
            <a:off x="811875" y="1509150"/>
            <a:ext cx="10182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Smart bargaining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Inductive approach instead of a deductive approach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Conceptualize ‘smart bargaining’ only after interviews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Formal change of D1.1 (due June 30, 2024)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da0e09ed24_0_11"/>
          <p:cNvSpPr txBox="1"/>
          <p:nvPr>
            <p:ph type="title"/>
          </p:nvPr>
        </p:nvSpPr>
        <p:spPr>
          <a:xfrm>
            <a:off x="335360" y="468660"/>
            <a:ext cx="11521200" cy="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Data grid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A blue screen with yellow stars&#10;&#10;Description automatically generated with low confidence" id="124" name="Google Shape;124;g2da0e09ed24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472" y="611695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2da0e09ed24_0_11"/>
          <p:cNvSpPr txBox="1"/>
          <p:nvPr/>
        </p:nvSpPr>
        <p:spPr>
          <a:xfrm>
            <a:off x="1341039" y="6318746"/>
            <a:ext cx="3075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26" name="Google Shape;126;g2da0e09ed24_0_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91026" y="5864120"/>
            <a:ext cx="2022680" cy="50567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2da0e09ed24_0_11"/>
          <p:cNvSpPr txBox="1"/>
          <p:nvPr/>
        </p:nvSpPr>
        <p:spPr>
          <a:xfrm>
            <a:off x="811875" y="1509150"/>
            <a:ext cx="10182000" cy="33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600"/>
              <a:buChar char="●"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Define variables to include for each sector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Unions and employers associations 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Union density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EO density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Bargaining coverage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222222"/>
                </a:solidFill>
                <a:highlight>
                  <a:srgbClr val="FFFFFF"/>
                </a:highlight>
              </a:rPr>
              <a:t>Bargaining level</a:t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da0e09ed24_0_28"/>
          <p:cNvSpPr txBox="1"/>
          <p:nvPr>
            <p:ph type="title"/>
          </p:nvPr>
        </p:nvSpPr>
        <p:spPr>
          <a:xfrm>
            <a:off x="211185" y="2417110"/>
            <a:ext cx="11521200" cy="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Draft interview guideline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A blue screen with yellow stars&#10;&#10;Description automatically generated with low confidence" id="133" name="Google Shape;133;g2da0e09ed24_0_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472" y="611695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g2da0e09ed24_0_28"/>
          <p:cNvSpPr txBox="1"/>
          <p:nvPr/>
        </p:nvSpPr>
        <p:spPr>
          <a:xfrm>
            <a:off x="1341039" y="6318746"/>
            <a:ext cx="3075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35" name="Google Shape;135;g2da0e09ed24_0_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91026" y="5864120"/>
            <a:ext cx="2022680" cy="50567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g2da0e09ed24_0_28"/>
          <p:cNvSpPr txBox="1"/>
          <p:nvPr/>
        </p:nvSpPr>
        <p:spPr>
          <a:xfrm>
            <a:off x="811875" y="1509150"/>
            <a:ext cx="1018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da0e09ed24_0_19"/>
          <p:cNvSpPr txBox="1"/>
          <p:nvPr>
            <p:ph type="title"/>
          </p:nvPr>
        </p:nvSpPr>
        <p:spPr>
          <a:xfrm>
            <a:off x="335360" y="468660"/>
            <a:ext cx="11521200" cy="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CBA collection progress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A blue screen with yellow stars&#10;&#10;Description automatically generated with low confidence" id="142" name="Google Shape;142;g2da0e09ed24_0_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472" y="611695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g2da0e09ed24_0_19"/>
          <p:cNvSpPr txBox="1"/>
          <p:nvPr/>
        </p:nvSpPr>
        <p:spPr>
          <a:xfrm>
            <a:off x="1341039" y="6318746"/>
            <a:ext cx="3075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44" name="Google Shape;144;g2da0e09ed24_0_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91026" y="5864120"/>
            <a:ext cx="2022680" cy="50567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g2da0e09ed24_0_19"/>
          <p:cNvSpPr txBox="1"/>
          <p:nvPr/>
        </p:nvSpPr>
        <p:spPr>
          <a:xfrm>
            <a:off x="811875" y="1509150"/>
            <a:ext cx="101820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146" name="Google Shape;146;g2da0e09ed24_0_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5350" y="1309525"/>
            <a:ext cx="11794125" cy="4134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da0e09ed24_0_36"/>
          <p:cNvSpPr txBox="1"/>
          <p:nvPr>
            <p:ph type="title"/>
          </p:nvPr>
        </p:nvSpPr>
        <p:spPr>
          <a:xfrm>
            <a:off x="335410" y="2541335"/>
            <a:ext cx="11521200" cy="6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Next project meetings</a:t>
            </a:r>
            <a:endParaRPr b="1">
              <a:solidFill>
                <a:srgbClr val="FFC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>
              <a:solidFill>
                <a:srgbClr val="FFC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>
                <a:solidFill>
                  <a:srgbClr val="FFC000"/>
                </a:solidFill>
              </a:rPr>
              <a:t>Other issues</a:t>
            </a:r>
            <a:endParaRPr b="1">
              <a:solidFill>
                <a:srgbClr val="FFC000"/>
              </a:solidFill>
            </a:endParaRPr>
          </a:p>
        </p:txBody>
      </p:sp>
      <p:pic>
        <p:nvPicPr>
          <p:cNvPr descr="A blue screen with yellow stars&#10;&#10;Description automatically generated with low confidence" id="152" name="Google Shape;152;g2da0e09ed24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472" y="6116955"/>
            <a:ext cx="719455" cy="47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2da0e09ed24_0_36"/>
          <p:cNvSpPr txBox="1"/>
          <p:nvPr/>
        </p:nvSpPr>
        <p:spPr>
          <a:xfrm>
            <a:off x="1341039" y="6318746"/>
            <a:ext cx="3075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European Union, 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101126532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54" name="Google Shape;154;g2da0e09ed24_0_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91026" y="5864120"/>
            <a:ext cx="2022680" cy="50567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g2da0e09ed24_0_36"/>
          <p:cNvSpPr txBox="1"/>
          <p:nvPr/>
        </p:nvSpPr>
        <p:spPr>
          <a:xfrm>
            <a:off x="811875" y="1509150"/>
            <a:ext cx="101820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"/>
          <p:cNvSpPr txBox="1"/>
          <p:nvPr>
            <p:ph type="title"/>
          </p:nvPr>
        </p:nvSpPr>
        <p:spPr>
          <a:xfrm>
            <a:off x="335360" y="301684"/>
            <a:ext cx="11521280" cy="8760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/>
              <a:t>Methodology</a:t>
            </a:r>
            <a:endParaRPr/>
          </a:p>
        </p:txBody>
      </p:sp>
      <p:sp>
        <p:nvSpPr>
          <p:cNvPr id="161" name="Google Shape;161;p16"/>
          <p:cNvSpPr txBox="1"/>
          <p:nvPr>
            <p:ph idx="1" type="body"/>
          </p:nvPr>
        </p:nvSpPr>
        <p:spPr>
          <a:xfrm>
            <a:off x="335359" y="949799"/>
            <a:ext cx="11696527" cy="1696439"/>
          </a:xfrm>
          <a:prstGeom prst="rect">
            <a:avLst/>
          </a:prstGeom>
          <a:noFill/>
          <a:ln cap="flat" cmpd="sng" w="9525">
            <a:solidFill>
              <a:srgbClr val="0C0C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92075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Data Collection:</a:t>
            </a:r>
            <a:endParaRPr/>
          </a:p>
          <a:p>
            <a:pPr indent="-171450" lvl="0" marL="26352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Calibri"/>
                <a:ea typeface="Calibri"/>
                <a:cs typeface="Calibri"/>
                <a:sym typeface="Calibri"/>
              </a:rPr>
              <a:t>Desk research (academic literature, media, newsletters, policy reports, social partner documents)</a:t>
            </a:r>
            <a:endParaRPr/>
          </a:p>
          <a:p>
            <a:pPr indent="-171450" lvl="0" marL="26352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Calibri"/>
                <a:ea typeface="Calibri"/>
                <a:cs typeface="Calibri"/>
                <a:sym typeface="Calibri"/>
              </a:rPr>
              <a:t>Interviews in 9 countries (at least 15 per country)</a:t>
            </a:r>
            <a:endParaRPr/>
          </a:p>
          <a:p>
            <a:pPr indent="-171450" lvl="0" marL="26352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Calibri"/>
                <a:ea typeface="Calibri"/>
                <a:cs typeface="Calibri"/>
                <a:sym typeface="Calibri"/>
              </a:rPr>
              <a:t>Collective agreements – 72 (8 per country, 2 per subsector per country), sector, multi-employer or single-employer, up to 100 also from other countries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</p:txBody>
      </p:sp>
      <p:sp>
        <p:nvSpPr>
          <p:cNvPr id="162" name="Google Shape;162;p16"/>
          <p:cNvSpPr txBox="1"/>
          <p:nvPr/>
        </p:nvSpPr>
        <p:spPr>
          <a:xfrm>
            <a:off x="335360" y="2833932"/>
            <a:ext cx="11521280" cy="1967584"/>
          </a:xfrm>
          <a:prstGeom prst="rect">
            <a:avLst/>
          </a:prstGeom>
          <a:noFill/>
          <a:ln cap="flat" cmpd="sng" w="9525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92075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 sz="1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Data Analysis: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Framework: power resources, actor-centered institutionalism, the concept of ‘smart bargaining’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 text analysis – coding (?)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CBA analysis – existing stipulations on  a set of variables, comparative analysis across 9 countries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Comparative analysis of all country cases (9+3)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207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6"/>
          <p:cNvSpPr txBox="1"/>
          <p:nvPr/>
        </p:nvSpPr>
        <p:spPr>
          <a:xfrm>
            <a:off x="335360" y="4989210"/>
            <a:ext cx="11521280" cy="1701800"/>
          </a:xfrm>
          <a:prstGeom prst="rect">
            <a:avLst/>
          </a:prstGeom>
          <a:noFill/>
          <a:ln cap="flat" cmpd="sng" w="9525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92075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 sz="1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Data Dissemination: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Website, social media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mutual learning events, one final conference</a:t>
            </a:r>
            <a:endParaRPr/>
          </a:p>
          <a:p>
            <a:pPr indent="-171450" lvl="0" marL="26352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publications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2075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64" name="Google Shape;16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8734" y="105024"/>
            <a:ext cx="2022680" cy="505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/>
          <p:nvPr>
            <p:ph type="title"/>
          </p:nvPr>
        </p:nvSpPr>
        <p:spPr>
          <a:xfrm>
            <a:off x="335360" y="514306"/>
            <a:ext cx="11521280" cy="659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Calibri"/>
              <a:buNone/>
            </a:pPr>
            <a:r>
              <a:rPr b="1" lang="en-US">
                <a:solidFill>
                  <a:srgbClr val="002060"/>
                </a:solidFill>
              </a:rPr>
              <a:t>Work packages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170" name="Google Shape;170;p17"/>
          <p:cNvSpPr txBox="1"/>
          <p:nvPr>
            <p:ph idx="1" type="body"/>
          </p:nvPr>
        </p:nvSpPr>
        <p:spPr>
          <a:xfrm>
            <a:off x="335360" y="1260910"/>
            <a:ext cx="11521280" cy="53805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2075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WP1: Conceptual and analytical framework on the service sector in a comparative </a:t>
            </a:r>
            <a:endParaRPr>
              <a:solidFill>
                <a:srgbClr val="FF9900"/>
              </a:solidFill>
            </a:endParaRPr>
          </a:p>
          <a:p>
            <a:pPr indent="0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           perspective (M1-6), CELSI</a:t>
            </a:r>
            <a:endParaRPr>
              <a:solidFill>
                <a:srgbClr val="FF9900"/>
              </a:solidFill>
            </a:endParaRPr>
          </a:p>
          <a:p>
            <a:pPr indent="0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WP2:  Understanding the challenges in the services sector (M7-12), CELSI and UNI Europa</a:t>
            </a:r>
            <a:endParaRPr>
              <a:solidFill>
                <a:srgbClr val="FF9900"/>
              </a:solidFill>
            </a:endParaRPr>
          </a:p>
          <a:p>
            <a:pPr indent="0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WP3: Analysing and comparing collective agreements in the services sector (M5-20), WIF</a:t>
            </a:r>
            <a:endParaRPr>
              <a:solidFill>
                <a:srgbClr val="FF9900"/>
              </a:solidFill>
            </a:endParaRPr>
          </a:p>
          <a:p>
            <a:pPr indent="0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WP4: Tackling undeclared work in the services sector (M7-18), CELSI</a:t>
            </a:r>
            <a:endParaRPr>
              <a:solidFill>
                <a:srgbClr val="FF9900"/>
              </a:solidFill>
            </a:endParaRPr>
          </a:p>
          <a:p>
            <a:pPr indent="0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WP5: Building capacity for collective bargaining (M8-20), UNI Europa</a:t>
            </a:r>
            <a:endParaRPr/>
          </a:p>
          <a:p>
            <a:pPr indent="3175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WP6: Dissemination of findings, policy recommendations and overall results (M12-23), WIF</a:t>
            </a:r>
            <a:endParaRPr/>
          </a:p>
          <a:p>
            <a:pPr indent="3175" lvl="0" marL="92075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WP7: Project management and quality assurance (M1-24), CELSI and external evaluator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group of logos with different names&#10;&#10;Description automatically generated with medium confidence" id="171" name="Google Shape;17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8734" y="105024"/>
            <a:ext cx="2022680" cy="505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2021-11-24T11:00:02Z</dcterms:created>
  <dc:creator>van Gerven, Minna</dc:creator>
</cp:coreProperties>
</file>