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58" r:id="rId3"/>
    <p:sldId id="336" r:id="rId4"/>
    <p:sldId id="335" r:id="rId5"/>
    <p:sldId id="337" r:id="rId6"/>
    <p:sldId id="259" r:id="rId7"/>
    <p:sldId id="345" r:id="rId8"/>
    <p:sldId id="279" r:id="rId9"/>
    <p:sldId id="338" r:id="rId10"/>
    <p:sldId id="339" r:id="rId11"/>
    <p:sldId id="340" r:id="rId12"/>
    <p:sldId id="342" r:id="rId13"/>
    <p:sldId id="341" r:id="rId14"/>
    <p:sldId id="343" r:id="rId15"/>
    <p:sldId id="280" r:id="rId16"/>
    <p:sldId id="282" r:id="rId17"/>
    <p:sldId id="266" r:id="rId18"/>
    <p:sldId id="286" r:id="rId19"/>
    <p:sldId id="351" r:id="rId20"/>
    <p:sldId id="350" r:id="rId21"/>
    <p:sldId id="349" r:id="rId22"/>
    <p:sldId id="348" r:id="rId23"/>
    <p:sldId id="347" r:id="rId24"/>
    <p:sldId id="346" r:id="rId25"/>
    <p:sldId id="352" r:id="rId26"/>
    <p:sldId id="270" r:id="rId27"/>
    <p:sldId id="262" r:id="rId28"/>
    <p:sldId id="276" r:id="rId29"/>
    <p:sldId id="277" r:id="rId30"/>
    <p:sldId id="264" r:id="rId31"/>
    <p:sldId id="278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0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88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2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49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771787" y="2251996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07/02/2024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4096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07/02/2024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58735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1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6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3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86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0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28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9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62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EB4D-3B8E-45C7-BD83-D500052638D0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63083-0ED7-4EEE-84D2-F9D78E776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10"/>
          <p:cNvSpPr>
            <a:spLocks noGrp="1"/>
          </p:cNvSpPr>
          <p:nvPr>
            <p:ph type="subTitle" idx="1"/>
          </p:nvPr>
        </p:nvSpPr>
        <p:spPr>
          <a:xfrm>
            <a:off x="3411403" y="6064595"/>
            <a:ext cx="7911957" cy="698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dirty="0" err="1"/>
              <a:t>Kick</a:t>
            </a:r>
            <a:r>
              <a:rPr lang="fi-FI" sz="1400" dirty="0"/>
              <a:t> </a:t>
            </a:r>
            <a:r>
              <a:rPr lang="fi-FI" sz="1400" dirty="0" err="1"/>
              <a:t>off</a:t>
            </a:r>
            <a:r>
              <a:rPr lang="fi-FI" sz="1400" dirty="0"/>
              <a:t> </a:t>
            </a:r>
            <a:r>
              <a:rPr lang="fi-FI" sz="1400" dirty="0" err="1"/>
              <a:t>meeting</a:t>
            </a:r>
            <a:r>
              <a:rPr lang="fi-FI" sz="1400" dirty="0"/>
              <a:t> BARSERVICE, 8-9.2.2024, </a:t>
            </a:r>
            <a:r>
              <a:rPr lang="fi-FI" sz="1400" dirty="0" err="1"/>
              <a:t>University</a:t>
            </a:r>
            <a:r>
              <a:rPr lang="fi-FI" sz="1400" dirty="0"/>
              <a:t> of </a:t>
            </a:r>
            <a:r>
              <a:rPr lang="fi-FI" sz="1400" dirty="0" err="1"/>
              <a:t>Belgrade</a:t>
            </a:r>
            <a:r>
              <a:rPr lang="fi-FI" sz="1400" dirty="0"/>
              <a:t> and </a:t>
            </a:r>
            <a:r>
              <a:rPr lang="fi-FI" sz="1400" dirty="0" err="1"/>
              <a:t>online</a:t>
            </a:r>
            <a:endParaRPr lang="fi-FI" sz="1400" dirty="0"/>
          </a:p>
        </p:txBody>
      </p:sp>
      <p:sp>
        <p:nvSpPr>
          <p:cNvPr id="10" name="Otsikko 9"/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10363200" cy="1357132"/>
          </a:xfrm>
        </p:spPr>
        <p:txBody>
          <a:bodyPr>
            <a:noAutofit/>
          </a:bodyPr>
          <a:lstStyle/>
          <a:p>
            <a:pPr marL="529590" marR="440690" algn="ctr">
              <a:lnSpc>
                <a:spcPct val="13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Smart</a:t>
            </a:r>
            <a:r>
              <a:rPr lang="en-US" sz="3600" b="1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bargaining</a:t>
            </a:r>
            <a:r>
              <a:rPr lang="en-US" sz="3600" b="1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3600" b="1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3600" b="1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services</a:t>
            </a:r>
            <a:r>
              <a:rPr lang="en-US" sz="3600" b="1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sector:</a:t>
            </a:r>
            <a:r>
              <a:rPr lang="en-US" sz="3600" b="1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overview,</a:t>
            </a:r>
            <a:r>
              <a:rPr lang="en-US" sz="3600" b="1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challenges, opportunities (BARSERVICE)</a:t>
            </a:r>
            <a:endParaRPr lang="en-DE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 descr="A blue screen with yellow stars&#10;&#10;Description automatically generated with low confid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0" y="5585805"/>
            <a:ext cx="719455" cy="478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9F7224-9B41-8148-ACE1-CC16325FD67A}"/>
              </a:ext>
            </a:extLst>
          </p:cNvPr>
          <p:cNvSpPr txBox="1"/>
          <p:nvPr/>
        </p:nvSpPr>
        <p:spPr>
          <a:xfrm>
            <a:off x="554672" y="6189944"/>
            <a:ext cx="307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Funded by the European Union, </a:t>
            </a:r>
            <a:r>
              <a:rPr lang="en-GB" sz="1200" dirty="0">
                <a:effectLst/>
                <a:latin typeface="ø;À™ò"/>
                <a:ea typeface="Calibri" panose="020F0502020204030204" pitchFamily="34" charset="0"/>
                <a:cs typeface="ø;À™ò"/>
              </a:rPr>
              <a:t>101126532</a:t>
            </a:r>
            <a:r>
              <a:rPr lang="en-DE" sz="1200" dirty="0">
                <a:effectLst/>
              </a:rPr>
              <a:t> </a:t>
            </a:r>
            <a:r>
              <a:rPr lang="en-GB" sz="1200" dirty="0"/>
              <a:t> </a:t>
            </a:r>
            <a:endParaRPr lang="fi-FI" sz="1200" dirty="0"/>
          </a:p>
        </p:txBody>
      </p:sp>
      <p:pic>
        <p:nvPicPr>
          <p:cNvPr id="13" name="Picture 1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54A9E843-CAF0-B922-03B6-3D181D97D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0" y="391056"/>
            <a:ext cx="11104605" cy="27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7649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8745" y="775602"/>
            <a:ext cx="7351969" cy="59475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46685" marR="258445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RQ3: What do existing collective agreements in the service sector stipulate and is their content similar across subsectors and countries? </a:t>
            </a:r>
            <a:endParaRPr lang="en-US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8445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8445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Additional questions to RQ3: </a:t>
            </a:r>
          </a:p>
          <a:p>
            <a:pPr marL="146685" marR="258445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explains the differences found in CBA content? </a:t>
            </a:r>
          </a:p>
          <a:p>
            <a:pPr marL="146685" marR="258445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is the current scope of industrial relations and collective bargaining agreements across selected sectors and countries?</a:t>
            </a:r>
            <a:endParaRPr lang="en-D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06425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4011CDD4-5779-7372-3CB9-D4C5BCB8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274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8745" y="775602"/>
            <a:ext cx="7351969" cy="59475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46685" marR="258445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RQ4: What are the specific challenges related to undeclared work in some subsectors of the service sector? </a:t>
            </a:r>
          </a:p>
          <a:p>
            <a:pPr marL="146685" marR="258445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8445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Subquestions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to RQ4:</a:t>
            </a:r>
          </a:p>
          <a:p>
            <a:pPr marL="146685" marR="258445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are the challenges specific for vulnerable groups such as migrant workers, youth and female workers that fall out of bargaining scope and legal employment? </a:t>
            </a:r>
          </a:p>
          <a:p>
            <a:pPr marL="146685" marR="258445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do the different actors such as enforcement authorities, labour inspectors and social partners address and view these challenges and how do they aim to address these? </a:t>
            </a:r>
          </a:p>
          <a:p>
            <a:pPr marL="146685" marR="258445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 empirical and methodological tools could be adopted by trade unions in order to better prevent and deter undeclared and under-declared work in </a:t>
            </a:r>
            <a:r>
              <a:rPr lang="en-U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services?</a:t>
            </a:r>
            <a:endParaRPr lang="en-D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3EEED31B-3B34-4582-E7F5-F174A986B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911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8745" y="775602"/>
            <a:ext cx="7840207" cy="59475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RQ5: What can trade unions and employers learn from the analysis to develop their capacity for collective</a:t>
            </a:r>
            <a:r>
              <a:rPr lang="en-US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bargaining?</a:t>
            </a:r>
            <a:r>
              <a:rPr lang="en-US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endParaRPr lang="en-US" sz="2000" b="1" spc="-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they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address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identified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challenges</a:t>
            </a:r>
            <a:r>
              <a:rPr lang="en-U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overcome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obstacles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reaching a higher bargaining coverage? </a:t>
            </a: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can trade unions design strategies to engage with employers and their associations? </a:t>
            </a: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are common grounds for social dialogue? </a:t>
            </a: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can institutional obstacles be overcome to engage in multi-employer bargaining? </a:t>
            </a: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  <a:spcAft>
                <a:spcPts val="0"/>
              </a:spcAft>
            </a:pPr>
            <a:endParaRPr lang="en-D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7701682B-E2AD-E7EF-2BE2-BF2D637A7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374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8745" y="775602"/>
            <a:ext cx="7840207" cy="59475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RQ5: What can trade unions and employers learn from the analysis to develop their capacity for collective</a:t>
            </a:r>
            <a:r>
              <a:rPr lang="en-US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bargaining?</a:t>
            </a:r>
            <a:r>
              <a:rPr lang="en-US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endParaRPr lang="en-US" b="1" spc="-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it possible to identify national good practices of industrial relations and collective bargaining? </a:t>
            </a: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it possible to 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favour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mutual learning and cooperation among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unions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operating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same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sectors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different</a:t>
            </a:r>
            <a:r>
              <a:rPr lang="en-U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countries?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n-US" sz="20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</a:t>
            </a:r>
            <a:r>
              <a:rPr lang="en-U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</a:t>
            </a:r>
            <a:r>
              <a:rPr lang="en-US" sz="20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level</a:t>
            </a:r>
            <a:r>
              <a:rPr lang="en-U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sectoral</a:t>
            </a:r>
            <a:r>
              <a:rPr lang="en-U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social partners develop innovative communication strategies vis-a-vis their affiliates to support 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organising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strengthening bargaining and bargaining coverage? How do EU-level social partners and national partners support bargaining power, and how can they work together?</a:t>
            </a:r>
            <a:endParaRPr lang="en-D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  <a:spcAft>
                <a:spcPts val="0"/>
              </a:spcAft>
            </a:pPr>
            <a:endParaRPr lang="en-D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ABD63086-BACD-6948-BA30-D1B8C18D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689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8745" y="775602"/>
            <a:ext cx="6958163" cy="59475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60325" marR="6096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RQ6: How do institutional and structural differences in labour markets and industrial relations across</a:t>
            </a:r>
            <a:r>
              <a:rPr lang="en-US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studied</a:t>
            </a:r>
            <a:r>
              <a:rPr lang="en-US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countries</a:t>
            </a:r>
            <a:r>
              <a:rPr lang="en-US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explain</a:t>
            </a:r>
            <a:r>
              <a:rPr lang="en-US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similarities</a:t>
            </a:r>
            <a:r>
              <a:rPr lang="en-US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differences</a:t>
            </a:r>
            <a:r>
              <a:rPr lang="en-US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social</a:t>
            </a:r>
            <a:r>
              <a:rPr lang="en-US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actors’</a:t>
            </a:r>
            <a:r>
              <a:rPr lang="en-US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strategies</a:t>
            </a:r>
            <a:r>
              <a:rPr lang="en-US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vis-a- vis collective bargaining?</a:t>
            </a:r>
            <a:endParaRPr lang="en-D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9715" algn="just">
              <a:lnSpc>
                <a:spcPct val="113000"/>
              </a:lnSpc>
              <a:spcBef>
                <a:spcPts val="165"/>
              </a:spcBef>
              <a:spcAft>
                <a:spcPts val="0"/>
              </a:spcAft>
            </a:pPr>
            <a:endParaRPr lang="en-DE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8A477643-3E23-FF7C-E3CC-248240BBA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7329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97937"/>
            <a:ext cx="11521280" cy="876059"/>
          </a:xfrm>
        </p:spPr>
        <p:txBody>
          <a:bodyPr/>
          <a:lstStyle/>
          <a:p>
            <a:r>
              <a:rPr lang="en-GB" b="1" dirty="0"/>
              <a:t>Project objectives</a:t>
            </a: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B5968-35DA-CAC5-D88F-3B34F4DA3195}"/>
              </a:ext>
            </a:extLst>
          </p:cNvPr>
          <p:cNvSpPr txBox="1"/>
          <p:nvPr/>
        </p:nvSpPr>
        <p:spPr>
          <a:xfrm>
            <a:off x="694592" y="1166842"/>
            <a:ext cx="1152128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60985" lvl="0" indent="-342900" algn="just">
              <a:spcBef>
                <a:spcPts val="595"/>
              </a:spcBef>
              <a:spcAft>
                <a:spcPts val="0"/>
              </a:spcAft>
              <a:buSzPts val="900"/>
              <a:buFont typeface="Arial" panose="020B0604020202020204" pitchFamily="34" charset="0"/>
              <a:buChar char="●"/>
              <a:tabLst>
                <a:tab pos="603885" algn="l"/>
              </a:tabLst>
            </a:pPr>
            <a:r>
              <a:rPr lang="en-US" sz="20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State of the art on key trends and deregulation of the labour market in the services sector</a:t>
            </a:r>
          </a:p>
          <a:p>
            <a:pPr marL="342900" marR="260985" lvl="0" indent="-342900" algn="just">
              <a:spcBef>
                <a:spcPts val="595"/>
              </a:spcBef>
              <a:spcAft>
                <a:spcPts val="0"/>
              </a:spcAft>
              <a:buSzPts val="900"/>
              <a:buFont typeface="Arial" panose="020B0604020202020204" pitchFamily="34" charset="0"/>
              <a:buChar char="●"/>
              <a:tabLst>
                <a:tab pos="603885" algn="l"/>
              </a:tabLst>
            </a:pP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Understand the impact of these </a:t>
            </a:r>
            <a:r>
              <a:rPr lang="en-US" sz="20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working conditions, wages and type of jobs, gender and immigrant segregation, diffusion of undeclared, informal jobs or fictitious self-employment, </a:t>
            </a:r>
            <a:r>
              <a:rPr lang="en-US" sz="20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digitalisation</a:t>
            </a:r>
            <a:r>
              <a:rPr lang="en-US" sz="20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scarce coverage of collective bargaining and low rate of </a:t>
            </a:r>
            <a:r>
              <a:rPr lang="en-US" sz="2000" spc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unionisation</a:t>
            </a:r>
            <a:r>
              <a:rPr lang="en-US" sz="20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service sector. </a:t>
            </a:r>
          </a:p>
          <a:p>
            <a:pPr marL="342900" marR="260985" lvl="0" indent="-342900" algn="just">
              <a:spcBef>
                <a:spcPts val="595"/>
              </a:spcBef>
              <a:spcAft>
                <a:spcPts val="0"/>
              </a:spcAft>
              <a:buSzPts val="900"/>
              <a:buFont typeface="Arial" panose="020B0604020202020204" pitchFamily="34" charset="0"/>
              <a:buChar char="●"/>
              <a:tabLst>
                <a:tab pos="603885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Analyse</a:t>
            </a:r>
            <a:r>
              <a:rPr lang="en-US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n-US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key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challenges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related</a:t>
            </a:r>
            <a:r>
              <a:rPr lang="en-US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deregulation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labour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market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explain</a:t>
            </a:r>
            <a:r>
              <a:rPr lang="en-U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reasons for scarce coverage of collective bargaining and low rate of 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unionisation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service sector  (up to 15 interviews per country, 9 policy papers and 9 country-specific factsheets, 1 comparative paper)</a:t>
            </a:r>
          </a:p>
          <a:p>
            <a:pPr marL="342900" marR="260985" lvl="0" indent="-342900" algn="just">
              <a:spcBef>
                <a:spcPts val="595"/>
              </a:spcBef>
              <a:spcAft>
                <a:spcPts val="0"/>
              </a:spcAft>
              <a:buSzPts val="900"/>
              <a:buFont typeface="Arial" panose="020B0604020202020204" pitchFamily="34" charset="0"/>
              <a:buChar char="●"/>
              <a:tabLst>
                <a:tab pos="60388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Compile and 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analyse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coded, electronic database of 72 collective agreements in the services sector, specifically for social care, publishing, finance and commerce, and 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analyse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what stipulations they include</a:t>
            </a:r>
          </a:p>
          <a:p>
            <a:pPr marL="342900" marR="260985" lvl="0" indent="-342900" algn="just">
              <a:spcBef>
                <a:spcPts val="595"/>
              </a:spcBef>
              <a:spcAft>
                <a:spcPts val="0"/>
              </a:spcAft>
              <a:buSzPts val="900"/>
              <a:buFont typeface="Arial" panose="020B0604020202020204" pitchFamily="34" charset="0"/>
              <a:buChar char="●"/>
              <a:tabLst>
                <a:tab pos="603885" algn="l"/>
              </a:tabLst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</a:rPr>
              <a:t>Identify opportunities for strengthening collective bargaining via mutual learning events, a written learning resources toolkit for social partners’ action and a final conference)</a:t>
            </a:r>
            <a:endParaRPr lang="en-US" sz="2000" spc="0" dirty="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60985" lvl="0" algn="just">
              <a:spcBef>
                <a:spcPts val="595"/>
              </a:spcBef>
              <a:spcAft>
                <a:spcPts val="0"/>
              </a:spcAft>
              <a:buSzPts val="900"/>
              <a:tabLst>
                <a:tab pos="603885" algn="l"/>
              </a:tabLst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60985" lvl="0" algn="just">
              <a:spcAft>
                <a:spcPts val="0"/>
              </a:spcAft>
              <a:buSzPts val="900"/>
              <a:tabLst>
                <a:tab pos="603885" algn="l"/>
              </a:tabLst>
            </a:pPr>
            <a:endParaRPr lang="en-US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2CD72719-EA24-E1AD-8E4D-AFEB962B4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5186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01684"/>
            <a:ext cx="11521280" cy="876059"/>
          </a:xfrm>
        </p:spPr>
        <p:txBody>
          <a:bodyPr/>
          <a:lstStyle/>
          <a:p>
            <a:r>
              <a:rPr lang="en-GB" b="1" dirty="0"/>
              <a:t>Methodology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9" y="949799"/>
            <a:ext cx="11696527" cy="1696439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Data Collection: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Desk research (academic literature, media, newsletters, policy reports, social partner documents)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Interviews in 9 countries (at least 15 per country)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Collective agreements – 72 (8 per country, 2 per subsector per country), sector, multi-employer or single-employer, up to 100 also from other countries</a:t>
            </a:r>
            <a:endParaRPr lang="en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30000"/>
              </a:lnSpc>
            </a:pPr>
            <a:endParaRPr lang="fi-FI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3B6EA-2A81-2541-AD69-BB186A47B4BB}"/>
              </a:ext>
            </a:extLst>
          </p:cNvPr>
          <p:cNvSpPr txBox="1">
            <a:spLocks/>
          </p:cNvSpPr>
          <p:nvPr/>
        </p:nvSpPr>
        <p:spPr bwMode="auto">
          <a:xfrm>
            <a:off x="335360" y="2833932"/>
            <a:ext cx="11521280" cy="196758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92075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Gotham narrow bold"/>
              </a:defRPr>
            </a:lvl1pPr>
            <a:lvl2pPr marL="382588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7651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24142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7176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Data Analysis: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Framework: power resources, actor-centered institutionalism, the concept of ‘smart bargaining’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DE" sz="1400" dirty="0">
                <a:latin typeface="+mn-lt"/>
              </a:rPr>
              <a:t>Interview text analysis – coding (?)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DE" sz="1400" dirty="0">
                <a:latin typeface="+mn-lt"/>
              </a:rPr>
              <a:t>CBA analysis – existing stipulations on  a set of variables, comparative analysis across 9 countries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DE" sz="1400" dirty="0">
                <a:latin typeface="+mn-lt"/>
              </a:rPr>
              <a:t>Comparative analysis of all country cases (9+3)</a:t>
            </a:r>
            <a:endParaRPr lang="fi-FI" sz="1400" dirty="0">
              <a:latin typeface="+mn-lt"/>
            </a:endParaRPr>
          </a:p>
          <a:p>
            <a:pPr algn="l">
              <a:lnSpc>
                <a:spcPct val="130000"/>
              </a:lnSpc>
            </a:pPr>
            <a:endParaRPr lang="fi-FI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63B64D-0834-AE42-9BB5-5DE10EA02A5E}"/>
              </a:ext>
            </a:extLst>
          </p:cNvPr>
          <p:cNvSpPr txBox="1">
            <a:spLocks/>
          </p:cNvSpPr>
          <p:nvPr/>
        </p:nvSpPr>
        <p:spPr bwMode="auto">
          <a:xfrm>
            <a:off x="335360" y="4989210"/>
            <a:ext cx="11521280" cy="17018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92075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Gotham narrow bold"/>
              </a:defRPr>
            </a:lvl1pPr>
            <a:lvl2pPr marL="382588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7651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24142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7176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Dissemination: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Website, social media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Three mutual learning events, one final conference</a:t>
            </a:r>
          </a:p>
          <a:p>
            <a:pPr marL="263525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Academic publications</a:t>
            </a:r>
            <a:endParaRPr lang="en-DE" sz="1400" dirty="0">
              <a:latin typeface="+mn-lt"/>
            </a:endParaRPr>
          </a:p>
          <a:p>
            <a:pPr algn="l">
              <a:lnSpc>
                <a:spcPct val="130000"/>
              </a:lnSpc>
            </a:pPr>
            <a:endParaRPr lang="fi-FI" sz="1400" dirty="0"/>
          </a:p>
        </p:txBody>
      </p:sp>
      <p:pic>
        <p:nvPicPr>
          <p:cNvPr id="7" name="Picture 6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76C55CB9-4E8B-1ED6-4E75-286CA95D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692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14306"/>
            <a:ext cx="11521280" cy="659977"/>
          </a:xfrm>
        </p:spPr>
        <p:txBody>
          <a:bodyPr/>
          <a:lstStyle/>
          <a:p>
            <a:r>
              <a:rPr lang="fi-FI" b="1">
                <a:solidFill>
                  <a:srgbClr val="002060"/>
                </a:solidFill>
              </a:rPr>
              <a:t>Work packages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0910"/>
            <a:ext cx="11521280" cy="5380522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WP1: </a:t>
            </a:r>
            <a:r>
              <a:rPr lang="fi-FI" sz="2400" dirty="0" err="1">
                <a:latin typeface="+mn-lt"/>
              </a:rPr>
              <a:t>Conceptual</a:t>
            </a:r>
            <a:r>
              <a:rPr lang="fi-FI" sz="2400" dirty="0">
                <a:latin typeface="+mn-lt"/>
              </a:rPr>
              <a:t> and </a:t>
            </a:r>
            <a:r>
              <a:rPr lang="fi-FI" sz="2400" dirty="0" err="1">
                <a:latin typeface="+mn-lt"/>
              </a:rPr>
              <a:t>analytical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framework</a:t>
            </a:r>
            <a:r>
              <a:rPr lang="fi-FI" sz="2400" dirty="0">
                <a:latin typeface="+mn-lt"/>
              </a:rPr>
              <a:t> on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service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sector</a:t>
            </a:r>
            <a:r>
              <a:rPr lang="fi-FI" sz="2400" dirty="0">
                <a:latin typeface="+mn-lt"/>
              </a:rPr>
              <a:t> in a </a:t>
            </a:r>
            <a:r>
              <a:rPr lang="fi-FI" sz="2400" dirty="0" err="1">
                <a:latin typeface="+mn-lt"/>
              </a:rPr>
              <a:t>comparative</a:t>
            </a:r>
            <a:r>
              <a:rPr lang="fi-FI" sz="2400" dirty="0">
                <a:latin typeface="+mn-lt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           </a:t>
            </a:r>
            <a:r>
              <a:rPr lang="fi-FI" sz="2400" dirty="0" err="1">
                <a:latin typeface="+mn-lt"/>
              </a:rPr>
              <a:t>perspective</a:t>
            </a:r>
            <a:r>
              <a:rPr lang="fi-FI" sz="2400" dirty="0">
                <a:latin typeface="+mn-lt"/>
              </a:rPr>
              <a:t> (M1-6), CELSI</a:t>
            </a:r>
          </a:p>
          <a:p>
            <a:pPr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WP2:  </a:t>
            </a:r>
            <a:r>
              <a:rPr lang="fi-FI" sz="2400" dirty="0" err="1">
                <a:latin typeface="+mn-lt"/>
              </a:rPr>
              <a:t>Understanding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challenges</a:t>
            </a:r>
            <a:r>
              <a:rPr lang="fi-FI" sz="2400" dirty="0">
                <a:latin typeface="+mn-lt"/>
              </a:rPr>
              <a:t> in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services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sector</a:t>
            </a:r>
            <a:r>
              <a:rPr lang="fi-FI" sz="2400" dirty="0">
                <a:latin typeface="+mn-lt"/>
              </a:rPr>
              <a:t> (M7-12), CELSI and UNI Europa</a:t>
            </a:r>
          </a:p>
          <a:p>
            <a:pPr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WP3: </a:t>
            </a:r>
            <a:r>
              <a:rPr lang="fi-FI" sz="2400" dirty="0" err="1">
                <a:latin typeface="+mn-lt"/>
              </a:rPr>
              <a:t>Analysing</a:t>
            </a:r>
            <a:r>
              <a:rPr lang="fi-FI" sz="2400" dirty="0">
                <a:latin typeface="+mn-lt"/>
              </a:rPr>
              <a:t> and </a:t>
            </a:r>
            <a:r>
              <a:rPr lang="fi-FI" sz="2400" dirty="0" err="1">
                <a:latin typeface="+mn-lt"/>
              </a:rPr>
              <a:t>comparing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collective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agreements</a:t>
            </a:r>
            <a:r>
              <a:rPr lang="fi-FI" sz="2400" dirty="0">
                <a:latin typeface="+mn-lt"/>
              </a:rPr>
              <a:t> in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services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sector</a:t>
            </a:r>
            <a:r>
              <a:rPr lang="fi-FI" sz="2400" dirty="0">
                <a:latin typeface="+mn-lt"/>
              </a:rPr>
              <a:t> (M5-20), WIF</a:t>
            </a:r>
          </a:p>
          <a:p>
            <a:pPr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WP4: </a:t>
            </a:r>
            <a:r>
              <a:rPr lang="fi-FI" sz="2400" dirty="0" err="1">
                <a:latin typeface="+mn-lt"/>
              </a:rPr>
              <a:t>Tackling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undeclared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work</a:t>
            </a:r>
            <a:r>
              <a:rPr lang="fi-FI" sz="2400" dirty="0">
                <a:latin typeface="+mn-lt"/>
              </a:rPr>
              <a:t> in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services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sector</a:t>
            </a:r>
            <a:r>
              <a:rPr lang="fi-FI" sz="2400" dirty="0">
                <a:latin typeface="+mn-lt"/>
              </a:rPr>
              <a:t> (M7-18), CELSI</a:t>
            </a:r>
          </a:p>
          <a:p>
            <a:pPr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WP5: Building </a:t>
            </a:r>
            <a:r>
              <a:rPr lang="fi-FI" sz="2400" dirty="0" err="1">
                <a:latin typeface="+mn-lt"/>
              </a:rPr>
              <a:t>capacity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>
                <a:latin typeface="+mn-lt"/>
              </a:rPr>
              <a:t>collective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bargaining</a:t>
            </a:r>
            <a:r>
              <a:rPr lang="fi-FI" sz="2400" dirty="0">
                <a:latin typeface="+mn-lt"/>
              </a:rPr>
              <a:t> (M8-20), UNI Europa</a:t>
            </a:r>
          </a:p>
          <a:p>
            <a:pPr indent="3175"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WP6: </a:t>
            </a:r>
            <a:r>
              <a:rPr lang="fi-FI" sz="2400" dirty="0" err="1">
                <a:latin typeface="+mn-lt"/>
              </a:rPr>
              <a:t>Dissemination</a:t>
            </a:r>
            <a:r>
              <a:rPr lang="fi-FI" sz="2400" dirty="0">
                <a:latin typeface="+mn-lt"/>
              </a:rPr>
              <a:t> of </a:t>
            </a:r>
            <a:r>
              <a:rPr lang="fi-FI" sz="2400" dirty="0" err="1">
                <a:latin typeface="+mn-lt"/>
              </a:rPr>
              <a:t>findings</a:t>
            </a:r>
            <a:r>
              <a:rPr lang="fi-FI" sz="2400" dirty="0">
                <a:latin typeface="+mn-lt"/>
              </a:rPr>
              <a:t>, </a:t>
            </a:r>
            <a:r>
              <a:rPr lang="fi-FI" sz="2400" dirty="0" err="1">
                <a:latin typeface="+mn-lt"/>
              </a:rPr>
              <a:t>policy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recommendations</a:t>
            </a:r>
            <a:r>
              <a:rPr lang="fi-FI" sz="2400" dirty="0">
                <a:latin typeface="+mn-lt"/>
              </a:rPr>
              <a:t> and </a:t>
            </a:r>
            <a:r>
              <a:rPr lang="fi-FI" sz="2400" dirty="0" err="1">
                <a:latin typeface="+mn-lt"/>
              </a:rPr>
              <a:t>overall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results</a:t>
            </a:r>
            <a:r>
              <a:rPr lang="fi-FI" sz="2400" dirty="0">
                <a:latin typeface="+mn-lt"/>
              </a:rPr>
              <a:t> (M12-23), WIF</a:t>
            </a:r>
          </a:p>
          <a:p>
            <a:pPr indent="3175" algn="l">
              <a:lnSpc>
                <a:spcPct val="130000"/>
              </a:lnSpc>
            </a:pPr>
            <a:r>
              <a:rPr lang="fi-FI" sz="2400" dirty="0">
                <a:latin typeface="+mn-lt"/>
              </a:rPr>
              <a:t>WP7: Project management and </a:t>
            </a:r>
            <a:r>
              <a:rPr lang="fi-FI" sz="2400" dirty="0" err="1">
                <a:latin typeface="+mn-lt"/>
              </a:rPr>
              <a:t>quality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assurance</a:t>
            </a:r>
            <a:r>
              <a:rPr lang="fi-FI" sz="2400" dirty="0">
                <a:latin typeface="+mn-lt"/>
              </a:rPr>
              <a:t> (M1-24), CELSI and </a:t>
            </a:r>
            <a:r>
              <a:rPr lang="fi-FI" sz="2400" dirty="0" err="1">
                <a:latin typeface="+mn-lt"/>
              </a:rPr>
              <a:t>external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evaluator</a:t>
            </a:r>
            <a:endParaRPr lang="fi-FI" sz="2400" dirty="0">
              <a:latin typeface="+mn-lt"/>
            </a:endParaRPr>
          </a:p>
        </p:txBody>
      </p:sp>
      <p:pic>
        <p:nvPicPr>
          <p:cNvPr id="6" name="Picture 5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3074CEA9-9865-2DA5-1FEB-CFD478DB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24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03500" cy="24396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Deliverables1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14AE37-E974-FA12-E33E-E5A78A6E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468784"/>
            <a:ext cx="7772400" cy="3815197"/>
          </a:xfrm>
          <a:prstGeom prst="rect">
            <a:avLst/>
          </a:prstGeom>
        </p:spPr>
      </p:pic>
      <p:pic>
        <p:nvPicPr>
          <p:cNvPr id="14" name="Picture 1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D4EBDE8F-F4FA-7C7A-C97E-F73A9732D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234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03500" cy="24396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Deliverables2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E6C6F-458E-25DB-52E2-92D20FEAC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231222"/>
            <a:ext cx="7772400" cy="4395556"/>
          </a:xfrm>
          <a:prstGeom prst="rect">
            <a:avLst/>
          </a:prstGeom>
        </p:spPr>
      </p:pic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103DDEC8-F888-2F40-59A5-31F787B0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780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335360" y="468660"/>
            <a:ext cx="11521280" cy="667462"/>
          </a:xfrm>
        </p:spPr>
        <p:txBody>
          <a:bodyPr/>
          <a:lstStyle/>
          <a:p>
            <a:r>
              <a:rPr lang="fi-FI" dirty="0" err="1"/>
              <a:t>Programme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287252"/>
            <a:ext cx="11521280" cy="4917967"/>
          </a:xfrm>
        </p:spPr>
        <p:txBody>
          <a:bodyPr>
            <a:normAutofit/>
          </a:bodyPr>
          <a:lstStyle/>
          <a:p>
            <a:pPr marR="440690" algn="l">
              <a:lnSpc>
                <a:spcPct val="122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 1: Thursday, February 8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22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13:00 – 13:15</a:t>
            </a:r>
            <a:r>
              <a:rPr lang="en-US" sz="20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Welcome by the organizers and the project coordinator, tour de table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22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           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Galjina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Ognjanov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Marta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Kahancová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00430" marR="440690" indent="-900430" algn="l">
              <a:lnSpc>
                <a:spcPct val="122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13:15 – 14:15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Introduction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BARSERVICE</a:t>
            </a:r>
            <a:r>
              <a:rPr lang="en-US" sz="20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project: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questions,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aims,  framework,  </a:t>
            </a:r>
          </a:p>
          <a:p>
            <a:pPr marL="900430" marR="440690" indent="-900430" algn="l">
              <a:lnSpc>
                <a:spcPct val="122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methodology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440690" algn="l">
              <a:lnSpc>
                <a:spcPct val="122000"/>
              </a:lnSpc>
              <a:spcAft>
                <a:spcPts val="0"/>
              </a:spcAft>
            </a:pPr>
            <a:r>
              <a:rPr lang="en-US" sz="2000" b="0" kern="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</a:t>
            </a:r>
            <a:r>
              <a:rPr lang="en-US" sz="20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Marta</a:t>
            </a:r>
            <a:r>
              <a:rPr lang="sk-SK" sz="20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Kahancová, </a:t>
            </a:r>
            <a:r>
              <a:rPr lang="sk-SK" sz="20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</a:t>
            </a:r>
            <a:r>
              <a:rPr lang="sk-SK" sz="20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k-SK" sz="20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coordinator</a:t>
            </a:r>
            <a:endParaRPr lang="en-DE" sz="20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22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14:15 – 14:45  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Coffee break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440690" algn="l">
              <a:lnSpc>
                <a:spcPct val="122000"/>
              </a:lnSpc>
              <a:spcAft>
                <a:spcPts val="0"/>
              </a:spcAft>
            </a:pPr>
            <a:r>
              <a:rPr lang="en-US" sz="20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14:45 – 15:30  </a:t>
            </a:r>
            <a:r>
              <a:rPr lang="en-U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of the art: the service sector across the studied countries</a:t>
            </a:r>
            <a:endParaRPr lang="en-DE" sz="20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15:30 – 17:30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packages</a:t>
            </a:r>
            <a:r>
              <a:rPr lang="en-DE" sz="2000" b="1" dirty="0">
                <a:effectLst/>
              </a:rPr>
              <a:t> </a:t>
            </a:r>
          </a:p>
          <a:p>
            <a:pPr marR="440690" algn="l">
              <a:lnSpc>
                <a:spcPct val="122000"/>
              </a:lnSpc>
              <a:spcBef>
                <a:spcPts val="330"/>
              </a:spcBef>
              <a:spcAft>
                <a:spcPts val="0"/>
              </a:spcAft>
              <a:tabLst>
                <a:tab pos="900430" algn="l"/>
              </a:tabLst>
            </a:pP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17:30 – 18:00</a:t>
            </a:r>
            <a:r>
              <a:rPr lang="en-US" sz="2000" b="1" spc="-10" dirty="0"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 on any outstanding issues on the project content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22000"/>
              </a:lnSpc>
              <a:spcBef>
                <a:spcPts val="330"/>
              </a:spcBef>
              <a:spcAft>
                <a:spcPts val="0"/>
              </a:spcAft>
              <a:tabLst>
                <a:tab pos="900430" algn="l"/>
              </a:tabLst>
            </a:pPr>
            <a:r>
              <a:rPr lang="en-US" sz="2000" dirty="0">
                <a:effectLst/>
                <a:latin typeface="Calibri-BoldItalic"/>
                <a:ea typeface="Calibri" panose="020F0502020204030204" pitchFamily="34" charset="0"/>
              </a:rPr>
              <a:t> 18.00</a:t>
            </a:r>
            <a:r>
              <a:rPr lang="en-US" sz="2000" b="1" dirty="0">
                <a:effectLst/>
                <a:latin typeface="Calibri-BoldItalic"/>
                <a:ea typeface="Calibri" panose="020F0502020204030204" pitchFamily="34" charset="0"/>
              </a:rPr>
              <a:t>                  End</a:t>
            </a:r>
            <a:r>
              <a:rPr lang="en-US" sz="2000" b="1" spc="-10" dirty="0">
                <a:effectLst/>
                <a:latin typeface="Calibri-BoldItalic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-BoldItalic"/>
                <a:ea typeface="Calibri" panose="020F0502020204030204" pitchFamily="34" charset="0"/>
              </a:rPr>
              <a:t>of</a:t>
            </a:r>
            <a:r>
              <a:rPr lang="en-US" sz="2000" b="1" spc="-10" dirty="0">
                <a:effectLst/>
                <a:latin typeface="Calibri-BoldItalic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-BoldItalic"/>
                <a:ea typeface="Calibri" panose="020F0502020204030204" pitchFamily="34" charset="0"/>
              </a:rPr>
              <a:t>the</a:t>
            </a:r>
            <a:r>
              <a:rPr lang="en-US" sz="2000" b="1" spc="-10" dirty="0">
                <a:effectLst/>
                <a:latin typeface="Calibri-BoldItalic"/>
                <a:ea typeface="Calibri" panose="020F0502020204030204" pitchFamily="34" charset="0"/>
              </a:rPr>
              <a:t> meeting Day 1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sz="2000" dirty="0"/>
          </a:p>
          <a:p>
            <a:pPr algn="l">
              <a:lnSpc>
                <a:spcPct val="130000"/>
              </a:lnSpc>
            </a:pPr>
            <a:endParaRPr lang="fi-FI" sz="200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9814923" y="6316352"/>
            <a:ext cx="1998783" cy="426183"/>
          </a:xfrm>
        </p:spPr>
        <p:txBody>
          <a:bodyPr/>
          <a:lstStyle/>
          <a:p>
            <a:r>
              <a:rPr lang="fi-FI" dirty="0" err="1"/>
              <a:t>Kick-off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, 8-9.2.2024</a:t>
            </a:r>
          </a:p>
        </p:txBody>
      </p:sp>
      <p:pic>
        <p:nvPicPr>
          <p:cNvPr id="8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8F1EAEC2-80E7-0B48-B2BD-C6768887AF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F3157-644D-7B54-72A0-17B07D3FCE53}"/>
              </a:ext>
            </a:extLst>
          </p:cNvPr>
          <p:cNvSpPr txBox="1"/>
          <p:nvPr/>
        </p:nvSpPr>
        <p:spPr>
          <a:xfrm>
            <a:off x="1341039" y="6318746"/>
            <a:ext cx="307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Funded by the European Union, </a:t>
            </a:r>
            <a:r>
              <a:rPr lang="en-GB" sz="1200" dirty="0">
                <a:effectLst/>
                <a:latin typeface="ø;À™ò"/>
                <a:ea typeface="Calibri" panose="020F0502020204030204" pitchFamily="34" charset="0"/>
                <a:cs typeface="ø;À™ò"/>
              </a:rPr>
              <a:t>101126532</a:t>
            </a:r>
            <a:r>
              <a:rPr lang="en-DE" sz="1200" dirty="0">
                <a:effectLst/>
              </a:rPr>
              <a:t> </a:t>
            </a:r>
            <a:r>
              <a:rPr lang="en-GB" sz="1200" dirty="0"/>
              <a:t> </a:t>
            </a:r>
            <a:endParaRPr lang="fi-FI" sz="1200" dirty="0"/>
          </a:p>
        </p:txBody>
      </p:sp>
      <p:pic>
        <p:nvPicPr>
          <p:cNvPr id="9" name="Picture 8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4F5648B2-C5C3-D2A8-4FE2-35CD1B3AF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26" y="5864120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788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03500" cy="24396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Deliverables3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617B4-671F-D0A8-7272-E2EE056E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252" y="2283425"/>
            <a:ext cx="7772400" cy="1807317"/>
          </a:xfrm>
          <a:prstGeom prst="rect">
            <a:avLst/>
          </a:prstGeom>
        </p:spPr>
      </p:pic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00FD52D5-34C1-0D16-4179-37D8CA45C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6832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03500" cy="24396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Deliverables 4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77CF79-8F96-8957-C893-B24C0EF1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791279"/>
            <a:ext cx="7772400" cy="2615622"/>
          </a:xfrm>
          <a:prstGeom prst="rect">
            <a:avLst/>
          </a:prstGeom>
        </p:spPr>
      </p:pic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E2E63C8E-8C22-7003-CF85-AE89943E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3787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03500" cy="24396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Deliverables 5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57DE4-CA78-9999-EE28-E6833B2D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95" y="1534057"/>
            <a:ext cx="7772400" cy="3749924"/>
          </a:xfrm>
          <a:prstGeom prst="rect">
            <a:avLst/>
          </a:prstGeom>
        </p:spPr>
      </p:pic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6569129E-25A0-444D-FFFB-A1ABBAA83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913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03500" cy="24396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Deliverables 6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C07E0-84F2-9A91-693A-6EA10845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87" y="1574019"/>
            <a:ext cx="7772400" cy="3242415"/>
          </a:xfrm>
          <a:prstGeom prst="rect">
            <a:avLst/>
          </a:prstGeom>
        </p:spPr>
      </p:pic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877FDE59-8B52-35ED-38B9-99D2A1920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262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03500" cy="24396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Deliverables 7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488E6-953F-AD54-90A2-9FB1CADAF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144159"/>
            <a:ext cx="7772400" cy="4085849"/>
          </a:xfrm>
          <a:prstGeom prst="rect">
            <a:avLst/>
          </a:prstGeom>
        </p:spPr>
      </p:pic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CF6FB8EF-B7E6-8848-62F5-876A7DD13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932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all! </a:t>
            </a:r>
          </a:p>
        </p:txBody>
      </p:sp>
      <p:pic>
        <p:nvPicPr>
          <p:cNvPr id="1026" name="Picture 2" descr="9,367 Service Sector Images, Stock Photos, 3D objects ...">
            <a:extLst>
              <a:ext uri="{FF2B5EF4-FFF2-40B4-BE49-F238E27FC236}">
                <a16:creationId xmlns:a16="http://schemas.microsoft.com/office/drawing/2014/main" id="{33D5565A-D8AE-9E3F-51E4-FE3F8F1B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21827"/>
            <a:ext cx="7214616" cy="53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3CD16B42-3306-265F-FFA3-97E945E75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77" y="496425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1501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716437"/>
            <a:ext cx="11521280" cy="717728"/>
          </a:xfrm>
        </p:spPr>
        <p:txBody>
          <a:bodyPr/>
          <a:lstStyle/>
          <a:p>
            <a:r>
              <a:rPr lang="fi-FI" b="1" dirty="0" err="1">
                <a:solidFill>
                  <a:srgbClr val="002060"/>
                </a:solidFill>
              </a:rPr>
              <a:t>Coordination</a:t>
            </a:r>
            <a:r>
              <a:rPr lang="fi-FI" b="1" dirty="0">
                <a:solidFill>
                  <a:srgbClr val="002060"/>
                </a:solidFill>
              </a:rPr>
              <a:t> - Division of </a:t>
            </a:r>
            <a:r>
              <a:rPr lang="fi-FI" b="1" dirty="0" err="1">
                <a:solidFill>
                  <a:srgbClr val="002060"/>
                </a:solidFill>
              </a:rPr>
              <a:t>tasks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dirty="0"/>
              <a:t>CELSI </a:t>
            </a:r>
            <a:r>
              <a:rPr lang="fi-FI" dirty="0" err="1"/>
              <a:t>coordinates</a:t>
            </a:r>
            <a:r>
              <a:rPr lang="fi-FI" dirty="0"/>
              <a:t> (</a:t>
            </a:r>
            <a:r>
              <a:rPr lang="fi-FI" dirty="0" err="1"/>
              <a:t>research</a:t>
            </a:r>
            <a:r>
              <a:rPr lang="fi-FI" dirty="0"/>
              <a:t> and </a:t>
            </a:r>
            <a:r>
              <a:rPr lang="fi-FI" dirty="0" err="1"/>
              <a:t>administration</a:t>
            </a:r>
            <a:r>
              <a:rPr lang="fi-FI" dirty="0"/>
              <a:t>)</a:t>
            </a:r>
          </a:p>
          <a:p>
            <a:pPr algn="l"/>
            <a:endParaRPr lang="fi-FI" dirty="0"/>
          </a:p>
          <a:p>
            <a:pPr algn="l"/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partners</a:t>
            </a:r>
            <a:r>
              <a:rPr lang="fi-FI" dirty="0"/>
              <a:t> </a:t>
            </a:r>
            <a:r>
              <a:rPr lang="fi-FI" dirty="0" err="1"/>
              <a:t>responsible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&amp; </a:t>
            </a:r>
            <a:r>
              <a:rPr lang="fi-FI" dirty="0" err="1"/>
              <a:t>reguired</a:t>
            </a:r>
            <a:r>
              <a:rPr lang="fi-FI" dirty="0"/>
              <a:t> </a:t>
            </a:r>
            <a:r>
              <a:rPr lang="fi-FI" dirty="0" err="1"/>
              <a:t>collaboration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comparative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 &amp; </a:t>
            </a:r>
            <a:r>
              <a:rPr lang="fi-FI" dirty="0" err="1"/>
              <a:t>dissemination</a:t>
            </a:r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  <p:pic>
        <p:nvPicPr>
          <p:cNvPr id="5" name="Picture 4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AE3EA2BE-919C-865F-EB69-A85CA2A9A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053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2060"/>
                </a:solidFill>
              </a:rPr>
              <a:t>Ethical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issues</a:t>
            </a:r>
            <a:r>
              <a:rPr lang="fi-FI" b="1" dirty="0">
                <a:solidFill>
                  <a:srgbClr val="002060"/>
                </a:solidFill>
              </a:rPr>
              <a:t> and </a:t>
            </a:r>
            <a:r>
              <a:rPr lang="fi-FI" b="1" dirty="0" err="1">
                <a:solidFill>
                  <a:srgbClr val="002060"/>
                </a:solidFill>
              </a:rPr>
              <a:t>communication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/>
              <a:t>committee</a:t>
            </a:r>
            <a:r>
              <a:rPr lang="fi-FI" dirty="0"/>
              <a:t> </a:t>
            </a:r>
            <a:r>
              <a:rPr lang="fi-FI" dirty="0" err="1"/>
              <a:t>clearance</a:t>
            </a:r>
            <a:r>
              <a:rPr lang="fi-FI" dirty="0"/>
              <a:t> - </a:t>
            </a:r>
            <a:r>
              <a:rPr lang="fi-FI" dirty="0" err="1"/>
              <a:t>needed</a:t>
            </a:r>
            <a:r>
              <a:rPr lang="fi-FI" dirty="0"/>
              <a:t> for </a:t>
            </a:r>
            <a:r>
              <a:rPr lang="fi-FI" dirty="0" err="1"/>
              <a:t>interviews</a:t>
            </a:r>
            <a:r>
              <a:rPr lang="fi-FI" dirty="0"/>
              <a:t> (and publishing)?</a:t>
            </a:r>
          </a:p>
          <a:p>
            <a:pPr algn="l"/>
            <a:endParaRPr lang="fi-FI" dirty="0"/>
          </a:p>
          <a:p>
            <a:pPr algn="l"/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suffice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partner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? </a:t>
            </a:r>
          </a:p>
          <a:p>
            <a:pPr algn="l"/>
            <a:endParaRPr lang="fi-FI" dirty="0"/>
          </a:p>
        </p:txBody>
      </p:sp>
      <p:pic>
        <p:nvPicPr>
          <p:cNvPr id="5" name="Picture 4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95BC17F0-45F3-97F0-021F-8F2FFB8A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855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2060"/>
                </a:solidFill>
              </a:rPr>
              <a:t>The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ethical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committee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requires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br>
              <a:rPr lang="fi-FI" b="1" dirty="0">
                <a:solidFill>
                  <a:srgbClr val="002060"/>
                </a:solidFill>
              </a:rPr>
            </a:br>
            <a:r>
              <a:rPr lang="fi-FI" b="1" dirty="0" err="1">
                <a:solidFill>
                  <a:srgbClr val="002060"/>
                </a:solidFill>
              </a:rPr>
              <a:t>the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following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documents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942238"/>
            <a:ext cx="11521280" cy="4814161"/>
          </a:xfrm>
        </p:spPr>
        <p:txBody>
          <a:bodyPr>
            <a:normAutofit fontScale="77500" lnSpcReduction="20000"/>
          </a:bodyPr>
          <a:lstStyle/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Cover letter. </a:t>
            </a:r>
            <a:r>
              <a:rPr lang="en-GB" dirty="0"/>
              <a:t>Justification for the request for an opinion and contact details of the person responsible for the study and the signature of the investigator-in-charge. </a:t>
            </a:r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Rationale for a Research Ethics Request Form. </a:t>
            </a:r>
            <a:r>
              <a:rPr lang="en-GB" dirty="0"/>
              <a:t>An example of the Research Ethics Request Basis Form is available online.</a:t>
            </a:r>
            <a:endParaRPr lang="fi-FI" dirty="0"/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Research plan and its summary. </a:t>
            </a:r>
            <a:r>
              <a:rPr lang="en-GB" dirty="0"/>
              <a:t>In the case of an English-language study, the abstract must be submitted in Finnish or Swedish.</a:t>
            </a:r>
            <a:endParaRPr lang="fi-FI" dirty="0"/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Evaluation of the ethics of the research by the person responsible for the research</a:t>
            </a:r>
            <a:endParaRPr lang="fi-FI" b="1" dirty="0"/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Notice to subjects. </a:t>
            </a:r>
            <a:r>
              <a:rPr lang="en-GB" dirty="0"/>
              <a:t>If the study deviates from the principle of informed consent, the reasons for the decision shall be set out in the evaluation of the ethics of the study.</a:t>
            </a:r>
            <a:endParaRPr lang="fi-FI" dirty="0"/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Consent form to be signed by the subjects. </a:t>
            </a:r>
            <a:r>
              <a:rPr lang="en-GB" dirty="0"/>
              <a:t>A consent form is required in addition to the bulletin if the research material is </a:t>
            </a:r>
            <a:r>
              <a:rPr lang="en-GB" dirty="0" err="1"/>
              <a:t>analyzed</a:t>
            </a:r>
            <a:r>
              <a:rPr lang="en-GB" dirty="0"/>
              <a:t> in an identifiable manner and the material contains sensitive information.</a:t>
            </a:r>
            <a:endParaRPr lang="fi-FI" dirty="0"/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Other material to be provided to subjects. </a:t>
            </a:r>
            <a:r>
              <a:rPr lang="en-GB" dirty="0"/>
              <a:t>For example, interview frame, diaries, questionnaires.</a:t>
            </a:r>
            <a:endParaRPr lang="fi-FI" dirty="0"/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Material Management Plan. </a:t>
            </a:r>
            <a:r>
              <a:rPr lang="en-GB" dirty="0"/>
              <a:t>Material processing, storage and archiving plan.</a:t>
            </a:r>
            <a:endParaRPr lang="fi-FI" dirty="0"/>
          </a:p>
          <a:p>
            <a:pPr marL="606425" indent="-514350" algn="l" fontAlgn="base">
              <a:buFont typeface="+mj-lt"/>
              <a:buAutoNum type="arabicPeriod"/>
            </a:pPr>
            <a:r>
              <a:rPr lang="en-GB" b="1" dirty="0"/>
              <a:t>Scientific Research Privacy Statement. </a:t>
            </a:r>
            <a:r>
              <a:rPr lang="en-GB" dirty="0"/>
              <a:t>Required as an annex to the request for an opinion, if the investigation collects any personal data and if identification is possible, for example by combining the data.</a:t>
            </a:r>
            <a:endParaRPr lang="fi-FI" dirty="0"/>
          </a:p>
          <a:p>
            <a:pPr marL="606425" indent="-514350" algn="l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59540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2060"/>
                </a:solidFill>
              </a:rPr>
              <a:t>Communication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dirty="0"/>
              <a:t>Dropbox? </a:t>
            </a:r>
            <a:r>
              <a:rPr lang="fi-FI" dirty="0" err="1"/>
              <a:t>Teams</a:t>
            </a:r>
            <a:r>
              <a:rPr lang="fi-FI" dirty="0"/>
              <a:t>? Moodle?</a:t>
            </a:r>
          </a:p>
          <a:p>
            <a:pPr algn="l"/>
            <a:endParaRPr lang="fi-FI" dirty="0"/>
          </a:p>
          <a:p>
            <a:pPr algn="l"/>
            <a:r>
              <a:rPr lang="fi-FI" dirty="0" err="1"/>
              <a:t>Monthly</a:t>
            </a:r>
            <a:r>
              <a:rPr lang="fi-FI" dirty="0"/>
              <a:t> </a:t>
            </a:r>
            <a:r>
              <a:rPr lang="fi-FI" dirty="0" err="1"/>
              <a:t>meetings</a:t>
            </a:r>
            <a:r>
              <a:rPr lang="fi-FI" dirty="0"/>
              <a:t> (a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discussed</a:t>
            </a:r>
            <a:r>
              <a:rPr lang="fi-FI" dirty="0"/>
              <a:t>)</a:t>
            </a:r>
          </a:p>
        </p:txBody>
      </p:sp>
      <p:pic>
        <p:nvPicPr>
          <p:cNvPr id="5" name="Picture 4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2CF47562-655B-218B-6C74-812CB8EC2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845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335360" y="468660"/>
            <a:ext cx="11521280" cy="667462"/>
          </a:xfrm>
        </p:spPr>
        <p:txBody>
          <a:bodyPr/>
          <a:lstStyle/>
          <a:p>
            <a:r>
              <a:rPr lang="fi-FI" dirty="0" err="1"/>
              <a:t>Programme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287252"/>
            <a:ext cx="11521280" cy="4917967"/>
          </a:xfrm>
        </p:spPr>
        <p:txBody>
          <a:bodyPr>
            <a:normAutofit/>
          </a:bodyPr>
          <a:lstStyle/>
          <a:p>
            <a:pPr marR="440690" algn="l">
              <a:lnSpc>
                <a:spcPct val="122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 2: Friday, February 9</a:t>
            </a:r>
          </a:p>
          <a:p>
            <a:pPr marR="440690" algn="l">
              <a:lnSpc>
                <a:spcPct val="122000"/>
              </a:lnSpc>
              <a:spcBef>
                <a:spcPts val="25"/>
              </a:spcBef>
              <a:spcAft>
                <a:spcPts val="0"/>
              </a:spcAft>
            </a:pP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600" marR="440690" indent="-990600" algn="l">
              <a:lnSpc>
                <a:spcPct val="13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09:00</a:t>
            </a:r>
            <a:r>
              <a:rPr lang="en-US" sz="20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10:00</a:t>
            </a:r>
            <a:r>
              <a:rPr lang="en-US" sz="2000" spc="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Practical project management (timeline, deadlines, consortium meetings,   sharing files </a:t>
            </a:r>
          </a:p>
          <a:p>
            <a:pPr marL="990600" marR="440690" indent="-990600" algn="l">
              <a:lnSpc>
                <a:spcPct val="13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data, division of tasks etc.)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3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10:00</a:t>
            </a:r>
            <a:r>
              <a:rPr lang="en-US" sz="20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10:30</a:t>
            </a:r>
            <a:r>
              <a:rPr lang="en-US" sz="2000" spc="2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Ethical</a:t>
            </a:r>
            <a:r>
              <a:rPr lang="en-US" sz="20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issues</a:t>
            </a:r>
            <a:r>
              <a:rPr lang="en-US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communication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3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10:30 – 10:45    Coffee break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3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10:45</a:t>
            </a:r>
            <a:r>
              <a:rPr lang="en-US" sz="20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z="20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11:30</a:t>
            </a:r>
            <a:r>
              <a:rPr lang="en-US" sz="2000" spc="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administration and</a:t>
            </a:r>
            <a:r>
              <a:rPr lang="en-US" sz="20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reporting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3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Soňa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Polakovič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CELSI project officer (on zoom)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30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11:30 – 12.30   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(including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outstanding</a:t>
            </a:r>
            <a:r>
              <a:rPr lang="en-US" sz="2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issues) and closing remarks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40690" algn="l">
              <a:lnSpc>
                <a:spcPct val="130000"/>
              </a:lnSpc>
              <a:spcBef>
                <a:spcPts val="33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12:30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effectLst/>
                <a:latin typeface="Calibri-BoldItalic"/>
                <a:ea typeface="Calibri" panose="020F0502020204030204" pitchFamily="34" charset="0"/>
              </a:rPr>
              <a:t>End</a:t>
            </a:r>
            <a:r>
              <a:rPr lang="en-US" sz="2000" b="1" spc="-10" dirty="0">
                <a:effectLst/>
                <a:latin typeface="Calibri-BoldItalic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-BoldItalic"/>
                <a:ea typeface="Calibri" panose="020F0502020204030204" pitchFamily="34" charset="0"/>
              </a:rPr>
              <a:t>of</a:t>
            </a:r>
            <a:r>
              <a:rPr lang="en-US" sz="2000" b="1" spc="-10" dirty="0">
                <a:effectLst/>
                <a:latin typeface="Calibri-BoldItalic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-BoldItalic"/>
                <a:ea typeface="Calibri" panose="020F0502020204030204" pitchFamily="34" charset="0"/>
              </a:rPr>
              <a:t>the</a:t>
            </a:r>
            <a:r>
              <a:rPr lang="en-US" sz="2000" b="1" spc="-10" dirty="0">
                <a:effectLst/>
                <a:latin typeface="Calibri-BoldItalic"/>
                <a:ea typeface="Calibri" panose="020F0502020204030204" pitchFamily="34" charset="0"/>
              </a:rPr>
              <a:t> meeting</a:t>
            </a:r>
            <a:endParaRPr lang="en-D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sz="2000" dirty="0"/>
          </a:p>
          <a:p>
            <a:pPr algn="l">
              <a:lnSpc>
                <a:spcPct val="130000"/>
              </a:lnSpc>
            </a:pPr>
            <a:endParaRPr lang="fi-FI" sz="200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9814923" y="6316352"/>
            <a:ext cx="1998783" cy="426183"/>
          </a:xfrm>
        </p:spPr>
        <p:txBody>
          <a:bodyPr/>
          <a:lstStyle/>
          <a:p>
            <a:r>
              <a:rPr lang="fi-FI" dirty="0" err="1"/>
              <a:t>Kick-off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, 8-9.2.2024</a:t>
            </a:r>
          </a:p>
        </p:txBody>
      </p:sp>
      <p:pic>
        <p:nvPicPr>
          <p:cNvPr id="8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8F1EAEC2-80E7-0B48-B2BD-C6768887AF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F3157-644D-7B54-72A0-17B07D3FCE53}"/>
              </a:ext>
            </a:extLst>
          </p:cNvPr>
          <p:cNvSpPr txBox="1"/>
          <p:nvPr/>
        </p:nvSpPr>
        <p:spPr>
          <a:xfrm>
            <a:off x="1341039" y="6318746"/>
            <a:ext cx="307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Funded by the European Union, </a:t>
            </a:r>
            <a:r>
              <a:rPr lang="en-GB" sz="1200" dirty="0">
                <a:effectLst/>
                <a:latin typeface="ø;À™ò"/>
                <a:ea typeface="Calibri" panose="020F0502020204030204" pitchFamily="34" charset="0"/>
                <a:cs typeface="ø;À™ò"/>
              </a:rPr>
              <a:t>101126532</a:t>
            </a:r>
            <a:r>
              <a:rPr lang="en-DE" sz="1200" dirty="0">
                <a:effectLst/>
              </a:rPr>
              <a:t> </a:t>
            </a:r>
            <a:r>
              <a:rPr lang="en-GB" sz="1200" dirty="0"/>
              <a:t> </a:t>
            </a:r>
            <a:endParaRPr lang="fi-FI" sz="1200" dirty="0"/>
          </a:p>
        </p:txBody>
      </p:sp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2C89056A-18B2-1179-AC92-75B12395C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26" y="5864120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193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2060"/>
                </a:solidFill>
              </a:rPr>
              <a:t>Discussion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71465"/>
            <a:ext cx="11521280" cy="3888432"/>
          </a:xfrm>
        </p:spPr>
        <p:txBody>
          <a:bodyPr>
            <a:normAutofit/>
          </a:bodyPr>
          <a:lstStyle/>
          <a:p>
            <a:pPr marL="549275" indent="-457200" algn="l">
              <a:buFont typeface="Arial" panose="020B0604020202020204" pitchFamily="34" charset="0"/>
              <a:buChar char="•"/>
            </a:pPr>
            <a:r>
              <a:rPr lang="fi-FI" sz="3200" dirty="0"/>
              <a:t>Next </a:t>
            </a:r>
            <a:r>
              <a:rPr lang="fi-FI" sz="3200" dirty="0" err="1"/>
              <a:t>meetings</a:t>
            </a:r>
            <a:r>
              <a:rPr lang="fi-FI" sz="3200" dirty="0"/>
              <a:t> – </a:t>
            </a:r>
            <a:r>
              <a:rPr lang="fi-FI" sz="3200" dirty="0" err="1"/>
              <a:t>Month</a:t>
            </a:r>
            <a:r>
              <a:rPr lang="fi-FI" sz="3200" dirty="0"/>
              <a:t> 6, </a:t>
            </a:r>
            <a:r>
              <a:rPr lang="fi-FI" sz="3200" dirty="0" err="1"/>
              <a:t>Month</a:t>
            </a:r>
            <a:r>
              <a:rPr lang="fi-FI" sz="3200" dirty="0"/>
              <a:t> 12 (</a:t>
            </a:r>
            <a:r>
              <a:rPr lang="fi-FI" sz="3200" dirty="0" err="1"/>
              <a:t>draft</a:t>
            </a:r>
            <a:r>
              <a:rPr lang="fi-FI" sz="3200" dirty="0"/>
              <a:t> </a:t>
            </a:r>
            <a:r>
              <a:rPr lang="fi-FI" sz="3200" dirty="0" err="1"/>
              <a:t>findings</a:t>
            </a:r>
            <a:r>
              <a:rPr lang="fi-FI" sz="3200" dirty="0"/>
              <a:t>), </a:t>
            </a:r>
            <a:r>
              <a:rPr lang="fi-FI" sz="3200" dirty="0" err="1"/>
              <a:t>Month</a:t>
            </a:r>
            <a:r>
              <a:rPr lang="fi-FI" sz="3200" dirty="0"/>
              <a:t> 15, </a:t>
            </a:r>
            <a:r>
              <a:rPr lang="fi-FI" sz="3200" dirty="0" err="1"/>
              <a:t>Month</a:t>
            </a:r>
            <a:r>
              <a:rPr lang="fi-FI" sz="3200" dirty="0"/>
              <a:t> 23 </a:t>
            </a:r>
            <a:r>
              <a:rPr lang="fi-FI" sz="3200" dirty="0" err="1"/>
              <a:t>final</a:t>
            </a:r>
            <a:r>
              <a:rPr lang="fi-FI" sz="3200" dirty="0"/>
              <a:t> </a:t>
            </a:r>
            <a:r>
              <a:rPr lang="fi-FI" sz="3200" dirty="0" err="1"/>
              <a:t>conference</a:t>
            </a:r>
            <a:endParaRPr lang="fi-FI" sz="3200" dirty="0"/>
          </a:p>
          <a:p>
            <a:pPr marL="549275" indent="-4572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549275" indent="-457200" algn="l">
              <a:buFont typeface="Arial" panose="020B0604020202020204" pitchFamily="34" charset="0"/>
              <a:buChar char="•"/>
            </a:pPr>
            <a:r>
              <a:rPr lang="fi-FI" sz="3200" dirty="0"/>
              <a:t>Online </a:t>
            </a:r>
            <a:r>
              <a:rPr lang="fi-FI" sz="3200" dirty="0" err="1"/>
              <a:t>storage</a:t>
            </a:r>
            <a:r>
              <a:rPr lang="fi-FI" sz="3200" dirty="0"/>
              <a:t> for </a:t>
            </a:r>
            <a:r>
              <a:rPr lang="fi-FI" sz="3200" dirty="0" err="1"/>
              <a:t>files</a:t>
            </a:r>
            <a:endParaRPr lang="fi-FI" sz="3200" dirty="0"/>
          </a:p>
          <a:p>
            <a:pPr marL="549275" indent="-4572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549275" indent="-457200" algn="l">
              <a:buFont typeface="Arial" panose="020B0604020202020204" pitchFamily="34" charset="0"/>
              <a:buChar char="•"/>
            </a:pPr>
            <a:r>
              <a:rPr lang="fi-FI" sz="3200" dirty="0" err="1"/>
              <a:t>Tasks</a:t>
            </a:r>
            <a:r>
              <a:rPr lang="fi-FI" sz="3200" dirty="0"/>
              <a:t> for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coming</a:t>
            </a:r>
            <a:r>
              <a:rPr lang="fi-FI" sz="3200" dirty="0"/>
              <a:t> </a:t>
            </a:r>
            <a:r>
              <a:rPr lang="fi-FI" sz="3200" dirty="0" err="1"/>
              <a:t>months</a:t>
            </a:r>
            <a:endParaRPr lang="fi-FI" sz="3200" dirty="0"/>
          </a:p>
          <a:p>
            <a:pPr marL="549275" indent="-457200" algn="l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549275" indent="-457200" algn="l">
              <a:buFont typeface="Arial" panose="020B0604020202020204" pitchFamily="34" charset="0"/>
              <a:buChar char="•"/>
            </a:pPr>
            <a:endParaRPr lang="fi-FI" sz="3200" dirty="0"/>
          </a:p>
        </p:txBody>
      </p:sp>
      <p:pic>
        <p:nvPicPr>
          <p:cNvPr id="5" name="Picture 4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AB774D99-E355-4F2B-3DBB-ABF1B5E2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088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all!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9,367 Service Sector Images, Stock Photos, 3D objects ...">
            <a:extLst>
              <a:ext uri="{FF2B5EF4-FFF2-40B4-BE49-F238E27FC236}">
                <a16:creationId xmlns:a16="http://schemas.microsoft.com/office/drawing/2014/main" id="{33D5565A-D8AE-9E3F-51E4-FE3F8F1B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21827"/>
            <a:ext cx="7214616" cy="53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0CB65324-83CB-DACC-6C82-F299D0F38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57" y="639193"/>
            <a:ext cx="2022680" cy="5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4857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9814923" y="6316352"/>
            <a:ext cx="1998783" cy="426183"/>
          </a:xfrm>
        </p:spPr>
        <p:txBody>
          <a:bodyPr/>
          <a:lstStyle/>
          <a:p>
            <a:r>
              <a:rPr lang="fi-FI" dirty="0" err="1"/>
              <a:t>Kick-off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, 8-9.2.2024</a:t>
            </a:r>
          </a:p>
        </p:txBody>
      </p:sp>
      <p:pic>
        <p:nvPicPr>
          <p:cNvPr id="8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8F1EAEC2-80E7-0B48-B2BD-C6768887AF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F3157-644D-7B54-72A0-17B07D3FCE53}"/>
              </a:ext>
            </a:extLst>
          </p:cNvPr>
          <p:cNvSpPr txBox="1"/>
          <p:nvPr/>
        </p:nvSpPr>
        <p:spPr>
          <a:xfrm>
            <a:off x="1341039" y="6318746"/>
            <a:ext cx="307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Funded by the European Union, </a:t>
            </a:r>
            <a:r>
              <a:rPr lang="en-GB" sz="1200" dirty="0">
                <a:effectLst/>
                <a:latin typeface="ø;À™ò"/>
                <a:ea typeface="Calibri" panose="020F0502020204030204" pitchFamily="34" charset="0"/>
                <a:cs typeface="ø;À™ò"/>
              </a:rPr>
              <a:t>101126532</a:t>
            </a:r>
            <a:r>
              <a:rPr lang="en-DE" sz="1200" dirty="0">
                <a:effectLst/>
              </a:rPr>
              <a:t> </a:t>
            </a:r>
            <a:r>
              <a:rPr lang="en-GB" sz="1200" dirty="0"/>
              <a:t> </a:t>
            </a:r>
            <a:endParaRPr lang="fi-FI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83E24A-5B8E-42C6-2D23-FA10E411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97937"/>
            <a:ext cx="11521280" cy="1225803"/>
          </a:xfrm>
        </p:spPr>
        <p:txBody>
          <a:bodyPr/>
          <a:lstStyle/>
          <a:p>
            <a:r>
              <a:rPr lang="en-GB" b="1" dirty="0"/>
              <a:t>Introduction of the project</a:t>
            </a:r>
            <a:endParaRPr lang="fi-FI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BA5FD-85AF-129F-0956-07FBF6411998}"/>
              </a:ext>
            </a:extLst>
          </p:cNvPr>
          <p:cNvSpPr txBox="1">
            <a:spLocks/>
          </p:cNvSpPr>
          <p:nvPr/>
        </p:nvSpPr>
        <p:spPr bwMode="auto">
          <a:xfrm>
            <a:off x="292426" y="1323511"/>
            <a:ext cx="11521280" cy="44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92075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Gotham narrow bold"/>
              </a:defRPr>
            </a:lvl1pPr>
            <a:lvl2pPr marL="382588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7651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24142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7176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Research</a:t>
            </a:r>
          </a:p>
          <a:p>
            <a:pPr marL="1025525" indent="-487363" algn="l">
              <a:buFont typeface="Wingdings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Understanding current bargaining practices, structure</a:t>
            </a:r>
            <a:r>
              <a:rPr lang="en-US" sz="3600" spc="-25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and</a:t>
            </a:r>
            <a:r>
              <a:rPr lang="en-US" sz="3600" spc="-25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power</a:t>
            </a:r>
            <a:r>
              <a:rPr lang="en-US" sz="3600" spc="-15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relations</a:t>
            </a:r>
            <a:r>
              <a:rPr lang="en-US" sz="3600" spc="-2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between</a:t>
            </a:r>
            <a:r>
              <a:rPr lang="en-US" sz="3600" spc="-5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unions</a:t>
            </a:r>
            <a:r>
              <a:rPr lang="en-US" sz="3600" spc="-2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and</a:t>
            </a:r>
            <a:r>
              <a:rPr lang="en-US" sz="3600" spc="-25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employers, the effective coverage of collective agreements, and the content of collective agreements</a:t>
            </a:r>
          </a:p>
          <a:p>
            <a:pPr marL="1025525" indent="-487363" algn="l">
              <a:buFont typeface="Wingdings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Identify where undeclared work in services is located and strategies to mitigate it</a:t>
            </a:r>
          </a:p>
          <a:p>
            <a:pPr marL="1025525" indent="-487363" algn="l">
              <a:buFont typeface="Wingdings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Mapping challenges and opportunities for smart bargaining </a:t>
            </a:r>
            <a:endParaRPr lang="fi-FI" sz="3600" dirty="0"/>
          </a:p>
        </p:txBody>
      </p:sp>
      <p:pic>
        <p:nvPicPr>
          <p:cNvPr id="14" name="Picture 1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F18A99FB-9AB6-AC76-E05F-9BC68352B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26" y="5864120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2304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9814923" y="6316352"/>
            <a:ext cx="1998783" cy="426183"/>
          </a:xfrm>
        </p:spPr>
        <p:txBody>
          <a:bodyPr/>
          <a:lstStyle/>
          <a:p>
            <a:r>
              <a:rPr lang="fi-FI" dirty="0" err="1"/>
              <a:t>Kick-off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, 8-9.2.2024</a:t>
            </a:r>
          </a:p>
        </p:txBody>
      </p:sp>
      <p:pic>
        <p:nvPicPr>
          <p:cNvPr id="8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8F1EAEC2-80E7-0B48-B2BD-C6768887AF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F3157-644D-7B54-72A0-17B07D3FCE53}"/>
              </a:ext>
            </a:extLst>
          </p:cNvPr>
          <p:cNvSpPr txBox="1"/>
          <p:nvPr/>
        </p:nvSpPr>
        <p:spPr>
          <a:xfrm>
            <a:off x="1341039" y="6318746"/>
            <a:ext cx="307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Funded by the European Union, </a:t>
            </a:r>
            <a:r>
              <a:rPr lang="en-GB" sz="1200" dirty="0">
                <a:effectLst/>
                <a:latin typeface="ø;À™ò"/>
                <a:ea typeface="Calibri" panose="020F0502020204030204" pitchFamily="34" charset="0"/>
                <a:cs typeface="ø;À™ò"/>
              </a:rPr>
              <a:t>101126532</a:t>
            </a:r>
            <a:r>
              <a:rPr lang="en-DE" sz="1200" dirty="0">
                <a:effectLst/>
              </a:rPr>
              <a:t> </a:t>
            </a:r>
            <a:r>
              <a:rPr lang="en-GB" sz="1200" dirty="0"/>
              <a:t> </a:t>
            </a:r>
            <a:endParaRPr lang="fi-FI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83E24A-5B8E-42C6-2D23-FA10E411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97937"/>
            <a:ext cx="11521280" cy="1225803"/>
          </a:xfrm>
        </p:spPr>
        <p:txBody>
          <a:bodyPr/>
          <a:lstStyle/>
          <a:p>
            <a:r>
              <a:rPr lang="en-GB" b="1" dirty="0"/>
              <a:t>Introduction of the project</a:t>
            </a:r>
            <a:endParaRPr lang="fi-FI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BA5FD-85AF-129F-0956-07FBF6411998}"/>
              </a:ext>
            </a:extLst>
          </p:cNvPr>
          <p:cNvSpPr txBox="1">
            <a:spLocks/>
          </p:cNvSpPr>
          <p:nvPr/>
        </p:nvSpPr>
        <p:spPr bwMode="auto">
          <a:xfrm>
            <a:off x="292426" y="1623740"/>
            <a:ext cx="11521280" cy="541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92075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Gotham narrow bold"/>
              </a:defRPr>
            </a:lvl1pPr>
            <a:lvl2pPr marL="382588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7651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24142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717675" indent="0" algn="ctr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457200" algn="l">
              <a:buFont typeface="Arial" panose="020B0604020202020204" pitchFamily="34" charset="0"/>
              <a:buChar char="•"/>
            </a:pPr>
            <a:r>
              <a:rPr lang="fi-FI" sz="3600" b="1" dirty="0" err="1">
                <a:solidFill>
                  <a:srgbClr val="FFC000"/>
                </a:solidFill>
              </a:rPr>
              <a:t>Capacity</a:t>
            </a:r>
            <a:r>
              <a:rPr lang="fi-FI" sz="3600" b="1" dirty="0">
                <a:solidFill>
                  <a:srgbClr val="FFC000"/>
                </a:solidFill>
              </a:rPr>
              <a:t> </a:t>
            </a:r>
            <a:r>
              <a:rPr lang="fi-FI" sz="3600" b="1" dirty="0" err="1">
                <a:solidFill>
                  <a:srgbClr val="FFC000"/>
                </a:solidFill>
              </a:rPr>
              <a:t>building</a:t>
            </a:r>
            <a:r>
              <a:rPr lang="fi-FI" sz="3600" b="1" dirty="0">
                <a:solidFill>
                  <a:srgbClr val="FFC000"/>
                </a:solidFill>
              </a:rPr>
              <a:t> </a:t>
            </a:r>
          </a:p>
          <a:p>
            <a:pPr marL="1028700" indent="-490538" algn="l">
              <a:buFont typeface="Wingdings" pitchFamily="2" charset="2"/>
              <a:buChar char="ü"/>
            </a:pPr>
            <a:r>
              <a:rPr lang="fi-FI" sz="3600" dirty="0" err="1">
                <a:latin typeface="+mn-lt"/>
              </a:rPr>
              <a:t>Support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collective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bargaining</a:t>
            </a:r>
            <a:r>
              <a:rPr lang="fi-FI" sz="3600" dirty="0">
                <a:latin typeface="+mn-lt"/>
              </a:rPr>
              <a:t> in </a:t>
            </a:r>
            <a:r>
              <a:rPr lang="fi-FI" sz="3600" dirty="0" err="1">
                <a:latin typeface="+mn-lt"/>
              </a:rPr>
              <a:t>the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services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sector</a:t>
            </a:r>
            <a:endParaRPr lang="fi-FI" sz="3600" dirty="0">
              <a:latin typeface="+mn-lt"/>
            </a:endParaRPr>
          </a:p>
          <a:p>
            <a:pPr marL="1028700" indent="-490538" algn="l">
              <a:buFont typeface="Wingdings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mutual exchange, co-creation and interactive learning for social partners in countries where bargaining in services needs to be enhanced and strengthened</a:t>
            </a:r>
            <a:endParaRPr lang="en-DE" sz="3600" dirty="0">
              <a:effectLst/>
              <a:latin typeface="+mn-lt"/>
              <a:ea typeface="Arial" panose="020B0604020202020204" pitchFamily="34" charset="0"/>
            </a:endParaRPr>
          </a:p>
          <a:p>
            <a:pPr marL="538162" algn="l"/>
            <a:endParaRPr lang="fi-FI" sz="3600" dirty="0">
              <a:latin typeface="+mn-lt"/>
            </a:endParaRPr>
          </a:p>
          <a:p>
            <a:pPr marL="1028700" indent="-490538" algn="l">
              <a:buFont typeface="Wingdings" pitchFamily="2" charset="2"/>
              <a:buChar char="ü"/>
            </a:pPr>
            <a:endParaRPr lang="fi-FI" sz="3600" dirty="0"/>
          </a:p>
          <a:p>
            <a:pPr marL="95250" algn="l"/>
            <a:endParaRPr lang="fi-FI" sz="3600" dirty="0"/>
          </a:p>
        </p:txBody>
      </p:sp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73184E33-1619-4922-1BB4-AA3F661A1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26" y="5864120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9901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Countries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09233-0ED0-DCD8-0B71-390A3D29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404446"/>
            <a:ext cx="7342494" cy="5617006"/>
          </a:xfrm>
          <a:prstGeom prst="rect">
            <a:avLst/>
          </a:prstGeom>
        </p:spPr>
      </p:pic>
      <p:pic>
        <p:nvPicPr>
          <p:cNvPr id="8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4953E79D-204D-BE7E-01C9-F32763251B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9BBF7-119B-12D8-85A9-43CCAF73A827}"/>
              </a:ext>
            </a:extLst>
          </p:cNvPr>
          <p:cNvSpPr txBox="1"/>
          <p:nvPr/>
        </p:nvSpPr>
        <p:spPr>
          <a:xfrm>
            <a:off x="1341039" y="6318746"/>
            <a:ext cx="307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Funded by the European Union, </a:t>
            </a:r>
            <a:r>
              <a:rPr lang="en-GB" sz="1200" dirty="0">
                <a:effectLst/>
                <a:latin typeface="ø;À™ò"/>
                <a:ea typeface="Calibri" panose="020F0502020204030204" pitchFamily="34" charset="0"/>
                <a:cs typeface="ø;À™ò"/>
              </a:rPr>
              <a:t>101126532</a:t>
            </a:r>
            <a:r>
              <a:rPr lang="en-DE" sz="1200" dirty="0">
                <a:effectLst/>
              </a:rPr>
              <a:t> </a:t>
            </a:r>
            <a:r>
              <a:rPr lang="en-GB" sz="1200" dirty="0"/>
              <a:t> </a:t>
            </a:r>
            <a:endParaRPr lang="fi-FI" sz="1200" dirty="0"/>
          </a:p>
        </p:txBody>
      </p:sp>
      <p:pic>
        <p:nvPicPr>
          <p:cNvPr id="10" name="Picture 9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CDE7E0AE-DA7C-15EA-000C-2F5E7769A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30" y="6137910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217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Subsectors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4953E79D-204D-BE7E-01C9-F32763251B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" y="6116955"/>
            <a:ext cx="719455" cy="478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9BBF7-119B-12D8-85A9-43CCAF73A827}"/>
              </a:ext>
            </a:extLst>
          </p:cNvPr>
          <p:cNvSpPr txBox="1"/>
          <p:nvPr/>
        </p:nvSpPr>
        <p:spPr>
          <a:xfrm>
            <a:off x="1341039" y="6318746"/>
            <a:ext cx="307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Funded by the European Union, </a:t>
            </a:r>
            <a:r>
              <a:rPr lang="en-GB" sz="1200" dirty="0">
                <a:effectLst/>
                <a:latin typeface="ø;À™ò"/>
                <a:ea typeface="Calibri" panose="020F0502020204030204" pitchFamily="34" charset="0"/>
                <a:cs typeface="ø;À™ò"/>
              </a:rPr>
              <a:t>101126532</a:t>
            </a:r>
            <a:r>
              <a:rPr lang="en-DE" sz="1200" dirty="0">
                <a:effectLst/>
              </a:rPr>
              <a:t> </a:t>
            </a:r>
            <a:r>
              <a:rPr lang="en-GB" sz="1200" dirty="0"/>
              <a:t> </a:t>
            </a:r>
            <a:endParaRPr lang="fi-FI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D70C-1D9B-C601-AF71-9F841331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745" y="775602"/>
            <a:ext cx="7351969" cy="5820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b="1" dirty="0">
                <a:effectLst/>
                <a:latin typeface="+mn-lt"/>
                <a:cs typeface="+mn-cs"/>
              </a:rPr>
              <a:t>Commerce </a:t>
            </a: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b="1" dirty="0">
                <a:effectLst/>
                <a:latin typeface="+mn-lt"/>
                <a:cs typeface="+mn-cs"/>
              </a:rPr>
              <a:t>(retail and wholesale, NACE 45, 46 and 47)</a:t>
            </a: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endParaRPr lang="en-US" b="1" dirty="0">
              <a:effectLst/>
              <a:latin typeface="+mn-lt"/>
              <a:cs typeface="+mn-cs"/>
            </a:endParaRP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b="1" dirty="0">
                <a:latin typeface="+mn-lt"/>
                <a:cs typeface="+mn-cs"/>
              </a:rPr>
              <a:t>Publishing (NACE 58)</a:t>
            </a: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endParaRPr lang="en-US" b="1" dirty="0">
              <a:latin typeface="+mn-lt"/>
              <a:cs typeface="+mn-cs"/>
            </a:endParaRP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b="1" dirty="0">
                <a:effectLst/>
                <a:latin typeface="+mn-lt"/>
                <a:cs typeface="+mn-cs"/>
              </a:rPr>
              <a:t>Finance (NACE 64)</a:t>
            </a: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endParaRPr lang="en-US" b="1" dirty="0">
              <a:effectLst/>
              <a:latin typeface="+mn-lt"/>
              <a:cs typeface="+mn-cs"/>
            </a:endParaRP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b="1" dirty="0">
                <a:latin typeface="+mn-lt"/>
                <a:cs typeface="+mn-cs"/>
              </a:rPr>
              <a:t>Social care (NACE 87, 97)</a:t>
            </a: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endParaRPr lang="en-US" sz="2000" b="1" spc="-10" dirty="0">
              <a:latin typeface="+mn-lt"/>
              <a:cs typeface="+mn-cs"/>
            </a:endParaRPr>
          </a:p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endParaRPr lang="en-US" sz="2000" spc="-10" dirty="0">
              <a:latin typeface="+mn-lt"/>
              <a:cs typeface="+mn-cs"/>
            </a:endParaRPr>
          </a:p>
        </p:txBody>
      </p:sp>
      <p:pic>
        <p:nvPicPr>
          <p:cNvPr id="4" name="Picture 3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69FA0201-509B-375C-78CA-9A40B5FFF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96" y="6116955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720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8745" y="775602"/>
            <a:ext cx="7351969" cy="5947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259715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b="1">
                <a:effectLst/>
                <a:latin typeface="+mn-lt"/>
                <a:cs typeface="+mn-cs"/>
              </a:rPr>
              <a:t>RQ1:</a:t>
            </a:r>
            <a:r>
              <a:rPr lang="en-US" b="1" spc="-20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What</a:t>
            </a:r>
            <a:r>
              <a:rPr lang="en-US" b="1" spc="-20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are</a:t>
            </a:r>
            <a:r>
              <a:rPr lang="en-US" b="1" spc="-25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the</a:t>
            </a:r>
            <a:r>
              <a:rPr lang="en-US" b="1" spc="-25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fundamental</a:t>
            </a:r>
            <a:r>
              <a:rPr lang="en-US" b="1" spc="-20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characteristics</a:t>
            </a:r>
            <a:r>
              <a:rPr lang="en-US" b="1" spc="-25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of</a:t>
            </a:r>
            <a:r>
              <a:rPr lang="en-US" b="1" spc="-20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economic</a:t>
            </a:r>
            <a:r>
              <a:rPr lang="en-US" b="1" spc="-25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structures,</a:t>
            </a:r>
            <a:r>
              <a:rPr lang="en-US" b="1" spc="-20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work,</a:t>
            </a:r>
            <a:r>
              <a:rPr lang="en-US" b="1" spc="-20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social</a:t>
            </a:r>
            <a:r>
              <a:rPr lang="en-US" b="1" spc="-20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dialogue</a:t>
            </a:r>
            <a:r>
              <a:rPr lang="en-US" b="1" spc="-25">
                <a:effectLst/>
                <a:latin typeface="+mn-lt"/>
                <a:cs typeface="+mn-cs"/>
              </a:rPr>
              <a:t> </a:t>
            </a:r>
            <a:r>
              <a:rPr lang="en-US" b="1">
                <a:effectLst/>
                <a:latin typeface="+mn-lt"/>
                <a:cs typeface="+mn-cs"/>
              </a:rPr>
              <a:t>and collective bargaining in the services sector across 9 countries?</a:t>
            </a:r>
          </a:p>
          <a:p>
            <a:pPr marL="146685" indent="-22860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10" dirty="0">
              <a:latin typeface="+mn-lt"/>
              <a:cs typeface="+mn-cs"/>
            </a:endParaRPr>
          </a:p>
          <a:p>
            <a:pPr marL="146685" indent="-22860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spc="-10" dirty="0">
              <a:effectLst/>
              <a:latin typeface="+mn-lt"/>
              <a:cs typeface="+mn-cs"/>
            </a:endParaRP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 spc="-10">
                <a:effectLst/>
                <a:latin typeface="+mn-lt"/>
                <a:cs typeface="+mn-cs"/>
              </a:rPr>
              <a:t>Subquestions</a:t>
            </a:r>
            <a:r>
              <a:rPr lang="en-US" sz="2000" spc="-45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to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RQ1:</a:t>
            </a:r>
            <a:r>
              <a:rPr lang="en-US" sz="2000" spc="-35">
                <a:effectLst/>
                <a:latin typeface="+mn-lt"/>
                <a:cs typeface="+mn-cs"/>
              </a:rPr>
              <a:t> </a:t>
            </a: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 spc="-10">
                <a:effectLst/>
                <a:latin typeface="+mn-lt"/>
                <a:cs typeface="+mn-cs"/>
              </a:rPr>
              <a:t>Which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are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the</a:t>
            </a:r>
            <a:r>
              <a:rPr lang="en-US" sz="2000" spc="-35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economic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characteristics</a:t>
            </a:r>
            <a:r>
              <a:rPr lang="en-US" sz="2000" spc="-35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and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recent</a:t>
            </a:r>
            <a:r>
              <a:rPr lang="en-US" sz="2000" spc="-35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trends</a:t>
            </a:r>
            <a:r>
              <a:rPr lang="en-US" sz="2000" spc="-35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of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the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studied</a:t>
            </a:r>
            <a:r>
              <a:rPr lang="en-US" sz="2000" spc="-40">
                <a:effectLst/>
                <a:latin typeface="+mn-lt"/>
                <a:cs typeface="+mn-cs"/>
              </a:rPr>
              <a:t> </a:t>
            </a:r>
            <a:r>
              <a:rPr lang="en-US" sz="2000" spc="-10">
                <a:effectLst/>
                <a:latin typeface="+mn-lt"/>
                <a:cs typeface="+mn-cs"/>
              </a:rPr>
              <a:t>subsectors </a:t>
            </a:r>
            <a:r>
              <a:rPr lang="en-US" sz="2000">
                <a:effectLst/>
                <a:latin typeface="+mn-lt"/>
                <a:cs typeface="+mn-cs"/>
              </a:rPr>
              <a:t>- social care, finance, commerce and publishing? </a:t>
            </a: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>
                <a:effectLst/>
                <a:latin typeface="+mn-lt"/>
                <a:cs typeface="+mn-cs"/>
              </a:rPr>
              <a:t>How is the employment structure divided in terms of jobs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and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skills?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>
                <a:effectLst/>
                <a:latin typeface="+mn-lt"/>
                <a:cs typeface="+mn-cs"/>
              </a:rPr>
              <a:t>What</a:t>
            </a:r>
            <a:r>
              <a:rPr lang="en-US" sz="2000" spc="-5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is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the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workforce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composition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in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terms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of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gender,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age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and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geographical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origin?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>
                <a:effectLst/>
                <a:latin typeface="+mn-lt"/>
                <a:cs typeface="+mn-cs"/>
              </a:rPr>
              <a:t>Which are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the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working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conditions</a:t>
            </a:r>
            <a:r>
              <a:rPr lang="en-US" sz="2000" spc="-5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and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wage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levels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in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the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different</a:t>
            </a:r>
            <a:r>
              <a:rPr lang="en-US" sz="2000" spc="-5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sectors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and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countries?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>
                <a:effectLst/>
                <a:latin typeface="+mn-lt"/>
                <a:cs typeface="+mn-cs"/>
              </a:rPr>
              <a:t>Who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are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the</a:t>
            </a:r>
            <a:r>
              <a:rPr lang="en-US" sz="2000" spc="-60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main</a:t>
            </a:r>
            <a:r>
              <a:rPr lang="en-US" sz="2000" spc="-6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actors in the sectors and what role do they play in industrial relations? </a:t>
            </a: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>
                <a:effectLst/>
                <a:latin typeface="+mn-lt"/>
                <a:cs typeface="+mn-cs"/>
              </a:rPr>
              <a:t>What are the power relations between social actors?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</a:p>
          <a:p>
            <a:pPr marL="0" algn="l">
              <a:lnSpc>
                <a:spcPct val="9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000">
                <a:effectLst/>
                <a:latin typeface="+mn-lt"/>
                <a:cs typeface="+mn-cs"/>
              </a:rPr>
              <a:t>Which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are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the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most important levels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of negotiation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in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the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different countries</a:t>
            </a:r>
            <a:r>
              <a:rPr lang="en-US" sz="2000" spc="-5">
                <a:effectLst/>
                <a:latin typeface="+mn-lt"/>
                <a:cs typeface="+mn-cs"/>
              </a:rPr>
              <a:t> </a:t>
            </a:r>
            <a:r>
              <a:rPr lang="en-US" sz="2000">
                <a:effectLst/>
                <a:latin typeface="+mn-lt"/>
                <a:cs typeface="+mn-cs"/>
              </a:rPr>
              <a:t>(i.e. firm-level, sectoral level, national level)?</a:t>
            </a:r>
          </a:p>
          <a:p>
            <a:pPr marL="606425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5" name="Picture 4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43B9076F-290F-C159-43CD-865AB68D9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37" y="8567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11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8745" y="775602"/>
            <a:ext cx="7351969" cy="59475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46685" marR="261620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RQ2: What are the common and different challenges for trade union organising and employer organising in the service sector in 9 countries?</a:t>
            </a:r>
          </a:p>
          <a:p>
            <a:pPr marL="146685" marR="261620" algn="just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endParaRPr lang="en-DE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6685" marR="258445" algn="just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Subquestions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RQ2:</a:t>
            </a:r>
            <a:r>
              <a:rPr lang="en-US" sz="18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46685" marR="258445" algn="just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en-US" sz="18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similarities</a:t>
            </a:r>
            <a:r>
              <a:rPr lang="en-US" sz="18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differences</a:t>
            </a:r>
            <a:r>
              <a:rPr lang="en-US" sz="18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across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service</a:t>
            </a:r>
            <a:r>
              <a:rPr lang="en-US" sz="18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sectors</a:t>
            </a:r>
            <a:r>
              <a:rPr lang="en-US" sz="18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18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country and within the same sector across countries when it comes to the main challenges (deregulation,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gender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segregation,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lack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workers’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rights</a:t>
            </a:r>
            <a:r>
              <a:rPr lang="en-US" sz="1800" spc="-6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digitalization)?</a:t>
            </a:r>
            <a:r>
              <a:rPr lang="en-US" sz="1800" spc="-5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46685" marR="258445" algn="just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 there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specific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challenges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related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vulnerable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groups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(women,</a:t>
            </a:r>
            <a:r>
              <a:rPr lang="en-US" sz="1800" spc="-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young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migrant</a:t>
            </a:r>
            <a:r>
              <a:rPr lang="en-US" sz="1800" spc="-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workers)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n-US" sz="1800" spc="-1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 various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stakeholders</a:t>
            </a:r>
            <a:r>
              <a:rPr lang="en-US" sz="1800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policies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responding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these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challenges?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46685" marR="258445" algn="just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en-US" sz="1800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1800" spc="17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played</a:t>
            </a:r>
            <a:r>
              <a:rPr lang="en-US" sz="1800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18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institutions and public procurement in addressing these issues? </a:t>
            </a:r>
          </a:p>
          <a:p>
            <a:pPr marL="146685" marR="258445" algn="just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 are the main opportunities and risks that emerged after the explosion of the pandemic?</a:t>
            </a:r>
            <a:endParaRPr lang="en-DE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06425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3" name="Picture 2" descr="A group of logos with different names&#10;&#10;Description automatically generated with medium confidence">
            <a:extLst>
              <a:ext uri="{FF2B5EF4-FFF2-40B4-BE49-F238E27FC236}">
                <a16:creationId xmlns:a16="http://schemas.microsoft.com/office/drawing/2014/main" id="{EE7385E0-C443-C293-1E51-E5F5A5F2C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4" y="105024"/>
            <a:ext cx="202268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925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1799</Words>
  <Application>Microsoft Macintosh PowerPoint</Application>
  <PresentationFormat>Widescreen</PresentationFormat>
  <Paragraphs>169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Calibri-BoldItalic</vt:lpstr>
      <vt:lpstr>Gotham Narrow Book</vt:lpstr>
      <vt:lpstr>ø;À™ò</vt:lpstr>
      <vt:lpstr>Wingdings</vt:lpstr>
      <vt:lpstr>Office Theme</vt:lpstr>
      <vt:lpstr>Smart bargaining in the services sector:  overview, challenges, opportunities (BARSERVICE)</vt:lpstr>
      <vt:lpstr>Programme</vt:lpstr>
      <vt:lpstr>Programme</vt:lpstr>
      <vt:lpstr>Introduction of the project</vt:lpstr>
      <vt:lpstr>Introduction of the project</vt:lpstr>
      <vt:lpstr>Countries </vt:lpstr>
      <vt:lpstr>Subsectors 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Research questions</vt:lpstr>
      <vt:lpstr>Project objectives</vt:lpstr>
      <vt:lpstr>Methodology</vt:lpstr>
      <vt:lpstr>Work packages</vt:lpstr>
      <vt:lpstr>Deliverables1</vt:lpstr>
      <vt:lpstr>Deliverables2</vt:lpstr>
      <vt:lpstr>Deliverables3</vt:lpstr>
      <vt:lpstr>Deliverables 4</vt:lpstr>
      <vt:lpstr>Deliverables 5</vt:lpstr>
      <vt:lpstr>Deliverables 6</vt:lpstr>
      <vt:lpstr>Deliverables 7</vt:lpstr>
      <vt:lpstr>Thank you all! </vt:lpstr>
      <vt:lpstr>Coordination - Division of tasks</vt:lpstr>
      <vt:lpstr>Ethical issues and communication</vt:lpstr>
      <vt:lpstr>The ethical committee requires  the following documents</vt:lpstr>
      <vt:lpstr>Communication</vt:lpstr>
      <vt:lpstr>Discussion</vt:lpstr>
      <vt:lpstr>Thank you all! 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DEFENCE</dc:title>
  <dc:creator>van Gerven, Minna</dc:creator>
  <cp:lastModifiedBy>Kahancová Marta</cp:lastModifiedBy>
  <cp:revision>41</cp:revision>
  <dcterms:created xsi:type="dcterms:W3CDTF">2021-11-24T11:00:02Z</dcterms:created>
  <dcterms:modified xsi:type="dcterms:W3CDTF">2024-02-08T13:22:37Z</dcterms:modified>
</cp:coreProperties>
</file>