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el">
    <p:spTree>
      <p:nvGrpSpPr>
        <p:cNvPr id="1" name=""/>
        <p:cNvGrpSpPr/>
        <p:nvPr/>
      </p:nvGrpSpPr>
      <p:grpSpPr>
        <a:xfrm>
          <a:off x="0" y="0"/>
          <a:ext cx="0" cy="0"/>
          <a:chOff x="0" y="0"/>
          <a:chExt cx="0" cy="0"/>
        </a:xfrm>
      </p:grpSpPr>
      <p:sp>
        <p:nvSpPr>
          <p:cNvPr id="11" name="Skapare och datum"/>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Skapare och datum</a:t>
            </a:r>
          </a:p>
        </p:txBody>
      </p:sp>
      <p:sp>
        <p:nvSpPr>
          <p:cNvPr id="12" name="Presentationstitel"/>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Presentations­titel</a:t>
            </a:r>
          </a:p>
        </p:txBody>
      </p:sp>
      <p:sp>
        <p:nvSpPr>
          <p:cNvPr id="13" name="Brödtext nivå ett…"/>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Presentations­undertitel</a:t>
            </a:r>
          </a:p>
          <a:p>
            <a:pPr lvl="1"/>
            <a:r>
              <a:t/>
            </a:r>
          </a:p>
          <a:p>
            <a:pPr lvl="2"/>
            <a:r>
              <a:t/>
            </a:r>
          </a:p>
          <a:p>
            <a:pPr lvl="3"/>
            <a:r>
              <a:t/>
            </a:r>
          </a:p>
          <a:p>
            <a:pPr lvl="4"/>
            <a:r>
              <a:t/>
            </a:r>
          </a:p>
        </p:txBody>
      </p:sp>
      <p:sp>
        <p:nvSpPr>
          <p:cNvPr id="14"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dast titel">
    <p:spTree>
      <p:nvGrpSpPr>
        <p:cNvPr id="1" name=""/>
        <p:cNvGrpSpPr/>
        <p:nvPr/>
      </p:nvGrpSpPr>
      <p:grpSpPr>
        <a:xfrm>
          <a:off x="0" y="0"/>
          <a:ext cx="0" cy="0"/>
          <a:chOff x="0" y="0"/>
          <a:chExt cx="0" cy="0"/>
        </a:xfrm>
      </p:grpSpPr>
      <p:sp>
        <p:nvSpPr>
          <p:cNvPr id="99" name="Diabildstitel"/>
          <p:cNvSpPr txBox="1"/>
          <p:nvPr>
            <p:ph type="title" hasCustomPrompt="1"/>
          </p:nvPr>
        </p:nvSpPr>
        <p:spPr>
          <a:xfrm>
            <a:off x="1206500" y="1079500"/>
            <a:ext cx="21971000" cy="1434949"/>
          </a:xfrm>
          <a:prstGeom prst="rect">
            <a:avLst/>
          </a:prstGeom>
        </p:spPr>
        <p:txBody>
          <a:bodyPr/>
          <a:lstStyle/>
          <a:p>
            <a:pPr/>
            <a:r>
              <a:t>Diabilds­titel</a:t>
            </a:r>
          </a:p>
        </p:txBody>
      </p:sp>
      <p:sp>
        <p:nvSpPr>
          <p:cNvPr id="100" name="Diabildsundertitel"/>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Diabildsundertitel</a:t>
            </a:r>
          </a:p>
        </p:txBody>
      </p:sp>
      <p:sp>
        <p:nvSpPr>
          <p:cNvPr id="101"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agordning">
    <p:spTree>
      <p:nvGrpSpPr>
        <p:cNvPr id="1" name=""/>
        <p:cNvGrpSpPr/>
        <p:nvPr/>
      </p:nvGrpSpPr>
      <p:grpSpPr>
        <a:xfrm>
          <a:off x="0" y="0"/>
          <a:ext cx="0" cy="0"/>
          <a:chOff x="0" y="0"/>
          <a:chExt cx="0" cy="0"/>
        </a:xfrm>
      </p:grpSpPr>
      <p:sp>
        <p:nvSpPr>
          <p:cNvPr id="108" name="Dagordning, titel"/>
          <p:cNvSpPr txBox="1"/>
          <p:nvPr>
            <p:ph type="title" hasCustomPrompt="1"/>
          </p:nvPr>
        </p:nvSpPr>
        <p:spPr>
          <a:xfrm>
            <a:off x="1206500" y="1079500"/>
            <a:ext cx="21971000" cy="1435100"/>
          </a:xfrm>
          <a:prstGeom prst="rect">
            <a:avLst/>
          </a:prstGeom>
        </p:spPr>
        <p:txBody>
          <a:bodyPr/>
          <a:lstStyle/>
          <a:p>
            <a:pPr/>
            <a:r>
              <a:t>Dagordning, titel</a:t>
            </a:r>
          </a:p>
        </p:txBody>
      </p:sp>
      <p:sp>
        <p:nvSpPr>
          <p:cNvPr id="109" name="Dagordning, undertitel"/>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Dagordning, undertitel</a:t>
            </a:r>
          </a:p>
        </p:txBody>
      </p:sp>
      <p:sp>
        <p:nvSpPr>
          <p:cNvPr id="110" name="Brödtext nivå ett…"/>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Ämnen på dagordningen</a:t>
            </a:r>
          </a:p>
          <a:p>
            <a:pPr lvl="1"/>
            <a:r>
              <a:t/>
            </a:r>
          </a:p>
          <a:p>
            <a:pPr lvl="2"/>
            <a:r>
              <a:t/>
            </a:r>
          </a:p>
          <a:p>
            <a:pPr lvl="3"/>
            <a:r>
              <a:t/>
            </a:r>
          </a:p>
          <a:p>
            <a:pPr lvl="4"/>
            <a:r>
              <a:t/>
            </a:r>
          </a:p>
        </p:txBody>
      </p:sp>
      <p:sp>
        <p:nvSpPr>
          <p:cNvPr id="111"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Uttryck">
    <p:spTree>
      <p:nvGrpSpPr>
        <p:cNvPr id="1" name=""/>
        <p:cNvGrpSpPr/>
        <p:nvPr/>
      </p:nvGrpSpPr>
      <p:grpSpPr>
        <a:xfrm>
          <a:off x="0" y="0"/>
          <a:ext cx="0" cy="0"/>
          <a:chOff x="0" y="0"/>
          <a:chExt cx="0" cy="0"/>
        </a:xfrm>
      </p:grpSpPr>
      <p:sp>
        <p:nvSpPr>
          <p:cNvPr id="118" name="Brödtext nivå ett…"/>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Uttryck</a:t>
            </a:r>
          </a:p>
          <a:p>
            <a:pPr lvl="1"/>
            <a:r>
              <a:t/>
            </a:r>
          </a:p>
          <a:p>
            <a:pPr lvl="2"/>
            <a:r>
              <a:t/>
            </a:r>
          </a:p>
          <a:p>
            <a:pPr lvl="3"/>
            <a:r>
              <a:t/>
            </a:r>
          </a:p>
          <a:p>
            <a:pPr lvl="4"/>
            <a:r>
              <a:t/>
            </a:r>
          </a:p>
        </p:txBody>
      </p:sp>
      <p:sp>
        <p:nvSpPr>
          <p:cNvPr id="119"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ort faktum">
    <p:spTree>
      <p:nvGrpSpPr>
        <p:cNvPr id="1" name=""/>
        <p:cNvGrpSpPr/>
        <p:nvPr/>
      </p:nvGrpSpPr>
      <p:grpSpPr>
        <a:xfrm>
          <a:off x="0" y="0"/>
          <a:ext cx="0" cy="0"/>
          <a:chOff x="0" y="0"/>
          <a:chExt cx="0" cy="0"/>
        </a:xfrm>
      </p:grpSpPr>
      <p:sp>
        <p:nvSpPr>
          <p:cNvPr id="126" name="Brödtext nivå ett…"/>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100 %</a:t>
            </a:r>
          </a:p>
          <a:p>
            <a:pPr lvl="1"/>
            <a:r>
              <a:t/>
            </a:r>
          </a:p>
          <a:p>
            <a:pPr lvl="2"/>
            <a:r>
              <a:t/>
            </a:r>
          </a:p>
          <a:p>
            <a:pPr lvl="3"/>
            <a:r>
              <a:t/>
            </a:r>
          </a:p>
          <a:p>
            <a:pPr lvl="4"/>
            <a:r>
              <a:t/>
            </a:r>
          </a:p>
        </p:txBody>
      </p:sp>
      <p:sp>
        <p:nvSpPr>
          <p:cNvPr id="127" name="Fakta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Faktainformation</a:t>
            </a:r>
          </a:p>
        </p:txBody>
      </p:sp>
      <p:sp>
        <p:nvSpPr>
          <p:cNvPr id="128"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
    <p:spTree>
      <p:nvGrpSpPr>
        <p:cNvPr id="1" name=""/>
        <p:cNvGrpSpPr/>
        <p:nvPr/>
      </p:nvGrpSpPr>
      <p:grpSpPr>
        <a:xfrm>
          <a:off x="0" y="0"/>
          <a:ext cx="0" cy="0"/>
          <a:chOff x="0" y="0"/>
          <a:chExt cx="0" cy="0"/>
        </a:xfrm>
      </p:grpSpPr>
      <p:sp>
        <p:nvSpPr>
          <p:cNvPr id="135" name="Tillskrivning"/>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Tillskrivning</a:t>
            </a:r>
          </a:p>
        </p:txBody>
      </p:sp>
      <p:sp>
        <p:nvSpPr>
          <p:cNvPr id="136" name="Brödtext nivå ett…"/>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”Framträdande citat”</a:t>
            </a:r>
          </a:p>
          <a:p>
            <a:pPr lvl="1"/>
            <a:r>
              <a:t/>
            </a:r>
          </a:p>
          <a:p>
            <a:pPr lvl="2"/>
            <a:r>
              <a:t/>
            </a:r>
          </a:p>
          <a:p>
            <a:pPr lvl="3"/>
            <a:r>
              <a:t/>
            </a:r>
          </a:p>
          <a:p>
            <a:pPr lvl="4"/>
            <a:r>
              <a:t/>
            </a:r>
          </a:p>
        </p:txBody>
      </p:sp>
      <p:sp>
        <p:nvSpPr>
          <p:cNvPr id="137"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per sida">
    <p:spTree>
      <p:nvGrpSpPr>
        <p:cNvPr id="1" name=""/>
        <p:cNvGrpSpPr/>
        <p:nvPr/>
      </p:nvGrpSpPr>
      <p:grpSpPr>
        <a:xfrm>
          <a:off x="0" y="0"/>
          <a:ext cx="0" cy="0"/>
          <a:chOff x="0" y="0"/>
          <a:chExt cx="0" cy="0"/>
        </a:xfrm>
      </p:grpSpPr>
      <p:sp>
        <p:nvSpPr>
          <p:cNvPr id="144" name="Skål med sallad med stekt ris, kokta ägg och ätpinnar"/>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5" name="Skål med laxkakor, sallad och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46" name="Skål med pappardellepasta med persiljesmör, rostade hasselnötter och hyvlad parmesanost"/>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47"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ld">
    <p:spTree>
      <p:nvGrpSpPr>
        <p:cNvPr id="1" name=""/>
        <p:cNvGrpSpPr/>
        <p:nvPr/>
      </p:nvGrpSpPr>
      <p:grpSpPr>
        <a:xfrm>
          <a:off x="0" y="0"/>
          <a:ext cx="0" cy="0"/>
          <a:chOff x="0" y="0"/>
          <a:chExt cx="0" cy="0"/>
        </a:xfrm>
      </p:grpSpPr>
      <p:sp>
        <p:nvSpPr>
          <p:cNvPr id="154" name="skål med sallad med stekt ris, kokta ägg och ätpinnar"/>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5" name="Diabildsnumm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om">
    <p:spTree>
      <p:nvGrpSpPr>
        <p:cNvPr id="1" name=""/>
        <p:cNvGrpSpPr/>
        <p:nvPr/>
      </p:nvGrpSpPr>
      <p:grpSpPr>
        <a:xfrm>
          <a:off x="0" y="0"/>
          <a:ext cx="0" cy="0"/>
          <a:chOff x="0" y="0"/>
          <a:chExt cx="0" cy="0"/>
        </a:xfrm>
      </p:grpSpPr>
      <p:sp>
        <p:nvSpPr>
          <p:cNvPr id="162"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och bild">
    <p:spTree>
      <p:nvGrpSpPr>
        <p:cNvPr id="1" name=""/>
        <p:cNvGrpSpPr/>
        <p:nvPr/>
      </p:nvGrpSpPr>
      <p:grpSpPr>
        <a:xfrm>
          <a:off x="0" y="0"/>
          <a:ext cx="0" cy="0"/>
          <a:chOff x="0" y="0"/>
          <a:chExt cx="0" cy="0"/>
        </a:xfrm>
      </p:grpSpPr>
      <p:sp>
        <p:nvSpPr>
          <p:cNvPr id="21" name="Avokador och lime"/>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stitel"/>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Presentations­titel</a:t>
            </a:r>
          </a:p>
        </p:txBody>
      </p:sp>
      <p:sp>
        <p:nvSpPr>
          <p:cNvPr id="23" name="Skapare och datum"/>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Skapare och datum</a:t>
            </a:r>
          </a:p>
        </p:txBody>
      </p:sp>
      <p:sp>
        <p:nvSpPr>
          <p:cNvPr id="24" name="Brödtext nivå ett…"/>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Presentations­undertitel</a:t>
            </a:r>
          </a:p>
          <a:p>
            <a:pPr lvl="1"/>
            <a:r>
              <a:t/>
            </a:r>
          </a:p>
          <a:p>
            <a:pPr lvl="2"/>
            <a:r>
              <a:t/>
            </a:r>
          </a:p>
          <a:p>
            <a:pPr lvl="3"/>
            <a:r>
              <a:t/>
            </a:r>
          </a:p>
          <a:p>
            <a:pPr lvl="4"/>
            <a:r>
              <a:t/>
            </a:r>
          </a:p>
        </p:txBody>
      </p:sp>
      <p:sp>
        <p:nvSpPr>
          <p:cNvPr id="25"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och bild, alt.">
    <p:spTree>
      <p:nvGrpSpPr>
        <p:cNvPr id="1" name=""/>
        <p:cNvGrpSpPr/>
        <p:nvPr/>
      </p:nvGrpSpPr>
      <p:grpSpPr>
        <a:xfrm>
          <a:off x="0" y="0"/>
          <a:ext cx="0" cy="0"/>
          <a:chOff x="0" y="0"/>
          <a:chExt cx="0" cy="0"/>
        </a:xfrm>
      </p:grpSpPr>
      <p:sp>
        <p:nvSpPr>
          <p:cNvPr id="32" name="Skål med laxkakor, sallad och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Diabildstitel"/>
          <p:cNvSpPr txBox="1"/>
          <p:nvPr>
            <p:ph type="title" hasCustomPrompt="1"/>
          </p:nvPr>
        </p:nvSpPr>
        <p:spPr>
          <a:xfrm>
            <a:off x="1206500" y="1270000"/>
            <a:ext cx="9779000" cy="5882273"/>
          </a:xfrm>
          <a:prstGeom prst="rect">
            <a:avLst/>
          </a:prstGeom>
        </p:spPr>
        <p:txBody>
          <a:bodyPr anchor="b"/>
          <a:lstStyle/>
          <a:p>
            <a:pPr/>
            <a:r>
              <a:t>Diabilds­titel</a:t>
            </a:r>
          </a:p>
        </p:txBody>
      </p:sp>
      <p:sp>
        <p:nvSpPr>
          <p:cNvPr id="34" name="Brödtext nivå ett…"/>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Diabildsundertitel</a:t>
            </a:r>
          </a:p>
          <a:p>
            <a:pPr lvl="1"/>
            <a:r>
              <a:t/>
            </a:r>
          </a:p>
          <a:p>
            <a:pPr lvl="2"/>
            <a:r>
              <a:t/>
            </a:r>
          </a:p>
          <a:p>
            <a:pPr lvl="3"/>
            <a:r>
              <a:t/>
            </a:r>
          </a:p>
          <a:p>
            <a:pPr lvl="4"/>
            <a:r>
              <a:t/>
            </a:r>
          </a:p>
        </p:txBody>
      </p:sp>
      <p:sp>
        <p:nvSpPr>
          <p:cNvPr id="35" name="Diabildsnumm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och punkter">
    <p:spTree>
      <p:nvGrpSpPr>
        <p:cNvPr id="1" name=""/>
        <p:cNvGrpSpPr/>
        <p:nvPr/>
      </p:nvGrpSpPr>
      <p:grpSpPr>
        <a:xfrm>
          <a:off x="0" y="0"/>
          <a:ext cx="0" cy="0"/>
          <a:chOff x="0" y="0"/>
          <a:chExt cx="0" cy="0"/>
        </a:xfrm>
      </p:grpSpPr>
      <p:sp>
        <p:nvSpPr>
          <p:cNvPr id="42" name="Diabildstitel"/>
          <p:cNvSpPr txBox="1"/>
          <p:nvPr>
            <p:ph type="title" hasCustomPrompt="1"/>
          </p:nvPr>
        </p:nvSpPr>
        <p:spPr>
          <a:prstGeom prst="rect">
            <a:avLst/>
          </a:prstGeom>
        </p:spPr>
        <p:txBody>
          <a:bodyPr/>
          <a:lstStyle/>
          <a:p>
            <a:pPr/>
            <a:r>
              <a:t>Diabilds­titel</a:t>
            </a:r>
          </a:p>
        </p:txBody>
      </p:sp>
      <p:sp>
        <p:nvSpPr>
          <p:cNvPr id="43" name="Diabildsundertitel"/>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Diabildsundertitel</a:t>
            </a:r>
          </a:p>
        </p:txBody>
      </p:sp>
      <p:sp>
        <p:nvSpPr>
          <p:cNvPr id="44" name="Brödtext nivå ett…"/>
          <p:cNvSpPr txBox="1"/>
          <p:nvPr>
            <p:ph type="body" idx="1" hasCustomPrompt="1"/>
          </p:nvPr>
        </p:nvSpPr>
        <p:spPr>
          <a:prstGeom prst="rect">
            <a:avLst/>
          </a:prstGeom>
        </p:spPr>
        <p:txBody>
          <a:bodyPr/>
          <a:lstStyle/>
          <a:p>
            <a:pPr/>
            <a:r>
              <a:t>Diabildspunkttext</a:t>
            </a:r>
          </a:p>
          <a:p>
            <a:pPr lvl="1"/>
            <a:r>
              <a:t/>
            </a:r>
          </a:p>
          <a:p>
            <a:pPr lvl="2"/>
            <a:r>
              <a:t/>
            </a:r>
          </a:p>
          <a:p>
            <a:pPr lvl="3"/>
            <a:r>
              <a:t/>
            </a:r>
          </a:p>
          <a:p>
            <a:pPr lvl="4"/>
            <a:r>
              <a:t/>
            </a:r>
          </a:p>
        </p:txBody>
      </p:sp>
      <p:sp>
        <p:nvSpPr>
          <p:cNvPr id="45"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kter">
    <p:spTree>
      <p:nvGrpSpPr>
        <p:cNvPr id="1" name=""/>
        <p:cNvGrpSpPr/>
        <p:nvPr/>
      </p:nvGrpSpPr>
      <p:grpSpPr>
        <a:xfrm>
          <a:off x="0" y="0"/>
          <a:ext cx="0" cy="0"/>
          <a:chOff x="0" y="0"/>
          <a:chExt cx="0" cy="0"/>
        </a:xfrm>
      </p:grpSpPr>
      <p:sp>
        <p:nvSpPr>
          <p:cNvPr id="52" name="Brödtext nivå ett…"/>
          <p:cNvSpPr txBox="1"/>
          <p:nvPr>
            <p:ph type="body" idx="1" hasCustomPrompt="1"/>
          </p:nvPr>
        </p:nvSpPr>
        <p:spPr>
          <a:prstGeom prst="rect">
            <a:avLst/>
          </a:prstGeom>
        </p:spPr>
        <p:txBody>
          <a:bodyPr numCol="2" spcCol="1098550"/>
          <a:lstStyle/>
          <a:p>
            <a:pPr/>
            <a:r>
              <a:t>Diabildspunkttext</a:t>
            </a:r>
          </a:p>
          <a:p>
            <a:pPr lvl="1"/>
            <a:r>
              <a:t/>
            </a:r>
          </a:p>
          <a:p>
            <a:pPr lvl="2"/>
            <a:r>
              <a:t/>
            </a:r>
          </a:p>
          <a:p>
            <a:pPr lvl="3"/>
            <a:r>
              <a:t/>
            </a:r>
          </a:p>
          <a:p>
            <a:pPr lvl="4"/>
            <a:r>
              <a:t/>
            </a:r>
          </a:p>
        </p:txBody>
      </p:sp>
      <p:sp>
        <p:nvSpPr>
          <p:cNvPr id="53"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punkter och bild">
    <p:spTree>
      <p:nvGrpSpPr>
        <p:cNvPr id="1" name=""/>
        <p:cNvGrpSpPr/>
        <p:nvPr/>
      </p:nvGrpSpPr>
      <p:grpSpPr>
        <a:xfrm>
          <a:off x="0" y="0"/>
          <a:ext cx="0" cy="0"/>
          <a:chOff x="0" y="0"/>
          <a:chExt cx="0" cy="0"/>
        </a:xfrm>
      </p:grpSpPr>
      <p:sp>
        <p:nvSpPr>
          <p:cNvPr id="60" name="Diabildsundertitel"/>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Diabildsundertitel</a:t>
            </a:r>
          </a:p>
        </p:txBody>
      </p:sp>
      <p:sp>
        <p:nvSpPr>
          <p:cNvPr id="61" name="Brödtext nivå ett…"/>
          <p:cNvSpPr txBox="1"/>
          <p:nvPr>
            <p:ph type="body" sz="half" idx="1" hasCustomPrompt="1"/>
          </p:nvPr>
        </p:nvSpPr>
        <p:spPr>
          <a:xfrm>
            <a:off x="1206500" y="4248504"/>
            <a:ext cx="9779000" cy="8256630"/>
          </a:xfrm>
          <a:prstGeom prst="rect">
            <a:avLst/>
          </a:prstGeom>
        </p:spPr>
        <p:txBody>
          <a:bodyPr/>
          <a:lstStyle/>
          <a:p>
            <a:pPr/>
            <a:r>
              <a:t>Diabildspunkttext</a:t>
            </a:r>
          </a:p>
          <a:p>
            <a:pPr lvl="1"/>
            <a:r>
              <a:t/>
            </a:r>
          </a:p>
          <a:p>
            <a:pPr lvl="2"/>
            <a:r>
              <a:t/>
            </a:r>
          </a:p>
          <a:p>
            <a:pPr lvl="3"/>
            <a:r>
              <a:t/>
            </a:r>
          </a:p>
          <a:p>
            <a:pPr lvl="4"/>
            <a:r>
              <a:t/>
            </a:r>
          </a:p>
        </p:txBody>
      </p:sp>
      <p:sp>
        <p:nvSpPr>
          <p:cNvPr id="62" name="Skål med pappardellepasta med persiljesmör, rostade hasselnötter och hyvlad parmesanost"/>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Diabildstitel"/>
          <p:cNvSpPr txBox="1"/>
          <p:nvPr>
            <p:ph type="title" hasCustomPrompt="1"/>
          </p:nvPr>
        </p:nvSpPr>
        <p:spPr>
          <a:xfrm>
            <a:off x="1206500" y="1079500"/>
            <a:ext cx="9779000" cy="1435100"/>
          </a:xfrm>
          <a:prstGeom prst="rect">
            <a:avLst/>
          </a:prstGeom>
        </p:spPr>
        <p:txBody>
          <a:bodyPr/>
          <a:lstStyle/>
          <a:p>
            <a:pPr/>
            <a:r>
              <a:t>Diabilds­titel</a:t>
            </a:r>
          </a:p>
        </p:txBody>
      </p:sp>
      <p:sp>
        <p:nvSpPr>
          <p:cNvPr id="64"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punkter och livevideo, liten">
    <p:spTree>
      <p:nvGrpSpPr>
        <p:cNvPr id="1" name=""/>
        <p:cNvGrpSpPr/>
        <p:nvPr/>
      </p:nvGrpSpPr>
      <p:grpSpPr>
        <a:xfrm>
          <a:off x="0" y="0"/>
          <a:ext cx="0" cy="0"/>
          <a:chOff x="0" y="0"/>
          <a:chExt cx="0" cy="0"/>
        </a:xfrm>
      </p:grpSpPr>
      <p:sp>
        <p:nvSpPr>
          <p:cNvPr id="71" name="Diabildsundertitel"/>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Diabildsundertitel</a:t>
            </a:r>
          </a:p>
        </p:txBody>
      </p:sp>
      <p:sp>
        <p:nvSpPr>
          <p:cNvPr id="72" name="Brödtext nivå ett…"/>
          <p:cNvSpPr txBox="1"/>
          <p:nvPr>
            <p:ph type="body" sz="half" idx="1" hasCustomPrompt="1"/>
          </p:nvPr>
        </p:nvSpPr>
        <p:spPr>
          <a:xfrm>
            <a:off x="1206500" y="4248504"/>
            <a:ext cx="9779000" cy="8256630"/>
          </a:xfrm>
          <a:prstGeom prst="rect">
            <a:avLst/>
          </a:prstGeom>
        </p:spPr>
        <p:txBody>
          <a:bodyPr/>
          <a:lstStyle/>
          <a:p>
            <a:pPr/>
            <a:r>
              <a:t>Diabildspunkttext</a:t>
            </a:r>
          </a:p>
          <a:p>
            <a:pPr lvl="1"/>
            <a:r>
              <a:t/>
            </a:r>
          </a:p>
          <a:p>
            <a:pPr lvl="2"/>
            <a:r>
              <a:t/>
            </a:r>
          </a:p>
          <a:p>
            <a:pPr lvl="3"/>
            <a:r>
              <a:t/>
            </a:r>
          </a:p>
          <a:p>
            <a:pPr lvl="4"/>
            <a:r>
              <a:t/>
            </a:r>
          </a:p>
        </p:txBody>
      </p:sp>
      <p:sp>
        <p:nvSpPr>
          <p:cNvPr id="73" name="Diabildstitel"/>
          <p:cNvSpPr txBox="1"/>
          <p:nvPr>
            <p:ph type="title" hasCustomPrompt="1"/>
          </p:nvPr>
        </p:nvSpPr>
        <p:spPr>
          <a:xfrm>
            <a:off x="1206500" y="1079500"/>
            <a:ext cx="9779000" cy="1435100"/>
          </a:xfrm>
          <a:prstGeom prst="rect">
            <a:avLst/>
          </a:prstGeom>
        </p:spPr>
        <p:txBody>
          <a:bodyPr/>
          <a:lstStyle/>
          <a:p>
            <a:pPr/>
            <a:r>
              <a:t>Diabilds­titel</a:t>
            </a:r>
          </a:p>
        </p:txBody>
      </p:sp>
      <p:sp>
        <p:nvSpPr>
          <p:cNvPr id="74"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punkter och livevideo, stor">
    <p:spTree>
      <p:nvGrpSpPr>
        <p:cNvPr id="1" name=""/>
        <p:cNvGrpSpPr/>
        <p:nvPr/>
      </p:nvGrpSpPr>
      <p:grpSpPr>
        <a:xfrm>
          <a:off x="0" y="0"/>
          <a:ext cx="0" cy="0"/>
          <a:chOff x="0" y="0"/>
          <a:chExt cx="0" cy="0"/>
        </a:xfrm>
      </p:grpSpPr>
      <p:sp>
        <p:nvSpPr>
          <p:cNvPr id="81" name="Diabildsundertitel"/>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Diabildsundertitel</a:t>
            </a:r>
          </a:p>
        </p:txBody>
      </p:sp>
      <p:sp>
        <p:nvSpPr>
          <p:cNvPr id="82" name="Brödtext nivå ett…"/>
          <p:cNvSpPr txBox="1"/>
          <p:nvPr>
            <p:ph type="body" sz="half" idx="1" hasCustomPrompt="1"/>
          </p:nvPr>
        </p:nvSpPr>
        <p:spPr>
          <a:xfrm>
            <a:off x="1206500" y="4248504"/>
            <a:ext cx="9779000" cy="8256630"/>
          </a:xfrm>
          <a:prstGeom prst="rect">
            <a:avLst/>
          </a:prstGeom>
        </p:spPr>
        <p:txBody>
          <a:bodyPr/>
          <a:lstStyle/>
          <a:p>
            <a:pPr/>
            <a:r>
              <a:t>Diabildspunkttext</a:t>
            </a:r>
          </a:p>
          <a:p>
            <a:pPr lvl="1"/>
            <a:r>
              <a:t/>
            </a:r>
          </a:p>
          <a:p>
            <a:pPr lvl="2"/>
            <a:r>
              <a:t/>
            </a:r>
          </a:p>
          <a:p>
            <a:pPr lvl="3"/>
            <a:r>
              <a:t/>
            </a:r>
          </a:p>
          <a:p>
            <a:pPr lvl="4"/>
            <a:r>
              <a:t/>
            </a:r>
          </a:p>
        </p:txBody>
      </p:sp>
      <p:sp>
        <p:nvSpPr>
          <p:cNvPr id="83" name="Diabildstitel"/>
          <p:cNvSpPr txBox="1"/>
          <p:nvPr>
            <p:ph type="title" hasCustomPrompt="1"/>
          </p:nvPr>
        </p:nvSpPr>
        <p:spPr>
          <a:xfrm>
            <a:off x="1206500" y="1079500"/>
            <a:ext cx="9779000" cy="1435100"/>
          </a:xfrm>
          <a:prstGeom prst="rect">
            <a:avLst/>
          </a:prstGeom>
        </p:spPr>
        <p:txBody>
          <a:bodyPr/>
          <a:lstStyle/>
          <a:p>
            <a:pPr/>
            <a:r>
              <a:t>Diabilds­titel</a:t>
            </a:r>
          </a:p>
        </p:txBody>
      </p:sp>
      <p:sp>
        <p:nvSpPr>
          <p:cNvPr id="84"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vsnitt">
    <p:spTree>
      <p:nvGrpSpPr>
        <p:cNvPr id="1" name=""/>
        <p:cNvGrpSpPr/>
        <p:nvPr/>
      </p:nvGrpSpPr>
      <p:grpSpPr>
        <a:xfrm>
          <a:off x="0" y="0"/>
          <a:ext cx="0" cy="0"/>
          <a:chOff x="0" y="0"/>
          <a:chExt cx="0" cy="0"/>
        </a:xfrm>
      </p:grpSpPr>
      <p:sp>
        <p:nvSpPr>
          <p:cNvPr id="91" name="Avsnittstitel"/>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Avsnittstitel</a:t>
            </a:r>
          </a:p>
        </p:txBody>
      </p:sp>
      <p:sp>
        <p:nvSpPr>
          <p:cNvPr id="92" name="Diabildsnumm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Diabildstitel"/>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Diabilds­titel</a:t>
            </a:r>
          </a:p>
        </p:txBody>
      </p:sp>
      <p:sp>
        <p:nvSpPr>
          <p:cNvPr id="3" name="Brödtext nivå ett…"/>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Diabildspunkttext</a:t>
            </a:r>
          </a:p>
          <a:p>
            <a:pPr lvl="1"/>
            <a:r>
              <a:t/>
            </a:r>
          </a:p>
          <a:p>
            <a:pPr lvl="2"/>
            <a:r>
              <a:t/>
            </a:r>
          </a:p>
          <a:p>
            <a:pPr lvl="3"/>
            <a:r>
              <a:t/>
            </a:r>
          </a:p>
          <a:p>
            <a:pPr lvl="4"/>
            <a:r>
              <a:t/>
            </a:r>
          </a:p>
        </p:txBody>
      </p:sp>
      <p:sp>
        <p:nvSpPr>
          <p:cNvPr id="4" name="Diabildsnumm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MobilitySweden.se" TargetMode="External"/><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Skål med laxkakor, sallad och hummus" descr="Skål med laxkakor, sallad och hummus"/>
          <p:cNvPicPr>
            <a:picLocks noChangeAspect="1"/>
          </p:cNvPicPr>
          <p:nvPr>
            <p:ph type="pic" idx="21"/>
          </p:nvPr>
        </p:nvPicPr>
        <p:blipFill>
          <a:blip r:embed="rId2">
            <a:extLst/>
          </a:blip>
          <a:srcRect l="0" t="1893" r="0" b="2576"/>
          <a:stretch>
            <a:fillRect/>
          </a:stretch>
        </p:blipFill>
        <p:spPr>
          <a:xfrm>
            <a:off x="15510546" y="319484"/>
            <a:ext cx="6820229" cy="13077031"/>
          </a:xfrm>
          <a:prstGeom prst="rect">
            <a:avLst/>
          </a:prstGeom>
        </p:spPr>
      </p:pic>
      <p:sp>
        <p:nvSpPr>
          <p:cNvPr id="172" name="Barmetal national report – Sweden"/>
          <p:cNvSpPr txBox="1"/>
          <p:nvPr>
            <p:ph type="title"/>
          </p:nvPr>
        </p:nvSpPr>
        <p:spPr>
          <a:xfrm>
            <a:off x="1206500" y="3596341"/>
            <a:ext cx="12435112" cy="3555932"/>
          </a:xfrm>
          <a:prstGeom prst="rect">
            <a:avLst/>
          </a:prstGeom>
        </p:spPr>
        <p:txBody>
          <a:bodyPr/>
          <a:lstStyle/>
          <a:p>
            <a:pPr/>
            <a:r>
              <a:t>Barmetal national report – Sweden</a:t>
            </a:r>
          </a:p>
        </p:txBody>
      </p:sp>
      <p:sp>
        <p:nvSpPr>
          <p:cNvPr id="173" name="Glenn Sjöstrand…"/>
          <p:cNvSpPr txBox="1"/>
          <p:nvPr>
            <p:ph type="body" sz="quarter" idx="1"/>
          </p:nvPr>
        </p:nvSpPr>
        <p:spPr>
          <a:prstGeom prst="rect">
            <a:avLst/>
          </a:prstGeom>
        </p:spPr>
        <p:txBody>
          <a:bodyPr/>
          <a:lstStyle/>
          <a:p>
            <a:pPr/>
            <a:r>
              <a:t>Glenn Sjöstrand</a:t>
            </a:r>
          </a:p>
          <a:p>
            <a:pPr/>
            <a:r>
              <a:t>Bengt Larsson</a:t>
            </a:r>
          </a:p>
        </p:txBody>
      </p:sp>
      <p:pic>
        <p:nvPicPr>
          <p:cNvPr id="174" name="Skärmavbild 2024-03-20 kl. 09.12.12.png" descr="Skärmavbild 2024-03-20 kl. 09.12.12.png"/>
          <p:cNvPicPr>
            <a:picLocks noChangeAspect="1"/>
          </p:cNvPicPr>
          <p:nvPr/>
        </p:nvPicPr>
        <p:blipFill>
          <a:blip r:embed="rId3">
            <a:extLst/>
          </a:blip>
          <a:stretch>
            <a:fillRect/>
          </a:stretch>
        </p:blipFill>
        <p:spPr>
          <a:xfrm>
            <a:off x="-552484" y="217020"/>
            <a:ext cx="11527485" cy="2981961"/>
          </a:xfrm>
          <a:prstGeom prst="rect">
            <a:avLst/>
          </a:prstGeom>
          <a:ln w="12700">
            <a:miter lim="400000"/>
          </a:ln>
        </p:spPr>
      </p:pic>
      <p:pic>
        <p:nvPicPr>
          <p:cNvPr id="175" name="Skärmavbild 2024-03-20 kl. 09.12.27.png" descr="Skärmavbild 2024-03-20 kl. 09.12.27.png"/>
          <p:cNvPicPr>
            <a:picLocks noChangeAspect="1"/>
          </p:cNvPicPr>
          <p:nvPr/>
        </p:nvPicPr>
        <p:blipFill>
          <a:blip r:embed="rId4">
            <a:extLst/>
          </a:blip>
          <a:stretch>
            <a:fillRect/>
          </a:stretch>
        </p:blipFill>
        <p:spPr>
          <a:xfrm>
            <a:off x="10883376" y="129913"/>
            <a:ext cx="3824089" cy="298196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Comparative findings comparing…"/>
          <p:cNvSpPr txBox="1"/>
          <p:nvPr>
            <p:ph type="title"/>
          </p:nvPr>
        </p:nvSpPr>
        <p:spPr>
          <a:xfrm>
            <a:off x="1206500" y="486978"/>
            <a:ext cx="21971000" cy="2025685"/>
          </a:xfrm>
          <a:prstGeom prst="rect">
            <a:avLst/>
          </a:prstGeom>
        </p:spPr>
        <p:txBody>
          <a:bodyPr/>
          <a:lstStyle/>
          <a:p>
            <a:pPr defTabSz="1999437">
              <a:defRPr spc="-139" sz="6969"/>
            </a:pPr>
            <a:r>
              <a:t>Comparative findings comparing</a:t>
            </a:r>
          </a:p>
          <a:p>
            <a:pPr defTabSz="1999437">
              <a:defRPr spc="-139" sz="6969"/>
            </a:pPr>
            <a:r>
              <a:t>Sweden with Poland and Hungary: </a:t>
            </a:r>
          </a:p>
        </p:txBody>
      </p:sp>
      <p:sp>
        <p:nvSpPr>
          <p:cNvPr id="208" name="Structural difference with Poland: Poland has three main national trade unions and some 12,000 trade union organizations, Hungary has five confederations of unions comprising some 51 union organizations, whereas Sweden has three main national trade organ"/>
          <p:cNvSpPr txBox="1"/>
          <p:nvPr>
            <p:ph type="body" idx="1"/>
          </p:nvPr>
        </p:nvSpPr>
        <p:spPr>
          <a:xfrm>
            <a:off x="1206500" y="3440347"/>
            <a:ext cx="21971000" cy="9478125"/>
          </a:xfrm>
          <a:prstGeom prst="rect">
            <a:avLst/>
          </a:prstGeom>
        </p:spPr>
        <p:txBody>
          <a:bodyPr/>
          <a:lstStyle/>
          <a:p>
            <a:pPr marL="560831" indent="-560831" defTabSz="2243271">
              <a:spcBef>
                <a:spcPts val="4100"/>
              </a:spcBef>
              <a:defRPr sz="4416"/>
            </a:pPr>
            <a:r>
              <a:t>Structural difference with Poland: Poland has three main national trade unions and some 12,000 trade union organizations, Hungary has five confederations of unions comprising some 51 union organizations, whereas Sweden has three main national trade organizations (LO, TCO &amp; Saco) and 57 trade union organizations.</a:t>
            </a:r>
          </a:p>
          <a:p>
            <a:pPr marL="560831" indent="-560831" defTabSz="2243271">
              <a:spcBef>
                <a:spcPts val="4100"/>
              </a:spcBef>
              <a:defRPr sz="4416"/>
            </a:pPr>
            <a:r>
              <a:t>Sectoral collective bargaining does not exist in Poland, but very much so in Sweden and to a large degree in Hungary where it’s decentralized to the company level. </a:t>
            </a:r>
          </a:p>
          <a:p>
            <a:pPr marL="560831" indent="-560831" defTabSz="2243271">
              <a:spcBef>
                <a:spcPts val="4100"/>
              </a:spcBef>
              <a:defRPr sz="4416"/>
            </a:pPr>
            <a:r>
              <a:t>Immigration creates challenges for the recognition of competences and qualifications, on top of language issues, that are similar between the countries. </a:t>
            </a:r>
          </a:p>
          <a:p>
            <a:pPr marL="560831" indent="-560831" defTabSz="2243271">
              <a:spcBef>
                <a:spcPts val="4100"/>
              </a:spcBef>
              <a:defRPr sz="4416"/>
            </a:pPr>
            <a:r>
              <a:t>The need for training, retraining, up-skilling, re-skilling seem to be similar, but there seem to be instances of dropping out of training to a higher extent in Poland.</a:t>
            </a:r>
          </a:p>
          <a:p>
            <a:pPr marL="560831" indent="-560831" defTabSz="2243271">
              <a:spcBef>
                <a:spcPts val="4100"/>
              </a:spcBef>
              <a:defRPr sz="4416"/>
            </a:pPr>
            <a:r>
              <a:t>The decline of members in unions are issues in all three countries and it affects the possibilities to take part in central bargaining and cover all issues relating to DAD.</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8">
                                            <p:bg/>
                                          </p:spTgt>
                                        </p:tgtEl>
                                        <p:attrNameLst>
                                          <p:attrName>style.visibility</p:attrName>
                                        </p:attrNameLst>
                                      </p:cBhvr>
                                      <p:to>
                                        <p:strVal val="visible"/>
                                      </p:to>
                                    </p:set>
                                    <p:animEffect filter="fade" transition="in">
                                      <p:cBhvr>
                                        <p:cTn id="7" dur="1250"/>
                                        <p:tgtEl>
                                          <p:spTgt spid="208">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08">
                                            <p:txEl>
                                              <p:pRg st="0" end="0"/>
                                            </p:txEl>
                                          </p:spTgt>
                                        </p:tgtEl>
                                        <p:attrNameLst>
                                          <p:attrName>style.visibility</p:attrName>
                                        </p:attrNameLst>
                                      </p:cBhvr>
                                      <p:to>
                                        <p:strVal val="visible"/>
                                      </p:to>
                                    </p:set>
                                    <p:animEffect filter="fade" transition="in">
                                      <p:cBhvr>
                                        <p:cTn id="10" dur="1250"/>
                                        <p:tgtEl>
                                          <p:spTgt spid="20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08">
                                            <p:txEl>
                                              <p:pRg st="1" end="1"/>
                                            </p:txEl>
                                          </p:spTgt>
                                        </p:tgtEl>
                                        <p:attrNameLst>
                                          <p:attrName>style.visibility</p:attrName>
                                        </p:attrNameLst>
                                      </p:cBhvr>
                                      <p:to>
                                        <p:strVal val="visible"/>
                                      </p:to>
                                    </p:set>
                                    <p:animEffect filter="fade" transition="in">
                                      <p:cBhvr>
                                        <p:cTn id="15" dur="1250"/>
                                        <p:tgtEl>
                                          <p:spTgt spid="20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08">
                                            <p:txEl>
                                              <p:pRg st="2" end="2"/>
                                            </p:txEl>
                                          </p:spTgt>
                                        </p:tgtEl>
                                        <p:attrNameLst>
                                          <p:attrName>style.visibility</p:attrName>
                                        </p:attrNameLst>
                                      </p:cBhvr>
                                      <p:to>
                                        <p:strVal val="visible"/>
                                      </p:to>
                                    </p:set>
                                    <p:animEffect filter="fade" transition="in">
                                      <p:cBhvr>
                                        <p:cTn id="20" dur="1250"/>
                                        <p:tgtEl>
                                          <p:spTgt spid="20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208">
                                            <p:txEl>
                                              <p:pRg st="3" end="3"/>
                                            </p:txEl>
                                          </p:spTgt>
                                        </p:tgtEl>
                                        <p:attrNameLst>
                                          <p:attrName>style.visibility</p:attrName>
                                        </p:attrNameLst>
                                      </p:cBhvr>
                                      <p:to>
                                        <p:strVal val="visible"/>
                                      </p:to>
                                    </p:set>
                                    <p:animEffect filter="fade" transition="in">
                                      <p:cBhvr>
                                        <p:cTn id="25" dur="1250"/>
                                        <p:tgtEl>
                                          <p:spTgt spid="20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208">
                                            <p:txEl>
                                              <p:pRg st="4" end="4"/>
                                            </p:txEl>
                                          </p:spTgt>
                                        </p:tgtEl>
                                        <p:attrNameLst>
                                          <p:attrName>style.visibility</p:attrName>
                                        </p:attrNameLst>
                                      </p:cBhvr>
                                      <p:to>
                                        <p:strVal val="visible"/>
                                      </p:to>
                                    </p:set>
                                    <p:animEffect filter="fade" transition="in">
                                      <p:cBhvr>
                                        <p:cTn id="30" dur="1250"/>
                                        <p:tgtEl>
                                          <p:spTgt spid="208">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8"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Conclusive status and effects for workers and bargaining over DAD"/>
          <p:cNvSpPr txBox="1"/>
          <p:nvPr>
            <p:ph type="title"/>
          </p:nvPr>
        </p:nvSpPr>
        <p:spPr>
          <a:xfrm>
            <a:off x="1206500" y="683398"/>
            <a:ext cx="21971000" cy="2221086"/>
          </a:xfrm>
          <a:prstGeom prst="rect">
            <a:avLst/>
          </a:prstGeom>
        </p:spPr>
        <p:txBody>
          <a:bodyPr/>
          <a:lstStyle>
            <a:lvl1pPr defTabSz="2170121">
              <a:defRPr spc="-151" sz="7565"/>
            </a:lvl1pPr>
          </a:lstStyle>
          <a:p>
            <a:pPr/>
            <a:r>
              <a:t>Conclusive status and effects for workers and bargaining over DAD</a:t>
            </a:r>
          </a:p>
        </p:txBody>
      </p:sp>
      <p:sp>
        <p:nvSpPr>
          <p:cNvPr id="211" name="The studied companies and unions have strategies for digitalization, automation and decarbonization albeit to different degrees and with different goals – depending among others on market and size of company.…"/>
          <p:cNvSpPr txBox="1"/>
          <p:nvPr>
            <p:ph type="body" idx="1"/>
          </p:nvPr>
        </p:nvSpPr>
        <p:spPr>
          <a:xfrm>
            <a:off x="1206500" y="3699850"/>
            <a:ext cx="21971000" cy="8804666"/>
          </a:xfrm>
          <a:prstGeom prst="rect">
            <a:avLst/>
          </a:prstGeom>
        </p:spPr>
        <p:txBody>
          <a:bodyPr/>
          <a:lstStyle/>
          <a:p>
            <a:pPr marL="591312" indent="-591312" defTabSz="2365188">
              <a:spcBef>
                <a:spcPts val="4300"/>
              </a:spcBef>
              <a:defRPr sz="4656"/>
            </a:pPr>
            <a:r>
              <a:t>The studied companies and unions have strategies for digitalization, automation and decarbonization albeit to different degrees and with different goals – depending among others on market and size of company. </a:t>
            </a:r>
          </a:p>
          <a:p>
            <a:pPr marL="591312" indent="-591312" defTabSz="2365188">
              <a:spcBef>
                <a:spcPts val="4300"/>
              </a:spcBef>
              <a:defRPr sz="4656"/>
            </a:pPr>
            <a:r>
              <a:t>Changed working tasks, replacing/releasing workers from monotonous and administrative work, seem to be arguments to develop DAD from both the employers and the unions. </a:t>
            </a:r>
          </a:p>
          <a:p>
            <a:pPr marL="591312" indent="-591312" defTabSz="2365188">
              <a:spcBef>
                <a:spcPts val="4300"/>
              </a:spcBef>
              <a:defRPr sz="4656"/>
            </a:pPr>
            <a:r>
              <a:t>Training, retraining, up-skilling and re-skilling and recruitment is of most importance to keep up and are parts of the union and bargaining.  </a:t>
            </a:r>
          </a:p>
          <a:p>
            <a:pPr marL="591312" indent="-591312" defTabSz="2365188">
              <a:spcBef>
                <a:spcPts val="4300"/>
              </a:spcBef>
              <a:defRPr sz="4656"/>
            </a:pPr>
            <a:r>
              <a:t>But unions fear increased control and surveillance of work processes, quality and time efficiency and workers sometimes feel frustrated with slow and troublesome implementation of DAD – they have to learn by doing.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11">
                                            <p:bg/>
                                          </p:spTgt>
                                        </p:tgtEl>
                                        <p:attrNameLst>
                                          <p:attrName>style.visibility</p:attrName>
                                        </p:attrNameLst>
                                      </p:cBhvr>
                                      <p:to>
                                        <p:strVal val="visible"/>
                                      </p:to>
                                    </p:set>
                                    <p:animEffect filter="fade" transition="in">
                                      <p:cBhvr>
                                        <p:cTn id="7" dur="1250"/>
                                        <p:tgtEl>
                                          <p:spTgt spid="211">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11">
                                            <p:txEl>
                                              <p:pRg st="0" end="0"/>
                                            </p:txEl>
                                          </p:spTgt>
                                        </p:tgtEl>
                                        <p:attrNameLst>
                                          <p:attrName>style.visibility</p:attrName>
                                        </p:attrNameLst>
                                      </p:cBhvr>
                                      <p:to>
                                        <p:strVal val="visible"/>
                                      </p:to>
                                    </p:set>
                                    <p:animEffect filter="fade" transition="in">
                                      <p:cBhvr>
                                        <p:cTn id="10" dur="1250"/>
                                        <p:tgtEl>
                                          <p:spTgt spid="2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11">
                                            <p:txEl>
                                              <p:pRg st="1" end="1"/>
                                            </p:txEl>
                                          </p:spTgt>
                                        </p:tgtEl>
                                        <p:attrNameLst>
                                          <p:attrName>style.visibility</p:attrName>
                                        </p:attrNameLst>
                                      </p:cBhvr>
                                      <p:to>
                                        <p:strVal val="visible"/>
                                      </p:to>
                                    </p:set>
                                    <p:animEffect filter="fade" transition="in">
                                      <p:cBhvr>
                                        <p:cTn id="15" dur="1250"/>
                                        <p:tgtEl>
                                          <p:spTgt spid="2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11">
                                            <p:txEl>
                                              <p:pRg st="2" end="2"/>
                                            </p:txEl>
                                          </p:spTgt>
                                        </p:tgtEl>
                                        <p:attrNameLst>
                                          <p:attrName>style.visibility</p:attrName>
                                        </p:attrNameLst>
                                      </p:cBhvr>
                                      <p:to>
                                        <p:strVal val="visible"/>
                                      </p:to>
                                    </p:set>
                                    <p:animEffect filter="fade" transition="in">
                                      <p:cBhvr>
                                        <p:cTn id="20" dur="1250"/>
                                        <p:tgtEl>
                                          <p:spTgt spid="2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211">
                                            <p:txEl>
                                              <p:pRg st="3" end="3"/>
                                            </p:txEl>
                                          </p:spTgt>
                                        </p:tgtEl>
                                        <p:attrNameLst>
                                          <p:attrName>style.visibility</p:attrName>
                                        </p:attrNameLst>
                                      </p:cBhvr>
                                      <p:to>
                                        <p:strVal val="visible"/>
                                      </p:to>
                                    </p:set>
                                    <p:animEffect filter="fade" transition="in">
                                      <p:cBhvr>
                                        <p:cTn id="25" dur="1250"/>
                                        <p:tgtEl>
                                          <p:spTgt spid="21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1"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Sweden is a small and open economy highly dependent on exports and exporting industries. employees…"/>
          <p:cNvSpPr txBox="1"/>
          <p:nvPr>
            <p:ph type="body" idx="1"/>
          </p:nvPr>
        </p:nvSpPr>
        <p:spPr>
          <a:xfrm>
            <a:off x="150115" y="1199297"/>
            <a:ext cx="13306661" cy="12568148"/>
          </a:xfrm>
          <a:prstGeom prst="rect">
            <a:avLst/>
          </a:prstGeom>
        </p:spPr>
        <p:txBody>
          <a:bodyPr/>
          <a:lstStyle/>
          <a:p>
            <a:pPr marL="445008" indent="-445008" defTabSz="1779987">
              <a:lnSpc>
                <a:spcPct val="80000"/>
              </a:lnSpc>
              <a:spcBef>
                <a:spcPts val="2900"/>
              </a:spcBef>
              <a:defRPr sz="3504"/>
            </a:pPr>
            <a:r>
              <a:t>Sweden is a small and open economy highly dependent on exports and exporting industries. </a:t>
            </a:r>
            <a:r>
              <a:rPr b="1"/>
              <a:t>employees</a:t>
            </a:r>
            <a:r>
              <a:t> </a:t>
            </a:r>
          </a:p>
          <a:p>
            <a:pPr marL="445008" indent="-445008" defTabSz="1779987">
              <a:lnSpc>
                <a:spcPct val="80000"/>
              </a:lnSpc>
              <a:spcBef>
                <a:spcPts val="2900"/>
              </a:spcBef>
              <a:defRPr sz="3504"/>
            </a:pPr>
            <a:r>
              <a:t>About 5,2 million of the population of appr. 10,5 million are in the labour force. </a:t>
            </a:r>
            <a:r>
              <a:rPr b="1"/>
              <a:t>The unemployment rate is 8,5 %</a:t>
            </a:r>
            <a:r>
              <a:t>.</a:t>
            </a:r>
          </a:p>
          <a:p>
            <a:pPr marL="445008" indent="-445008" defTabSz="1779987">
              <a:lnSpc>
                <a:spcPct val="80000"/>
              </a:lnSpc>
              <a:spcBef>
                <a:spcPts val="2900"/>
              </a:spcBef>
              <a:defRPr sz="3504"/>
            </a:pPr>
            <a:r>
              <a:t>Around </a:t>
            </a:r>
            <a:r>
              <a:rPr b="1"/>
              <a:t>11 % of Swedish employees</a:t>
            </a:r>
            <a:r>
              <a:t> are in manufacturing (incl. mining), which is close to the EU-27 mean,</a:t>
            </a:r>
            <a:r>
              <a:rPr>
                <a:uFill>
                  <a:solidFill>
                    <a:srgbClr val="0000FF"/>
                  </a:solidFill>
                </a:uFill>
              </a:rPr>
              <a:t> and appr. </a:t>
            </a:r>
            <a:r>
              <a:rPr b="1">
                <a:uFill>
                  <a:solidFill>
                    <a:srgbClr val="0000FF"/>
                  </a:solidFill>
                </a:uFill>
              </a:rPr>
              <a:t>14 % of Swedish employers</a:t>
            </a:r>
            <a:r>
              <a:rPr>
                <a:uFill>
                  <a:solidFill>
                    <a:srgbClr val="0000FF"/>
                  </a:solidFill>
                </a:uFill>
              </a:rPr>
              <a:t> are in the manufacturing sector. This is a rather stable number over the last decades. </a:t>
            </a:r>
            <a:endParaRPr>
              <a:uFill>
                <a:solidFill>
                  <a:srgbClr val="0000FF"/>
                </a:solidFill>
              </a:uFill>
            </a:endParaRPr>
          </a:p>
          <a:p>
            <a:pPr marL="445008" indent="-445008" defTabSz="1779987">
              <a:lnSpc>
                <a:spcPct val="80000"/>
              </a:lnSpc>
              <a:spcBef>
                <a:spcPts val="2900"/>
              </a:spcBef>
              <a:defRPr sz="3504"/>
            </a:pPr>
            <a:r>
              <a:rPr>
                <a:uFill>
                  <a:solidFill>
                    <a:srgbClr val="0000FF"/>
                  </a:solidFill>
                </a:uFill>
              </a:rPr>
              <a:t>About 820 000 work within the industrial sector. The automotive industries are relatively large: </a:t>
            </a:r>
            <a:r>
              <a:rPr b="1">
                <a:uFill>
                  <a:solidFill>
                    <a:srgbClr val="0000FF"/>
                  </a:solidFill>
                </a:uFill>
              </a:rPr>
              <a:t>ca. 1050 companies</a:t>
            </a:r>
            <a:r>
              <a:rPr>
                <a:uFill>
                  <a:solidFill>
                    <a:srgbClr val="0000FF"/>
                  </a:solidFill>
                </a:uFill>
              </a:rPr>
              <a:t> are in the vehicle industry (the majority are suppliers) with about </a:t>
            </a:r>
            <a:r>
              <a:rPr b="1">
                <a:uFill>
                  <a:solidFill>
                    <a:srgbClr val="0000FF"/>
                  </a:solidFill>
                </a:uFill>
              </a:rPr>
              <a:t>74 000 workers (166 000 workers incl. subcontractors</a:t>
            </a:r>
            <a:r>
              <a:rPr>
                <a:uFill>
                  <a:solidFill>
                    <a:srgbClr val="0000FF"/>
                  </a:solidFill>
                </a:uFill>
              </a:rPr>
              <a:t>). </a:t>
            </a:r>
            <a:endParaRPr>
              <a:uFill>
                <a:solidFill>
                  <a:srgbClr val="0000FF"/>
                </a:solidFill>
              </a:uFill>
            </a:endParaRPr>
          </a:p>
          <a:p>
            <a:pPr marL="445008" indent="-445008" defTabSz="1779987">
              <a:lnSpc>
                <a:spcPct val="80000"/>
              </a:lnSpc>
              <a:spcBef>
                <a:spcPts val="2900"/>
              </a:spcBef>
              <a:defRPr sz="3504"/>
            </a:pPr>
            <a:r>
              <a:rPr>
                <a:uFill>
                  <a:solidFill>
                    <a:srgbClr val="0000FF"/>
                  </a:solidFill>
                </a:uFill>
              </a:rPr>
              <a:t>The export value about 253€ billions 2022. (</a:t>
            </a:r>
            <a:r>
              <a:rPr>
                <a:hlinkClick r:id="rId2" invalidUrl="" action="" tgtFrame="" tooltip="" history="1" highlightClick="0" endSnd="0"/>
              </a:rPr>
              <a:t>MobilitySweden.se</a:t>
            </a:r>
            <a:r>
              <a:rPr>
                <a:uFill>
                  <a:solidFill>
                    <a:srgbClr val="0000FF"/>
                  </a:solidFill>
                </a:uFill>
              </a:rPr>
              <a:t>)</a:t>
            </a:r>
            <a:endParaRPr>
              <a:uFill>
                <a:solidFill>
                  <a:srgbClr val="0000FF"/>
                </a:solidFill>
              </a:uFill>
            </a:endParaRPr>
          </a:p>
          <a:p>
            <a:pPr marL="445008" indent="-445008" defTabSz="1779987">
              <a:lnSpc>
                <a:spcPct val="80000"/>
              </a:lnSpc>
              <a:spcBef>
                <a:spcPts val="2900"/>
              </a:spcBef>
              <a:defRPr sz="3504"/>
            </a:pPr>
            <a:r>
              <a:rPr>
                <a:uFill>
                  <a:solidFill>
                    <a:srgbClr val="0000FF"/>
                  </a:solidFill>
                </a:uFill>
              </a:rPr>
              <a:t>Many former Swedish owned companies have been sold to international companies, but manufacture and especially R&amp;D have stayed in Sweden. </a:t>
            </a:r>
            <a:r>
              <a:rPr b="1">
                <a:uFill>
                  <a:solidFill>
                    <a:srgbClr val="0000FF"/>
                  </a:solidFill>
                </a:uFill>
              </a:rPr>
              <a:t>Today 60 % of the companies are part of business groups</a:t>
            </a:r>
            <a:r>
              <a:rPr>
                <a:uFill>
                  <a:solidFill>
                    <a:srgbClr val="0000FF"/>
                  </a:solidFill>
                </a:uFill>
              </a:rPr>
              <a:t>. </a:t>
            </a:r>
            <a:endParaRPr>
              <a:uFill>
                <a:solidFill>
                  <a:srgbClr val="0000FF"/>
                </a:solidFill>
              </a:uFill>
            </a:endParaRPr>
          </a:p>
          <a:p>
            <a:pPr marL="445008" indent="-445008" defTabSz="1779987">
              <a:lnSpc>
                <a:spcPct val="80000"/>
              </a:lnSpc>
              <a:spcBef>
                <a:spcPts val="2900"/>
              </a:spcBef>
              <a:defRPr sz="3504"/>
            </a:pPr>
            <a:r>
              <a:rPr>
                <a:uFill>
                  <a:solidFill>
                    <a:srgbClr val="0000FF"/>
                  </a:solidFill>
                </a:uFill>
              </a:rPr>
              <a:t>The vehicle industry has had about 5 % above average increases in wages compared to the industrial sector, and the blue collar workers have a more compressed wage structure than white collars. </a:t>
            </a:r>
            <a:r>
              <a:rPr b="1">
                <a:uFill>
                  <a:solidFill>
                    <a:srgbClr val="0000FF"/>
                  </a:solidFill>
                </a:uFill>
              </a:rPr>
              <a:t>Women earns 99,7% of the men</a:t>
            </a:r>
            <a:r>
              <a:rPr>
                <a:uFill>
                  <a:solidFill>
                    <a:srgbClr val="0000FF"/>
                  </a:solidFill>
                </a:uFill>
              </a:rPr>
              <a:t> in the industry 2015 (Andersson et.al 2016).</a:t>
            </a:r>
          </a:p>
        </p:txBody>
      </p:sp>
      <p:pic>
        <p:nvPicPr>
          <p:cNvPr id="178" name="Skål med pappardellepasta med persiljesmör, rostade hasselnötter och hyvlad parmesanost" descr="Skål med pappardellepasta med persiljesmör, rostade hasselnötter och hyvlad parmesanost"/>
          <p:cNvPicPr>
            <a:picLocks noChangeAspect="1"/>
          </p:cNvPicPr>
          <p:nvPr>
            <p:ph type="pic" idx="22"/>
          </p:nvPr>
        </p:nvPicPr>
        <p:blipFill>
          <a:blip r:embed="rId3">
            <a:extLst/>
          </a:blip>
          <a:srcRect l="0" t="0" r="0" b="910"/>
          <a:stretch>
            <a:fillRect/>
          </a:stretch>
        </p:blipFill>
        <p:spPr>
          <a:xfrm>
            <a:off x="13343074" y="1730990"/>
            <a:ext cx="11607052" cy="12005912"/>
          </a:xfrm>
          <a:prstGeom prst="rect">
            <a:avLst/>
          </a:prstGeom>
        </p:spPr>
      </p:pic>
      <p:sp>
        <p:nvSpPr>
          <p:cNvPr id="179" name="The Swedish industry: Structural and Institutional settings"/>
          <p:cNvSpPr txBox="1"/>
          <p:nvPr>
            <p:ph type="title"/>
          </p:nvPr>
        </p:nvSpPr>
        <p:spPr>
          <a:xfrm>
            <a:off x="1203685" y="114813"/>
            <a:ext cx="22396434" cy="1435101"/>
          </a:xfrm>
          <a:prstGeom prst="rect">
            <a:avLst/>
          </a:prstGeom>
        </p:spPr>
        <p:txBody>
          <a:bodyPr/>
          <a:lstStyle/>
          <a:p>
            <a:pPr defTabSz="1901904">
              <a:defRPr spc="-132" sz="6629"/>
            </a:pPr>
            <a:r>
              <a:t>The Swedish industry: Structural and Institutional settings</a:t>
            </a:r>
            <a:r>
              <a:rPr b="0"/>
              <a:t>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7">
                                            <p:bg/>
                                          </p:spTgt>
                                        </p:tgtEl>
                                        <p:attrNameLst>
                                          <p:attrName>style.visibility</p:attrName>
                                        </p:attrNameLst>
                                      </p:cBhvr>
                                      <p:to>
                                        <p:strVal val="visible"/>
                                      </p:to>
                                    </p:set>
                                    <p:animEffect filter="fade" transition="in">
                                      <p:cBhvr>
                                        <p:cTn id="7" dur="1250"/>
                                        <p:tgtEl>
                                          <p:spTgt spid="177">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77">
                                            <p:txEl>
                                              <p:pRg st="0" end="0"/>
                                            </p:txEl>
                                          </p:spTgt>
                                        </p:tgtEl>
                                        <p:attrNameLst>
                                          <p:attrName>style.visibility</p:attrName>
                                        </p:attrNameLst>
                                      </p:cBhvr>
                                      <p:to>
                                        <p:strVal val="visible"/>
                                      </p:to>
                                    </p:set>
                                    <p:animEffect filter="fade" transition="in">
                                      <p:cBhvr>
                                        <p:cTn id="10" dur="1250"/>
                                        <p:tgtEl>
                                          <p:spTgt spid="17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77">
                                            <p:txEl>
                                              <p:pRg st="1" end="1"/>
                                            </p:txEl>
                                          </p:spTgt>
                                        </p:tgtEl>
                                        <p:attrNameLst>
                                          <p:attrName>style.visibility</p:attrName>
                                        </p:attrNameLst>
                                      </p:cBhvr>
                                      <p:to>
                                        <p:strVal val="visible"/>
                                      </p:to>
                                    </p:set>
                                    <p:animEffect filter="fade" transition="in">
                                      <p:cBhvr>
                                        <p:cTn id="15" dur="1250"/>
                                        <p:tgtEl>
                                          <p:spTgt spid="17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77">
                                            <p:txEl>
                                              <p:pRg st="2" end="2"/>
                                            </p:txEl>
                                          </p:spTgt>
                                        </p:tgtEl>
                                        <p:attrNameLst>
                                          <p:attrName>style.visibility</p:attrName>
                                        </p:attrNameLst>
                                      </p:cBhvr>
                                      <p:to>
                                        <p:strVal val="visible"/>
                                      </p:to>
                                    </p:set>
                                    <p:animEffect filter="fade" transition="in">
                                      <p:cBhvr>
                                        <p:cTn id="20" dur="1250"/>
                                        <p:tgtEl>
                                          <p:spTgt spid="17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177">
                                            <p:txEl>
                                              <p:pRg st="3" end="3"/>
                                            </p:txEl>
                                          </p:spTgt>
                                        </p:tgtEl>
                                        <p:attrNameLst>
                                          <p:attrName>style.visibility</p:attrName>
                                        </p:attrNameLst>
                                      </p:cBhvr>
                                      <p:to>
                                        <p:strVal val="visible"/>
                                      </p:to>
                                    </p:set>
                                    <p:animEffect filter="fade" transition="in">
                                      <p:cBhvr>
                                        <p:cTn id="25" dur="1250"/>
                                        <p:tgtEl>
                                          <p:spTgt spid="17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177">
                                            <p:txEl>
                                              <p:pRg st="4" end="4"/>
                                            </p:txEl>
                                          </p:spTgt>
                                        </p:tgtEl>
                                        <p:attrNameLst>
                                          <p:attrName>style.visibility</p:attrName>
                                        </p:attrNameLst>
                                      </p:cBhvr>
                                      <p:to>
                                        <p:strVal val="visible"/>
                                      </p:to>
                                    </p:set>
                                    <p:animEffect filter="fade" transition="in">
                                      <p:cBhvr>
                                        <p:cTn id="30" dur="1250"/>
                                        <p:tgtEl>
                                          <p:spTgt spid="17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1" fill="hold">
                                  <p:stCondLst>
                                    <p:cond delay="0"/>
                                  </p:stCondLst>
                                  <p:iterate type="el" backwards="0">
                                    <p:tmAbs val="0"/>
                                  </p:iterate>
                                  <p:childTnLst>
                                    <p:set>
                                      <p:cBhvr>
                                        <p:cTn id="34" fill="hold"/>
                                        <p:tgtEl>
                                          <p:spTgt spid="177">
                                            <p:txEl>
                                              <p:pRg st="5" end="5"/>
                                            </p:txEl>
                                          </p:spTgt>
                                        </p:tgtEl>
                                        <p:attrNameLst>
                                          <p:attrName>style.visibility</p:attrName>
                                        </p:attrNameLst>
                                      </p:cBhvr>
                                      <p:to>
                                        <p:strVal val="visible"/>
                                      </p:to>
                                    </p:set>
                                    <p:animEffect filter="fade" transition="in">
                                      <p:cBhvr>
                                        <p:cTn id="35" dur="1250"/>
                                        <p:tgtEl>
                                          <p:spTgt spid="17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10" grpId="1" fill="hold">
                                  <p:stCondLst>
                                    <p:cond delay="0"/>
                                  </p:stCondLst>
                                  <p:iterate type="el" backwards="0">
                                    <p:tmAbs val="0"/>
                                  </p:iterate>
                                  <p:childTnLst>
                                    <p:set>
                                      <p:cBhvr>
                                        <p:cTn id="39" fill="hold"/>
                                        <p:tgtEl>
                                          <p:spTgt spid="177">
                                            <p:txEl>
                                              <p:pRg st="6" end="6"/>
                                            </p:txEl>
                                          </p:spTgt>
                                        </p:tgtEl>
                                        <p:attrNameLst>
                                          <p:attrName>style.visibility</p:attrName>
                                        </p:attrNameLst>
                                      </p:cBhvr>
                                      <p:to>
                                        <p:strVal val="visible"/>
                                      </p:to>
                                    </p:set>
                                    <p:animEffect filter="fade" transition="in">
                                      <p:cBhvr>
                                        <p:cTn id="40" dur="1250"/>
                                        <p:tgtEl>
                                          <p:spTgt spid="177">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7"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The industrial relations are characterized by strong trade unions and employer associations negotiating collective agreements with a high degree of autonomy from the state, and with wide bargaining coverage and relatively low levels of conflict (the exce"/>
          <p:cNvSpPr txBox="1"/>
          <p:nvPr>
            <p:ph type="body" idx="1"/>
          </p:nvPr>
        </p:nvSpPr>
        <p:spPr>
          <a:xfrm>
            <a:off x="336881" y="2166359"/>
            <a:ext cx="12739704" cy="11345633"/>
          </a:xfrm>
          <a:prstGeom prst="rect">
            <a:avLst/>
          </a:prstGeom>
        </p:spPr>
        <p:txBody>
          <a:bodyPr/>
          <a:lstStyle/>
          <a:p>
            <a:pPr marL="499871" indent="-499871" defTabSz="1999437">
              <a:lnSpc>
                <a:spcPct val="80000"/>
              </a:lnSpc>
              <a:spcBef>
                <a:spcPts val="2700"/>
              </a:spcBef>
              <a:defRPr sz="3280"/>
            </a:pPr>
            <a:r>
              <a:t>The </a:t>
            </a:r>
            <a:r>
              <a:rPr b="1" i="1"/>
              <a:t>industrial relations</a:t>
            </a:r>
            <a:r>
              <a:t> are characterized by strong trade unions and employer associations negotiating collective agreements with a high degree of autonomy from the state, and with wide bargaining coverage and relatively low levels of conflict (the exception right now is Tesla and IF Metall who have been in conflict over collective agreements since 24th of October 2023).</a:t>
            </a:r>
          </a:p>
          <a:p>
            <a:pPr marL="499871" indent="-499871" defTabSz="1999437">
              <a:lnSpc>
                <a:spcPct val="80000"/>
              </a:lnSpc>
              <a:spcBef>
                <a:spcPts val="2700"/>
              </a:spcBef>
              <a:defRPr sz="3280"/>
            </a:pPr>
            <a:r>
              <a:t>There is a large </a:t>
            </a:r>
            <a:r>
              <a:rPr b="1" i="1"/>
              <a:t>welfare state</a:t>
            </a:r>
            <a:r>
              <a:t> based on social democratic traditions, however, as in other Nordic countries Sweden have seen the introduction of more liberal features, such as increased fees in the unemployment insurance funds, a loosening of employment regulation (with more temporary contracts), and an organized decentralization of collective bargaining from the 1980s onwards.</a:t>
            </a:r>
          </a:p>
          <a:p>
            <a:pPr marL="499871" indent="-499871" defTabSz="1999437">
              <a:lnSpc>
                <a:spcPct val="80000"/>
              </a:lnSpc>
              <a:spcBef>
                <a:spcPts val="2700"/>
              </a:spcBef>
              <a:defRPr sz="3280"/>
            </a:pPr>
            <a:r>
              <a:rPr b="1" i="1"/>
              <a:t>Swedish trade unions</a:t>
            </a:r>
            <a:r>
              <a:t> are strong and are by tradition organized primarily on an occupational/industry basis, in three class-based confederations – one each for blue-collar (LO), white-collar workers (TCO), and for academically trained professionals (SACO). </a:t>
            </a:r>
          </a:p>
          <a:p>
            <a:pPr marL="499871" indent="-499871" defTabSz="1999437">
              <a:lnSpc>
                <a:spcPct val="80000"/>
              </a:lnSpc>
              <a:spcBef>
                <a:spcPts val="2700"/>
              </a:spcBef>
              <a:defRPr sz="3280"/>
            </a:pPr>
            <a:r>
              <a:t>About 90% of all employed are covered by collective agreements and the general level of union membership is about 70% (Medlingsinstitutet 2023). </a:t>
            </a:r>
          </a:p>
          <a:p>
            <a:pPr marL="499871" indent="-499871" defTabSz="1999437">
              <a:lnSpc>
                <a:spcPct val="80000"/>
              </a:lnSpc>
              <a:spcBef>
                <a:spcPts val="2700"/>
              </a:spcBef>
              <a:defRPr sz="3280"/>
            </a:pPr>
            <a:r>
              <a:t>The membership of Swedish employers in the employers organization (Svenskt Näringsliv) is also about 90% (Medlingsinstitutet 2023).</a:t>
            </a:r>
          </a:p>
        </p:txBody>
      </p:sp>
      <p:sp>
        <p:nvSpPr>
          <p:cNvPr id="182" name="The Swedish industrial relations system"/>
          <p:cNvSpPr txBox="1"/>
          <p:nvPr>
            <p:ph type="title"/>
          </p:nvPr>
        </p:nvSpPr>
        <p:spPr>
          <a:xfrm>
            <a:off x="494945" y="56565"/>
            <a:ext cx="11196482" cy="1860034"/>
          </a:xfrm>
          <a:prstGeom prst="rect">
            <a:avLst/>
          </a:prstGeom>
        </p:spPr>
        <p:txBody>
          <a:bodyPr/>
          <a:lstStyle>
            <a:lvl1pPr defTabSz="1804370">
              <a:defRPr spc="-125" sz="6290"/>
            </a:lvl1pPr>
          </a:lstStyle>
          <a:p>
            <a:pPr/>
            <a:r>
              <a:t>The Swedish industrial relations system</a:t>
            </a:r>
          </a:p>
        </p:txBody>
      </p:sp>
      <p:sp>
        <p:nvSpPr>
          <p:cNvPr id="183" name="National policies and the role of social dialogue for shaping DAD policies"/>
          <p:cNvSpPr txBox="1"/>
          <p:nvPr/>
        </p:nvSpPr>
        <p:spPr>
          <a:xfrm>
            <a:off x="13605546" y="-164421"/>
            <a:ext cx="10521207" cy="23020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spcBef>
                <a:spcPts val="0"/>
              </a:spcBef>
              <a:defRPr b="1" spc="-107" sz="5400"/>
            </a:lvl1pPr>
          </a:lstStyle>
          <a:p>
            <a:pPr/>
            <a:r>
              <a:t>National policies and the role of social dialogue for shaping DAD policies</a:t>
            </a:r>
          </a:p>
        </p:txBody>
      </p:sp>
      <p:sp>
        <p:nvSpPr>
          <p:cNvPr id="184" name="There has been a strong political and social partner commitment from Swedish employers and the unions during the last decade.…"/>
          <p:cNvSpPr txBox="1"/>
          <p:nvPr/>
        </p:nvSpPr>
        <p:spPr>
          <a:xfrm>
            <a:off x="13118859" y="2389240"/>
            <a:ext cx="11172225" cy="108998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09599" indent="-609599">
              <a:lnSpc>
                <a:spcPct val="80000"/>
              </a:lnSpc>
              <a:spcBef>
                <a:spcPts val="3400"/>
              </a:spcBef>
              <a:buSzPct val="123000"/>
              <a:buChar char="•"/>
              <a:defRPr sz="3900"/>
            </a:pPr>
            <a:r>
              <a:t>There has been a strong political and social partner commitment from Swedish employers and the unions during the last decade. </a:t>
            </a:r>
          </a:p>
          <a:p>
            <a:pPr marL="609599" indent="-609599">
              <a:lnSpc>
                <a:spcPct val="80000"/>
              </a:lnSpc>
              <a:spcBef>
                <a:spcPts val="3400"/>
              </a:spcBef>
              <a:buSzPct val="123000"/>
              <a:buChar char="•"/>
              <a:defRPr sz="3900"/>
            </a:pPr>
            <a:r>
              <a:t>Even though general and sectoral collective agreements does not specifically regulate DAD issues, the general cooperation and negotiation at crossectoral level has been successful to stay ahead and competitive.</a:t>
            </a:r>
          </a:p>
          <a:p>
            <a:pPr marL="609599" indent="-609599">
              <a:lnSpc>
                <a:spcPct val="80000"/>
              </a:lnSpc>
              <a:spcBef>
                <a:spcPts val="3400"/>
              </a:spcBef>
              <a:buSzPct val="123000"/>
              <a:buChar char="•"/>
              <a:defRPr sz="3900"/>
            </a:pPr>
            <a:r>
              <a:t>Union influence on digitalization of work is mainly exercised through the codetermination process, specified by law and the crossectoral Development Agreement from 1985. </a:t>
            </a:r>
          </a:p>
          <a:p>
            <a:pPr marL="609599" indent="-609599">
              <a:lnSpc>
                <a:spcPct val="80000"/>
              </a:lnSpc>
              <a:spcBef>
                <a:spcPts val="3400"/>
              </a:spcBef>
              <a:buSzPct val="123000"/>
              <a:buChar char="•"/>
              <a:defRPr sz="3900"/>
            </a:pPr>
            <a:r>
              <a:t>Also, some occasional statements from the IF Metall’s joint CAs, concerning ”sustainable work”, under </a:t>
            </a:r>
            <a:r>
              <a:rPr i="1"/>
              <a:t>§ 19 Measures for developing the company</a:t>
            </a:r>
            <a:r>
              <a:t>, which indicates some general joint views and the ambition to solve digital and environmental transitions locally, and for competence development in the automotive industry (in the blue collar agreement).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1">
                                            <p:bg/>
                                          </p:spTgt>
                                        </p:tgtEl>
                                        <p:attrNameLst>
                                          <p:attrName>style.visibility</p:attrName>
                                        </p:attrNameLst>
                                      </p:cBhvr>
                                      <p:to>
                                        <p:strVal val="visible"/>
                                      </p:to>
                                    </p:set>
                                    <p:animEffect filter="fade" transition="in">
                                      <p:cBhvr>
                                        <p:cTn id="7" dur="1250"/>
                                        <p:tgtEl>
                                          <p:spTgt spid="181">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81">
                                            <p:txEl>
                                              <p:pRg st="0" end="0"/>
                                            </p:txEl>
                                          </p:spTgt>
                                        </p:tgtEl>
                                        <p:attrNameLst>
                                          <p:attrName>style.visibility</p:attrName>
                                        </p:attrNameLst>
                                      </p:cBhvr>
                                      <p:to>
                                        <p:strVal val="visible"/>
                                      </p:to>
                                    </p:set>
                                    <p:animEffect filter="fade" transition="in">
                                      <p:cBhvr>
                                        <p:cTn id="10" dur="1250"/>
                                        <p:tgtEl>
                                          <p:spTgt spid="18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81">
                                            <p:txEl>
                                              <p:pRg st="1" end="1"/>
                                            </p:txEl>
                                          </p:spTgt>
                                        </p:tgtEl>
                                        <p:attrNameLst>
                                          <p:attrName>style.visibility</p:attrName>
                                        </p:attrNameLst>
                                      </p:cBhvr>
                                      <p:to>
                                        <p:strVal val="visible"/>
                                      </p:to>
                                    </p:set>
                                    <p:animEffect filter="fade" transition="in">
                                      <p:cBhvr>
                                        <p:cTn id="15" dur="1250"/>
                                        <p:tgtEl>
                                          <p:spTgt spid="18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81">
                                            <p:txEl>
                                              <p:pRg st="2" end="2"/>
                                            </p:txEl>
                                          </p:spTgt>
                                        </p:tgtEl>
                                        <p:attrNameLst>
                                          <p:attrName>style.visibility</p:attrName>
                                        </p:attrNameLst>
                                      </p:cBhvr>
                                      <p:to>
                                        <p:strVal val="visible"/>
                                      </p:to>
                                    </p:set>
                                    <p:animEffect filter="fade" transition="in">
                                      <p:cBhvr>
                                        <p:cTn id="20" dur="1250"/>
                                        <p:tgtEl>
                                          <p:spTgt spid="18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181">
                                            <p:txEl>
                                              <p:pRg st="3" end="3"/>
                                            </p:txEl>
                                          </p:spTgt>
                                        </p:tgtEl>
                                        <p:attrNameLst>
                                          <p:attrName>style.visibility</p:attrName>
                                        </p:attrNameLst>
                                      </p:cBhvr>
                                      <p:to>
                                        <p:strVal val="visible"/>
                                      </p:to>
                                    </p:set>
                                    <p:animEffect filter="fade" transition="in">
                                      <p:cBhvr>
                                        <p:cTn id="25" dur="1250"/>
                                        <p:tgtEl>
                                          <p:spTgt spid="18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181">
                                            <p:txEl>
                                              <p:pRg st="4" end="4"/>
                                            </p:txEl>
                                          </p:spTgt>
                                        </p:tgtEl>
                                        <p:attrNameLst>
                                          <p:attrName>style.visibility</p:attrName>
                                        </p:attrNameLst>
                                      </p:cBhvr>
                                      <p:to>
                                        <p:strVal val="visible"/>
                                      </p:to>
                                    </p:set>
                                    <p:animEffect filter="fade" transition="in">
                                      <p:cBhvr>
                                        <p:cTn id="30" dur="1250"/>
                                        <p:tgtEl>
                                          <p:spTgt spid="181">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1"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Swedish national policies and the role of social dialogue…"/>
          <p:cNvSpPr txBox="1"/>
          <p:nvPr>
            <p:ph type="title"/>
          </p:nvPr>
        </p:nvSpPr>
        <p:spPr>
          <a:xfrm>
            <a:off x="1206500" y="1079500"/>
            <a:ext cx="21971000" cy="2223657"/>
          </a:xfrm>
          <a:prstGeom prst="rect">
            <a:avLst/>
          </a:prstGeom>
        </p:spPr>
        <p:txBody>
          <a:bodyPr/>
          <a:lstStyle/>
          <a:p>
            <a:pPr defTabSz="1926287">
              <a:defRPr spc="-134" sz="6715"/>
            </a:pPr>
            <a:r>
              <a:t>Swedish national policies and the role of social dialogue</a:t>
            </a:r>
          </a:p>
          <a:p>
            <a:pPr defTabSz="1926287">
              <a:defRPr spc="-134" sz="6715"/>
            </a:pPr>
            <a:r>
              <a:t>for shaping DAD policies</a:t>
            </a:r>
          </a:p>
        </p:txBody>
      </p:sp>
      <p:sp>
        <p:nvSpPr>
          <p:cNvPr id="187" name="There has been a strong political and social partner commitment from Swedish employers and the unions during the last decade.…"/>
          <p:cNvSpPr txBox="1"/>
          <p:nvPr>
            <p:ph type="body" idx="1"/>
          </p:nvPr>
        </p:nvSpPr>
        <p:spPr>
          <a:xfrm>
            <a:off x="1206500" y="3552463"/>
            <a:ext cx="21971000" cy="9648093"/>
          </a:xfrm>
          <a:prstGeom prst="rect">
            <a:avLst/>
          </a:prstGeom>
        </p:spPr>
        <p:txBody>
          <a:bodyPr/>
          <a:lstStyle/>
          <a:p>
            <a:pPr marL="560831" indent="-560831" defTabSz="2243271">
              <a:spcBef>
                <a:spcPts val="4100"/>
              </a:spcBef>
              <a:defRPr sz="4416"/>
            </a:pPr>
            <a:r>
              <a:t>There has been a strong political and social partner commitment from Swedish employers and the unions during the last decade. </a:t>
            </a:r>
          </a:p>
          <a:p>
            <a:pPr marL="560831" indent="-560831" defTabSz="2243271">
              <a:spcBef>
                <a:spcPts val="4100"/>
              </a:spcBef>
              <a:defRPr sz="4416"/>
            </a:pPr>
            <a:r>
              <a:t>Even though general and sectoral collective agreements does not specifically regulate DAD issues, the general cooperation and negotiation at crossectoral level has been successful to stay ahead and competitive.</a:t>
            </a:r>
          </a:p>
          <a:p>
            <a:pPr marL="560831" indent="-560831" defTabSz="2243271">
              <a:spcBef>
                <a:spcPts val="4100"/>
              </a:spcBef>
              <a:defRPr sz="4416"/>
            </a:pPr>
            <a:r>
              <a:t>Union influence on digitalization of work is mainly exercised through the codetermination process, specified by law and the crossectoral Development Agreement from 1985. </a:t>
            </a:r>
          </a:p>
          <a:p>
            <a:pPr marL="560831" indent="-560831" defTabSz="2243271">
              <a:spcBef>
                <a:spcPts val="4100"/>
              </a:spcBef>
              <a:defRPr sz="4416"/>
            </a:pPr>
            <a:r>
              <a:t>Also, some occasional statements from the IF Metall’s joint CAs, concerning ”sustainable work”, under </a:t>
            </a:r>
            <a:r>
              <a:rPr i="1"/>
              <a:t>§ 19 Measures for developing the company</a:t>
            </a:r>
            <a:r>
              <a:t>, which indicates some general joint views and the ambition to solve digital and environmental transitions locally, and for competence development in the automotive industry (in the blue collar agreement).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7">
                                            <p:bg/>
                                          </p:spTgt>
                                        </p:tgtEl>
                                        <p:attrNameLst>
                                          <p:attrName>style.visibility</p:attrName>
                                        </p:attrNameLst>
                                      </p:cBhvr>
                                      <p:to>
                                        <p:strVal val="visible"/>
                                      </p:to>
                                    </p:set>
                                    <p:animEffect filter="fade" transition="in">
                                      <p:cBhvr>
                                        <p:cTn id="7" dur="1250"/>
                                        <p:tgtEl>
                                          <p:spTgt spid="187">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87">
                                            <p:txEl>
                                              <p:pRg st="0" end="0"/>
                                            </p:txEl>
                                          </p:spTgt>
                                        </p:tgtEl>
                                        <p:attrNameLst>
                                          <p:attrName>style.visibility</p:attrName>
                                        </p:attrNameLst>
                                      </p:cBhvr>
                                      <p:to>
                                        <p:strVal val="visible"/>
                                      </p:to>
                                    </p:set>
                                    <p:animEffect filter="fade" transition="in">
                                      <p:cBhvr>
                                        <p:cTn id="10" dur="1250"/>
                                        <p:tgtEl>
                                          <p:spTgt spid="18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87">
                                            <p:txEl>
                                              <p:pRg st="1" end="1"/>
                                            </p:txEl>
                                          </p:spTgt>
                                        </p:tgtEl>
                                        <p:attrNameLst>
                                          <p:attrName>style.visibility</p:attrName>
                                        </p:attrNameLst>
                                      </p:cBhvr>
                                      <p:to>
                                        <p:strVal val="visible"/>
                                      </p:to>
                                    </p:set>
                                    <p:animEffect filter="fade" transition="in">
                                      <p:cBhvr>
                                        <p:cTn id="15" dur="1250"/>
                                        <p:tgtEl>
                                          <p:spTgt spid="18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87">
                                            <p:txEl>
                                              <p:pRg st="2" end="2"/>
                                            </p:txEl>
                                          </p:spTgt>
                                        </p:tgtEl>
                                        <p:attrNameLst>
                                          <p:attrName>style.visibility</p:attrName>
                                        </p:attrNameLst>
                                      </p:cBhvr>
                                      <p:to>
                                        <p:strVal val="visible"/>
                                      </p:to>
                                    </p:set>
                                    <p:animEffect filter="fade" transition="in">
                                      <p:cBhvr>
                                        <p:cTn id="20" dur="1250"/>
                                        <p:tgtEl>
                                          <p:spTgt spid="18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187">
                                            <p:txEl>
                                              <p:pRg st="3" end="3"/>
                                            </p:txEl>
                                          </p:spTgt>
                                        </p:tgtEl>
                                        <p:attrNameLst>
                                          <p:attrName>style.visibility</p:attrName>
                                        </p:attrNameLst>
                                      </p:cBhvr>
                                      <p:to>
                                        <p:strVal val="visible"/>
                                      </p:to>
                                    </p:set>
                                    <p:animEffect filter="fade" transition="in">
                                      <p:cBhvr>
                                        <p:cTn id="25" dur="1250"/>
                                        <p:tgtEl>
                                          <p:spTgt spid="18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7"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Olofström, with appr. 2400 employees produce different metal parts for Geely cars (the main owner), mostly for Volvo, Polestar, Lynk &amp; Co, and Zeekr. (41% of all workers in Olofström works at Volvo).…"/>
          <p:cNvSpPr txBox="1"/>
          <p:nvPr>
            <p:ph type="body" sz="half" idx="1"/>
          </p:nvPr>
        </p:nvSpPr>
        <p:spPr>
          <a:xfrm>
            <a:off x="43462" y="2021384"/>
            <a:ext cx="11132377" cy="11339670"/>
          </a:xfrm>
          <a:prstGeom prst="rect">
            <a:avLst/>
          </a:prstGeom>
        </p:spPr>
        <p:txBody>
          <a:bodyPr/>
          <a:lstStyle/>
          <a:p>
            <a:pPr marL="524255" indent="-524255" defTabSz="2096971">
              <a:spcBef>
                <a:spcPts val="3800"/>
              </a:spcBef>
              <a:defRPr sz="4128"/>
            </a:pPr>
            <a:r>
              <a:t>Olofström, with appr. 2400 employees produce different metal parts for Geely cars (the main owner), mostly for Volvo, Polestar, Lynk &amp; Co, and Zeekr. (41% of all workers in Olofström works at Volvo).</a:t>
            </a:r>
          </a:p>
          <a:p>
            <a:pPr marL="524255" indent="-524255" defTabSz="2096971">
              <a:spcBef>
                <a:spcPts val="3800"/>
              </a:spcBef>
              <a:defRPr sz="4128"/>
            </a:pPr>
            <a:r>
              <a:t>Interviews were performed with the Head of R&amp;D, the white collar workers union (Unionen), and two shop floor workers.</a:t>
            </a:r>
          </a:p>
          <a:p>
            <a:pPr marL="524255" indent="-524255" defTabSz="2096971">
              <a:spcBef>
                <a:spcPts val="3800"/>
              </a:spcBef>
              <a:defRPr sz="4128"/>
            </a:pPr>
            <a:r>
              <a:t>The production is mainly pressed metal blades for car parts such as the hood, roof, and doors. The headquarter is in Gothenburg and the Torslanda factory where the car parts from Olofström are assembled.</a:t>
            </a:r>
          </a:p>
          <a:p>
            <a:pPr marL="524255" indent="-524255" defTabSz="2096971">
              <a:spcBef>
                <a:spcPts val="3800"/>
              </a:spcBef>
              <a:defRPr sz="4128"/>
            </a:pPr>
            <a:r>
              <a:t>Four other productions sites are located in Sweden and other main production plants are in China, Belgium, USA, and a new factory is set up in Slovakia. </a:t>
            </a:r>
          </a:p>
        </p:txBody>
      </p:sp>
      <p:pic>
        <p:nvPicPr>
          <p:cNvPr id="190" name="65375_volvo_cars_body_components_olofsstr_m_air_photo.jpg" descr="65375_volvo_cars_body_components_olofsstr_m_air_photo.jpg"/>
          <p:cNvPicPr>
            <a:picLocks noChangeAspect="1"/>
          </p:cNvPicPr>
          <p:nvPr>
            <p:ph type="pic" idx="22"/>
          </p:nvPr>
        </p:nvPicPr>
        <p:blipFill>
          <a:blip r:embed="rId2">
            <a:extLst/>
          </a:blip>
          <a:srcRect l="43" t="0" r="3944" b="0"/>
          <a:stretch>
            <a:fillRect/>
          </a:stretch>
        </p:blipFill>
        <p:spPr>
          <a:xfrm>
            <a:off x="11366524" y="2742282"/>
            <a:ext cx="13056085" cy="7368618"/>
          </a:xfrm>
          <a:prstGeom prst="rect">
            <a:avLst/>
          </a:prstGeom>
        </p:spPr>
      </p:pic>
      <p:sp>
        <p:nvSpPr>
          <p:cNvPr id="191" name="Case study 1: Volvo Cars Body Components, Olofström"/>
          <p:cNvSpPr txBox="1"/>
          <p:nvPr>
            <p:ph type="title"/>
          </p:nvPr>
        </p:nvSpPr>
        <p:spPr>
          <a:xfrm>
            <a:off x="923778" y="625316"/>
            <a:ext cx="23167458" cy="1435101"/>
          </a:xfrm>
          <a:prstGeom prst="rect">
            <a:avLst/>
          </a:prstGeom>
        </p:spPr>
        <p:txBody>
          <a:bodyPr/>
          <a:lstStyle/>
          <a:p>
            <a:pPr defTabSz="2048204">
              <a:defRPr spc="-142" sz="7140"/>
            </a:pPr>
            <a:r>
              <a:t>Case study 1: </a:t>
            </a:r>
            <a:r>
              <a:rPr i="1"/>
              <a:t>Volvo Cars Body Components, Olofström</a:t>
            </a:r>
          </a:p>
        </p:txBody>
      </p:sp>
      <p:sp>
        <p:nvSpPr>
          <p:cNvPr id="192" name="Volvo Cars Body Components, Olofström"/>
          <p:cNvSpPr txBox="1"/>
          <p:nvPr/>
        </p:nvSpPr>
        <p:spPr>
          <a:xfrm>
            <a:off x="13146755" y="10151212"/>
            <a:ext cx="9495537" cy="6969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a:r>
              <a:t>Volvo Cars Body Components, Olofström</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9">
                                            <p:bg/>
                                          </p:spTgt>
                                        </p:tgtEl>
                                        <p:attrNameLst>
                                          <p:attrName>style.visibility</p:attrName>
                                        </p:attrNameLst>
                                      </p:cBhvr>
                                      <p:to>
                                        <p:strVal val="visible"/>
                                      </p:to>
                                    </p:set>
                                    <p:animEffect filter="fade" transition="in">
                                      <p:cBhvr>
                                        <p:cTn id="7" dur="1000"/>
                                        <p:tgtEl>
                                          <p:spTgt spid="189">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89">
                                            <p:txEl>
                                              <p:pRg st="0" end="0"/>
                                            </p:txEl>
                                          </p:spTgt>
                                        </p:tgtEl>
                                        <p:attrNameLst>
                                          <p:attrName>style.visibility</p:attrName>
                                        </p:attrNameLst>
                                      </p:cBhvr>
                                      <p:to>
                                        <p:strVal val="visible"/>
                                      </p:to>
                                    </p:set>
                                    <p:animEffect filter="fade" transition="in">
                                      <p:cBhvr>
                                        <p:cTn id="10" dur="1000"/>
                                        <p:tgtEl>
                                          <p:spTgt spid="18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89">
                                            <p:txEl>
                                              <p:pRg st="1" end="1"/>
                                            </p:txEl>
                                          </p:spTgt>
                                        </p:tgtEl>
                                        <p:attrNameLst>
                                          <p:attrName>style.visibility</p:attrName>
                                        </p:attrNameLst>
                                      </p:cBhvr>
                                      <p:to>
                                        <p:strVal val="visible"/>
                                      </p:to>
                                    </p:set>
                                    <p:animEffect filter="fade" transition="in">
                                      <p:cBhvr>
                                        <p:cTn id="15" dur="1000"/>
                                        <p:tgtEl>
                                          <p:spTgt spid="18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89">
                                            <p:txEl>
                                              <p:pRg st="2" end="2"/>
                                            </p:txEl>
                                          </p:spTgt>
                                        </p:tgtEl>
                                        <p:attrNameLst>
                                          <p:attrName>style.visibility</p:attrName>
                                        </p:attrNameLst>
                                      </p:cBhvr>
                                      <p:to>
                                        <p:strVal val="visible"/>
                                      </p:to>
                                    </p:set>
                                    <p:animEffect filter="fade" transition="in">
                                      <p:cBhvr>
                                        <p:cTn id="20" dur="1000"/>
                                        <p:tgtEl>
                                          <p:spTgt spid="18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189">
                                            <p:txEl>
                                              <p:pRg st="3" end="3"/>
                                            </p:txEl>
                                          </p:spTgt>
                                        </p:tgtEl>
                                        <p:attrNameLst>
                                          <p:attrName>style.visibility</p:attrName>
                                        </p:attrNameLst>
                                      </p:cBhvr>
                                      <p:to>
                                        <p:strVal val="visible"/>
                                      </p:to>
                                    </p:set>
                                    <p:animEffect filter="fade" transition="in">
                                      <p:cBhvr>
                                        <p:cTn id="25" dur="1000"/>
                                        <p:tgtEl>
                                          <p:spTgt spid="189">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9"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Appr. 230 employees and three production sites in Sweden. They are producing forest machinery such as harvesters, forwarders, harvester heads and simulators.…"/>
          <p:cNvSpPr txBox="1"/>
          <p:nvPr>
            <p:ph type="body" idx="1"/>
          </p:nvPr>
        </p:nvSpPr>
        <p:spPr>
          <a:xfrm>
            <a:off x="419453" y="1831550"/>
            <a:ext cx="12072583" cy="11861696"/>
          </a:xfrm>
          <a:prstGeom prst="rect">
            <a:avLst/>
          </a:prstGeom>
        </p:spPr>
        <p:txBody>
          <a:bodyPr/>
          <a:lstStyle/>
          <a:p>
            <a:pPr marL="579119" indent="-579119" defTabSz="2316421">
              <a:spcBef>
                <a:spcPts val="4200"/>
              </a:spcBef>
              <a:defRPr sz="4560"/>
            </a:pPr>
            <a:r>
              <a:t>Appr. 230 employees and three production sites in Sweden. They are producing forest machinery such as harvesters, forwarders, harvester heads and simulators. </a:t>
            </a:r>
          </a:p>
          <a:p>
            <a:pPr marL="579119" indent="-579119" defTabSz="2316421">
              <a:spcBef>
                <a:spcPts val="4200"/>
              </a:spcBef>
              <a:defRPr sz="4560"/>
            </a:pPr>
            <a:r>
              <a:t>Interviews with the HR-manager, the Manager of Product Development, the chair of the white collar workers union (Unionen), the blue collar workers union (IF Metall), and two shop floor workers. </a:t>
            </a:r>
          </a:p>
          <a:p>
            <a:pPr marL="579119" indent="-579119" defTabSz="2316421">
              <a:spcBef>
                <a:spcPts val="4200"/>
              </a:spcBef>
              <a:defRPr sz="4560"/>
            </a:pPr>
            <a:r>
              <a:t>Company 3: An additional interview with Head of R&amp;D at </a:t>
            </a:r>
            <a:r>
              <a:rPr b="1" i="1"/>
              <a:t>Kalmar Industries</a:t>
            </a:r>
            <a:r>
              <a:t>, Ljungby, (a part of Cargotec). Appr. 470 employees. Produces lift trucks, heavy forklifts, reachstackers and master container handlers. They also produce trucks in Finland, Poland, Malaysia and USA.</a:t>
            </a:r>
          </a:p>
        </p:txBody>
      </p:sp>
      <p:pic>
        <p:nvPicPr>
          <p:cNvPr id="195" name="305762263_5777445058933435_2175770958454489477_n.jpg" descr="305762263_5777445058933435_2175770958454489477_n.jpg"/>
          <p:cNvPicPr>
            <a:picLocks noChangeAspect="1"/>
          </p:cNvPicPr>
          <p:nvPr>
            <p:ph type="pic" idx="22"/>
          </p:nvPr>
        </p:nvPicPr>
        <p:blipFill>
          <a:blip r:embed="rId2">
            <a:extLst/>
          </a:blip>
          <a:srcRect l="17475" t="11200" r="17475" b="0"/>
          <a:stretch>
            <a:fillRect/>
          </a:stretch>
        </p:blipFill>
        <p:spPr>
          <a:xfrm>
            <a:off x="12642620" y="1784618"/>
            <a:ext cx="12444085" cy="11324961"/>
          </a:xfrm>
          <a:prstGeom prst="rect">
            <a:avLst/>
          </a:prstGeom>
        </p:spPr>
      </p:pic>
      <p:sp>
        <p:nvSpPr>
          <p:cNvPr id="196" name="Case 2: Rottne Industri AB, Rottne"/>
          <p:cNvSpPr txBox="1"/>
          <p:nvPr>
            <p:ph type="title"/>
          </p:nvPr>
        </p:nvSpPr>
        <p:spPr>
          <a:xfrm>
            <a:off x="713876" y="307891"/>
            <a:ext cx="18023766" cy="1435101"/>
          </a:xfrm>
          <a:prstGeom prst="rect">
            <a:avLst/>
          </a:prstGeom>
        </p:spPr>
        <p:txBody>
          <a:bodyPr/>
          <a:lstStyle/>
          <a:p>
            <a:pPr/>
            <a:r>
              <a:t>Case 2: </a:t>
            </a:r>
            <a:r>
              <a:rPr i="1"/>
              <a:t>Rottne Industri AB, Rottne</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4">
                                            <p:bg/>
                                          </p:spTgt>
                                        </p:tgtEl>
                                        <p:attrNameLst>
                                          <p:attrName>style.visibility</p:attrName>
                                        </p:attrNameLst>
                                      </p:cBhvr>
                                      <p:to>
                                        <p:strVal val="visible"/>
                                      </p:to>
                                    </p:set>
                                    <p:animEffect filter="fade" transition="in">
                                      <p:cBhvr>
                                        <p:cTn id="7" dur="1000"/>
                                        <p:tgtEl>
                                          <p:spTgt spid="194">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94">
                                            <p:txEl>
                                              <p:pRg st="0" end="0"/>
                                            </p:txEl>
                                          </p:spTgt>
                                        </p:tgtEl>
                                        <p:attrNameLst>
                                          <p:attrName>style.visibility</p:attrName>
                                        </p:attrNameLst>
                                      </p:cBhvr>
                                      <p:to>
                                        <p:strVal val="visible"/>
                                      </p:to>
                                    </p:set>
                                    <p:animEffect filter="fade" transition="in">
                                      <p:cBhvr>
                                        <p:cTn id="10" dur="1000"/>
                                        <p:tgtEl>
                                          <p:spTgt spid="19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94">
                                            <p:txEl>
                                              <p:pRg st="1" end="1"/>
                                            </p:txEl>
                                          </p:spTgt>
                                        </p:tgtEl>
                                        <p:attrNameLst>
                                          <p:attrName>style.visibility</p:attrName>
                                        </p:attrNameLst>
                                      </p:cBhvr>
                                      <p:to>
                                        <p:strVal val="visible"/>
                                      </p:to>
                                    </p:set>
                                    <p:animEffect filter="fade" transition="in">
                                      <p:cBhvr>
                                        <p:cTn id="15" dur="1000"/>
                                        <p:tgtEl>
                                          <p:spTgt spid="19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94">
                                            <p:txEl>
                                              <p:pRg st="2" end="2"/>
                                            </p:txEl>
                                          </p:spTgt>
                                        </p:tgtEl>
                                        <p:attrNameLst>
                                          <p:attrName>style.visibility</p:attrName>
                                        </p:attrNameLst>
                                      </p:cBhvr>
                                      <p:to>
                                        <p:strVal val="visible"/>
                                      </p:to>
                                    </p:set>
                                    <p:animEffect filter="fade" transition="in">
                                      <p:cBhvr>
                                        <p:cTn id="20" dur="1000"/>
                                        <p:tgtEl>
                                          <p:spTgt spid="19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4"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Comparative findings: Status and effects of DAD"/>
          <p:cNvSpPr txBox="1"/>
          <p:nvPr>
            <p:ph type="title"/>
          </p:nvPr>
        </p:nvSpPr>
        <p:spPr>
          <a:xfrm>
            <a:off x="1206500" y="1079500"/>
            <a:ext cx="21971000" cy="1548132"/>
          </a:xfrm>
          <a:prstGeom prst="rect">
            <a:avLst/>
          </a:prstGeom>
        </p:spPr>
        <p:txBody>
          <a:bodyPr/>
          <a:lstStyle>
            <a:lvl1pPr defTabSz="2218888">
              <a:defRPr spc="-154" sz="7735"/>
            </a:lvl1pPr>
          </a:lstStyle>
          <a:p>
            <a:pPr/>
            <a:r>
              <a:t>Comparative findings: Status and effects of DAD</a:t>
            </a:r>
          </a:p>
        </p:txBody>
      </p:sp>
      <p:sp>
        <p:nvSpPr>
          <p:cNvPr id="199" name="Both employers and unions have much consensus in that they advocate further digitalization, automation, and decarbonization to keep up with international competition and save jobs.…"/>
          <p:cNvSpPr txBox="1"/>
          <p:nvPr>
            <p:ph type="body" idx="1"/>
          </p:nvPr>
        </p:nvSpPr>
        <p:spPr>
          <a:xfrm>
            <a:off x="1206500" y="2913789"/>
            <a:ext cx="21971000" cy="10369417"/>
          </a:xfrm>
          <a:prstGeom prst="rect">
            <a:avLst/>
          </a:prstGeom>
        </p:spPr>
        <p:txBody>
          <a:bodyPr/>
          <a:lstStyle/>
          <a:p>
            <a:pPr marL="566927" indent="-566927" defTabSz="2267655">
              <a:spcBef>
                <a:spcPts val="4100"/>
              </a:spcBef>
              <a:defRPr sz="4464"/>
            </a:pPr>
            <a:r>
              <a:t>Both employers and unions have much consensus in that they advocate further digitalization, automation, and decarbonization to keep up with international competition and save jobs.</a:t>
            </a:r>
          </a:p>
          <a:p>
            <a:pPr marL="566927" indent="-566927" defTabSz="2267655">
              <a:spcBef>
                <a:spcPts val="4100"/>
              </a:spcBef>
              <a:defRPr sz="4464"/>
            </a:pPr>
            <a:r>
              <a:t>However, the enthusiasm regarding the potential technological development is somewhat more balanced by discussion of the challenges and risks – particularly from the blue-collar trade union side.</a:t>
            </a:r>
          </a:p>
          <a:p>
            <a:pPr marL="566927" indent="-566927" defTabSz="2267655">
              <a:spcBef>
                <a:spcPts val="4100"/>
              </a:spcBef>
              <a:defRPr sz="4464"/>
            </a:pPr>
            <a:r>
              <a:t>The partners also points out that the social partners, the government, and universities must cooperate to strengthen the steps and measures taken to come to grips with the digital competence deficiencies that is hampering Swedish economic growth. </a:t>
            </a:r>
          </a:p>
          <a:p>
            <a:pPr marL="566927" indent="-566927" defTabSz="2267655">
              <a:spcBef>
                <a:spcPts val="4100"/>
              </a:spcBef>
              <a:defRPr sz="4464"/>
            </a:pPr>
            <a:r>
              <a:t>For instance, the blue-collar union IF Metall emphasize the need to consider social justice also in relation to climate transition, so that their members are not hit by job losses and get the education/training opportunities needed to keep up with the change.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9">
                                            <p:bg/>
                                          </p:spTgt>
                                        </p:tgtEl>
                                        <p:attrNameLst>
                                          <p:attrName>style.visibility</p:attrName>
                                        </p:attrNameLst>
                                      </p:cBhvr>
                                      <p:to>
                                        <p:strVal val="visible"/>
                                      </p:to>
                                    </p:set>
                                    <p:animEffect filter="fade" transition="in">
                                      <p:cBhvr>
                                        <p:cTn id="7" dur="1000"/>
                                        <p:tgtEl>
                                          <p:spTgt spid="199">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99">
                                            <p:txEl>
                                              <p:pRg st="0" end="0"/>
                                            </p:txEl>
                                          </p:spTgt>
                                        </p:tgtEl>
                                        <p:attrNameLst>
                                          <p:attrName>style.visibility</p:attrName>
                                        </p:attrNameLst>
                                      </p:cBhvr>
                                      <p:to>
                                        <p:strVal val="visible"/>
                                      </p:to>
                                    </p:set>
                                    <p:animEffect filter="fade" transition="in">
                                      <p:cBhvr>
                                        <p:cTn id="10" dur="1000"/>
                                        <p:tgtEl>
                                          <p:spTgt spid="19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99">
                                            <p:txEl>
                                              <p:pRg st="1" end="1"/>
                                            </p:txEl>
                                          </p:spTgt>
                                        </p:tgtEl>
                                        <p:attrNameLst>
                                          <p:attrName>style.visibility</p:attrName>
                                        </p:attrNameLst>
                                      </p:cBhvr>
                                      <p:to>
                                        <p:strVal val="visible"/>
                                      </p:to>
                                    </p:set>
                                    <p:animEffect filter="fade" transition="in">
                                      <p:cBhvr>
                                        <p:cTn id="15" dur="1000"/>
                                        <p:tgtEl>
                                          <p:spTgt spid="1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99">
                                            <p:txEl>
                                              <p:pRg st="2" end="2"/>
                                            </p:txEl>
                                          </p:spTgt>
                                        </p:tgtEl>
                                        <p:attrNameLst>
                                          <p:attrName>style.visibility</p:attrName>
                                        </p:attrNameLst>
                                      </p:cBhvr>
                                      <p:to>
                                        <p:strVal val="visible"/>
                                      </p:to>
                                    </p:set>
                                    <p:animEffect filter="fade" transition="in">
                                      <p:cBhvr>
                                        <p:cTn id="20" dur="1000"/>
                                        <p:tgtEl>
                                          <p:spTgt spid="19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199">
                                            <p:txEl>
                                              <p:pRg st="3" end="3"/>
                                            </p:txEl>
                                          </p:spTgt>
                                        </p:tgtEl>
                                        <p:attrNameLst>
                                          <p:attrName>style.visibility</p:attrName>
                                        </p:attrNameLst>
                                      </p:cBhvr>
                                      <p:to>
                                        <p:strVal val="visible"/>
                                      </p:to>
                                    </p:set>
                                    <p:animEffect filter="fade" transition="in">
                                      <p:cBhvr>
                                        <p:cTn id="25" dur="1000"/>
                                        <p:tgtEl>
                                          <p:spTgt spid="199">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9"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Company-level case studies: tackling DAD challenges"/>
          <p:cNvSpPr txBox="1"/>
          <p:nvPr>
            <p:ph type="title"/>
          </p:nvPr>
        </p:nvSpPr>
        <p:spPr>
          <a:xfrm>
            <a:off x="1206500" y="563414"/>
            <a:ext cx="21971000" cy="1433163"/>
          </a:xfrm>
          <a:prstGeom prst="rect">
            <a:avLst/>
          </a:prstGeom>
        </p:spPr>
        <p:txBody>
          <a:bodyPr/>
          <a:lstStyle>
            <a:lvl1pPr defTabSz="1999437">
              <a:defRPr spc="-139" sz="6969"/>
            </a:lvl1pPr>
          </a:lstStyle>
          <a:p>
            <a:pPr/>
            <a:r>
              <a:t>Company-level case studies: tackling DAD challenges </a:t>
            </a:r>
          </a:p>
        </p:txBody>
      </p:sp>
      <p:sp>
        <p:nvSpPr>
          <p:cNvPr id="202" name="Rottne and Volvo (also Kalmar) clearly have well reasoned strategies to implement digital technologies and know rather well how to argue for why certain technologies are used and others are not.…"/>
          <p:cNvSpPr txBox="1"/>
          <p:nvPr>
            <p:ph type="body" idx="1"/>
          </p:nvPr>
        </p:nvSpPr>
        <p:spPr>
          <a:xfrm>
            <a:off x="1206500" y="1985845"/>
            <a:ext cx="21971000" cy="11537930"/>
          </a:xfrm>
          <a:prstGeom prst="rect">
            <a:avLst/>
          </a:prstGeom>
        </p:spPr>
        <p:txBody>
          <a:bodyPr/>
          <a:lstStyle/>
          <a:p>
            <a:pPr marL="487680" indent="-487680" defTabSz="1950671">
              <a:spcBef>
                <a:spcPts val="3600"/>
              </a:spcBef>
              <a:defRPr sz="3840"/>
            </a:pPr>
            <a:r>
              <a:rPr b="1"/>
              <a:t>Rottne</a:t>
            </a:r>
            <a:r>
              <a:t> and</a:t>
            </a:r>
            <a:r>
              <a:rPr b="1"/>
              <a:t> Volvo</a:t>
            </a:r>
            <a:r>
              <a:t> (also Kalmar) clearly have well reasoned strategies to implement digital technologies and know rather well how to argue for why certain technologies are used and others are not.</a:t>
            </a:r>
          </a:p>
          <a:p>
            <a:pPr marL="487680" indent="-487680" defTabSz="1950671">
              <a:spcBef>
                <a:spcPts val="3600"/>
              </a:spcBef>
              <a:defRPr sz="3840"/>
            </a:pPr>
            <a:r>
              <a:t>The level of implemented DAD practices and technologies in the three studied companies are varied. Automation have been a concern for a long time in all studied companies but more intensively used digitalization is a more recent technology. For </a:t>
            </a:r>
            <a:r>
              <a:rPr b="1"/>
              <a:t>Volvo</a:t>
            </a:r>
            <a:r>
              <a:t> it is of vital interest to electrify, but for </a:t>
            </a:r>
            <a:r>
              <a:rPr b="1"/>
              <a:t>Rottne</a:t>
            </a:r>
            <a:r>
              <a:t> electrification is currently a non-issue as their vehicles are used way out in the woods with no access to charging systems.  </a:t>
            </a:r>
          </a:p>
          <a:p>
            <a:pPr marL="487680" indent="-487680" defTabSz="1950671">
              <a:spcBef>
                <a:spcPts val="3600"/>
              </a:spcBef>
              <a:defRPr sz="3840"/>
            </a:pPr>
            <a:r>
              <a:t>Decarbonization is perhaps the main challenge that has been taken on most strongly at </a:t>
            </a:r>
            <a:r>
              <a:rPr b="1"/>
              <a:t>Volvo.</a:t>
            </a:r>
            <a:r>
              <a:t> No more research and development is spent at ”old” diesel and petrol technology. All investments are directed towards electric cars.  </a:t>
            </a:r>
          </a:p>
          <a:p>
            <a:pPr marL="487680" indent="-487680" defTabSz="1950671">
              <a:spcBef>
                <a:spcPts val="3600"/>
              </a:spcBef>
              <a:defRPr sz="3840"/>
            </a:pPr>
            <a:r>
              <a:rPr b="1"/>
              <a:t>Volvo</a:t>
            </a:r>
            <a:r>
              <a:t> has long used robotics and automation in the production. Also, all sorts of administrative, maintenance, HR and enterprise planning (ERP) systems are used. Digitalization is mainly used in the automated parts of the productions lines and automation for robotics and production units. </a:t>
            </a:r>
          </a:p>
          <a:p>
            <a:pPr marL="487680" indent="-487680" defTabSz="1950671">
              <a:spcBef>
                <a:spcPts val="3600"/>
              </a:spcBef>
              <a:defRPr sz="3840"/>
            </a:pPr>
            <a:r>
              <a:rPr b="1"/>
              <a:t>Rottne </a:t>
            </a:r>
            <a:r>
              <a:t>is currently mainly investing in a new ERP-system. Also, their vehicles are linked to internet systems to be constantly monitored as regards their need of maintenance and support for problem solving at distance. A digitalised stock system is used with coordinated inventories and time coordinated deliveries to the production-lines.</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2">
                                            <p:bg/>
                                          </p:spTgt>
                                        </p:tgtEl>
                                        <p:attrNameLst>
                                          <p:attrName>style.visibility</p:attrName>
                                        </p:attrNameLst>
                                      </p:cBhvr>
                                      <p:to>
                                        <p:strVal val="visible"/>
                                      </p:to>
                                    </p:set>
                                    <p:animEffect filter="fade" transition="in">
                                      <p:cBhvr>
                                        <p:cTn id="7" dur="1250"/>
                                        <p:tgtEl>
                                          <p:spTgt spid="202">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02">
                                            <p:txEl>
                                              <p:pRg st="0" end="0"/>
                                            </p:txEl>
                                          </p:spTgt>
                                        </p:tgtEl>
                                        <p:attrNameLst>
                                          <p:attrName>style.visibility</p:attrName>
                                        </p:attrNameLst>
                                      </p:cBhvr>
                                      <p:to>
                                        <p:strVal val="visible"/>
                                      </p:to>
                                    </p:set>
                                    <p:animEffect filter="fade" transition="in">
                                      <p:cBhvr>
                                        <p:cTn id="10" dur="1250"/>
                                        <p:tgtEl>
                                          <p:spTgt spid="20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02">
                                            <p:txEl>
                                              <p:pRg st="1" end="1"/>
                                            </p:txEl>
                                          </p:spTgt>
                                        </p:tgtEl>
                                        <p:attrNameLst>
                                          <p:attrName>style.visibility</p:attrName>
                                        </p:attrNameLst>
                                      </p:cBhvr>
                                      <p:to>
                                        <p:strVal val="visible"/>
                                      </p:to>
                                    </p:set>
                                    <p:animEffect filter="fade" transition="in">
                                      <p:cBhvr>
                                        <p:cTn id="15" dur="1250"/>
                                        <p:tgtEl>
                                          <p:spTgt spid="20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02">
                                            <p:txEl>
                                              <p:pRg st="2" end="2"/>
                                            </p:txEl>
                                          </p:spTgt>
                                        </p:tgtEl>
                                        <p:attrNameLst>
                                          <p:attrName>style.visibility</p:attrName>
                                        </p:attrNameLst>
                                      </p:cBhvr>
                                      <p:to>
                                        <p:strVal val="visible"/>
                                      </p:to>
                                    </p:set>
                                    <p:animEffect filter="fade" transition="in">
                                      <p:cBhvr>
                                        <p:cTn id="20" dur="1250"/>
                                        <p:tgtEl>
                                          <p:spTgt spid="20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202">
                                            <p:txEl>
                                              <p:pRg st="3" end="3"/>
                                            </p:txEl>
                                          </p:spTgt>
                                        </p:tgtEl>
                                        <p:attrNameLst>
                                          <p:attrName>style.visibility</p:attrName>
                                        </p:attrNameLst>
                                      </p:cBhvr>
                                      <p:to>
                                        <p:strVal val="visible"/>
                                      </p:to>
                                    </p:set>
                                    <p:animEffect filter="fade" transition="in">
                                      <p:cBhvr>
                                        <p:cTn id="25" dur="1250"/>
                                        <p:tgtEl>
                                          <p:spTgt spid="20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202">
                                            <p:txEl>
                                              <p:pRg st="4" end="4"/>
                                            </p:txEl>
                                          </p:spTgt>
                                        </p:tgtEl>
                                        <p:attrNameLst>
                                          <p:attrName>style.visibility</p:attrName>
                                        </p:attrNameLst>
                                      </p:cBhvr>
                                      <p:to>
                                        <p:strVal val="visible"/>
                                      </p:to>
                                    </p:set>
                                    <p:animEffect filter="fade" transition="in">
                                      <p:cBhvr>
                                        <p:cTn id="30" dur="1250"/>
                                        <p:tgtEl>
                                          <p:spTgt spid="202">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2"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Company-level case studies: trade union involvement"/>
          <p:cNvSpPr txBox="1"/>
          <p:nvPr>
            <p:ph type="title"/>
          </p:nvPr>
        </p:nvSpPr>
        <p:spPr>
          <a:prstGeom prst="rect">
            <a:avLst/>
          </a:prstGeom>
        </p:spPr>
        <p:txBody>
          <a:bodyPr/>
          <a:lstStyle>
            <a:lvl1pPr defTabSz="1999437">
              <a:defRPr spc="-139" sz="6969"/>
            </a:lvl1pPr>
          </a:lstStyle>
          <a:p>
            <a:pPr/>
            <a:r>
              <a:t>Company-level case studies: trade union involvement </a:t>
            </a:r>
          </a:p>
        </p:txBody>
      </p:sp>
      <p:sp>
        <p:nvSpPr>
          <p:cNvPr id="205" name="There is a difference in union involvement based on the size of the companies and unions, the products, but also in traditions, between Volvo and Rottne.…"/>
          <p:cNvSpPr txBox="1"/>
          <p:nvPr>
            <p:ph type="body" idx="1"/>
          </p:nvPr>
        </p:nvSpPr>
        <p:spPr>
          <a:xfrm>
            <a:off x="1206500" y="2726021"/>
            <a:ext cx="21971000" cy="9778495"/>
          </a:xfrm>
          <a:prstGeom prst="rect">
            <a:avLst/>
          </a:prstGeom>
        </p:spPr>
        <p:txBody>
          <a:bodyPr/>
          <a:lstStyle/>
          <a:p>
            <a:pPr marL="505968" indent="-505968" defTabSz="2023821">
              <a:spcBef>
                <a:spcPts val="3700"/>
              </a:spcBef>
              <a:defRPr sz="3984"/>
            </a:pPr>
            <a:r>
              <a:t>There is a difference in union involvement based on the size of the companies and unions, the products, but also in traditions, between </a:t>
            </a:r>
            <a:r>
              <a:rPr b="1"/>
              <a:t>Volvo </a:t>
            </a:r>
            <a:r>
              <a:t>and </a:t>
            </a:r>
            <a:r>
              <a:rPr b="1"/>
              <a:t>Rottne</a:t>
            </a:r>
            <a:r>
              <a:t>. </a:t>
            </a:r>
          </a:p>
          <a:p>
            <a:pPr marL="505968" indent="-505968" defTabSz="2023821">
              <a:spcBef>
                <a:spcPts val="3700"/>
              </a:spcBef>
              <a:defRPr sz="3984"/>
            </a:pPr>
            <a:r>
              <a:t>At Volvo both </a:t>
            </a:r>
            <a:r>
              <a:rPr b="1"/>
              <a:t>IF Metall</a:t>
            </a:r>
            <a:r>
              <a:t> and </a:t>
            </a:r>
            <a:r>
              <a:rPr b="1"/>
              <a:t>Unionen</a:t>
            </a:r>
            <a:r>
              <a:t> are heavily involved in the DAD-strategies of the site. One of the IF Metall representatives is a member of the company bord located in China and as such have great power and responsibility for strategies on these issues.  </a:t>
            </a:r>
          </a:p>
          <a:p>
            <a:pPr marL="505968" indent="-505968" defTabSz="2023821">
              <a:spcBef>
                <a:spcPts val="3700"/>
              </a:spcBef>
              <a:defRPr sz="3984"/>
            </a:pPr>
            <a:r>
              <a:t>There are possibilities for the workers to have a say in changes of the organization of the work, working conditions and the like, even though most of the shop floor workers are not directly active in the involvement concerning DAD – they leave that to union representatives. </a:t>
            </a:r>
          </a:p>
          <a:p>
            <a:pPr marL="505968" indent="-505968" defTabSz="2023821">
              <a:spcBef>
                <a:spcPts val="3700"/>
              </a:spcBef>
              <a:defRPr sz="3984"/>
            </a:pPr>
            <a:r>
              <a:t>Issues of implementing new technologies, training and competence building are mainly based on company needs and blue-collar workers accommodation to these – not negotiations with the unions. Most workers seem adjust to the situation. </a:t>
            </a:r>
          </a:p>
          <a:p>
            <a:pPr marL="505968" indent="-505968" defTabSz="2023821">
              <a:spcBef>
                <a:spcPts val="3700"/>
              </a:spcBef>
              <a:defRPr sz="3984"/>
            </a:pPr>
            <a:r>
              <a:t>The active support of the workers are none the less necessary for the implementation of new technologies, for instance the new ERP-system at </a:t>
            </a:r>
            <a:r>
              <a:rPr b="1"/>
              <a:t>Rottne</a:t>
            </a:r>
            <a:r>
              <a:t> has not been able to be fully implemented due to some lack of training and resistance from parts of the working staff.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5">
                                            <p:bg/>
                                          </p:spTgt>
                                        </p:tgtEl>
                                        <p:attrNameLst>
                                          <p:attrName>style.visibility</p:attrName>
                                        </p:attrNameLst>
                                      </p:cBhvr>
                                      <p:to>
                                        <p:strVal val="visible"/>
                                      </p:to>
                                    </p:set>
                                    <p:animEffect filter="fade" transition="in">
                                      <p:cBhvr>
                                        <p:cTn id="7" dur="1250"/>
                                        <p:tgtEl>
                                          <p:spTgt spid="205">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05">
                                            <p:txEl>
                                              <p:pRg st="0" end="0"/>
                                            </p:txEl>
                                          </p:spTgt>
                                        </p:tgtEl>
                                        <p:attrNameLst>
                                          <p:attrName>style.visibility</p:attrName>
                                        </p:attrNameLst>
                                      </p:cBhvr>
                                      <p:to>
                                        <p:strVal val="visible"/>
                                      </p:to>
                                    </p:set>
                                    <p:animEffect filter="fade" transition="in">
                                      <p:cBhvr>
                                        <p:cTn id="10" dur="1250"/>
                                        <p:tgtEl>
                                          <p:spTgt spid="20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05">
                                            <p:txEl>
                                              <p:pRg st="1" end="1"/>
                                            </p:txEl>
                                          </p:spTgt>
                                        </p:tgtEl>
                                        <p:attrNameLst>
                                          <p:attrName>style.visibility</p:attrName>
                                        </p:attrNameLst>
                                      </p:cBhvr>
                                      <p:to>
                                        <p:strVal val="visible"/>
                                      </p:to>
                                    </p:set>
                                    <p:animEffect filter="fade" transition="in">
                                      <p:cBhvr>
                                        <p:cTn id="15" dur="1250"/>
                                        <p:tgtEl>
                                          <p:spTgt spid="20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05">
                                            <p:txEl>
                                              <p:pRg st="2" end="2"/>
                                            </p:txEl>
                                          </p:spTgt>
                                        </p:tgtEl>
                                        <p:attrNameLst>
                                          <p:attrName>style.visibility</p:attrName>
                                        </p:attrNameLst>
                                      </p:cBhvr>
                                      <p:to>
                                        <p:strVal val="visible"/>
                                      </p:to>
                                    </p:set>
                                    <p:animEffect filter="fade" transition="in">
                                      <p:cBhvr>
                                        <p:cTn id="20" dur="1250"/>
                                        <p:tgtEl>
                                          <p:spTgt spid="20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205">
                                            <p:txEl>
                                              <p:pRg st="3" end="3"/>
                                            </p:txEl>
                                          </p:spTgt>
                                        </p:tgtEl>
                                        <p:attrNameLst>
                                          <p:attrName>style.visibility</p:attrName>
                                        </p:attrNameLst>
                                      </p:cBhvr>
                                      <p:to>
                                        <p:strVal val="visible"/>
                                      </p:to>
                                    </p:set>
                                    <p:animEffect filter="fade" transition="in">
                                      <p:cBhvr>
                                        <p:cTn id="25" dur="1250"/>
                                        <p:tgtEl>
                                          <p:spTgt spid="20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205">
                                            <p:txEl>
                                              <p:pRg st="4" end="4"/>
                                            </p:txEl>
                                          </p:spTgt>
                                        </p:tgtEl>
                                        <p:attrNameLst>
                                          <p:attrName>style.visibility</p:attrName>
                                        </p:attrNameLst>
                                      </p:cBhvr>
                                      <p:to>
                                        <p:strVal val="visible"/>
                                      </p:to>
                                    </p:set>
                                    <p:animEffect filter="fade" transition="in">
                                      <p:cBhvr>
                                        <p:cTn id="30" dur="1250"/>
                                        <p:tgtEl>
                                          <p:spTgt spid="20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5" grpId="1"/>
    </p:bldLst>
  </p:timing>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