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9" r:id="rId3"/>
    <p:sldId id="260" r:id="rId4"/>
    <p:sldId id="261" r:id="rId5"/>
    <p:sldId id="257" r:id="rId6"/>
    <p:sldId id="262" r:id="rId7"/>
    <p:sldId id="263"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298" y="9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Skapare och datum</a:t>
            </a:r>
          </a:p>
        </p:txBody>
      </p:sp>
      <p:sp>
        <p:nvSpPr>
          <p:cNvPr id="12" name="Presentationstitel"/>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Presentations­titel</a:t>
            </a:r>
          </a:p>
        </p:txBody>
      </p:sp>
      <p:sp>
        <p:nvSpPr>
          <p:cNvPr id="13" name="Brödtext nivå ett…"/>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ndast titel">
    <p:spTree>
      <p:nvGrpSpPr>
        <p:cNvPr id="1" name=""/>
        <p:cNvGrpSpPr/>
        <p:nvPr/>
      </p:nvGrpSpPr>
      <p:grpSpPr>
        <a:xfrm>
          <a:off x="0" y="0"/>
          <a:ext cx="0" cy="0"/>
          <a:chOff x="0" y="0"/>
          <a:chExt cx="0" cy="0"/>
        </a:xfrm>
      </p:grpSpPr>
      <p:sp>
        <p:nvSpPr>
          <p:cNvPr id="99" name="Diabildstitel"/>
          <p:cNvSpPr txBox="1">
            <a:spLocks noGrp="1"/>
          </p:cNvSpPr>
          <p:nvPr>
            <p:ph type="title" hasCustomPrompt="1"/>
          </p:nvPr>
        </p:nvSpPr>
        <p:spPr>
          <a:xfrm>
            <a:off x="1206500" y="1079500"/>
            <a:ext cx="21971000" cy="1434949"/>
          </a:xfrm>
          <a:prstGeom prst="rect">
            <a:avLst/>
          </a:prstGeom>
        </p:spPr>
        <p:txBody>
          <a:bodyPr/>
          <a:lstStyle/>
          <a:p>
            <a:r>
              <a:t>Diabilds­titel</a:t>
            </a:r>
          </a:p>
        </p:txBody>
      </p:sp>
      <p:sp>
        <p:nvSpPr>
          <p:cNvPr id="100"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10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108" name="Dagordning, titel"/>
          <p:cNvSpPr txBox="1">
            <a:spLocks noGrp="1"/>
          </p:cNvSpPr>
          <p:nvPr>
            <p:ph type="title" hasCustomPrompt="1"/>
          </p:nvPr>
        </p:nvSpPr>
        <p:spPr>
          <a:xfrm>
            <a:off x="1206500" y="1079500"/>
            <a:ext cx="21971000" cy="1435100"/>
          </a:xfrm>
          <a:prstGeom prst="rect">
            <a:avLst/>
          </a:prstGeom>
        </p:spPr>
        <p:txBody>
          <a:bodyPr/>
          <a:lstStyle/>
          <a:p>
            <a:r>
              <a:t>Dagordning, titel</a:t>
            </a:r>
          </a:p>
        </p:txBody>
      </p:sp>
      <p:sp>
        <p:nvSpPr>
          <p:cNvPr id="109" name="Dagordning, 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Dagordning, undertitel</a:t>
            </a:r>
          </a:p>
        </p:txBody>
      </p:sp>
      <p:sp>
        <p:nvSpPr>
          <p:cNvPr id="110" name="Brödtext nivå ett…"/>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Ämnen på dagordningen</a:t>
            </a:r>
          </a:p>
          <a:p>
            <a:pPr lvl="1"/>
            <a:endParaRPr/>
          </a:p>
          <a:p>
            <a:pPr lvl="2"/>
            <a:endParaRPr/>
          </a:p>
          <a:p>
            <a:pPr lvl="3"/>
            <a:endParaRPr/>
          </a:p>
          <a:p>
            <a:pPr lvl="4"/>
            <a:endParaRPr/>
          </a:p>
        </p:txBody>
      </p:sp>
      <p:sp>
        <p:nvSpPr>
          <p:cNvPr id="11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ttryck">
    <p:spTree>
      <p:nvGrpSpPr>
        <p:cNvPr id="1" name=""/>
        <p:cNvGrpSpPr/>
        <p:nvPr/>
      </p:nvGrpSpPr>
      <p:grpSpPr>
        <a:xfrm>
          <a:off x="0" y="0"/>
          <a:ext cx="0" cy="0"/>
          <a:chOff x="0" y="0"/>
          <a:chExt cx="0" cy="0"/>
        </a:xfrm>
      </p:grpSpPr>
      <p:sp>
        <p:nvSpPr>
          <p:cNvPr id="118" name="Brödtext nivå ett…"/>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Uttryck</a:t>
            </a:r>
          </a:p>
          <a:p>
            <a:pPr lvl="1"/>
            <a:endParaRPr/>
          </a:p>
          <a:p>
            <a:pPr lvl="2"/>
            <a:endParaRPr/>
          </a:p>
          <a:p>
            <a:pPr lvl="3"/>
            <a:endParaRPr/>
          </a:p>
          <a:p>
            <a:pPr lvl="4"/>
            <a:endParaRPr/>
          </a:p>
        </p:txBody>
      </p:sp>
      <p:sp>
        <p:nvSpPr>
          <p:cNvPr id="11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tort faktum">
    <p:spTree>
      <p:nvGrpSpPr>
        <p:cNvPr id="1" name=""/>
        <p:cNvGrpSpPr/>
        <p:nvPr/>
      </p:nvGrpSpPr>
      <p:grpSpPr>
        <a:xfrm>
          <a:off x="0" y="0"/>
          <a:ext cx="0" cy="0"/>
          <a:chOff x="0" y="0"/>
          <a:chExt cx="0" cy="0"/>
        </a:xfrm>
      </p:grpSpPr>
      <p:sp>
        <p:nvSpPr>
          <p:cNvPr id="126" name="Brödtext nivå ett…"/>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27" name="Fakta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Faktainformation</a:t>
            </a:r>
          </a:p>
        </p:txBody>
      </p:sp>
      <p:sp>
        <p:nvSpPr>
          <p:cNvPr id="12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35" name="Tillskriv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Tillskrivning</a:t>
            </a:r>
          </a:p>
        </p:txBody>
      </p:sp>
      <p:sp>
        <p:nvSpPr>
          <p:cNvPr id="136" name="Brödtext nivå ett…"/>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”Framträdande citat”</a:t>
            </a:r>
          </a:p>
          <a:p>
            <a:pPr lvl="1"/>
            <a:endParaRPr/>
          </a:p>
          <a:p>
            <a:pPr lvl="2"/>
            <a:endParaRPr/>
          </a:p>
          <a:p>
            <a:pPr lvl="3"/>
            <a:endParaRPr/>
          </a:p>
          <a:p>
            <a:pPr lvl="4"/>
            <a:endParaRPr/>
          </a:p>
        </p:txBody>
      </p:sp>
      <p:sp>
        <p:nvSpPr>
          <p:cNvPr id="13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44" name="Skål med sallad med stekt ris, kokta ägg och ätpinnar"/>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Skål med laxkakor, sallad och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Skål med pappardellepasta med persiljesmör, rostade hasselnötter och hyvlad parmesanost"/>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54" name="skål med sallad med stekt ris, kokta ägg och ätpinnar"/>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6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och bild">
    <p:spTree>
      <p:nvGrpSpPr>
        <p:cNvPr id="1" name=""/>
        <p:cNvGrpSpPr/>
        <p:nvPr/>
      </p:nvGrpSpPr>
      <p:grpSpPr>
        <a:xfrm>
          <a:off x="0" y="0"/>
          <a:ext cx="0" cy="0"/>
          <a:chOff x="0" y="0"/>
          <a:chExt cx="0" cy="0"/>
        </a:xfrm>
      </p:grpSpPr>
      <p:sp>
        <p:nvSpPr>
          <p:cNvPr id="21" name="Avokador och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stitel"/>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Presentations­titel</a:t>
            </a:r>
          </a:p>
        </p:txBody>
      </p:sp>
      <p:sp>
        <p:nvSpPr>
          <p:cNvPr id="23" name="Skapare och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Skapare och datum</a:t>
            </a:r>
          </a:p>
        </p:txBody>
      </p:sp>
      <p:sp>
        <p:nvSpPr>
          <p:cNvPr id="24" name="Brödtext nivå ett…"/>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Presentations­undertitel</a:t>
            </a:r>
          </a:p>
          <a:p>
            <a:pPr lvl="1"/>
            <a:endParaRPr/>
          </a:p>
          <a:p>
            <a:pPr lvl="2"/>
            <a:endParaRPr/>
          </a:p>
          <a:p>
            <a:pPr lvl="3"/>
            <a:endParaRPr/>
          </a:p>
          <a:p>
            <a:pPr lvl="4"/>
            <a:endParaRPr/>
          </a:p>
        </p:txBody>
      </p:sp>
      <p:sp>
        <p:nvSpPr>
          <p:cNvPr id="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och bild, alt.">
    <p:spTree>
      <p:nvGrpSpPr>
        <p:cNvPr id="1" name=""/>
        <p:cNvGrpSpPr/>
        <p:nvPr/>
      </p:nvGrpSpPr>
      <p:grpSpPr>
        <a:xfrm>
          <a:off x="0" y="0"/>
          <a:ext cx="0" cy="0"/>
          <a:chOff x="0" y="0"/>
          <a:chExt cx="0" cy="0"/>
        </a:xfrm>
      </p:grpSpPr>
      <p:sp>
        <p:nvSpPr>
          <p:cNvPr id="32" name="Skål med laxkakor, sallad och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Diabildstitel"/>
          <p:cNvSpPr txBox="1">
            <a:spLocks noGrp="1"/>
          </p:cNvSpPr>
          <p:nvPr>
            <p:ph type="title" hasCustomPrompt="1"/>
          </p:nvPr>
        </p:nvSpPr>
        <p:spPr>
          <a:xfrm>
            <a:off x="1206500" y="1270000"/>
            <a:ext cx="9779000" cy="5882273"/>
          </a:xfrm>
          <a:prstGeom prst="rect">
            <a:avLst/>
          </a:prstGeom>
        </p:spPr>
        <p:txBody>
          <a:bodyPr anchor="b"/>
          <a:lstStyle/>
          <a:p>
            <a:r>
              <a:t>Diabilds­titel</a:t>
            </a:r>
          </a:p>
        </p:txBody>
      </p:sp>
      <p:sp>
        <p:nvSpPr>
          <p:cNvPr id="34" name="Brödtext nivå ett…"/>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Diabildsundertitel</a:t>
            </a:r>
          </a:p>
          <a:p>
            <a:pPr lvl="1"/>
            <a:endParaRPr/>
          </a:p>
          <a:p>
            <a:pPr lvl="2"/>
            <a:endParaRPr/>
          </a:p>
          <a:p>
            <a:pPr lvl="3"/>
            <a:endParaRPr/>
          </a:p>
          <a:p>
            <a:pPr lvl="4"/>
            <a:endParaRPr/>
          </a:p>
        </p:txBody>
      </p:sp>
      <p:sp>
        <p:nvSpPr>
          <p:cNvPr id="35" name="Diabilds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42" name="Diabildstitel"/>
          <p:cNvSpPr txBox="1">
            <a:spLocks noGrp="1"/>
          </p:cNvSpPr>
          <p:nvPr>
            <p:ph type="title" hasCustomPrompt="1"/>
          </p:nvPr>
        </p:nvSpPr>
        <p:spPr>
          <a:prstGeom prst="rect">
            <a:avLst/>
          </a:prstGeom>
        </p:spPr>
        <p:txBody>
          <a:bodyPr/>
          <a:lstStyle/>
          <a:p>
            <a:r>
              <a:t>Diabilds­titel</a:t>
            </a:r>
          </a:p>
        </p:txBody>
      </p:sp>
      <p:sp>
        <p:nvSpPr>
          <p:cNvPr id="43"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44"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52" name="Brödtext nivå ett…"/>
          <p:cNvSpPr txBox="1">
            <a:spLocks noGrp="1"/>
          </p:cNvSpPr>
          <p:nvPr>
            <p:ph type="body" idx="1" hasCustomPrompt="1"/>
          </p:nvPr>
        </p:nvSpPr>
        <p:spPr>
          <a:prstGeom prst="rect">
            <a:avLst/>
          </a:prstGeom>
        </p:spPr>
        <p:txBody>
          <a:bodyPr numCol="2" spcCol="1098550"/>
          <a:lstStyle/>
          <a:p>
            <a:r>
              <a:t>Diabildspunkttext</a:t>
            </a:r>
          </a:p>
          <a:p>
            <a:pPr lvl="1"/>
            <a:endParaRPr/>
          </a:p>
          <a:p>
            <a:pPr lvl="2"/>
            <a:endParaRPr/>
          </a:p>
          <a:p>
            <a:pPr lvl="3"/>
            <a:endParaRPr/>
          </a:p>
          <a:p>
            <a:pPr lvl="4"/>
            <a:endParaRPr/>
          </a:p>
        </p:txBody>
      </p:sp>
      <p:sp>
        <p:nvSpPr>
          <p:cNvPr id="5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0"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61"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62" name="Skål med pappardellepasta med persiljesmör, rostade hasselnötter och hyvlad parmesanost"/>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och livevideo, liten">
    <p:spTree>
      <p:nvGrpSpPr>
        <p:cNvPr id="1" name=""/>
        <p:cNvGrpSpPr/>
        <p:nvPr/>
      </p:nvGrpSpPr>
      <p:grpSpPr>
        <a:xfrm>
          <a:off x="0" y="0"/>
          <a:ext cx="0" cy="0"/>
          <a:chOff x="0" y="0"/>
          <a:chExt cx="0" cy="0"/>
        </a:xfrm>
      </p:grpSpPr>
      <p:sp>
        <p:nvSpPr>
          <p:cNvPr id="71"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72"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7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7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punkter och livevideo, stor">
    <p:spTree>
      <p:nvGrpSpPr>
        <p:cNvPr id="1" name=""/>
        <p:cNvGrpSpPr/>
        <p:nvPr/>
      </p:nvGrpSpPr>
      <p:grpSpPr>
        <a:xfrm>
          <a:off x="0" y="0"/>
          <a:ext cx="0" cy="0"/>
          <a:chOff x="0" y="0"/>
          <a:chExt cx="0" cy="0"/>
        </a:xfrm>
      </p:grpSpPr>
      <p:sp>
        <p:nvSpPr>
          <p:cNvPr id="81"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82"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8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8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vsnitt">
    <p:spTree>
      <p:nvGrpSpPr>
        <p:cNvPr id="1" name=""/>
        <p:cNvGrpSpPr/>
        <p:nvPr/>
      </p:nvGrpSpPr>
      <p:grpSpPr>
        <a:xfrm>
          <a:off x="0" y="0"/>
          <a:ext cx="0" cy="0"/>
          <a:chOff x="0" y="0"/>
          <a:chExt cx="0" cy="0"/>
        </a:xfrm>
      </p:grpSpPr>
      <p:sp>
        <p:nvSpPr>
          <p:cNvPr id="91" name="Avsnittsti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Avsnittstitel</a:t>
            </a:r>
          </a:p>
        </p:txBody>
      </p:sp>
      <p:sp>
        <p:nvSpPr>
          <p:cNvPr id="92" name="Diabilds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iabilds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Diabilds­titel</a:t>
            </a:r>
          </a:p>
        </p:txBody>
      </p:sp>
      <p:sp>
        <p:nvSpPr>
          <p:cNvPr id="3" name="Brödtext nivå ett…"/>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Diabildspunkttext</a:t>
            </a:r>
          </a:p>
          <a:p>
            <a:pPr lvl="1"/>
            <a:endParaRPr/>
          </a:p>
          <a:p>
            <a:pPr lvl="2"/>
            <a:endParaRPr/>
          </a:p>
          <a:p>
            <a:pPr lvl="3"/>
            <a:endParaRPr/>
          </a:p>
          <a:p>
            <a:pPr lvl="4"/>
            <a:endParaRPr/>
          </a:p>
        </p:txBody>
      </p:sp>
      <p:sp>
        <p:nvSpPr>
          <p:cNvPr id="4" name="Diabilds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rmetal national report – Sweden"/>
          <p:cNvSpPr txBox="1">
            <a:spLocks noGrp="1"/>
          </p:cNvSpPr>
          <p:nvPr>
            <p:ph type="ctrTitle"/>
          </p:nvPr>
        </p:nvSpPr>
        <p:spPr>
          <a:prstGeom prst="rect">
            <a:avLst/>
          </a:prstGeom>
        </p:spPr>
        <p:txBody>
          <a:bodyPr/>
          <a:lstStyle/>
          <a:p>
            <a:r>
              <a:rPr dirty="0" err="1"/>
              <a:t>Barmetal</a:t>
            </a:r>
            <a:r>
              <a:rPr dirty="0"/>
              <a:t> national report – </a:t>
            </a:r>
            <a:r>
              <a:rPr lang="sv-SE" dirty="0" err="1"/>
              <a:t>Denmark</a:t>
            </a:r>
            <a:endParaRPr dirty="0"/>
          </a:p>
        </p:txBody>
      </p:sp>
      <p:sp>
        <p:nvSpPr>
          <p:cNvPr id="172" name="Glenn Sjöstrand…"/>
          <p:cNvSpPr txBox="1">
            <a:spLocks noGrp="1"/>
          </p:cNvSpPr>
          <p:nvPr>
            <p:ph type="subTitle" sz="quarter" idx="1"/>
          </p:nvPr>
        </p:nvSpPr>
        <p:spPr>
          <a:prstGeom prst="rect">
            <a:avLst/>
          </a:prstGeom>
        </p:spPr>
        <p:txBody>
          <a:bodyPr/>
          <a:lstStyle/>
          <a:p>
            <a:r>
              <a:rPr dirty="0"/>
              <a:t>Bengt Larsson</a:t>
            </a:r>
            <a:endParaRPr lang="sv-SE" dirty="0"/>
          </a:p>
          <a:p>
            <a:r>
              <a:rPr lang="sv-SE" dirty="0"/>
              <a:t>Lars Graadal</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he Swedish industrial relations model"/>
          <p:cNvSpPr txBox="1">
            <a:spLocks noGrp="1"/>
          </p:cNvSpPr>
          <p:nvPr>
            <p:ph type="title"/>
          </p:nvPr>
        </p:nvSpPr>
        <p:spPr>
          <a:xfrm>
            <a:off x="1206500" y="755818"/>
            <a:ext cx="21971000" cy="1433164"/>
          </a:xfrm>
          <a:prstGeom prst="rect">
            <a:avLst/>
          </a:prstGeom>
        </p:spPr>
        <p:txBody>
          <a:bodyPr>
            <a:normAutofit/>
          </a:bodyPr>
          <a:lstStyle/>
          <a:p>
            <a:r>
              <a:rPr lang="sv-SE" dirty="0" err="1"/>
              <a:t>Danish</a:t>
            </a:r>
            <a:r>
              <a:rPr lang="sv-SE" dirty="0"/>
              <a:t> Labour market/ </a:t>
            </a:r>
            <a:r>
              <a:rPr dirty="0"/>
              <a:t>industrial relations</a:t>
            </a:r>
            <a:endParaRPr b="0" dirty="0"/>
          </a:p>
        </p:txBody>
      </p:sp>
      <p:sp>
        <p:nvSpPr>
          <p:cNvPr id="184" name="Sweden is a small and open economy highly dependent on exporting industries. Metal and automotive industries are relatively large, despite SAAB automobiles division shut down in 2015.…"/>
          <p:cNvSpPr txBox="1">
            <a:spLocks noGrp="1"/>
          </p:cNvSpPr>
          <p:nvPr>
            <p:ph type="body" idx="1"/>
          </p:nvPr>
        </p:nvSpPr>
        <p:spPr>
          <a:xfrm>
            <a:off x="1206499" y="2201809"/>
            <a:ext cx="21971001" cy="11073051"/>
          </a:xfrm>
          <a:prstGeom prst="rect">
            <a:avLst/>
          </a:prstGeom>
        </p:spPr>
        <p:txBody>
          <a:bodyPr>
            <a:normAutofit/>
          </a:bodyPr>
          <a:lstStyle/>
          <a:p>
            <a:pPr marL="493776" indent="-493776" defTabSz="1975054">
              <a:spcBef>
                <a:spcPts val="3600"/>
              </a:spcBef>
              <a:defRPr sz="3888"/>
            </a:pPr>
            <a:r>
              <a:rPr lang="en-HK" dirty="0"/>
              <a:t>Denmark is a small open economy dependent on exporting industries. Many more small companies than SE: Pharmacy, </a:t>
            </a:r>
            <a:r>
              <a:rPr lang="en-HK" b="1" dirty="0"/>
              <a:t>machineries </a:t>
            </a:r>
            <a:r>
              <a:rPr lang="en-HK" dirty="0"/>
              <a:t>and food products are large sectors, </a:t>
            </a:r>
            <a:r>
              <a:rPr lang="en-HK" b="1" dirty="0"/>
              <a:t>metal </a:t>
            </a:r>
            <a:r>
              <a:rPr lang="en-HK" dirty="0"/>
              <a:t>is moderate and </a:t>
            </a:r>
            <a:r>
              <a:rPr lang="en-HK" b="1" dirty="0"/>
              <a:t>automotive </a:t>
            </a:r>
            <a:r>
              <a:rPr lang="en-HK" dirty="0"/>
              <a:t>is small (in the semi-periphery of </a:t>
            </a:r>
            <a:r>
              <a:rPr lang="en-HK" dirty="0" err="1"/>
              <a:t>Eur</a:t>
            </a:r>
            <a:r>
              <a:rPr lang="en-HK" dirty="0"/>
              <a:t> automotive </a:t>
            </a:r>
            <a:r>
              <a:rPr lang="en-HK" dirty="0" err="1"/>
              <a:t>ind</a:t>
            </a:r>
            <a:r>
              <a:rPr lang="en-HK" dirty="0"/>
              <a:t> (</a:t>
            </a:r>
            <a:r>
              <a:rPr lang="en-HK" dirty="0" err="1"/>
              <a:t>Pavlinek</a:t>
            </a:r>
            <a:r>
              <a:rPr lang="en-HK" dirty="0"/>
              <a:t> 2021)). Around 10-11 % of Danish employees are in manufacturing (incl. mining), which is close to the EU-27 mean</a:t>
            </a:r>
          </a:p>
          <a:p>
            <a:pPr marL="493776" indent="-493776" defTabSz="1975054">
              <a:spcBef>
                <a:spcPts val="3600"/>
              </a:spcBef>
              <a:defRPr sz="3888"/>
            </a:pPr>
            <a:r>
              <a:rPr lang="en-HK" b="1" i="1" dirty="0"/>
              <a:t>Industrial relations</a:t>
            </a:r>
            <a:r>
              <a:rPr lang="en-HK" dirty="0"/>
              <a:t> is characterized by strong trade unions and employer associations negotiating collective agreements at sectoral level with </a:t>
            </a:r>
            <a:r>
              <a:rPr lang="en-HK" dirty="0" err="1"/>
              <a:t>adj</a:t>
            </a:r>
            <a:r>
              <a:rPr lang="en-HK" dirty="0"/>
              <a:t> locally -  a high degree of autonomy from the state (some tripartite corporatism in employment policies and vocational training).</a:t>
            </a:r>
          </a:p>
          <a:p>
            <a:pPr marL="493776" indent="-493776" defTabSz="1975054">
              <a:spcBef>
                <a:spcPts val="3600"/>
              </a:spcBef>
              <a:defRPr sz="3888"/>
            </a:pPr>
            <a:r>
              <a:rPr lang="en-HK" b="1" dirty="0"/>
              <a:t>TU density </a:t>
            </a:r>
            <a:r>
              <a:rPr lang="en-HK" dirty="0"/>
              <a:t>is 63% overall (58% in blue collar/private) – some ”yellow unions”. Collective bargaining coverage  overall is 82% (</a:t>
            </a:r>
            <a:r>
              <a:rPr lang="en-HK" dirty="0" err="1"/>
              <a:t>priv</a:t>
            </a:r>
            <a:r>
              <a:rPr lang="en-HK" dirty="0"/>
              <a:t> sector 73%), appr 52% of enterprises have local union reps (single channel).</a:t>
            </a:r>
          </a:p>
          <a:p>
            <a:pPr marL="493776" indent="-493776" defTabSz="1975054">
              <a:spcBef>
                <a:spcPts val="3600"/>
              </a:spcBef>
              <a:defRPr sz="3888"/>
            </a:pPr>
            <a:r>
              <a:rPr lang="en-HK" dirty="0"/>
              <a:t>There is a large </a:t>
            </a:r>
            <a:r>
              <a:rPr lang="en-HK" b="1" i="1" dirty="0"/>
              <a:t>welfare state</a:t>
            </a:r>
            <a:r>
              <a:rPr lang="en-HK" dirty="0"/>
              <a:t> based on social democratic traditions, however, as in other Nordic countries Denmark have seen the introduction of more liberal features, ”flexicurity”, </a:t>
            </a:r>
            <a:r>
              <a:rPr lang="en-HK" dirty="0" err="1"/>
              <a:t>ie</a:t>
            </a:r>
            <a:r>
              <a:rPr lang="en-HK" dirty="0"/>
              <a:t>. Easy to hire/fire, but generous benefits/access to education for unemployed.</a:t>
            </a:r>
          </a:p>
          <a:p>
            <a:pPr marL="493776" indent="-493776" defTabSz="1975054">
              <a:spcBef>
                <a:spcPts val="3600"/>
              </a:spcBef>
              <a:defRPr sz="3888"/>
            </a:pPr>
            <a:r>
              <a:rPr lang="en-HK" b="1" i="1" dirty="0"/>
              <a:t>Danis trade unions</a:t>
            </a:r>
            <a:r>
              <a:rPr lang="en-HK" dirty="0"/>
              <a:t> are strong and are by tradition on an organized primarily on an occupational/industry basis, and previously three class-based confederations – but Blue and white collar confederations merged in 2019 into  FH/Danish TU conf.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National policies and the role of social dialogue…"/>
          <p:cNvSpPr txBox="1">
            <a:spLocks noGrp="1"/>
          </p:cNvSpPr>
          <p:nvPr>
            <p:ph type="title"/>
          </p:nvPr>
        </p:nvSpPr>
        <p:spPr>
          <a:xfrm>
            <a:off x="1206500" y="1079500"/>
            <a:ext cx="21971000" cy="2223657"/>
          </a:xfrm>
          <a:prstGeom prst="rect">
            <a:avLst/>
          </a:prstGeom>
        </p:spPr>
        <p:txBody>
          <a:bodyPr/>
          <a:lstStyle/>
          <a:p>
            <a:pPr defTabSz="2170121">
              <a:defRPr sz="7565" spc="-151"/>
            </a:pPr>
            <a:r>
              <a:t>National policies and the role of social dialogue</a:t>
            </a:r>
          </a:p>
          <a:p>
            <a:pPr defTabSz="2170121">
              <a:defRPr sz="7565" spc="-151"/>
            </a:pPr>
            <a:r>
              <a:t>for shaping DAD policies</a:t>
            </a:r>
          </a:p>
        </p:txBody>
      </p:sp>
      <p:sp>
        <p:nvSpPr>
          <p:cNvPr id="187" name="There has been a strong political and social partner commitment from Swedish employers and the unions during the last decade.…"/>
          <p:cNvSpPr txBox="1">
            <a:spLocks noGrp="1"/>
          </p:cNvSpPr>
          <p:nvPr>
            <p:ph type="body" idx="1"/>
          </p:nvPr>
        </p:nvSpPr>
        <p:spPr>
          <a:xfrm>
            <a:off x="1206500" y="3552463"/>
            <a:ext cx="21971000" cy="9648093"/>
          </a:xfrm>
          <a:prstGeom prst="rect">
            <a:avLst/>
          </a:prstGeom>
        </p:spPr>
        <p:txBody>
          <a:bodyPr/>
          <a:lstStyle/>
          <a:p>
            <a:pPr marL="566927" indent="-566927" defTabSz="2267655">
              <a:spcBef>
                <a:spcPts val="4100"/>
              </a:spcBef>
              <a:defRPr sz="4464"/>
            </a:pPr>
            <a:r>
              <a:rPr lang="en-HK" dirty="0"/>
              <a:t>There is a very strong political and social partner commitment from Danish employers and unions regarding digitalization/automation, and also strong decarbonization ambitions </a:t>
            </a:r>
            <a:r>
              <a:rPr lang="en-HK" dirty="0">
                <a:sym typeface="Wingdings" panose="05000000000000000000" pitchFamily="2" charset="2"/>
              </a:rPr>
              <a:t> to stay ahead in development and stay competitive</a:t>
            </a:r>
            <a:r>
              <a:rPr lang="en-HK" dirty="0"/>
              <a:t> </a:t>
            </a:r>
          </a:p>
          <a:p>
            <a:pPr marL="566927" indent="-566927" defTabSz="2267655">
              <a:spcBef>
                <a:spcPts val="4100"/>
              </a:spcBef>
              <a:defRPr sz="4464"/>
            </a:pPr>
            <a:r>
              <a:rPr lang="en-HK" dirty="0"/>
              <a:t>General and sectoral collective agreements do not specifically regulate DAD issues, but, aspects such as further education/training, and H&amp;S  of course relates to this.</a:t>
            </a:r>
          </a:p>
          <a:p>
            <a:pPr marL="566927" indent="-566927" defTabSz="2267655">
              <a:spcBef>
                <a:spcPts val="4100"/>
              </a:spcBef>
              <a:defRPr sz="4464"/>
            </a:pPr>
            <a:r>
              <a:rPr lang="en-HK" dirty="0"/>
              <a:t>Partners have agreed to cooperate on ed/training, and have a joint Technology and cooperation committee, to </a:t>
            </a:r>
          </a:p>
          <a:p>
            <a:pPr marL="1176527" lvl="1" indent="-566927" defTabSz="2267655">
              <a:spcBef>
                <a:spcPts val="4100"/>
              </a:spcBef>
              <a:defRPr sz="4464"/>
            </a:pPr>
            <a:r>
              <a:rPr lang="en-HK" i="1" dirty="0"/>
              <a:t>”follow the technological development and support information, guidance and development work to promote cooperation in the companies, including the use of new technology” (2020-23)</a:t>
            </a:r>
          </a:p>
          <a:p>
            <a:pPr marL="1176527" lvl="1" indent="-566927" defTabSz="2267655">
              <a:spcBef>
                <a:spcPts val="4100"/>
              </a:spcBef>
              <a:defRPr sz="4464"/>
            </a:pPr>
            <a:r>
              <a:rPr lang="en-HK" i="1" dirty="0"/>
              <a:t>“green transition is a central theme for TEKSAM in the coming years (2020-23)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ectoral relevance of DAD –…"/>
          <p:cNvSpPr txBox="1">
            <a:spLocks noGrp="1"/>
          </p:cNvSpPr>
          <p:nvPr>
            <p:ph type="title"/>
          </p:nvPr>
        </p:nvSpPr>
        <p:spPr>
          <a:xfrm>
            <a:off x="1206500" y="1079500"/>
            <a:ext cx="21971000" cy="2215629"/>
          </a:xfrm>
          <a:prstGeom prst="rect">
            <a:avLst/>
          </a:prstGeom>
        </p:spPr>
        <p:txBody>
          <a:bodyPr/>
          <a:lstStyle/>
          <a:p>
            <a:pPr defTabSz="2170121">
              <a:defRPr sz="7565" spc="-151"/>
            </a:pPr>
            <a:r>
              <a:t>Sectoral relevance of DAD – </a:t>
            </a:r>
          </a:p>
          <a:p>
            <a:pPr defTabSz="2170121">
              <a:defRPr sz="7565" spc="-151"/>
            </a:pPr>
            <a:r>
              <a:t>which challenges does it pose to the sector?</a:t>
            </a:r>
          </a:p>
        </p:txBody>
      </p:sp>
      <p:sp>
        <p:nvSpPr>
          <p:cNvPr id="190" name="Both employers and unions have much consensus in that they advocate further digitalization, automation, and decarbonization to keep up with international competition and save jobs.…"/>
          <p:cNvSpPr txBox="1">
            <a:spLocks noGrp="1"/>
          </p:cNvSpPr>
          <p:nvPr>
            <p:ph type="body" idx="1"/>
          </p:nvPr>
        </p:nvSpPr>
        <p:spPr>
          <a:xfrm>
            <a:off x="1206500" y="3658308"/>
            <a:ext cx="21971000" cy="9624898"/>
          </a:xfrm>
          <a:prstGeom prst="rect">
            <a:avLst/>
          </a:prstGeom>
        </p:spPr>
        <p:txBody>
          <a:bodyPr>
            <a:normAutofit/>
          </a:bodyPr>
          <a:lstStyle/>
          <a:p>
            <a:pPr marL="554736" indent="-554736" defTabSz="2218888">
              <a:spcBef>
                <a:spcPts val="4000"/>
              </a:spcBef>
              <a:defRPr sz="4368"/>
            </a:pPr>
            <a:r>
              <a:rPr lang="en-HK" dirty="0"/>
              <a:t>Both employers and unions have much consensus in that they advocate further digitalization, automation, and decarbonization to keep up with international competition and save jobs.</a:t>
            </a:r>
          </a:p>
          <a:p>
            <a:pPr marL="554736" indent="-554736" defTabSz="2218888">
              <a:spcBef>
                <a:spcPts val="4000"/>
              </a:spcBef>
              <a:defRPr sz="4368"/>
            </a:pPr>
            <a:r>
              <a:rPr lang="en-HK" dirty="0"/>
              <a:t>Compared to Sweden there seems to be less discussion of risks for employees/jobs in by Danish TUS – very strong focus on automation and robotization to – but rather that this may both bring plants home to Denmark and improve working conditions (reduce heavy and monotonous tasks.</a:t>
            </a:r>
          </a:p>
          <a:p>
            <a:pPr marL="554736" indent="-554736" defTabSz="2218888">
              <a:spcBef>
                <a:spcPts val="4000"/>
              </a:spcBef>
              <a:defRPr sz="4368"/>
            </a:pPr>
            <a:r>
              <a:rPr lang="en-HK" dirty="0"/>
              <a:t>Green transition is also seen as a means to  create jobs and improve Danish industries competitiveness – and it is very much seen as part of the digitalization development</a:t>
            </a:r>
          </a:p>
          <a:p>
            <a:pPr marL="554736" indent="-554736" defTabSz="2218888">
              <a:spcBef>
                <a:spcPts val="4000"/>
              </a:spcBef>
              <a:defRPr sz="4368"/>
            </a:pPr>
            <a:r>
              <a:rPr lang="en-HK" dirty="0"/>
              <a:t>I.e. joint social partner cooperation on DAD is thought to benefit both companies, and employees and strengthen Danish economic development – </a:t>
            </a:r>
            <a:r>
              <a:rPr lang="en-HK" b="1" dirty="0"/>
              <a:t>the Challenge </a:t>
            </a:r>
            <a:r>
              <a:rPr lang="en-HK" dirty="0"/>
              <a:t>is mostly framed as not losing their leading position.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wo company case studies and an additional company interview from a third company were used for the analysis.…"/>
          <p:cNvSpPr txBox="1">
            <a:spLocks noGrp="1"/>
          </p:cNvSpPr>
          <p:nvPr>
            <p:ph type="body" sz="half" idx="1"/>
          </p:nvPr>
        </p:nvSpPr>
        <p:spPr>
          <a:xfrm>
            <a:off x="526998" y="2696308"/>
            <a:ext cx="10615294" cy="10664746"/>
          </a:xfrm>
          <a:prstGeom prst="rect">
            <a:avLst/>
          </a:prstGeom>
        </p:spPr>
        <p:txBody>
          <a:bodyPr/>
          <a:lstStyle/>
          <a:p>
            <a:pPr marL="457200" indent="-457200" defTabSz="1828754">
              <a:spcBef>
                <a:spcPts val="3300"/>
              </a:spcBef>
              <a:defRPr sz="3600"/>
            </a:pPr>
            <a:r>
              <a:rPr lang="en-NZ" dirty="0"/>
              <a:t>Three company case studies and an additional interview with EO at sectoral level were used for the analysis. </a:t>
            </a:r>
          </a:p>
          <a:p>
            <a:pPr marL="457200" indent="-457200" defTabSz="1828754">
              <a:spcBef>
                <a:spcPts val="3300"/>
              </a:spcBef>
              <a:defRPr sz="3600"/>
            </a:pPr>
            <a:r>
              <a:rPr lang="en-NZ" dirty="0"/>
              <a:t>Company 1: </a:t>
            </a:r>
            <a:r>
              <a:rPr lang="en-NZ" b="1" i="1" dirty="0"/>
              <a:t>DINEX</a:t>
            </a:r>
            <a:r>
              <a:rPr lang="en-NZ" dirty="0"/>
              <a:t>, produces catalysts for combustion engines, with appr. 2000 employees. (highly automated) Interviews with HR-manager, sustainability manager, shop floor worker</a:t>
            </a:r>
          </a:p>
          <a:p>
            <a:pPr marL="457200" indent="-457200" defTabSz="1828754">
              <a:spcBef>
                <a:spcPts val="3300"/>
              </a:spcBef>
              <a:defRPr sz="3600"/>
            </a:pPr>
            <a:r>
              <a:rPr lang="en-NZ" dirty="0"/>
              <a:t>Company 2. </a:t>
            </a:r>
            <a:r>
              <a:rPr lang="en-NZ" b="1" i="1" dirty="0"/>
              <a:t>TRECO</a:t>
            </a:r>
            <a:r>
              <a:rPr lang="en-NZ" dirty="0"/>
              <a:t> produces various things from </a:t>
            </a:r>
            <a:r>
              <a:rPr lang="en-NZ" dirty="0" err="1"/>
              <a:t>atomated</a:t>
            </a:r>
            <a:r>
              <a:rPr lang="en-NZ" dirty="0"/>
              <a:t> luggage screening systems, to box systems for parcels. Appr 400 employees in four plants. Interviews with HR-manager, Technical prod-Manager two shop stewards and  a shop floor worker.</a:t>
            </a:r>
          </a:p>
          <a:p>
            <a:pPr marL="457200" indent="-457200" defTabSz="1828754">
              <a:spcBef>
                <a:spcPts val="3300"/>
              </a:spcBef>
              <a:defRPr sz="3600"/>
            </a:pPr>
            <a:r>
              <a:rPr lang="en-NZ" dirty="0"/>
              <a:t>Company 3. </a:t>
            </a:r>
            <a:r>
              <a:rPr lang="en-NZ" b="1" i="1" dirty="0"/>
              <a:t>WILA</a:t>
            </a:r>
            <a:r>
              <a:rPr lang="en-NZ" i="1" dirty="0"/>
              <a:t>, produces </a:t>
            </a:r>
            <a:r>
              <a:rPr lang="en-NZ" dirty="0"/>
              <a:t>steel equipment for food industries. (the least automated comp). Appr 100 employees. Interviews with Int CFO, HR-manager, shop steward and shop floor worker.</a:t>
            </a:r>
            <a:endParaRPr lang="en-NZ" b="1" dirty="0"/>
          </a:p>
          <a:p>
            <a:pPr marL="457200" indent="-457200" defTabSz="1828754">
              <a:spcBef>
                <a:spcPts val="3300"/>
              </a:spcBef>
              <a:defRPr sz="3600"/>
            </a:pPr>
            <a:endParaRPr lang="en-NZ" sz="900" dirty="0">
              <a:latin typeface="Times Roman"/>
              <a:ea typeface="Times Roman"/>
              <a:cs typeface="Times Roman"/>
              <a:sym typeface="Times Roman"/>
            </a:endParaRPr>
          </a:p>
        </p:txBody>
      </p:sp>
      <p:sp>
        <p:nvSpPr>
          <p:cNvPr id="176" name="Material"/>
          <p:cNvSpPr txBox="1">
            <a:spLocks noGrp="1"/>
          </p:cNvSpPr>
          <p:nvPr>
            <p:ph type="title"/>
          </p:nvPr>
        </p:nvSpPr>
        <p:spPr>
          <a:xfrm>
            <a:off x="1203685" y="625316"/>
            <a:ext cx="9779001" cy="1435101"/>
          </a:xfrm>
          <a:prstGeom prst="rect">
            <a:avLst/>
          </a:prstGeom>
        </p:spPr>
        <p:txBody>
          <a:bodyPr/>
          <a:lstStyle/>
          <a:p>
            <a:r>
              <a:rPr lang="sv-SE" dirty="0"/>
              <a:t>CASE STUDIES</a:t>
            </a:r>
            <a:endParaRPr dirty="0"/>
          </a:p>
        </p:txBody>
      </p:sp>
      <p:pic>
        <p:nvPicPr>
          <p:cNvPr id="7" name="Bildobjekt 6">
            <a:extLst>
              <a:ext uri="{FF2B5EF4-FFF2-40B4-BE49-F238E27FC236}">
                <a16:creationId xmlns:a16="http://schemas.microsoft.com/office/drawing/2014/main" id="{343763FE-15B3-E082-AC25-DA3D4DC27D3A}"/>
              </a:ext>
            </a:extLst>
          </p:cNvPr>
          <p:cNvPicPr>
            <a:picLocks noChangeAspect="1"/>
          </p:cNvPicPr>
          <p:nvPr/>
        </p:nvPicPr>
        <p:blipFill>
          <a:blip r:embed="rId2"/>
          <a:stretch>
            <a:fillRect/>
          </a:stretch>
        </p:blipFill>
        <p:spPr>
          <a:xfrm>
            <a:off x="11079405" y="-180675"/>
            <a:ext cx="11452348" cy="4394757"/>
          </a:xfrm>
          <a:prstGeom prst="rect">
            <a:avLst/>
          </a:prstGeom>
        </p:spPr>
      </p:pic>
      <p:pic>
        <p:nvPicPr>
          <p:cNvPr id="9" name="Bildobjekt 8">
            <a:extLst>
              <a:ext uri="{FF2B5EF4-FFF2-40B4-BE49-F238E27FC236}">
                <a16:creationId xmlns:a16="http://schemas.microsoft.com/office/drawing/2014/main" id="{666AF5FF-70D5-9304-9CBB-F6CFDD14F76A}"/>
              </a:ext>
            </a:extLst>
          </p:cNvPr>
          <p:cNvPicPr>
            <a:picLocks noChangeAspect="1"/>
          </p:cNvPicPr>
          <p:nvPr/>
        </p:nvPicPr>
        <p:blipFill>
          <a:blip r:embed="rId3"/>
          <a:stretch>
            <a:fillRect/>
          </a:stretch>
        </p:blipFill>
        <p:spPr>
          <a:xfrm>
            <a:off x="11296645" y="2909322"/>
            <a:ext cx="12360523" cy="6029523"/>
          </a:xfrm>
          <a:prstGeom prst="rect">
            <a:avLst/>
          </a:prstGeom>
        </p:spPr>
      </p:pic>
      <p:pic>
        <p:nvPicPr>
          <p:cNvPr id="11" name="Bildobjekt 10">
            <a:extLst>
              <a:ext uri="{FF2B5EF4-FFF2-40B4-BE49-F238E27FC236}">
                <a16:creationId xmlns:a16="http://schemas.microsoft.com/office/drawing/2014/main" id="{0AD4EA09-29EF-0E9D-4862-69F504128376}"/>
              </a:ext>
            </a:extLst>
          </p:cNvPr>
          <p:cNvPicPr>
            <a:picLocks noChangeAspect="1"/>
          </p:cNvPicPr>
          <p:nvPr/>
        </p:nvPicPr>
        <p:blipFill>
          <a:blip r:embed="rId4"/>
          <a:stretch>
            <a:fillRect/>
          </a:stretch>
        </p:blipFill>
        <p:spPr>
          <a:xfrm>
            <a:off x="11969625" y="8513499"/>
            <a:ext cx="7772035" cy="5090034"/>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ompany-level case studies: tackling DAD challenges"/>
          <p:cNvSpPr txBox="1">
            <a:spLocks noGrp="1"/>
          </p:cNvSpPr>
          <p:nvPr>
            <p:ph type="title"/>
          </p:nvPr>
        </p:nvSpPr>
        <p:spPr>
          <a:prstGeom prst="rect">
            <a:avLst/>
          </a:prstGeom>
        </p:spPr>
        <p:txBody>
          <a:bodyPr/>
          <a:lstStyle>
            <a:lvl1pPr defTabSz="1999437">
              <a:defRPr sz="6969" spc="-139"/>
            </a:lvl1pPr>
          </a:lstStyle>
          <a:p>
            <a:r>
              <a:rPr dirty="0"/>
              <a:t>Company-level case studies: </a:t>
            </a:r>
            <a:r>
              <a:rPr lang="sv-SE" dirty="0"/>
              <a:t>DA</a:t>
            </a:r>
            <a:endParaRPr dirty="0"/>
          </a:p>
        </p:txBody>
      </p:sp>
      <p:sp>
        <p:nvSpPr>
          <p:cNvPr id="193" name="Rottne and Volvo (also Kalmar) clearly have well reasoned strategies to implement digital technologies and know rather well how to argue for why certain technologies are used and others are not.…"/>
          <p:cNvSpPr txBox="1">
            <a:spLocks noGrp="1"/>
          </p:cNvSpPr>
          <p:nvPr>
            <p:ph type="body" idx="1"/>
          </p:nvPr>
        </p:nvSpPr>
        <p:spPr>
          <a:xfrm>
            <a:off x="1206499" y="2569837"/>
            <a:ext cx="21971001" cy="10953938"/>
          </a:xfrm>
          <a:prstGeom prst="rect">
            <a:avLst/>
          </a:prstGeom>
        </p:spPr>
        <p:txBody>
          <a:bodyPr/>
          <a:lstStyle/>
          <a:p>
            <a:pPr marL="463295" indent="-463295" defTabSz="1853137">
              <a:spcBef>
                <a:spcPts val="3400"/>
              </a:spcBef>
              <a:defRPr sz="3648"/>
            </a:pPr>
            <a:r>
              <a:rPr lang="en-ID" sz="4000" dirty="0">
                <a:solidFill>
                  <a:srgbClr val="000000"/>
                </a:solidFill>
                <a:effectLst/>
                <a:latin typeface="Times New Roman" panose="02020603050405020304" pitchFamily="18" charset="0"/>
                <a:ea typeface="Times New Roman" panose="02020603050405020304" pitchFamily="18" charset="0"/>
              </a:rPr>
              <a:t>All three companies digital technology in the </a:t>
            </a:r>
            <a:r>
              <a:rPr lang="en-ID" sz="4000" dirty="0" err="1">
                <a:solidFill>
                  <a:srgbClr val="000000"/>
                </a:solidFill>
                <a:effectLst/>
                <a:latin typeface="Times New Roman" panose="02020603050405020304" pitchFamily="18" charset="0"/>
                <a:ea typeface="Times New Roman" panose="02020603050405020304" pitchFamily="18" charset="0"/>
              </a:rPr>
              <a:t>adm.</a:t>
            </a:r>
            <a:r>
              <a:rPr lang="en-ID" sz="4000" dirty="0">
                <a:solidFill>
                  <a:srgbClr val="000000"/>
                </a:solidFill>
                <a:effectLst/>
                <a:latin typeface="Times New Roman" panose="02020603050405020304" pitchFamily="18" charset="0"/>
                <a:ea typeface="Times New Roman" panose="02020603050405020304" pitchFamily="18" charset="0"/>
              </a:rPr>
              <a:t> systems such as finances, HR, and enterprise resource planning systems, ERP systems, as well simple automation (Robotics/CNC machines) in production. </a:t>
            </a:r>
          </a:p>
          <a:p>
            <a:pPr marL="463295" indent="-463295" defTabSz="1853137">
              <a:spcBef>
                <a:spcPts val="3400"/>
              </a:spcBef>
              <a:defRPr sz="3648"/>
            </a:pPr>
            <a:r>
              <a:rPr lang="en-ID" sz="4000" dirty="0">
                <a:solidFill>
                  <a:srgbClr val="000000"/>
                </a:solidFill>
                <a:effectLst/>
                <a:latin typeface="Times New Roman" panose="02020603050405020304" pitchFamily="18" charset="0"/>
                <a:ea typeface="Times New Roman" panose="02020603050405020304" pitchFamily="18" charset="0"/>
              </a:rPr>
              <a:t>The two larger have digitalized customer relations, and more advanced robots, and both aim for (AI-based) automation for the future</a:t>
            </a:r>
          </a:p>
          <a:p>
            <a:pPr marL="463295" indent="-463295" defTabSz="1853137">
              <a:spcBef>
                <a:spcPts val="3400"/>
              </a:spcBef>
              <a:defRPr sz="3648"/>
            </a:pPr>
            <a:r>
              <a:rPr lang="en-ID" sz="4000" b="1" i="1" dirty="0">
                <a:solidFill>
                  <a:srgbClr val="000000"/>
                </a:solidFill>
                <a:effectLst/>
                <a:latin typeface="Times New Roman" panose="02020603050405020304" pitchFamily="18" charset="0"/>
                <a:ea typeface="Times New Roman" panose="02020603050405020304" pitchFamily="18" charset="0"/>
              </a:rPr>
              <a:t>Main reasons for new technologies</a:t>
            </a:r>
            <a:r>
              <a:rPr lang="en-ID" sz="4000" dirty="0">
                <a:solidFill>
                  <a:srgbClr val="000000"/>
                </a:solidFill>
                <a:effectLst/>
                <a:latin typeface="Times New Roman" panose="02020603050405020304" pitchFamily="18" charset="0"/>
                <a:ea typeface="Times New Roman" panose="02020603050405020304" pitchFamily="18" charset="0"/>
              </a:rPr>
              <a:t> are straightforward: with increasing productivity, cost efficiency and expand businesses.. Robots/automation is also to increase quality, and improve production flow – and replace/release workers from monotonous tasks</a:t>
            </a:r>
            <a:r>
              <a:rPr lang="en-ID" sz="2000" dirty="0">
                <a:solidFill>
                  <a:srgbClr val="000000"/>
                </a:solidFill>
                <a:effectLst/>
                <a:latin typeface="Times New Roman" panose="02020603050405020304" pitchFamily="18" charset="0"/>
                <a:ea typeface="Times New Roman" panose="02020603050405020304" pitchFamily="18" charset="0"/>
              </a:rPr>
              <a:t> </a:t>
            </a:r>
            <a:endParaRPr lang="en-ID" sz="2000" dirty="0">
              <a:solidFill>
                <a:srgbClr val="000000"/>
              </a:solidFill>
              <a:latin typeface="Calibri" panose="020F0502020204030204" pitchFamily="34" charset="0"/>
              <a:ea typeface="Times New Roman" panose="02020603050405020304" pitchFamily="18" charset="0"/>
            </a:endParaRPr>
          </a:p>
          <a:p>
            <a:pPr marL="463295" indent="-463295" defTabSz="1853137">
              <a:spcBef>
                <a:spcPts val="3400"/>
              </a:spcBef>
              <a:defRPr sz="3648"/>
            </a:pPr>
            <a:r>
              <a:rPr lang="en-ID" sz="4000" dirty="0">
                <a:latin typeface="Times New Roman" panose="02020603050405020304" pitchFamily="18" charset="0"/>
                <a:cs typeface="Times New Roman" panose="02020603050405020304" pitchFamily="18" charset="0"/>
              </a:rPr>
              <a:t>Additional ”driving forces” are </a:t>
            </a:r>
            <a:r>
              <a:rPr lang="en-ID"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requirements from customers, and in “lower-level bottom-up improvements” suggestions from the employees.</a:t>
            </a:r>
            <a:endParaRPr lang="en-ID"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63295" indent="-463295" defTabSz="1853137">
              <a:spcBef>
                <a:spcPts val="3400"/>
              </a:spcBef>
              <a:defRPr sz="3648"/>
            </a:pPr>
            <a:r>
              <a:rPr lang="en-ID" sz="4000" dirty="0">
                <a:latin typeface="Times New Roman" panose="02020603050405020304" pitchFamily="18" charset="0"/>
                <a:cs typeface="Times New Roman" panose="02020603050405020304" pitchFamily="18" charset="0"/>
              </a:rPr>
              <a:t>Only in the largest company did local TU have any consultative role: BUT employees had some </a:t>
            </a:r>
            <a:r>
              <a:rPr lang="en-ID" sz="4000" dirty="0" err="1">
                <a:latin typeface="Times New Roman" panose="02020603050405020304" pitchFamily="18" charset="0"/>
                <a:cs typeface="Times New Roman" panose="02020603050405020304" pitchFamily="18" charset="0"/>
              </a:rPr>
              <a:t>influece</a:t>
            </a:r>
            <a:r>
              <a:rPr lang="en-ID" sz="4000" dirty="0">
                <a:latin typeface="Times New Roman" panose="02020603050405020304" pitchFamily="18" charset="0"/>
                <a:cs typeface="Times New Roman" panose="02020603050405020304" pitchFamily="18" charset="0"/>
              </a:rPr>
              <a:t> on implementation – because of experiences of failed implementation when that was not the case</a:t>
            </a:r>
          </a:p>
          <a:p>
            <a:pPr marL="463295" indent="-463295" defTabSz="1853137">
              <a:spcBef>
                <a:spcPts val="3400"/>
              </a:spcBef>
              <a:defRPr sz="3648"/>
            </a:pPr>
            <a:r>
              <a:rPr lang="en-ID" sz="4000" dirty="0">
                <a:latin typeface="Times New Roman" panose="02020603050405020304" pitchFamily="18" charset="0"/>
                <a:cs typeface="Times New Roman" panose="02020603050405020304" pitchFamily="18" charset="0"/>
              </a:rPr>
              <a:t>Just as on sectoral level, local level TU reps seem to agree on the need for automation</a:t>
            </a:r>
          </a:p>
          <a:p>
            <a:pPr marL="463295" indent="-463295" defTabSz="1853137">
              <a:spcBef>
                <a:spcPts val="3400"/>
              </a:spcBef>
              <a:defRPr sz="3648"/>
            </a:pPr>
            <a:r>
              <a:rPr lang="en-ID" sz="4000" b="1" dirty="0">
                <a:latin typeface="Times New Roman" panose="02020603050405020304" pitchFamily="18" charset="0"/>
                <a:cs typeface="Times New Roman" panose="02020603050405020304" pitchFamily="18" charset="0"/>
              </a:rPr>
              <a:t>Further education/</a:t>
            </a:r>
            <a:r>
              <a:rPr lang="en-ID" sz="4000" dirty="0">
                <a:latin typeface="Times New Roman" panose="02020603050405020304" pitchFamily="18" charset="0"/>
                <a:cs typeface="Times New Roman" panose="02020603050405020304" pitchFamily="18" charset="0"/>
              </a:rPr>
              <a:t>training is the big local issue: The send out their own knowledgeable workers, bring in education from the supplier of technology and one company finance external further education for 12 employees/year  too “top up” their education/training as blacksmiths/technicians etc.</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ompany-level case studies: trade union involvement"/>
          <p:cNvSpPr txBox="1">
            <a:spLocks noGrp="1"/>
          </p:cNvSpPr>
          <p:nvPr>
            <p:ph type="title"/>
          </p:nvPr>
        </p:nvSpPr>
        <p:spPr>
          <a:prstGeom prst="rect">
            <a:avLst/>
          </a:prstGeom>
        </p:spPr>
        <p:txBody>
          <a:bodyPr/>
          <a:lstStyle>
            <a:lvl1pPr defTabSz="1999437">
              <a:defRPr sz="6969" spc="-139"/>
            </a:lvl1pPr>
          </a:lstStyle>
          <a:p>
            <a:r>
              <a:rPr dirty="0"/>
              <a:t>Company-level case studies: </a:t>
            </a:r>
            <a:r>
              <a:rPr lang="sv-SE" dirty="0" err="1"/>
              <a:t>Decarbonization</a:t>
            </a:r>
            <a:endParaRPr dirty="0"/>
          </a:p>
        </p:txBody>
      </p:sp>
      <p:sp>
        <p:nvSpPr>
          <p:cNvPr id="196" name="There is a difference in union involvement based on the size of the companies and unions, the products, but also in traditions, between company 1 and 2.…"/>
          <p:cNvSpPr txBox="1">
            <a:spLocks noGrp="1"/>
          </p:cNvSpPr>
          <p:nvPr>
            <p:ph type="body" idx="1"/>
          </p:nvPr>
        </p:nvSpPr>
        <p:spPr>
          <a:xfrm>
            <a:off x="1206500" y="2726021"/>
            <a:ext cx="21971000" cy="9778495"/>
          </a:xfrm>
          <a:prstGeom prst="rect">
            <a:avLst/>
          </a:prstGeom>
        </p:spPr>
        <p:txBody>
          <a:bodyPr/>
          <a:lstStyle/>
          <a:p>
            <a:pPr marL="505968" indent="-505968" defTabSz="2023821">
              <a:spcBef>
                <a:spcPts val="3700"/>
              </a:spcBef>
              <a:defRPr sz="3984"/>
            </a:pPr>
            <a:r>
              <a:rPr lang="en-GB" sz="4400" dirty="0">
                <a:solidFill>
                  <a:srgbClr val="000000"/>
                </a:solidFill>
                <a:effectLst/>
                <a:latin typeface="Times New Roman" panose="02020603050405020304" pitchFamily="18" charset="0"/>
                <a:ea typeface="Times New Roman" panose="02020603050405020304" pitchFamily="18" charset="0"/>
              </a:rPr>
              <a:t>D</a:t>
            </a:r>
            <a:r>
              <a:rPr lang="en-GB" sz="4400" b="1" i="1" dirty="0">
                <a:solidFill>
                  <a:srgbClr val="000000"/>
                </a:solidFill>
                <a:effectLst/>
                <a:latin typeface="Times New Roman" panose="02020603050405020304" pitchFamily="18" charset="0"/>
                <a:ea typeface="Times New Roman" panose="02020603050405020304" pitchFamily="18" charset="0"/>
              </a:rPr>
              <a:t>ecarbonization is less developed in the companies</a:t>
            </a:r>
            <a:r>
              <a:rPr lang="en-GB" sz="4400" dirty="0">
                <a:solidFill>
                  <a:srgbClr val="000000"/>
                </a:solidFill>
                <a:effectLst/>
                <a:latin typeface="Times New Roman" panose="02020603050405020304" pitchFamily="18" charset="0"/>
                <a:ea typeface="Times New Roman" panose="02020603050405020304" pitchFamily="18" charset="0"/>
              </a:rPr>
              <a:t> The largest one (#1) has a formal sustainability policy since 2021. The smallest started its journey by completing its first Climate Report two weeks prior to the interview. </a:t>
            </a:r>
          </a:p>
          <a:p>
            <a:pPr marL="505968" indent="-505968" defTabSz="2023821">
              <a:spcBef>
                <a:spcPts val="3700"/>
              </a:spcBef>
              <a:defRPr sz="3984"/>
            </a:pPr>
            <a:r>
              <a:rPr lang="en-GB" sz="4400" dirty="0">
                <a:solidFill>
                  <a:srgbClr val="000000"/>
                </a:solidFill>
                <a:effectLst/>
                <a:latin typeface="Times New Roman" panose="02020603050405020304" pitchFamily="18" charset="0"/>
                <a:ea typeface="Times New Roman" panose="02020603050405020304" pitchFamily="18" charset="0"/>
              </a:rPr>
              <a:t>The companies are still only in their start-up process in relation to decarbonization, but:</a:t>
            </a:r>
          </a:p>
          <a:p>
            <a:pPr marL="505968" indent="-505968" defTabSz="2023821">
              <a:spcBef>
                <a:spcPts val="3700"/>
              </a:spcBef>
              <a:defRPr sz="3984"/>
            </a:pPr>
            <a:r>
              <a:rPr lang="en-GB" sz="4400" dirty="0">
                <a:latin typeface="Times New Roman" panose="02020603050405020304" pitchFamily="18" charset="0"/>
                <a:ea typeface="Times New Roman" panose="02020603050405020304" pitchFamily="18" charset="0"/>
              </a:rPr>
              <a:t>Company #1 producing catalyst have started producing a Fuel cell – to adapt to the decarbonization of vehicles.</a:t>
            </a:r>
          </a:p>
          <a:p>
            <a:pPr marL="505968" indent="-505968" defTabSz="2023821">
              <a:spcBef>
                <a:spcPts val="3700"/>
              </a:spcBef>
              <a:defRPr sz="3984"/>
            </a:pPr>
            <a:r>
              <a:rPr lang="en-GB" sz="4400" kern="0" dirty="0">
                <a:solidFill>
                  <a:srgbClr val="000000"/>
                </a:solidFill>
                <a:effectLst/>
                <a:latin typeface="Times New Roman" panose="02020603050405020304" pitchFamily="18" charset="0"/>
                <a:ea typeface="Times New Roman" panose="02020603050405020304" pitchFamily="18" charset="0"/>
              </a:rPr>
              <a:t>Company #2, introduction of new more energy effective machinery and a planned installation of solar cells later this year</a:t>
            </a:r>
          </a:p>
          <a:p>
            <a:pPr marL="505968" indent="-505968" defTabSz="2023821">
              <a:spcBef>
                <a:spcPts val="3700"/>
              </a:spcBef>
              <a:defRPr sz="3984"/>
            </a:pPr>
            <a:r>
              <a:rPr lang="en-GB" sz="4400" dirty="0">
                <a:latin typeface="Times New Roman" panose="02020603050405020304" pitchFamily="18" charset="0"/>
                <a:ea typeface="Times New Roman" panose="02020603050405020304" pitchFamily="18" charset="0"/>
              </a:rPr>
              <a:t>Company #3, have started to discuss both now machinery and solar cells.</a:t>
            </a:r>
            <a:endParaRPr lang="en-GB" sz="4000" dirty="0">
              <a:solidFill>
                <a:srgbClr val="000000"/>
              </a:solidFill>
              <a:effectLst/>
              <a:latin typeface="Times New Roman" panose="02020603050405020304" pitchFamily="18" charset="0"/>
              <a:ea typeface="Times New Roman" panose="02020603050405020304" pitchFamily="18" charset="0"/>
            </a:endParaRPr>
          </a:p>
          <a:p>
            <a:pPr marL="505968" indent="-505968" defTabSz="2023821">
              <a:spcBef>
                <a:spcPts val="3700"/>
              </a:spcBef>
              <a:defRPr sz="3984"/>
            </a:pPr>
            <a:endParaRPr lang="sv-SE" sz="3600" dirty="0">
              <a:effectLst/>
              <a:latin typeface="Calibri" panose="020F0502020204030204" pitchFamily="34" charset="0"/>
              <a:ea typeface="Times New Roman" panose="02020603050405020304" pitchFamily="18" charset="0"/>
            </a:endParaRPr>
          </a:p>
          <a:p>
            <a:pPr marL="505968" indent="-505968" defTabSz="2023821">
              <a:spcBef>
                <a:spcPts val="3700"/>
              </a:spcBef>
              <a:defRPr sz="3984"/>
            </a:pPr>
            <a:endParaRPr dirty="0"/>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178</TotalTime>
  <Words>1042</Words>
  <Application>Microsoft Office PowerPoint</Application>
  <PresentationFormat>Anpassad</PresentationFormat>
  <Paragraphs>41</Paragraphs>
  <Slides>7</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Calibri</vt:lpstr>
      <vt:lpstr>Helvetica Neue</vt:lpstr>
      <vt:lpstr>Helvetica Neue Medium</vt:lpstr>
      <vt:lpstr>Times New Roman</vt:lpstr>
      <vt:lpstr>Times Roman</vt:lpstr>
      <vt:lpstr>21_BasicWhite</vt:lpstr>
      <vt:lpstr>Barmetal national report – Denmark</vt:lpstr>
      <vt:lpstr>Danish Labour market/ industrial relations</vt:lpstr>
      <vt:lpstr>National policies and the role of social dialogue for shaping DAD policies</vt:lpstr>
      <vt:lpstr>Sectoral relevance of DAD –  which challenges does it pose to the sector?</vt:lpstr>
      <vt:lpstr>CASE STUDIES</vt:lpstr>
      <vt:lpstr>Company-level case studies: DA</vt:lpstr>
      <vt:lpstr>Company-level case studies: Decarbonization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Barmetal national report – Sweden</dc:title>
  <dc:creator>Bengt Larsson</dc:creator>
  <cp:lastModifiedBy>Bengt Larsson</cp:lastModifiedBy>
  <cp:revision>36</cp:revision>
  <cp:lastPrinted>2023-12-01T07:02:54Z</cp:lastPrinted>
  <dcterms:modified xsi:type="dcterms:W3CDTF">2023-12-01T10:01:01Z</dcterms:modified>
</cp:coreProperties>
</file>