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9" r:id="rId3"/>
    <p:sldId id="260" r:id="rId4"/>
    <p:sldId id="261" r:id="rId5"/>
    <p:sldId id="257" r:id="rId6"/>
    <p:sldId id="262" r:id="rId7"/>
    <p:sldId id="263" r:id="rId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6" d="100"/>
          <a:sy n="36" d="100"/>
        </p:scale>
        <p:origin x="38" y="81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8" name="Shape 168"/>
          <p:cNvSpPr>
            <a:spLocks noGrp="1" noRot="1" noChangeAspect="1"/>
          </p:cNvSpPr>
          <p:nvPr>
            <p:ph type="sldImg"/>
          </p:nvPr>
        </p:nvSpPr>
        <p:spPr>
          <a:xfrm>
            <a:off x="1143000" y="685800"/>
            <a:ext cx="4572000" cy="3429000"/>
          </a:xfrm>
          <a:prstGeom prst="rect">
            <a:avLst/>
          </a:prstGeom>
        </p:spPr>
        <p:txBody>
          <a:bodyPr/>
          <a:lstStyle/>
          <a:p>
            <a:endParaRPr/>
          </a:p>
        </p:txBody>
      </p:sp>
      <p:sp>
        <p:nvSpPr>
          <p:cNvPr id="169" name="Shape 16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
    <p:spTree>
      <p:nvGrpSpPr>
        <p:cNvPr id="1" name=""/>
        <p:cNvGrpSpPr/>
        <p:nvPr/>
      </p:nvGrpSpPr>
      <p:grpSpPr>
        <a:xfrm>
          <a:off x="0" y="0"/>
          <a:ext cx="0" cy="0"/>
          <a:chOff x="0" y="0"/>
          <a:chExt cx="0" cy="0"/>
        </a:xfrm>
      </p:grpSpPr>
      <p:sp>
        <p:nvSpPr>
          <p:cNvPr id="11" name="Skapare och datum"/>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Skapare och datum</a:t>
            </a:r>
          </a:p>
        </p:txBody>
      </p:sp>
      <p:sp>
        <p:nvSpPr>
          <p:cNvPr id="12" name="Presentationstitel"/>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Presentations­titel</a:t>
            </a:r>
          </a:p>
        </p:txBody>
      </p:sp>
      <p:sp>
        <p:nvSpPr>
          <p:cNvPr id="13" name="Brödtext nivå ett…"/>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Presentations­undertitel</a:t>
            </a:r>
          </a:p>
          <a:p>
            <a:pPr lvl="1"/>
            <a:endParaRPr/>
          </a:p>
          <a:p>
            <a:pPr lvl="2"/>
            <a:endParaRPr/>
          </a:p>
          <a:p>
            <a:pPr lvl="3"/>
            <a:endParaRPr/>
          </a:p>
          <a:p>
            <a:pPr lvl="4"/>
            <a:endParaRPr/>
          </a:p>
        </p:txBody>
      </p:sp>
      <p:sp>
        <p:nvSpPr>
          <p:cNvPr id="14"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Endast titel">
    <p:spTree>
      <p:nvGrpSpPr>
        <p:cNvPr id="1" name=""/>
        <p:cNvGrpSpPr/>
        <p:nvPr/>
      </p:nvGrpSpPr>
      <p:grpSpPr>
        <a:xfrm>
          <a:off x="0" y="0"/>
          <a:ext cx="0" cy="0"/>
          <a:chOff x="0" y="0"/>
          <a:chExt cx="0" cy="0"/>
        </a:xfrm>
      </p:grpSpPr>
      <p:sp>
        <p:nvSpPr>
          <p:cNvPr id="99" name="Diabildstitel"/>
          <p:cNvSpPr txBox="1">
            <a:spLocks noGrp="1"/>
          </p:cNvSpPr>
          <p:nvPr>
            <p:ph type="title" hasCustomPrompt="1"/>
          </p:nvPr>
        </p:nvSpPr>
        <p:spPr>
          <a:xfrm>
            <a:off x="1206500" y="1079500"/>
            <a:ext cx="21971000" cy="1434949"/>
          </a:xfrm>
          <a:prstGeom prst="rect">
            <a:avLst/>
          </a:prstGeom>
        </p:spPr>
        <p:txBody>
          <a:bodyPr/>
          <a:lstStyle/>
          <a:p>
            <a:r>
              <a:t>Diabilds­titel</a:t>
            </a:r>
          </a:p>
        </p:txBody>
      </p:sp>
      <p:sp>
        <p:nvSpPr>
          <p:cNvPr id="100" name="Diabildsundertitel"/>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Diabildsundertitel</a:t>
            </a:r>
          </a:p>
        </p:txBody>
      </p:sp>
      <p:sp>
        <p:nvSpPr>
          <p:cNvPr id="101"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Dagordning">
    <p:spTree>
      <p:nvGrpSpPr>
        <p:cNvPr id="1" name=""/>
        <p:cNvGrpSpPr/>
        <p:nvPr/>
      </p:nvGrpSpPr>
      <p:grpSpPr>
        <a:xfrm>
          <a:off x="0" y="0"/>
          <a:ext cx="0" cy="0"/>
          <a:chOff x="0" y="0"/>
          <a:chExt cx="0" cy="0"/>
        </a:xfrm>
      </p:grpSpPr>
      <p:sp>
        <p:nvSpPr>
          <p:cNvPr id="108" name="Dagordning, titel"/>
          <p:cNvSpPr txBox="1">
            <a:spLocks noGrp="1"/>
          </p:cNvSpPr>
          <p:nvPr>
            <p:ph type="title" hasCustomPrompt="1"/>
          </p:nvPr>
        </p:nvSpPr>
        <p:spPr>
          <a:xfrm>
            <a:off x="1206500" y="1079500"/>
            <a:ext cx="21971000" cy="1435100"/>
          </a:xfrm>
          <a:prstGeom prst="rect">
            <a:avLst/>
          </a:prstGeom>
        </p:spPr>
        <p:txBody>
          <a:bodyPr/>
          <a:lstStyle/>
          <a:p>
            <a:r>
              <a:t>Dagordning, titel</a:t>
            </a:r>
          </a:p>
        </p:txBody>
      </p:sp>
      <p:sp>
        <p:nvSpPr>
          <p:cNvPr id="109" name="Dagordning, undertitel"/>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Dagordning, undertitel</a:t>
            </a:r>
          </a:p>
        </p:txBody>
      </p:sp>
      <p:sp>
        <p:nvSpPr>
          <p:cNvPr id="110" name="Brödtext nivå ett…"/>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Ämnen på dagordningen</a:t>
            </a:r>
          </a:p>
          <a:p>
            <a:pPr lvl="1"/>
            <a:endParaRPr/>
          </a:p>
          <a:p>
            <a:pPr lvl="2"/>
            <a:endParaRPr/>
          </a:p>
          <a:p>
            <a:pPr lvl="3"/>
            <a:endParaRPr/>
          </a:p>
          <a:p>
            <a:pPr lvl="4"/>
            <a:endParaRPr/>
          </a:p>
        </p:txBody>
      </p:sp>
      <p:sp>
        <p:nvSpPr>
          <p:cNvPr id="111"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Uttryck">
    <p:spTree>
      <p:nvGrpSpPr>
        <p:cNvPr id="1" name=""/>
        <p:cNvGrpSpPr/>
        <p:nvPr/>
      </p:nvGrpSpPr>
      <p:grpSpPr>
        <a:xfrm>
          <a:off x="0" y="0"/>
          <a:ext cx="0" cy="0"/>
          <a:chOff x="0" y="0"/>
          <a:chExt cx="0" cy="0"/>
        </a:xfrm>
      </p:grpSpPr>
      <p:sp>
        <p:nvSpPr>
          <p:cNvPr id="118" name="Brödtext nivå ett…"/>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Uttryck</a:t>
            </a:r>
          </a:p>
          <a:p>
            <a:pPr lvl="1"/>
            <a:endParaRPr/>
          </a:p>
          <a:p>
            <a:pPr lvl="2"/>
            <a:endParaRPr/>
          </a:p>
          <a:p>
            <a:pPr lvl="3"/>
            <a:endParaRPr/>
          </a:p>
          <a:p>
            <a:pPr lvl="4"/>
            <a:endParaRPr/>
          </a:p>
        </p:txBody>
      </p:sp>
      <p:sp>
        <p:nvSpPr>
          <p:cNvPr id="119"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Stort faktum">
    <p:spTree>
      <p:nvGrpSpPr>
        <p:cNvPr id="1" name=""/>
        <p:cNvGrpSpPr/>
        <p:nvPr/>
      </p:nvGrpSpPr>
      <p:grpSpPr>
        <a:xfrm>
          <a:off x="0" y="0"/>
          <a:ext cx="0" cy="0"/>
          <a:chOff x="0" y="0"/>
          <a:chExt cx="0" cy="0"/>
        </a:xfrm>
      </p:grpSpPr>
      <p:sp>
        <p:nvSpPr>
          <p:cNvPr id="126" name="Brödtext nivå ett…"/>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457200" algn="ctr">
              <a:lnSpc>
                <a:spcPct val="80000"/>
              </a:lnSpc>
              <a:spcBef>
                <a:spcPts val="0"/>
              </a:spcBef>
              <a:buSzTx/>
              <a:buNone/>
              <a:defRPr sz="25000" b="1" spc="-250"/>
            </a:lvl2pPr>
            <a:lvl3pPr marL="0" indent="914400" algn="ctr">
              <a:lnSpc>
                <a:spcPct val="80000"/>
              </a:lnSpc>
              <a:spcBef>
                <a:spcPts val="0"/>
              </a:spcBef>
              <a:buSzTx/>
              <a:buNone/>
              <a:defRPr sz="25000" b="1" spc="-250"/>
            </a:lvl3pPr>
            <a:lvl4pPr marL="0" indent="1371600" algn="ctr">
              <a:lnSpc>
                <a:spcPct val="80000"/>
              </a:lnSpc>
              <a:spcBef>
                <a:spcPts val="0"/>
              </a:spcBef>
              <a:buSzTx/>
              <a:buNone/>
              <a:defRPr sz="25000" b="1" spc="-250"/>
            </a:lvl4pPr>
            <a:lvl5pPr marL="0" indent="1828800" algn="ctr">
              <a:lnSpc>
                <a:spcPct val="80000"/>
              </a:lnSpc>
              <a:spcBef>
                <a:spcPts val="0"/>
              </a:spcBef>
              <a:buSzTx/>
              <a:buNone/>
              <a:defRPr sz="25000" b="1" spc="-250"/>
            </a:lvl5pPr>
          </a:lstStyle>
          <a:p>
            <a:r>
              <a:t>100 %</a:t>
            </a:r>
          </a:p>
          <a:p>
            <a:pPr lvl="1"/>
            <a:endParaRPr/>
          </a:p>
          <a:p>
            <a:pPr lvl="2"/>
            <a:endParaRPr/>
          </a:p>
          <a:p>
            <a:pPr lvl="3"/>
            <a:endParaRPr/>
          </a:p>
          <a:p>
            <a:pPr lvl="4"/>
            <a:endParaRPr/>
          </a:p>
        </p:txBody>
      </p:sp>
      <p:sp>
        <p:nvSpPr>
          <p:cNvPr id="127" name="Fakta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Faktainformation</a:t>
            </a:r>
          </a:p>
        </p:txBody>
      </p:sp>
      <p:sp>
        <p:nvSpPr>
          <p:cNvPr id="128"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Citat">
    <p:spTree>
      <p:nvGrpSpPr>
        <p:cNvPr id="1" name=""/>
        <p:cNvGrpSpPr/>
        <p:nvPr/>
      </p:nvGrpSpPr>
      <p:grpSpPr>
        <a:xfrm>
          <a:off x="0" y="0"/>
          <a:ext cx="0" cy="0"/>
          <a:chOff x="0" y="0"/>
          <a:chExt cx="0" cy="0"/>
        </a:xfrm>
      </p:grpSpPr>
      <p:sp>
        <p:nvSpPr>
          <p:cNvPr id="135" name="Tillskrivning"/>
          <p:cNvSpPr txBox="1">
            <a:spLocks noGrp="1"/>
          </p:cNvSpPr>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Tillskrivning</a:t>
            </a:r>
          </a:p>
        </p:txBody>
      </p:sp>
      <p:sp>
        <p:nvSpPr>
          <p:cNvPr id="136" name="Brödtext nivå ett…"/>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12700">
              <a:spcBef>
                <a:spcPts val="0"/>
              </a:spcBef>
              <a:buSzTx/>
              <a:buNone/>
              <a:defRPr sz="8500" spc="-170">
                <a:latin typeface="Helvetica Neue Medium"/>
                <a:ea typeface="Helvetica Neue Medium"/>
                <a:cs typeface="Helvetica Neue Medium"/>
                <a:sym typeface="Helvetica Neue Medium"/>
              </a:defRPr>
            </a:lvl2pPr>
            <a:lvl3pPr marL="638923" indent="444500">
              <a:spcBef>
                <a:spcPts val="0"/>
              </a:spcBef>
              <a:buSzTx/>
              <a:buNone/>
              <a:defRPr sz="8500" spc="-170">
                <a:latin typeface="Helvetica Neue Medium"/>
                <a:ea typeface="Helvetica Neue Medium"/>
                <a:cs typeface="Helvetica Neue Medium"/>
                <a:sym typeface="Helvetica Neue Medium"/>
              </a:defRPr>
            </a:lvl3pPr>
            <a:lvl4pPr marL="638923" indent="901700">
              <a:spcBef>
                <a:spcPts val="0"/>
              </a:spcBef>
              <a:buSzTx/>
              <a:buNone/>
              <a:defRPr sz="8500" spc="-170">
                <a:latin typeface="Helvetica Neue Medium"/>
                <a:ea typeface="Helvetica Neue Medium"/>
                <a:cs typeface="Helvetica Neue Medium"/>
                <a:sym typeface="Helvetica Neue Medium"/>
              </a:defRPr>
            </a:lvl4pPr>
            <a:lvl5pPr marL="638923" indent="1358900">
              <a:spcBef>
                <a:spcPts val="0"/>
              </a:spcBef>
              <a:buSzTx/>
              <a:buNone/>
              <a:defRPr sz="8500" spc="-170">
                <a:latin typeface="Helvetica Neue Medium"/>
                <a:ea typeface="Helvetica Neue Medium"/>
                <a:cs typeface="Helvetica Neue Medium"/>
                <a:sym typeface="Helvetica Neue Medium"/>
              </a:defRPr>
            </a:lvl5pPr>
          </a:lstStyle>
          <a:p>
            <a:r>
              <a:t>”Framträdande citat”</a:t>
            </a:r>
          </a:p>
          <a:p>
            <a:pPr lvl="1"/>
            <a:endParaRPr/>
          </a:p>
          <a:p>
            <a:pPr lvl="2"/>
            <a:endParaRPr/>
          </a:p>
          <a:p>
            <a:pPr lvl="3"/>
            <a:endParaRPr/>
          </a:p>
          <a:p>
            <a:pPr lvl="4"/>
            <a:endParaRPr/>
          </a:p>
        </p:txBody>
      </p:sp>
      <p:sp>
        <p:nvSpPr>
          <p:cNvPr id="137"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Foto – 3 per sida">
    <p:spTree>
      <p:nvGrpSpPr>
        <p:cNvPr id="1" name=""/>
        <p:cNvGrpSpPr/>
        <p:nvPr/>
      </p:nvGrpSpPr>
      <p:grpSpPr>
        <a:xfrm>
          <a:off x="0" y="0"/>
          <a:ext cx="0" cy="0"/>
          <a:chOff x="0" y="0"/>
          <a:chExt cx="0" cy="0"/>
        </a:xfrm>
      </p:grpSpPr>
      <p:sp>
        <p:nvSpPr>
          <p:cNvPr id="144" name="Skål med sallad med stekt ris, kokta ägg och ätpinnar"/>
          <p:cNvSpPr>
            <a:spLocks noGrp="1"/>
          </p:cNvSpPr>
          <p:nvPr>
            <p:ph type="pic" sz="quarter" idx="21"/>
          </p:nvPr>
        </p:nvSpPr>
        <p:spPr>
          <a:xfrm>
            <a:off x="15760700" y="1016000"/>
            <a:ext cx="7439099" cy="5949678"/>
          </a:xfrm>
          <a:prstGeom prst="rect">
            <a:avLst/>
          </a:prstGeom>
        </p:spPr>
        <p:txBody>
          <a:bodyPr lIns="91439" tIns="45719" rIns="91439" bIns="45719">
            <a:noAutofit/>
          </a:bodyPr>
          <a:lstStyle/>
          <a:p>
            <a:endParaRPr/>
          </a:p>
        </p:txBody>
      </p:sp>
      <p:sp>
        <p:nvSpPr>
          <p:cNvPr id="145" name="Skål med laxkakor, sallad och hummus "/>
          <p:cNvSpPr>
            <a:spLocks noGrp="1"/>
          </p:cNvSpPr>
          <p:nvPr>
            <p:ph type="pic" sz="half" idx="22"/>
          </p:nvPr>
        </p:nvSpPr>
        <p:spPr>
          <a:xfrm>
            <a:off x="13500100" y="3978275"/>
            <a:ext cx="10439400" cy="12150181"/>
          </a:xfrm>
          <a:prstGeom prst="rect">
            <a:avLst/>
          </a:prstGeom>
        </p:spPr>
        <p:txBody>
          <a:bodyPr lIns="91439" tIns="45719" rIns="91439" bIns="45719">
            <a:noAutofit/>
          </a:bodyPr>
          <a:lstStyle/>
          <a:p>
            <a:endParaRPr/>
          </a:p>
        </p:txBody>
      </p:sp>
      <p:sp>
        <p:nvSpPr>
          <p:cNvPr id="146" name="Skål med pappardellepasta med persiljesmör, rostade hasselnötter och hyvlad parmesanost"/>
          <p:cNvSpPr>
            <a:spLocks noGrp="1"/>
          </p:cNvSpPr>
          <p:nvPr>
            <p:ph type="pic" idx="23"/>
          </p:nvPr>
        </p:nvSpPr>
        <p:spPr>
          <a:xfrm>
            <a:off x="-139700" y="495300"/>
            <a:ext cx="16611600" cy="12458700"/>
          </a:xfrm>
          <a:prstGeom prst="rect">
            <a:avLst/>
          </a:prstGeom>
        </p:spPr>
        <p:txBody>
          <a:bodyPr lIns="91439" tIns="45719" rIns="91439" bIns="45719">
            <a:noAutofit/>
          </a:bodyPr>
          <a:lstStyle/>
          <a:p>
            <a:endParaRPr/>
          </a:p>
        </p:txBody>
      </p:sp>
      <p:sp>
        <p:nvSpPr>
          <p:cNvPr id="147"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Bild">
    <p:spTree>
      <p:nvGrpSpPr>
        <p:cNvPr id="1" name=""/>
        <p:cNvGrpSpPr/>
        <p:nvPr/>
      </p:nvGrpSpPr>
      <p:grpSpPr>
        <a:xfrm>
          <a:off x="0" y="0"/>
          <a:ext cx="0" cy="0"/>
          <a:chOff x="0" y="0"/>
          <a:chExt cx="0" cy="0"/>
        </a:xfrm>
      </p:grpSpPr>
      <p:sp>
        <p:nvSpPr>
          <p:cNvPr id="154" name="skål med sallad med stekt ris, kokta ägg och ätpinnar"/>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a:p>
        </p:txBody>
      </p:sp>
      <p:sp>
        <p:nvSpPr>
          <p:cNvPr id="155" name="Diabildsnumm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om">
    <p:spTree>
      <p:nvGrpSpPr>
        <p:cNvPr id="1" name=""/>
        <p:cNvGrpSpPr/>
        <p:nvPr/>
      </p:nvGrpSpPr>
      <p:grpSpPr>
        <a:xfrm>
          <a:off x="0" y="0"/>
          <a:ext cx="0" cy="0"/>
          <a:chOff x="0" y="0"/>
          <a:chExt cx="0" cy="0"/>
        </a:xfrm>
      </p:grpSpPr>
      <p:sp>
        <p:nvSpPr>
          <p:cNvPr id="162"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och bild">
    <p:spTree>
      <p:nvGrpSpPr>
        <p:cNvPr id="1" name=""/>
        <p:cNvGrpSpPr/>
        <p:nvPr/>
      </p:nvGrpSpPr>
      <p:grpSpPr>
        <a:xfrm>
          <a:off x="0" y="0"/>
          <a:ext cx="0" cy="0"/>
          <a:chOff x="0" y="0"/>
          <a:chExt cx="0" cy="0"/>
        </a:xfrm>
      </p:grpSpPr>
      <p:sp>
        <p:nvSpPr>
          <p:cNvPr id="21" name="Avokador och lime"/>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Presentationstitel"/>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Presentations­titel</a:t>
            </a:r>
          </a:p>
        </p:txBody>
      </p:sp>
      <p:sp>
        <p:nvSpPr>
          <p:cNvPr id="23" name="Skapare och datum"/>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Skapare och datum</a:t>
            </a:r>
          </a:p>
        </p:txBody>
      </p:sp>
      <p:sp>
        <p:nvSpPr>
          <p:cNvPr id="24" name="Brödtext nivå ett…"/>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Presentations­undertitel</a:t>
            </a:r>
          </a:p>
          <a:p>
            <a:pPr lvl="1"/>
            <a:endParaRPr/>
          </a:p>
          <a:p>
            <a:pPr lvl="2"/>
            <a:endParaRPr/>
          </a:p>
          <a:p>
            <a:pPr lvl="3"/>
            <a:endParaRPr/>
          </a:p>
          <a:p>
            <a:pPr lvl="4"/>
            <a:endParaRPr/>
          </a:p>
        </p:txBody>
      </p:sp>
      <p:sp>
        <p:nvSpPr>
          <p:cNvPr id="25"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el och bild, alt.">
    <p:spTree>
      <p:nvGrpSpPr>
        <p:cNvPr id="1" name=""/>
        <p:cNvGrpSpPr/>
        <p:nvPr/>
      </p:nvGrpSpPr>
      <p:grpSpPr>
        <a:xfrm>
          <a:off x="0" y="0"/>
          <a:ext cx="0" cy="0"/>
          <a:chOff x="0" y="0"/>
          <a:chExt cx="0" cy="0"/>
        </a:xfrm>
      </p:grpSpPr>
      <p:sp>
        <p:nvSpPr>
          <p:cNvPr id="32" name="Skål med laxkakor, sallad och hummus"/>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a:p>
        </p:txBody>
      </p:sp>
      <p:sp>
        <p:nvSpPr>
          <p:cNvPr id="33" name="Diabildstitel"/>
          <p:cNvSpPr txBox="1">
            <a:spLocks noGrp="1"/>
          </p:cNvSpPr>
          <p:nvPr>
            <p:ph type="title" hasCustomPrompt="1"/>
          </p:nvPr>
        </p:nvSpPr>
        <p:spPr>
          <a:xfrm>
            <a:off x="1206500" y="1270000"/>
            <a:ext cx="9779000" cy="5882273"/>
          </a:xfrm>
          <a:prstGeom prst="rect">
            <a:avLst/>
          </a:prstGeom>
        </p:spPr>
        <p:txBody>
          <a:bodyPr anchor="b"/>
          <a:lstStyle/>
          <a:p>
            <a:r>
              <a:t>Diabilds­titel</a:t>
            </a:r>
          </a:p>
        </p:txBody>
      </p:sp>
      <p:sp>
        <p:nvSpPr>
          <p:cNvPr id="34" name="Brödtext nivå ett…"/>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Diabildsundertitel</a:t>
            </a:r>
          </a:p>
          <a:p>
            <a:pPr lvl="1"/>
            <a:endParaRPr/>
          </a:p>
          <a:p>
            <a:pPr lvl="2"/>
            <a:endParaRPr/>
          </a:p>
          <a:p>
            <a:pPr lvl="3"/>
            <a:endParaRPr/>
          </a:p>
          <a:p>
            <a:pPr lvl="4"/>
            <a:endParaRPr/>
          </a:p>
        </p:txBody>
      </p:sp>
      <p:sp>
        <p:nvSpPr>
          <p:cNvPr id="35" name="Diabildsnumm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el och punkter">
    <p:spTree>
      <p:nvGrpSpPr>
        <p:cNvPr id="1" name=""/>
        <p:cNvGrpSpPr/>
        <p:nvPr/>
      </p:nvGrpSpPr>
      <p:grpSpPr>
        <a:xfrm>
          <a:off x="0" y="0"/>
          <a:ext cx="0" cy="0"/>
          <a:chOff x="0" y="0"/>
          <a:chExt cx="0" cy="0"/>
        </a:xfrm>
      </p:grpSpPr>
      <p:sp>
        <p:nvSpPr>
          <p:cNvPr id="42" name="Diabildstitel"/>
          <p:cNvSpPr txBox="1">
            <a:spLocks noGrp="1"/>
          </p:cNvSpPr>
          <p:nvPr>
            <p:ph type="title" hasCustomPrompt="1"/>
          </p:nvPr>
        </p:nvSpPr>
        <p:spPr>
          <a:prstGeom prst="rect">
            <a:avLst/>
          </a:prstGeom>
        </p:spPr>
        <p:txBody>
          <a:bodyPr/>
          <a:lstStyle/>
          <a:p>
            <a:r>
              <a:t>Diabilds­titel</a:t>
            </a:r>
          </a:p>
        </p:txBody>
      </p:sp>
      <p:sp>
        <p:nvSpPr>
          <p:cNvPr id="43" name="Diabildsundertitel"/>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Diabildsundertitel</a:t>
            </a:r>
          </a:p>
        </p:txBody>
      </p:sp>
      <p:sp>
        <p:nvSpPr>
          <p:cNvPr id="44" name="Brödtext nivå ett…"/>
          <p:cNvSpPr txBox="1">
            <a:spLocks noGrp="1"/>
          </p:cNvSpPr>
          <p:nvPr>
            <p:ph type="body" idx="1" hasCustomPrompt="1"/>
          </p:nvPr>
        </p:nvSpPr>
        <p:spPr>
          <a:prstGeom prst="rect">
            <a:avLst/>
          </a:prstGeom>
        </p:spPr>
        <p:txBody>
          <a:bodyPr/>
          <a:lstStyle/>
          <a:p>
            <a:r>
              <a:t>Diabildspunkttext</a:t>
            </a:r>
          </a:p>
          <a:p>
            <a:pPr lvl="1"/>
            <a:endParaRPr/>
          </a:p>
          <a:p>
            <a:pPr lvl="2"/>
            <a:endParaRPr/>
          </a:p>
          <a:p>
            <a:pPr lvl="3"/>
            <a:endParaRPr/>
          </a:p>
          <a:p>
            <a:pPr lvl="4"/>
            <a:endParaRPr/>
          </a:p>
        </p:txBody>
      </p:sp>
      <p:sp>
        <p:nvSpPr>
          <p:cNvPr id="45"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Punkter">
    <p:spTree>
      <p:nvGrpSpPr>
        <p:cNvPr id="1" name=""/>
        <p:cNvGrpSpPr/>
        <p:nvPr/>
      </p:nvGrpSpPr>
      <p:grpSpPr>
        <a:xfrm>
          <a:off x="0" y="0"/>
          <a:ext cx="0" cy="0"/>
          <a:chOff x="0" y="0"/>
          <a:chExt cx="0" cy="0"/>
        </a:xfrm>
      </p:grpSpPr>
      <p:sp>
        <p:nvSpPr>
          <p:cNvPr id="52" name="Brödtext nivå ett…"/>
          <p:cNvSpPr txBox="1">
            <a:spLocks noGrp="1"/>
          </p:cNvSpPr>
          <p:nvPr>
            <p:ph type="body" idx="1" hasCustomPrompt="1"/>
          </p:nvPr>
        </p:nvSpPr>
        <p:spPr>
          <a:prstGeom prst="rect">
            <a:avLst/>
          </a:prstGeom>
        </p:spPr>
        <p:txBody>
          <a:bodyPr numCol="2" spcCol="1098550"/>
          <a:lstStyle/>
          <a:p>
            <a:r>
              <a:t>Diabildspunkttext</a:t>
            </a:r>
          </a:p>
          <a:p>
            <a:pPr lvl="1"/>
            <a:endParaRPr/>
          </a:p>
          <a:p>
            <a:pPr lvl="2"/>
            <a:endParaRPr/>
          </a:p>
          <a:p>
            <a:pPr lvl="3"/>
            <a:endParaRPr/>
          </a:p>
          <a:p>
            <a:pPr lvl="4"/>
            <a:endParaRPr/>
          </a:p>
        </p:txBody>
      </p:sp>
      <p:sp>
        <p:nvSpPr>
          <p:cNvPr id="53"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el, punkter och bild">
    <p:spTree>
      <p:nvGrpSpPr>
        <p:cNvPr id="1" name=""/>
        <p:cNvGrpSpPr/>
        <p:nvPr/>
      </p:nvGrpSpPr>
      <p:grpSpPr>
        <a:xfrm>
          <a:off x="0" y="0"/>
          <a:ext cx="0" cy="0"/>
          <a:chOff x="0" y="0"/>
          <a:chExt cx="0" cy="0"/>
        </a:xfrm>
      </p:grpSpPr>
      <p:sp>
        <p:nvSpPr>
          <p:cNvPr id="60" name="Diabildsundertitel"/>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Diabildsundertitel</a:t>
            </a:r>
          </a:p>
        </p:txBody>
      </p:sp>
      <p:sp>
        <p:nvSpPr>
          <p:cNvPr id="61" name="Brödtext nivå ett…"/>
          <p:cNvSpPr txBox="1">
            <a:spLocks noGrp="1"/>
          </p:cNvSpPr>
          <p:nvPr>
            <p:ph type="body" sz="half" idx="1" hasCustomPrompt="1"/>
          </p:nvPr>
        </p:nvSpPr>
        <p:spPr>
          <a:xfrm>
            <a:off x="1206500" y="4248504"/>
            <a:ext cx="9779000" cy="8256630"/>
          </a:xfrm>
          <a:prstGeom prst="rect">
            <a:avLst/>
          </a:prstGeom>
        </p:spPr>
        <p:txBody>
          <a:bodyPr/>
          <a:lstStyle/>
          <a:p>
            <a:r>
              <a:t>Diabildspunkttext</a:t>
            </a:r>
          </a:p>
          <a:p>
            <a:pPr lvl="1"/>
            <a:endParaRPr/>
          </a:p>
          <a:p>
            <a:pPr lvl="2"/>
            <a:endParaRPr/>
          </a:p>
          <a:p>
            <a:pPr lvl="3"/>
            <a:endParaRPr/>
          </a:p>
          <a:p>
            <a:pPr lvl="4"/>
            <a:endParaRPr/>
          </a:p>
        </p:txBody>
      </p:sp>
      <p:sp>
        <p:nvSpPr>
          <p:cNvPr id="62" name="Skål med pappardellepasta med persiljesmör, rostade hasselnötter och hyvlad parmesanost"/>
          <p:cNvSpPr>
            <a:spLocks noGrp="1"/>
          </p:cNvSpPr>
          <p:nvPr>
            <p:ph type="pic" idx="22"/>
          </p:nvPr>
        </p:nvSpPr>
        <p:spPr>
          <a:xfrm>
            <a:off x="12192000" y="-407266"/>
            <a:ext cx="10916874" cy="14555832"/>
          </a:xfrm>
          <a:prstGeom prst="rect">
            <a:avLst/>
          </a:prstGeom>
        </p:spPr>
        <p:txBody>
          <a:bodyPr lIns="91439" tIns="45719" rIns="91439" bIns="45719">
            <a:noAutofit/>
          </a:bodyPr>
          <a:lstStyle/>
          <a:p>
            <a:endParaRPr/>
          </a:p>
        </p:txBody>
      </p:sp>
      <p:sp>
        <p:nvSpPr>
          <p:cNvPr id="63" name="Diabildstitel"/>
          <p:cNvSpPr txBox="1">
            <a:spLocks noGrp="1"/>
          </p:cNvSpPr>
          <p:nvPr>
            <p:ph type="title" hasCustomPrompt="1"/>
          </p:nvPr>
        </p:nvSpPr>
        <p:spPr>
          <a:xfrm>
            <a:off x="1206500" y="1079500"/>
            <a:ext cx="9779000" cy="1435100"/>
          </a:xfrm>
          <a:prstGeom prst="rect">
            <a:avLst/>
          </a:prstGeom>
        </p:spPr>
        <p:txBody>
          <a:bodyPr/>
          <a:lstStyle/>
          <a:p>
            <a:r>
              <a:t>Diabilds­titel</a:t>
            </a:r>
          </a:p>
        </p:txBody>
      </p:sp>
      <p:sp>
        <p:nvSpPr>
          <p:cNvPr id="64"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el, punkter och livevideo, liten">
    <p:spTree>
      <p:nvGrpSpPr>
        <p:cNvPr id="1" name=""/>
        <p:cNvGrpSpPr/>
        <p:nvPr/>
      </p:nvGrpSpPr>
      <p:grpSpPr>
        <a:xfrm>
          <a:off x="0" y="0"/>
          <a:ext cx="0" cy="0"/>
          <a:chOff x="0" y="0"/>
          <a:chExt cx="0" cy="0"/>
        </a:xfrm>
      </p:grpSpPr>
      <p:sp>
        <p:nvSpPr>
          <p:cNvPr id="71" name="Diabildsundertitel"/>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Diabildsundertitel</a:t>
            </a:r>
          </a:p>
        </p:txBody>
      </p:sp>
      <p:sp>
        <p:nvSpPr>
          <p:cNvPr id="72" name="Brödtext nivå ett…"/>
          <p:cNvSpPr txBox="1">
            <a:spLocks noGrp="1"/>
          </p:cNvSpPr>
          <p:nvPr>
            <p:ph type="body" sz="half" idx="1" hasCustomPrompt="1"/>
          </p:nvPr>
        </p:nvSpPr>
        <p:spPr>
          <a:xfrm>
            <a:off x="1206500" y="4248504"/>
            <a:ext cx="9779000" cy="8256630"/>
          </a:xfrm>
          <a:prstGeom prst="rect">
            <a:avLst/>
          </a:prstGeom>
        </p:spPr>
        <p:txBody>
          <a:bodyPr/>
          <a:lstStyle/>
          <a:p>
            <a:r>
              <a:t>Diabildspunkttext</a:t>
            </a:r>
          </a:p>
          <a:p>
            <a:pPr lvl="1"/>
            <a:endParaRPr/>
          </a:p>
          <a:p>
            <a:pPr lvl="2"/>
            <a:endParaRPr/>
          </a:p>
          <a:p>
            <a:pPr lvl="3"/>
            <a:endParaRPr/>
          </a:p>
          <a:p>
            <a:pPr lvl="4"/>
            <a:endParaRPr/>
          </a:p>
        </p:txBody>
      </p:sp>
      <p:sp>
        <p:nvSpPr>
          <p:cNvPr id="73" name="Diabildstitel"/>
          <p:cNvSpPr txBox="1">
            <a:spLocks noGrp="1"/>
          </p:cNvSpPr>
          <p:nvPr>
            <p:ph type="title" hasCustomPrompt="1"/>
          </p:nvPr>
        </p:nvSpPr>
        <p:spPr>
          <a:xfrm>
            <a:off x="1206500" y="1079500"/>
            <a:ext cx="9779000" cy="1435100"/>
          </a:xfrm>
          <a:prstGeom prst="rect">
            <a:avLst/>
          </a:prstGeom>
        </p:spPr>
        <p:txBody>
          <a:bodyPr/>
          <a:lstStyle/>
          <a:p>
            <a:r>
              <a:t>Diabilds­titel</a:t>
            </a:r>
          </a:p>
        </p:txBody>
      </p:sp>
      <p:sp>
        <p:nvSpPr>
          <p:cNvPr id="74"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el, punkter och livevideo, stor">
    <p:spTree>
      <p:nvGrpSpPr>
        <p:cNvPr id="1" name=""/>
        <p:cNvGrpSpPr/>
        <p:nvPr/>
      </p:nvGrpSpPr>
      <p:grpSpPr>
        <a:xfrm>
          <a:off x="0" y="0"/>
          <a:ext cx="0" cy="0"/>
          <a:chOff x="0" y="0"/>
          <a:chExt cx="0" cy="0"/>
        </a:xfrm>
      </p:grpSpPr>
      <p:sp>
        <p:nvSpPr>
          <p:cNvPr id="81" name="Diabildsundertitel"/>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Diabildsundertitel</a:t>
            </a:r>
          </a:p>
        </p:txBody>
      </p:sp>
      <p:sp>
        <p:nvSpPr>
          <p:cNvPr id="82" name="Brödtext nivå ett…"/>
          <p:cNvSpPr txBox="1">
            <a:spLocks noGrp="1"/>
          </p:cNvSpPr>
          <p:nvPr>
            <p:ph type="body" sz="half" idx="1" hasCustomPrompt="1"/>
          </p:nvPr>
        </p:nvSpPr>
        <p:spPr>
          <a:xfrm>
            <a:off x="1206500" y="4248504"/>
            <a:ext cx="9779000" cy="8256630"/>
          </a:xfrm>
          <a:prstGeom prst="rect">
            <a:avLst/>
          </a:prstGeom>
        </p:spPr>
        <p:txBody>
          <a:bodyPr/>
          <a:lstStyle/>
          <a:p>
            <a:r>
              <a:t>Diabildspunkttext</a:t>
            </a:r>
          </a:p>
          <a:p>
            <a:pPr lvl="1"/>
            <a:endParaRPr/>
          </a:p>
          <a:p>
            <a:pPr lvl="2"/>
            <a:endParaRPr/>
          </a:p>
          <a:p>
            <a:pPr lvl="3"/>
            <a:endParaRPr/>
          </a:p>
          <a:p>
            <a:pPr lvl="4"/>
            <a:endParaRPr/>
          </a:p>
        </p:txBody>
      </p:sp>
      <p:sp>
        <p:nvSpPr>
          <p:cNvPr id="83" name="Diabildstitel"/>
          <p:cNvSpPr txBox="1">
            <a:spLocks noGrp="1"/>
          </p:cNvSpPr>
          <p:nvPr>
            <p:ph type="title" hasCustomPrompt="1"/>
          </p:nvPr>
        </p:nvSpPr>
        <p:spPr>
          <a:xfrm>
            <a:off x="1206500" y="1079500"/>
            <a:ext cx="9779000" cy="1435100"/>
          </a:xfrm>
          <a:prstGeom prst="rect">
            <a:avLst/>
          </a:prstGeom>
        </p:spPr>
        <p:txBody>
          <a:bodyPr/>
          <a:lstStyle/>
          <a:p>
            <a:r>
              <a:t>Diabilds­titel</a:t>
            </a:r>
          </a:p>
        </p:txBody>
      </p:sp>
      <p:sp>
        <p:nvSpPr>
          <p:cNvPr id="84"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vsnitt">
    <p:spTree>
      <p:nvGrpSpPr>
        <p:cNvPr id="1" name=""/>
        <p:cNvGrpSpPr/>
        <p:nvPr/>
      </p:nvGrpSpPr>
      <p:grpSpPr>
        <a:xfrm>
          <a:off x="0" y="0"/>
          <a:ext cx="0" cy="0"/>
          <a:chOff x="0" y="0"/>
          <a:chExt cx="0" cy="0"/>
        </a:xfrm>
      </p:grpSpPr>
      <p:sp>
        <p:nvSpPr>
          <p:cNvPr id="91" name="Avsnittstitel"/>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Avsnittstitel</a:t>
            </a:r>
          </a:p>
        </p:txBody>
      </p:sp>
      <p:sp>
        <p:nvSpPr>
          <p:cNvPr id="92" name="Diabildsnumm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Diabildstitel"/>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Diabilds­titel</a:t>
            </a:r>
          </a:p>
        </p:txBody>
      </p:sp>
      <p:sp>
        <p:nvSpPr>
          <p:cNvPr id="3" name="Brödtext nivå ett…"/>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Diabildspunkttext</a:t>
            </a:r>
          </a:p>
          <a:p>
            <a:pPr lvl="1"/>
            <a:endParaRPr/>
          </a:p>
          <a:p>
            <a:pPr lvl="2"/>
            <a:endParaRPr/>
          </a:p>
          <a:p>
            <a:pPr lvl="3"/>
            <a:endParaRPr/>
          </a:p>
          <a:p>
            <a:pPr lvl="4"/>
            <a:endParaRPr/>
          </a:p>
        </p:txBody>
      </p:sp>
      <p:sp>
        <p:nvSpPr>
          <p:cNvPr id="4" name="Diabildsnumm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algn="ctr" defTabSz="584200">
              <a:lnSpc>
                <a:spcPct val="100000"/>
              </a:lnSpc>
              <a:spcBef>
                <a:spcPts val="0"/>
              </a:spcBef>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Barmetal national report – Sweden"/>
          <p:cNvSpPr txBox="1">
            <a:spLocks noGrp="1"/>
          </p:cNvSpPr>
          <p:nvPr>
            <p:ph type="ctrTitle"/>
          </p:nvPr>
        </p:nvSpPr>
        <p:spPr>
          <a:prstGeom prst="rect">
            <a:avLst/>
          </a:prstGeom>
        </p:spPr>
        <p:txBody>
          <a:bodyPr/>
          <a:lstStyle/>
          <a:p>
            <a:r>
              <a:t>Barmetal national report – Sweden</a:t>
            </a:r>
          </a:p>
        </p:txBody>
      </p:sp>
      <p:sp>
        <p:nvSpPr>
          <p:cNvPr id="172" name="Glenn Sjöstrand…"/>
          <p:cNvSpPr txBox="1">
            <a:spLocks noGrp="1"/>
          </p:cNvSpPr>
          <p:nvPr>
            <p:ph type="subTitle" sz="quarter" idx="1"/>
          </p:nvPr>
        </p:nvSpPr>
        <p:spPr>
          <a:prstGeom prst="rect">
            <a:avLst/>
          </a:prstGeom>
        </p:spPr>
        <p:txBody>
          <a:bodyPr/>
          <a:lstStyle/>
          <a:p>
            <a:r>
              <a:t>Glenn Sjöstrand</a:t>
            </a:r>
          </a:p>
          <a:p>
            <a:r>
              <a:t>Bengt Larsson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The Swedish industrial relations model"/>
          <p:cNvSpPr txBox="1">
            <a:spLocks noGrp="1"/>
          </p:cNvSpPr>
          <p:nvPr>
            <p:ph type="title"/>
          </p:nvPr>
        </p:nvSpPr>
        <p:spPr>
          <a:xfrm>
            <a:off x="1206500" y="755818"/>
            <a:ext cx="21971000" cy="1433164"/>
          </a:xfrm>
          <a:prstGeom prst="rect">
            <a:avLst/>
          </a:prstGeom>
        </p:spPr>
        <p:txBody>
          <a:bodyPr>
            <a:normAutofit fontScale="90000"/>
          </a:bodyPr>
          <a:lstStyle/>
          <a:p>
            <a:r>
              <a:rPr dirty="0"/>
              <a:t>Swedish </a:t>
            </a:r>
            <a:r>
              <a:rPr lang="sv-SE" dirty="0"/>
              <a:t>Labour market &amp;</a:t>
            </a:r>
            <a:r>
              <a:rPr dirty="0"/>
              <a:t>industrial relations</a:t>
            </a:r>
            <a:endParaRPr b="0" dirty="0"/>
          </a:p>
        </p:txBody>
      </p:sp>
      <p:sp>
        <p:nvSpPr>
          <p:cNvPr id="184" name="Sweden is a small and open economy highly dependent on exporting industries. Metal and automotive industries are relatively large, despite SAAB automobiles division shut down in 2015.…"/>
          <p:cNvSpPr txBox="1">
            <a:spLocks noGrp="1"/>
          </p:cNvSpPr>
          <p:nvPr>
            <p:ph type="body" idx="1"/>
          </p:nvPr>
        </p:nvSpPr>
        <p:spPr>
          <a:xfrm>
            <a:off x="1206499" y="4125433"/>
            <a:ext cx="21971001" cy="9156540"/>
          </a:xfrm>
          <a:prstGeom prst="rect">
            <a:avLst/>
          </a:prstGeom>
        </p:spPr>
        <p:txBody>
          <a:bodyPr>
            <a:normAutofit/>
          </a:bodyPr>
          <a:lstStyle/>
          <a:p>
            <a:pPr marL="493776" indent="-493776" defTabSz="1975054">
              <a:spcBef>
                <a:spcPts val="3600"/>
              </a:spcBef>
              <a:defRPr sz="3888"/>
            </a:pPr>
            <a:r>
              <a:rPr lang="sv-SE" dirty="0"/>
              <a:t>SE </a:t>
            </a:r>
            <a:r>
              <a:rPr dirty="0"/>
              <a:t>is a small open economy</a:t>
            </a:r>
            <a:r>
              <a:rPr lang="sv-SE" dirty="0"/>
              <a:t>, </a:t>
            </a:r>
            <a:r>
              <a:rPr dirty="0"/>
              <a:t>dependent on </a:t>
            </a:r>
            <a:r>
              <a:rPr lang="sv-SE" dirty="0" err="1"/>
              <a:t>exporting</a:t>
            </a:r>
            <a:r>
              <a:rPr lang="sv-SE" dirty="0"/>
              <a:t> </a:t>
            </a:r>
            <a:r>
              <a:rPr lang="en-AU" dirty="0"/>
              <a:t>industries: Machinery, petrochemicals and pharmaceuticals are large. </a:t>
            </a:r>
            <a:r>
              <a:rPr lang="en-AU" b="1" dirty="0"/>
              <a:t>Metal </a:t>
            </a:r>
            <a:r>
              <a:rPr lang="en-AU" dirty="0"/>
              <a:t>and </a:t>
            </a:r>
            <a:r>
              <a:rPr lang="en-AU" b="1" dirty="0"/>
              <a:t>automotive </a:t>
            </a:r>
            <a:r>
              <a:rPr lang="en-AU" dirty="0"/>
              <a:t>industries also large – still in the core of </a:t>
            </a:r>
            <a:r>
              <a:rPr lang="en-AU" dirty="0" err="1"/>
              <a:t>Eur</a:t>
            </a:r>
            <a:r>
              <a:rPr lang="en-AU" dirty="0"/>
              <a:t> automotive </a:t>
            </a:r>
            <a:r>
              <a:rPr lang="en-AU" dirty="0" err="1"/>
              <a:t>ind</a:t>
            </a:r>
            <a:r>
              <a:rPr lang="en-AU" dirty="0"/>
              <a:t>, despite SAAB automobiles division shut down in 2015 (</a:t>
            </a:r>
            <a:r>
              <a:rPr lang="en-AU" dirty="0" err="1"/>
              <a:t>Pavlinek</a:t>
            </a:r>
            <a:r>
              <a:rPr lang="en-AU" dirty="0"/>
              <a:t> 2021)). </a:t>
            </a:r>
            <a:r>
              <a:rPr dirty="0"/>
              <a:t>Around 11 % of employees are in manufacturing (incl. mining), close to the EU-27 mean</a:t>
            </a:r>
            <a:endParaRPr lang="sv-SE" dirty="0"/>
          </a:p>
          <a:p>
            <a:pPr marL="493776" indent="-493776" defTabSz="1975054">
              <a:spcBef>
                <a:spcPts val="3600"/>
              </a:spcBef>
              <a:defRPr sz="3888"/>
            </a:pPr>
            <a:r>
              <a:rPr lang="en-AU" dirty="0"/>
              <a:t>The </a:t>
            </a:r>
            <a:r>
              <a:rPr lang="en-AU" b="1" i="1" dirty="0"/>
              <a:t>industrial relations: </a:t>
            </a:r>
            <a:r>
              <a:rPr lang="en-AU" dirty="0"/>
              <a:t>strong TOs and EOs negotiating collective agreements with autonomy from the state, and wide bargaining coverage : mainly sectoral Cas with local adj.</a:t>
            </a:r>
          </a:p>
          <a:p>
            <a:pPr marL="493776" indent="-493776" defTabSz="1975054">
              <a:spcBef>
                <a:spcPts val="3600"/>
              </a:spcBef>
              <a:defRPr sz="3888"/>
            </a:pPr>
            <a:r>
              <a:rPr lang="en-US" b="1" i="1" dirty="0"/>
              <a:t>Swedish trade unions</a:t>
            </a:r>
            <a:r>
              <a:rPr lang="en-US" dirty="0"/>
              <a:t> are strong and are by tradition on an organized primarily on an occupational/industry basis, in three class-based confederations – one each for blue-collar (LO) and white-collar workers (TCO), and one for academically trained professionals (SACO). </a:t>
            </a:r>
          </a:p>
          <a:p>
            <a:pPr marL="493776" indent="-493776" defTabSz="1975054">
              <a:spcBef>
                <a:spcPts val="3600"/>
              </a:spcBef>
              <a:defRPr sz="3888"/>
            </a:pPr>
            <a:r>
              <a:rPr lang="sv-SE" dirty="0"/>
              <a:t>L</a:t>
            </a:r>
            <a:r>
              <a:rPr dirty="0" err="1"/>
              <a:t>arge</a:t>
            </a:r>
            <a:r>
              <a:rPr dirty="0"/>
              <a:t> </a:t>
            </a:r>
            <a:r>
              <a:rPr b="1" i="1" dirty="0"/>
              <a:t>welfare state</a:t>
            </a:r>
            <a:r>
              <a:rPr dirty="0"/>
              <a:t>, however, introduction of more liberal features, such as increased fees in the unemployment insurance funds, a loosening of employment regulation (with more temporary contracts), and an organized decentralization of collective bargaining from the 1980s onwards.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National policies and the role of social dialogue…"/>
          <p:cNvSpPr txBox="1">
            <a:spLocks noGrp="1"/>
          </p:cNvSpPr>
          <p:nvPr>
            <p:ph type="title"/>
          </p:nvPr>
        </p:nvSpPr>
        <p:spPr>
          <a:xfrm>
            <a:off x="1206500" y="1079500"/>
            <a:ext cx="21971000" cy="2223657"/>
          </a:xfrm>
          <a:prstGeom prst="rect">
            <a:avLst/>
          </a:prstGeom>
        </p:spPr>
        <p:txBody>
          <a:bodyPr/>
          <a:lstStyle/>
          <a:p>
            <a:pPr defTabSz="2170121">
              <a:defRPr sz="7565" spc="-151"/>
            </a:pPr>
            <a:r>
              <a:t>National policies and the role of social dialogue</a:t>
            </a:r>
          </a:p>
          <a:p>
            <a:pPr defTabSz="2170121">
              <a:defRPr sz="7565" spc="-151"/>
            </a:pPr>
            <a:r>
              <a:t>for shaping DAD policies</a:t>
            </a:r>
          </a:p>
        </p:txBody>
      </p:sp>
      <p:sp>
        <p:nvSpPr>
          <p:cNvPr id="187" name="There has been a strong political and social partner commitment from Swedish employers and the unions during the last decade.…"/>
          <p:cNvSpPr txBox="1">
            <a:spLocks noGrp="1"/>
          </p:cNvSpPr>
          <p:nvPr>
            <p:ph type="body" idx="1"/>
          </p:nvPr>
        </p:nvSpPr>
        <p:spPr>
          <a:xfrm>
            <a:off x="1206500" y="3552463"/>
            <a:ext cx="21971000" cy="9648093"/>
          </a:xfrm>
          <a:prstGeom prst="rect">
            <a:avLst/>
          </a:prstGeom>
        </p:spPr>
        <p:txBody>
          <a:bodyPr/>
          <a:lstStyle/>
          <a:p>
            <a:pPr marL="566927" indent="-566927" defTabSz="2267655">
              <a:spcBef>
                <a:spcPts val="4100"/>
              </a:spcBef>
              <a:defRPr sz="4464"/>
            </a:pPr>
            <a:r>
              <a:rPr dirty="0"/>
              <a:t>There has been a strong political and social partner commitment from Swedish employers and the unions during the last decade. </a:t>
            </a:r>
          </a:p>
          <a:p>
            <a:pPr marL="566927" indent="-566927" defTabSz="2267655">
              <a:spcBef>
                <a:spcPts val="4100"/>
              </a:spcBef>
              <a:defRPr sz="4464"/>
            </a:pPr>
            <a:r>
              <a:rPr dirty="0"/>
              <a:t>Even though general and sectoral collective agreements does not specifically regulate DAD issues, the general cooperation and negotiation at </a:t>
            </a:r>
            <a:r>
              <a:rPr dirty="0" err="1"/>
              <a:t>crossectoral</a:t>
            </a:r>
            <a:r>
              <a:rPr dirty="0"/>
              <a:t> level has been successful to stay ahead and competitive.</a:t>
            </a:r>
          </a:p>
          <a:p>
            <a:pPr marL="566927" indent="-566927" defTabSz="2267655">
              <a:spcBef>
                <a:spcPts val="4100"/>
              </a:spcBef>
              <a:defRPr sz="4464"/>
            </a:pPr>
            <a:r>
              <a:rPr dirty="0"/>
              <a:t>Union influence on </a:t>
            </a:r>
            <a:r>
              <a:rPr lang="sv-SE" dirty="0"/>
              <a:t>DAD </a:t>
            </a:r>
            <a:r>
              <a:rPr dirty="0"/>
              <a:t>is exercised through the codetermination process, </a:t>
            </a:r>
            <a:r>
              <a:rPr lang="sv-SE" dirty="0"/>
              <a:t>in </a:t>
            </a:r>
            <a:r>
              <a:rPr lang="sv-SE" dirty="0" err="1"/>
              <a:t>which</a:t>
            </a:r>
            <a:r>
              <a:rPr lang="sv-SE" dirty="0"/>
              <a:t> TU reps </a:t>
            </a:r>
            <a:r>
              <a:rPr lang="sv-SE" dirty="0" err="1"/>
              <a:t>are</a:t>
            </a:r>
            <a:r>
              <a:rPr lang="sv-SE" dirty="0"/>
              <a:t> in the </a:t>
            </a:r>
            <a:r>
              <a:rPr lang="sv-SE" dirty="0" err="1"/>
              <a:t>company</a:t>
            </a:r>
            <a:r>
              <a:rPr lang="sv-SE" dirty="0"/>
              <a:t> boards.</a:t>
            </a:r>
            <a:endParaRPr dirty="0"/>
          </a:p>
          <a:p>
            <a:pPr marL="566927" indent="-566927" defTabSz="2267655">
              <a:spcBef>
                <a:spcPts val="4100"/>
              </a:spcBef>
              <a:defRPr sz="4464"/>
            </a:pPr>
            <a:r>
              <a:rPr dirty="0"/>
              <a:t>Also, some statements from the IF </a:t>
            </a:r>
            <a:r>
              <a:rPr dirty="0" err="1"/>
              <a:t>Metall’s</a:t>
            </a:r>
            <a:r>
              <a:rPr dirty="0"/>
              <a:t> joint CAs, concerning ”sustainable work”</a:t>
            </a:r>
            <a:r>
              <a:rPr lang="sv-SE" dirty="0"/>
              <a:t> -- </a:t>
            </a:r>
            <a:r>
              <a:rPr dirty="0"/>
              <a:t> which indicates joint views  and the ambition to solve digital and environmental transition locally</a:t>
            </a:r>
            <a:r>
              <a:rPr lang="sv-SE" dirty="0"/>
              <a:t> – and on</a:t>
            </a:r>
            <a:r>
              <a:rPr dirty="0"/>
              <a:t> competence development in the automotive industry in the blue collar agreement.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Sectoral relevance of DAD –…"/>
          <p:cNvSpPr txBox="1">
            <a:spLocks noGrp="1"/>
          </p:cNvSpPr>
          <p:nvPr>
            <p:ph type="title"/>
          </p:nvPr>
        </p:nvSpPr>
        <p:spPr>
          <a:xfrm>
            <a:off x="1206500" y="1079500"/>
            <a:ext cx="21971000" cy="2215629"/>
          </a:xfrm>
          <a:prstGeom prst="rect">
            <a:avLst/>
          </a:prstGeom>
        </p:spPr>
        <p:txBody>
          <a:bodyPr/>
          <a:lstStyle/>
          <a:p>
            <a:pPr defTabSz="2170121">
              <a:defRPr sz="7565" spc="-151"/>
            </a:pPr>
            <a:r>
              <a:t>Sectoral relevance of DAD – </a:t>
            </a:r>
          </a:p>
          <a:p>
            <a:pPr defTabSz="2170121">
              <a:defRPr sz="7565" spc="-151"/>
            </a:pPr>
            <a:r>
              <a:t>which challenges does it pose to the sector?</a:t>
            </a:r>
          </a:p>
        </p:txBody>
      </p:sp>
      <p:sp>
        <p:nvSpPr>
          <p:cNvPr id="190" name="Both employers and unions have much consensus in that they advocate further digitalization, automation, and decarbonization to keep up with international competition and save jobs.…"/>
          <p:cNvSpPr txBox="1">
            <a:spLocks noGrp="1"/>
          </p:cNvSpPr>
          <p:nvPr>
            <p:ph type="body" idx="1"/>
          </p:nvPr>
        </p:nvSpPr>
        <p:spPr>
          <a:xfrm>
            <a:off x="1206500" y="3658308"/>
            <a:ext cx="21971000" cy="9624898"/>
          </a:xfrm>
          <a:prstGeom prst="rect">
            <a:avLst/>
          </a:prstGeom>
        </p:spPr>
        <p:txBody>
          <a:bodyPr/>
          <a:lstStyle/>
          <a:p>
            <a:pPr marL="554736" indent="-554736" defTabSz="2218888">
              <a:spcBef>
                <a:spcPts val="4000"/>
              </a:spcBef>
              <a:defRPr sz="4368"/>
            </a:pPr>
            <a:r>
              <a:t>Both employers and unions have much consensus in that they advocate further digitalization, automation, and decarbonization to keep up with international competition and save jobs.</a:t>
            </a:r>
          </a:p>
          <a:p>
            <a:pPr marL="554736" indent="-554736" defTabSz="2218888">
              <a:spcBef>
                <a:spcPts val="4000"/>
              </a:spcBef>
              <a:defRPr sz="4368"/>
            </a:pPr>
            <a:r>
              <a:t>However, the enthusiasm regarding the potential technological development is somewhat more balanced by discussion of the challenges and risks – particularly from the blue-collar trade union side.</a:t>
            </a:r>
          </a:p>
          <a:p>
            <a:pPr marL="554736" indent="-554736" defTabSz="2218888">
              <a:spcBef>
                <a:spcPts val="4000"/>
              </a:spcBef>
              <a:defRPr sz="4368"/>
            </a:pPr>
            <a:r>
              <a:t>The partners also points out that the social partners, the government, and universities must cooperate to strengthen the steps and measures taken to come to grips with the digital competence deficiencies that is hampering Swedish economic growth. </a:t>
            </a:r>
          </a:p>
          <a:p>
            <a:pPr marL="554736" indent="-554736" defTabSz="2218888">
              <a:spcBef>
                <a:spcPts val="4000"/>
              </a:spcBef>
              <a:defRPr sz="4368"/>
            </a:pPr>
            <a:r>
              <a:t>For instance, the blue-collar union IF Metall emphasize the need to consider social justice also in relation to climate transition, so that their members are not hit by job losses and get the education/training opportunities needed to keep up with the change.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wo company case studies and an additional company interview from a third company were used for the analysis.…"/>
          <p:cNvSpPr txBox="1">
            <a:spLocks noGrp="1"/>
          </p:cNvSpPr>
          <p:nvPr>
            <p:ph type="body" sz="half" idx="1"/>
          </p:nvPr>
        </p:nvSpPr>
        <p:spPr>
          <a:xfrm>
            <a:off x="526998" y="3700130"/>
            <a:ext cx="10615294" cy="9660924"/>
          </a:xfrm>
          <a:prstGeom prst="rect">
            <a:avLst/>
          </a:prstGeom>
        </p:spPr>
        <p:txBody>
          <a:bodyPr>
            <a:normAutofit/>
          </a:bodyPr>
          <a:lstStyle/>
          <a:p>
            <a:pPr marL="457200" indent="-457200" defTabSz="1828754">
              <a:spcBef>
                <a:spcPts val="3300"/>
              </a:spcBef>
              <a:defRPr sz="3600"/>
            </a:pPr>
            <a:r>
              <a:rPr lang="en-BZ" sz="3600" dirty="0"/>
              <a:t>Company 1: </a:t>
            </a:r>
            <a:r>
              <a:rPr lang="en-BZ" sz="3600" b="1" i="1" dirty="0"/>
              <a:t>Volvo Car Body Components</a:t>
            </a:r>
            <a:r>
              <a:rPr lang="en-BZ" sz="3600" dirty="0"/>
              <a:t>, </a:t>
            </a:r>
            <a:r>
              <a:rPr lang="en-BZ" sz="3600" dirty="0" err="1"/>
              <a:t>Olofström</a:t>
            </a:r>
            <a:r>
              <a:rPr lang="en-BZ" sz="3600" dirty="0"/>
              <a:t>, with appr. 2400 emp producing metal parts for </a:t>
            </a:r>
            <a:r>
              <a:rPr lang="en-BZ" sz="3600" dirty="0" err="1"/>
              <a:t>Geely</a:t>
            </a:r>
            <a:r>
              <a:rPr lang="en-BZ" sz="3600" dirty="0"/>
              <a:t> cars (Volvo, Polestar, </a:t>
            </a:r>
            <a:r>
              <a:rPr lang="en-BZ" sz="3600" dirty="0" err="1"/>
              <a:t>Lynk</a:t>
            </a:r>
            <a:r>
              <a:rPr lang="en-BZ" sz="3600" dirty="0"/>
              <a:t> &amp; Co, and </a:t>
            </a:r>
            <a:r>
              <a:rPr lang="en-BZ" sz="3600" dirty="0" err="1"/>
              <a:t>Zeekr</a:t>
            </a:r>
            <a:r>
              <a:rPr lang="en-BZ" sz="3600" dirty="0"/>
              <a:t>). </a:t>
            </a:r>
            <a:r>
              <a:rPr lang="en-BZ" sz="3600" b="1" dirty="0"/>
              <a:t>Interviews </a:t>
            </a:r>
            <a:r>
              <a:rPr lang="en-BZ" sz="3600" dirty="0"/>
              <a:t>with the Technology Area Leader, TU reps, and two shop floor workers.</a:t>
            </a:r>
            <a:r>
              <a:rPr lang="en-BZ" sz="900" dirty="0">
                <a:latin typeface="Times Roman"/>
                <a:ea typeface="Times Roman"/>
                <a:cs typeface="Times Roman"/>
                <a:sym typeface="Times Roman"/>
              </a:rPr>
              <a:t> </a:t>
            </a:r>
          </a:p>
          <a:p>
            <a:pPr marL="432815" indent="-432815" defTabSz="1731220">
              <a:spcBef>
                <a:spcPts val="3100"/>
              </a:spcBef>
              <a:defRPr sz="3407"/>
            </a:pPr>
            <a:r>
              <a:rPr lang="en-BZ" sz="3600" dirty="0"/>
              <a:t>Company 2: </a:t>
            </a:r>
            <a:r>
              <a:rPr lang="en-BZ" sz="3600" b="1" i="1" dirty="0" err="1"/>
              <a:t>Rottne</a:t>
            </a:r>
            <a:r>
              <a:rPr lang="en-BZ" sz="3600" b="1" i="1" dirty="0"/>
              <a:t> </a:t>
            </a:r>
            <a:r>
              <a:rPr lang="en-BZ" sz="3600" b="1" i="1" dirty="0" err="1"/>
              <a:t>Industri</a:t>
            </a:r>
            <a:r>
              <a:rPr lang="en-BZ" sz="3600" b="1" i="1" dirty="0"/>
              <a:t> AB</a:t>
            </a:r>
            <a:r>
              <a:rPr lang="en-BZ" sz="3600" dirty="0"/>
              <a:t>, </a:t>
            </a:r>
            <a:r>
              <a:rPr lang="en-BZ" sz="3600" dirty="0" err="1"/>
              <a:t>Rottne</a:t>
            </a:r>
            <a:r>
              <a:rPr lang="en-BZ" sz="3600" dirty="0"/>
              <a:t>, with appr. 230 </a:t>
            </a:r>
            <a:r>
              <a:rPr lang="en-BZ" sz="3600" dirty="0" err="1"/>
              <a:t>empl</a:t>
            </a:r>
            <a:r>
              <a:rPr lang="en-BZ" sz="3600" dirty="0"/>
              <a:t>. and three plants, producing forest machinery (e.g. harvesters). Interviews with HR-manager, product development man., union reps, and two workers. </a:t>
            </a:r>
            <a:endParaRPr lang="en-BZ" sz="3200" dirty="0"/>
          </a:p>
          <a:p>
            <a:pPr marL="432815" indent="-432815" defTabSz="1731220">
              <a:spcBef>
                <a:spcPts val="3100"/>
              </a:spcBef>
              <a:defRPr sz="3407"/>
            </a:pPr>
            <a:r>
              <a:rPr lang="en-BZ" sz="3600" dirty="0"/>
              <a:t>Company 3: </a:t>
            </a:r>
            <a:r>
              <a:rPr lang="en-BZ" sz="3600" b="1" i="1" dirty="0"/>
              <a:t>Kalmar Industries</a:t>
            </a:r>
            <a:r>
              <a:rPr lang="en-BZ" sz="3600" dirty="0"/>
              <a:t>, </a:t>
            </a:r>
            <a:r>
              <a:rPr lang="en-BZ" sz="3600" dirty="0" err="1"/>
              <a:t>Ljungby</a:t>
            </a:r>
            <a:r>
              <a:rPr lang="en-BZ" sz="3600" dirty="0"/>
              <a:t>, (a part of Cargotec). Appr. 470 employees. Produces lift trucks, heavy forklifts etc Interview with Head of R&amp;D.</a:t>
            </a:r>
          </a:p>
          <a:p>
            <a:pPr marL="457200" indent="-457200" defTabSz="1828754">
              <a:spcBef>
                <a:spcPts val="3300"/>
              </a:spcBef>
              <a:defRPr sz="3600"/>
            </a:pPr>
            <a:r>
              <a:rPr lang="en-BZ" sz="4000" dirty="0">
                <a:latin typeface="Times Roman"/>
                <a:ea typeface="Times Roman"/>
                <a:cs typeface="Times Roman"/>
                <a:sym typeface="Times Roman"/>
              </a:rPr>
              <a:t>Also documents from TU/EO and joint org at national/sectoral level</a:t>
            </a:r>
          </a:p>
        </p:txBody>
      </p:sp>
      <p:pic>
        <p:nvPicPr>
          <p:cNvPr id="175" name="5.jpeg" descr="5.jpeg"/>
          <p:cNvPicPr>
            <a:picLocks noGrp="1" noChangeAspect="1"/>
          </p:cNvPicPr>
          <p:nvPr>
            <p:ph type="pic" idx="22"/>
          </p:nvPr>
        </p:nvPicPr>
        <p:blipFill>
          <a:blip r:embed="rId2"/>
          <a:srcRect/>
          <a:stretch>
            <a:fillRect/>
          </a:stretch>
        </p:blipFill>
        <p:spPr>
          <a:xfrm>
            <a:off x="11759610" y="404042"/>
            <a:ext cx="12583918" cy="5635256"/>
          </a:xfrm>
          <a:prstGeom prst="rect">
            <a:avLst/>
          </a:prstGeom>
        </p:spPr>
      </p:pic>
      <p:sp>
        <p:nvSpPr>
          <p:cNvPr id="176" name="Material"/>
          <p:cNvSpPr txBox="1">
            <a:spLocks noGrp="1"/>
          </p:cNvSpPr>
          <p:nvPr>
            <p:ph type="title"/>
          </p:nvPr>
        </p:nvSpPr>
        <p:spPr>
          <a:xfrm>
            <a:off x="1203685" y="625316"/>
            <a:ext cx="9779001" cy="1435101"/>
          </a:xfrm>
          <a:prstGeom prst="rect">
            <a:avLst/>
          </a:prstGeom>
        </p:spPr>
        <p:txBody>
          <a:bodyPr/>
          <a:lstStyle/>
          <a:p>
            <a:r>
              <a:t>Material</a:t>
            </a:r>
          </a:p>
        </p:txBody>
      </p:sp>
      <p:sp>
        <p:nvSpPr>
          <p:cNvPr id="177" name="Volvo Torslanda, Göteborg"/>
          <p:cNvSpPr txBox="1"/>
          <p:nvPr/>
        </p:nvSpPr>
        <p:spPr>
          <a:xfrm>
            <a:off x="13449659" y="6125368"/>
            <a:ext cx="6111749" cy="6969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4000"/>
            </a:lvl1pPr>
          </a:lstStyle>
          <a:p>
            <a:r>
              <a:rPr dirty="0"/>
              <a:t>Volvo </a:t>
            </a:r>
            <a:r>
              <a:rPr dirty="0" err="1"/>
              <a:t>Torslanda</a:t>
            </a:r>
            <a:r>
              <a:rPr dirty="0"/>
              <a:t>, </a:t>
            </a:r>
            <a:r>
              <a:rPr dirty="0" err="1"/>
              <a:t>Göteborg</a:t>
            </a:r>
            <a:endParaRPr dirty="0"/>
          </a:p>
        </p:txBody>
      </p:sp>
      <p:pic>
        <p:nvPicPr>
          <p:cNvPr id="2" name="305762263_5777445058933435_2175770958454489477_n.jpg" descr="305762263_5777445058933435_2175770958454489477_n.jpg">
            <a:extLst>
              <a:ext uri="{FF2B5EF4-FFF2-40B4-BE49-F238E27FC236}">
                <a16:creationId xmlns:a16="http://schemas.microsoft.com/office/drawing/2014/main" id="{EEE5D998-E28D-09B7-7A99-665A956EC528}"/>
              </a:ext>
            </a:extLst>
          </p:cNvPr>
          <p:cNvPicPr>
            <a:picLocks noChangeAspect="1"/>
          </p:cNvPicPr>
          <p:nvPr/>
        </p:nvPicPr>
        <p:blipFill>
          <a:blip r:embed="rId3"/>
          <a:srcRect l="17475" t="11200" r="17475"/>
          <a:stretch>
            <a:fillRect/>
          </a:stretch>
        </p:blipFill>
        <p:spPr>
          <a:xfrm>
            <a:off x="11882245" y="6860807"/>
            <a:ext cx="7277626" cy="66231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Company-level case studies: tackling DAD challenges"/>
          <p:cNvSpPr txBox="1">
            <a:spLocks noGrp="1"/>
          </p:cNvSpPr>
          <p:nvPr>
            <p:ph type="title"/>
          </p:nvPr>
        </p:nvSpPr>
        <p:spPr>
          <a:prstGeom prst="rect">
            <a:avLst/>
          </a:prstGeom>
        </p:spPr>
        <p:txBody>
          <a:bodyPr/>
          <a:lstStyle>
            <a:lvl1pPr defTabSz="1999437">
              <a:defRPr sz="6969" spc="-139"/>
            </a:lvl1pPr>
          </a:lstStyle>
          <a:p>
            <a:r>
              <a:t>Company-level case studies: tackling DAD challenges </a:t>
            </a:r>
          </a:p>
        </p:txBody>
      </p:sp>
      <p:sp>
        <p:nvSpPr>
          <p:cNvPr id="193" name="Rottne and Volvo (also Kalmar) clearly have well reasoned strategies to implement digital technologies and know rather well how to argue for why certain technologies are used and others are not.…"/>
          <p:cNvSpPr txBox="1">
            <a:spLocks noGrp="1"/>
          </p:cNvSpPr>
          <p:nvPr>
            <p:ph type="body" idx="1"/>
          </p:nvPr>
        </p:nvSpPr>
        <p:spPr>
          <a:xfrm>
            <a:off x="1206499" y="3189767"/>
            <a:ext cx="21971001" cy="10334008"/>
          </a:xfrm>
          <a:prstGeom prst="rect">
            <a:avLst/>
          </a:prstGeom>
        </p:spPr>
        <p:txBody>
          <a:bodyPr/>
          <a:lstStyle/>
          <a:p>
            <a:pPr marL="463295" indent="-463295" defTabSz="1853137">
              <a:spcBef>
                <a:spcPts val="3400"/>
              </a:spcBef>
              <a:defRPr sz="3648"/>
            </a:pPr>
            <a:r>
              <a:rPr lang="en-AU" b="1" dirty="0" err="1"/>
              <a:t>Rottne</a:t>
            </a:r>
            <a:r>
              <a:rPr lang="en-AU" dirty="0"/>
              <a:t> and</a:t>
            </a:r>
            <a:r>
              <a:rPr lang="en-AU" b="1" dirty="0"/>
              <a:t> Volvo</a:t>
            </a:r>
            <a:r>
              <a:rPr lang="en-AU" dirty="0"/>
              <a:t> (also Kalmar) clearly have well reasoned strategies to implement digital technologies and know rather well how to argue for why certain technologies are used and others are not.</a:t>
            </a:r>
          </a:p>
          <a:p>
            <a:pPr marL="463295" indent="-463295" defTabSz="1853137">
              <a:spcBef>
                <a:spcPts val="3400"/>
              </a:spcBef>
              <a:defRPr sz="3648"/>
            </a:pPr>
            <a:r>
              <a:rPr lang="en-AU" dirty="0"/>
              <a:t>The level of implemented DAD technologies vary between the companies. Automation have been a concern for a long time in the companies but more intensively used digitalization is recent. For </a:t>
            </a:r>
            <a:r>
              <a:rPr lang="en-AU" b="1" dirty="0"/>
              <a:t>Volvo</a:t>
            </a:r>
            <a:r>
              <a:rPr lang="en-AU" dirty="0"/>
              <a:t> it is of vital interest to electrify, but for </a:t>
            </a:r>
            <a:r>
              <a:rPr lang="en-AU" b="1" dirty="0" err="1"/>
              <a:t>Rottne</a:t>
            </a:r>
            <a:r>
              <a:rPr lang="en-AU" dirty="0"/>
              <a:t> electrification is currently a non-issue as their vehicles are used in forests with no access to charging systems.  </a:t>
            </a:r>
          </a:p>
          <a:p>
            <a:pPr marL="463295" indent="-463295" defTabSz="1853137">
              <a:spcBef>
                <a:spcPts val="3400"/>
              </a:spcBef>
              <a:defRPr sz="3648"/>
            </a:pPr>
            <a:r>
              <a:rPr lang="en-AU" dirty="0"/>
              <a:t>Decarbonization is in focus very much at </a:t>
            </a:r>
            <a:r>
              <a:rPr lang="en-AU" b="1" dirty="0"/>
              <a:t>Volvo.</a:t>
            </a:r>
            <a:r>
              <a:rPr lang="en-AU" dirty="0"/>
              <a:t> No more research and development is spent at ”old” diesel and petrol technology. All investments are directed towards electric cars.  </a:t>
            </a:r>
          </a:p>
          <a:p>
            <a:pPr marL="463295" indent="-463295" defTabSz="1853137">
              <a:spcBef>
                <a:spcPts val="3400"/>
              </a:spcBef>
              <a:defRPr sz="3648"/>
            </a:pPr>
            <a:r>
              <a:rPr lang="en-AU" b="1" dirty="0"/>
              <a:t>Volvo</a:t>
            </a:r>
            <a:r>
              <a:rPr lang="en-AU" dirty="0"/>
              <a:t> has long used robotics and automation in the production. Also, all sorts of administrative, maintenance, HR and enterprise planning (ERP) systems are used. Digitalization is mainly used in the automated parts of the production lines and automation for robotics and production units. </a:t>
            </a:r>
          </a:p>
          <a:p>
            <a:pPr marL="463295" indent="-463295" defTabSz="1853137">
              <a:spcBef>
                <a:spcPts val="3400"/>
              </a:spcBef>
              <a:defRPr sz="3648"/>
            </a:pPr>
            <a:r>
              <a:rPr lang="en-AU" b="1" dirty="0" err="1"/>
              <a:t>Rottne</a:t>
            </a:r>
            <a:r>
              <a:rPr lang="en-AU" b="1" dirty="0"/>
              <a:t> </a:t>
            </a:r>
            <a:r>
              <a:rPr lang="en-AU" dirty="0"/>
              <a:t>is currently mainly investing in a new ERP-system. Also, their vehicles are linked to internet systems to be constantly monitored as regards their need of maintenance and support for problem solving at distance. A digitalised stock system is used with coordinated inventories and time coordinated deliveries to the production-lines.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Company-level case studies: trade union involvement"/>
          <p:cNvSpPr txBox="1">
            <a:spLocks noGrp="1"/>
          </p:cNvSpPr>
          <p:nvPr>
            <p:ph type="title"/>
          </p:nvPr>
        </p:nvSpPr>
        <p:spPr>
          <a:prstGeom prst="rect">
            <a:avLst/>
          </a:prstGeom>
        </p:spPr>
        <p:txBody>
          <a:bodyPr/>
          <a:lstStyle>
            <a:lvl1pPr defTabSz="1999437">
              <a:defRPr sz="6969" spc="-139"/>
            </a:lvl1pPr>
          </a:lstStyle>
          <a:p>
            <a:r>
              <a:t>Company-level case studies: trade union involvement </a:t>
            </a:r>
          </a:p>
        </p:txBody>
      </p:sp>
      <p:sp>
        <p:nvSpPr>
          <p:cNvPr id="196" name="There is a difference in union involvement based on the size of the companies and unions, the products, but also in traditions, between company 1 and 2.…"/>
          <p:cNvSpPr txBox="1">
            <a:spLocks noGrp="1"/>
          </p:cNvSpPr>
          <p:nvPr>
            <p:ph type="body" idx="1"/>
          </p:nvPr>
        </p:nvSpPr>
        <p:spPr>
          <a:xfrm>
            <a:off x="1206500" y="2726021"/>
            <a:ext cx="21971000" cy="9778495"/>
          </a:xfrm>
          <a:prstGeom prst="rect">
            <a:avLst/>
          </a:prstGeom>
        </p:spPr>
        <p:txBody>
          <a:bodyPr/>
          <a:lstStyle/>
          <a:p>
            <a:pPr marL="505968" indent="-505968" defTabSz="2023821">
              <a:spcBef>
                <a:spcPts val="3700"/>
              </a:spcBef>
              <a:defRPr sz="3984"/>
            </a:pPr>
            <a:r>
              <a:rPr dirty="0"/>
              <a:t>There is a difference in union involvement based on the size of the companies and unions, the products, but also in traditions, between company 1 and 2. </a:t>
            </a:r>
          </a:p>
          <a:p>
            <a:pPr marL="505968" indent="-505968" defTabSz="2023821">
              <a:spcBef>
                <a:spcPts val="3700"/>
              </a:spcBef>
              <a:defRPr sz="3984"/>
            </a:pPr>
            <a:r>
              <a:rPr dirty="0"/>
              <a:t>At Volvo both </a:t>
            </a:r>
            <a:r>
              <a:rPr b="1" dirty="0"/>
              <a:t>IF </a:t>
            </a:r>
            <a:r>
              <a:rPr b="1" dirty="0" err="1"/>
              <a:t>Metall</a:t>
            </a:r>
            <a:r>
              <a:rPr dirty="0"/>
              <a:t> and </a:t>
            </a:r>
            <a:r>
              <a:rPr b="1" dirty="0" err="1"/>
              <a:t>Unionen</a:t>
            </a:r>
            <a:r>
              <a:rPr dirty="0"/>
              <a:t> are heavily involved in the DAD-strategies of the site. One of the IF </a:t>
            </a:r>
            <a:r>
              <a:rPr dirty="0" err="1"/>
              <a:t>Metall</a:t>
            </a:r>
            <a:r>
              <a:rPr dirty="0"/>
              <a:t> representatives is a member of the company bord located in China and as such have great power and responsibility for these issues.  </a:t>
            </a:r>
          </a:p>
          <a:p>
            <a:pPr marL="505968" indent="-505968" defTabSz="2023821">
              <a:spcBef>
                <a:spcPts val="3700"/>
              </a:spcBef>
              <a:defRPr sz="3984"/>
            </a:pPr>
            <a:r>
              <a:rPr dirty="0"/>
              <a:t>There are possibilities for the </a:t>
            </a:r>
            <a:r>
              <a:rPr b="1" dirty="0"/>
              <a:t>workers </a:t>
            </a:r>
            <a:r>
              <a:rPr dirty="0"/>
              <a:t>to have a say in changes of the organization of the work, working conditions and the like, even though most of the shop floor workers are not directly active in the involvement concerning DAD – they leave that </a:t>
            </a:r>
            <a:r>
              <a:rPr lang="sv-SE" dirty="0"/>
              <a:t>to </a:t>
            </a:r>
            <a:r>
              <a:rPr dirty="0"/>
              <a:t>union representatives. </a:t>
            </a:r>
          </a:p>
          <a:p>
            <a:pPr marL="505968" indent="-505968" defTabSz="2023821">
              <a:spcBef>
                <a:spcPts val="3700"/>
              </a:spcBef>
              <a:defRPr sz="3984"/>
            </a:pPr>
            <a:r>
              <a:rPr dirty="0"/>
              <a:t>Issues of implementing new technologies, training and competence building are mainly based on company needs and blue-collar workers accommodation to these – not negotiations with the unions. Most workers seem adjust to the situation. </a:t>
            </a:r>
          </a:p>
          <a:p>
            <a:pPr marL="505968" indent="-505968" defTabSz="2023821">
              <a:spcBef>
                <a:spcPts val="3700"/>
              </a:spcBef>
              <a:defRPr sz="3984"/>
            </a:pPr>
            <a:r>
              <a:rPr dirty="0"/>
              <a:t>The active support of the workers are none the less necessary for the implementation of new technologies, for instance the new ERP-system at </a:t>
            </a:r>
            <a:r>
              <a:rPr b="1" dirty="0" err="1"/>
              <a:t>Rottne</a:t>
            </a:r>
            <a:r>
              <a:rPr dirty="0"/>
              <a:t> has not been able to be fully implemented due to some lack of training and resistance from parts of the working staff. </a:t>
            </a:r>
          </a:p>
        </p:txBody>
      </p:sp>
    </p:spTree>
  </p:cSld>
  <p:clrMapOvr>
    <a:masterClrMapping/>
  </p:clrMapOvr>
  <p:transition spd="med"/>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53</TotalTime>
  <Words>1098</Words>
  <Application>Microsoft Office PowerPoint</Application>
  <PresentationFormat>Anpassad</PresentationFormat>
  <Paragraphs>38</Paragraphs>
  <Slides>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Helvetica Neue</vt:lpstr>
      <vt:lpstr>Helvetica Neue Medium</vt:lpstr>
      <vt:lpstr>Times Roman</vt:lpstr>
      <vt:lpstr>21_BasicWhite</vt:lpstr>
      <vt:lpstr>Barmetal national report – Sweden</vt:lpstr>
      <vt:lpstr>Swedish Labour market &amp;industrial relations</vt:lpstr>
      <vt:lpstr>National policies and the role of social dialogue for shaping DAD policies</vt:lpstr>
      <vt:lpstr>Sectoral relevance of DAD –  which challenges does it pose to the sector?</vt:lpstr>
      <vt:lpstr>Material</vt:lpstr>
      <vt:lpstr>Company-level case studies: tackling DAD challenges </vt:lpstr>
      <vt:lpstr>Company-level case studies: trade union involvement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Barmetal national report – Sweden</dc:title>
  <dc:creator>Bengt Larsson</dc:creator>
  <cp:lastModifiedBy>Bengt Larsson</cp:lastModifiedBy>
  <cp:revision>36</cp:revision>
  <dcterms:modified xsi:type="dcterms:W3CDTF">2023-12-01T10:01:15Z</dcterms:modified>
</cp:coreProperties>
</file>