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9"/>
  </p:notes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lrike Horn" initials="UH" lastIdx="1" clrIdx="0">
    <p:extLst>
      <p:ext uri="{19B8F6BF-5375-455C-9EA6-DF929625EA0E}">
        <p15:presenceInfo xmlns:p15="http://schemas.microsoft.com/office/powerpoint/2012/main" userId="S::ulrike.horn@blumberry.de::a9fb3de6-88b2-4985-b83f-74e1ace43e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93807"/>
  </p:normalViewPr>
  <p:slideViewPr>
    <p:cSldViewPr snapToGrid="0" snapToObjects="1" showGuides="1">
      <p:cViewPr varScale="1">
        <p:scale>
          <a:sx n="84" d="100"/>
          <a:sy n="84" d="100"/>
        </p:scale>
        <p:origin x="932" y="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F7FB8-6E93-4C45-BAF3-D2769016DC56}" type="datetimeFigureOut">
              <a:rPr lang="de-DE" smtClean="0"/>
              <a:pPr/>
              <a:t>23.03.2024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14130-FEF8-3B48-8393-56CED63AE7D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87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5F7FCB50-8464-CE46-9ECC-97665388068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A8D5AE9-FBC7-1C42-916D-06F6B199A8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0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1913642"/>
            <a:ext cx="7076661" cy="26742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D948BFDF-5284-E44A-9063-E6FFD456FC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78727" y="201174"/>
            <a:ext cx="1445452" cy="778320"/>
          </a:xfrm>
          <a:prstGeom prst="rect">
            <a:avLst/>
          </a:prstGeom>
        </p:spPr>
      </p:pic>
      <p:sp>
        <p:nvSpPr>
          <p:cNvPr id="9" name="Textplatzhalter 16">
            <a:extLst>
              <a:ext uri="{FF2B5EF4-FFF2-40B4-BE49-F238E27FC236}">
                <a16:creationId xmlns:a16="http://schemas.microsoft.com/office/drawing/2014/main" id="{5C7777E6-4D9F-7448-A99D-E84B5AE678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8" y="2053257"/>
            <a:ext cx="6644861" cy="749564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Titel-Headline einfügen</a:t>
            </a:r>
          </a:p>
        </p:txBody>
      </p:sp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AA2CE03B-AB7A-D94E-9203-5CDFF40DDB1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47708" y="1047847"/>
            <a:ext cx="1080000" cy="425018"/>
          </a:xfrm>
          <a:prstGeom prst="rect">
            <a:avLst/>
          </a:prstGeom>
        </p:spPr>
      </p:pic>
      <p:sp>
        <p:nvSpPr>
          <p:cNvPr id="12" name="Textplatzhalter 16">
            <a:extLst>
              <a:ext uri="{FF2B5EF4-FFF2-40B4-BE49-F238E27FC236}">
                <a16:creationId xmlns:a16="http://schemas.microsoft.com/office/drawing/2014/main" id="{3116F59C-42E5-FD46-BE69-1A1979CFC81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42437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Titel-Subheadline einfügen</a:t>
            </a:r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5E81B29A-8092-6744-AF30-C940AE9BACD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7339" y="3336271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Jahr einfügen</a:t>
            </a:r>
          </a:p>
        </p:txBody>
      </p:sp>
      <p:sp>
        <p:nvSpPr>
          <p:cNvPr id="16" name="Textplatzhalter 16">
            <a:extLst>
              <a:ext uri="{FF2B5EF4-FFF2-40B4-BE49-F238E27FC236}">
                <a16:creationId xmlns:a16="http://schemas.microsoft.com/office/drawing/2014/main" id="{FFC3C400-C39A-C549-B311-980773816B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339" y="3730105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Thema einfügen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8776DB83-21BC-3643-AEAB-5E237DEA06F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339" y="4123938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Autor einfügen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:a16="http://schemas.microsoft.com/office/drawing/2014/main" id="{EF594B8A-4F5C-9F4D-9785-15AE5DB486D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11336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E19445E9-D788-6949-82E4-004A79A47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037BD8-1C60-0E4A-BF23-758A0BFD57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32744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el und Inhalt_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D4937444-459C-0744-B5F6-D4C2BF94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609B8E67-C451-024F-8866-B50C987FA3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0547BAA0-22C1-EE46-A502-E4C59454D10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/>
          <a:lstStyle>
            <a:lvl1pPr marL="0" indent="0">
              <a:buNone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3545205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_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D4937444-459C-0744-B5F6-D4C2BF94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229627C3-2E95-004C-B557-3252C268C83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8" name="Textplatzhalter 4">
            <a:extLst>
              <a:ext uri="{FF2B5EF4-FFF2-40B4-BE49-F238E27FC236}">
                <a16:creationId xmlns:a16="http://schemas.microsoft.com/office/drawing/2014/main" id="{7C224E1E-76B7-1F40-963D-6F79DB8DD0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 numCol="2" spcCol="360000"/>
          <a:lstStyle>
            <a:lvl1pPr marL="0" indent="0">
              <a:buNone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2523166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1" name="Foliennummernplatzhalter 19">
            <a:extLst>
              <a:ext uri="{FF2B5EF4-FFF2-40B4-BE49-F238E27FC236}">
                <a16:creationId xmlns:a16="http://schemas.microsoft.com/office/drawing/2014/main" id="{B58491DF-B87F-F442-A4FA-027D64019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0B3AD5A3-8C9A-B442-9465-FFE7514CFA4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B2BBB0EC-5F22-E64A-89F5-CDACA55780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1" y="1527175"/>
            <a:ext cx="8280400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65440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39C5B-9512-AD45-ACEC-2E8CB18551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Textfolie - Headline einfügen</a:t>
            </a:r>
          </a:p>
        </p:txBody>
      </p:sp>
      <p:sp>
        <p:nvSpPr>
          <p:cNvPr id="12" name="Foliennummernplatzhalter 19">
            <a:extLst>
              <a:ext uri="{FF2B5EF4-FFF2-40B4-BE49-F238E27FC236}">
                <a16:creationId xmlns:a16="http://schemas.microsoft.com/office/drawing/2014/main" id="{3EFD66B0-7E8C-AF46-8F2A-BFD808A25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E27BEF0-12F9-2F43-925D-49BB996C4CC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F8985085-83A3-B94B-8F4B-A8FDCE29FA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32421" y="1527175"/>
            <a:ext cx="3979779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A93D1239-DF2F-684E-955B-D9EE61E2F0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3137" y="1527175"/>
            <a:ext cx="3979779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9870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Titel und Bild 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E1CFF032-F014-0D4E-A037-67E282B5F4D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545A7B98-6A71-E542-9CF5-114278331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44541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_Titel und Bild 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49D941FB-4781-6C4D-9480-4F13B4B602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F307C21F-6450-D044-8CCF-BD071713D6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87587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Bild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  <a:ln>
            <a:noFill/>
          </a:ln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7BE71394-1333-5141-B733-6C73FC38AF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058FB398-DC99-C542-A3B2-3D178F139B5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25140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Bild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90ECDC6A-C845-7349-B7A5-951B39C7384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7A5F4653-9EDB-0C44-A3FA-8C9D3A3028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62501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Bild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0A5A45E9-AEB7-504B-B5EC-1C139D843D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E0EDAA1C-90AA-AD42-946D-F4739D3A5D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5344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hteck 26">
            <a:extLst>
              <a:ext uri="{FF2B5EF4-FFF2-40B4-BE49-F238E27FC236}">
                <a16:creationId xmlns:a16="http://schemas.microsoft.com/office/drawing/2014/main" id="{5F7FCB50-8464-CE46-9ECC-97665388068E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Bildplatzhalter 28">
            <a:extLst>
              <a:ext uri="{FF2B5EF4-FFF2-40B4-BE49-F238E27FC236}">
                <a16:creationId xmlns:a16="http://schemas.microsoft.com/office/drawing/2014/main" id="{10CEE6FE-4B13-E548-A091-C6ADD1F4578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muss ein Bild eingefügt werden.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98CC0D2-009A-6A4E-AD15-5D39328FFD67}"/>
              </a:ext>
            </a:extLst>
          </p:cNvPr>
          <p:cNvSpPr/>
          <p:nvPr userDrawn="1"/>
        </p:nvSpPr>
        <p:spPr>
          <a:xfrm>
            <a:off x="2067339" y="1913642"/>
            <a:ext cx="7076661" cy="26742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18D2D877-AB49-0048-9E6E-0525E45CF21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8" y="2053257"/>
            <a:ext cx="6644861" cy="749564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Titel-Headline einfügen</a:t>
            </a:r>
          </a:p>
        </p:txBody>
      </p:sp>
      <p:sp>
        <p:nvSpPr>
          <p:cNvPr id="10" name="Textplatzhalter 16">
            <a:extLst>
              <a:ext uri="{FF2B5EF4-FFF2-40B4-BE49-F238E27FC236}">
                <a16:creationId xmlns:a16="http://schemas.microsoft.com/office/drawing/2014/main" id="{841FF740-9E60-D84F-A26E-6CD94B8D90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42437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Titel-Subheadline einfügen</a:t>
            </a:r>
          </a:p>
        </p:txBody>
      </p:sp>
      <p:sp>
        <p:nvSpPr>
          <p:cNvPr id="12" name="Textplatzhalter 16">
            <a:extLst>
              <a:ext uri="{FF2B5EF4-FFF2-40B4-BE49-F238E27FC236}">
                <a16:creationId xmlns:a16="http://schemas.microsoft.com/office/drawing/2014/main" id="{8C341852-E3F1-AB42-A858-3871132D5F9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67339" y="3336271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Jahr einfügen</a:t>
            </a:r>
          </a:p>
        </p:txBody>
      </p:sp>
      <p:sp>
        <p:nvSpPr>
          <p:cNvPr id="13" name="Textplatzhalter 16">
            <a:extLst>
              <a:ext uri="{FF2B5EF4-FFF2-40B4-BE49-F238E27FC236}">
                <a16:creationId xmlns:a16="http://schemas.microsoft.com/office/drawing/2014/main" id="{4A731B0E-C58F-E641-8573-4162858F15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67339" y="3730105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Thema einfügen</a:t>
            </a:r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C781619-012F-7244-ACA3-0E6C8C4F32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67339" y="4123938"/>
            <a:ext cx="6644860" cy="275140"/>
          </a:xfrm>
        </p:spPr>
        <p:txBody>
          <a:bodyPr wrap="square" lIns="180000" tIns="0" rIns="180000" bIns="0" anchor="ctr">
            <a:spAutoFit/>
          </a:bodyPr>
          <a:lstStyle>
            <a:lvl1pPr algn="l">
              <a:lnSpc>
                <a:spcPct val="70000"/>
              </a:lnSpc>
              <a:buNone/>
              <a:defRPr sz="24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Autor einfügen</a:t>
            </a:r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D999AC85-E497-224C-8C19-676778CF6C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DC57291-2141-B74C-836F-8BBB9BAE40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47709" y="1047848"/>
            <a:ext cx="1064491" cy="418915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0543EB6D-DCE6-A44A-A253-93FC199163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78727" y="201174"/>
            <a:ext cx="1445452" cy="77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852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und Bild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5B1C4C8-55E5-4241-8B80-8F43628E9C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F508F571-B539-904A-B6F5-8029823A48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98135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Bild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56CC825E-1272-6640-B61E-298FE321DF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DBE6499C-4E7F-4F46-B56E-9D6BC979B5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6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879678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und Bild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353B5CE3-7013-2849-B0E4-3935108FC5E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22DCAF-D6F0-7944-B95C-05C5036C4E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0260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und Bild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86693AEF-6DD5-E549-A565-FCEAF7F8069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6642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510CFE34-33DE-F747-B44C-3F20EE24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FD932F0E-C049-154D-9742-9B05FE8A0C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BCF20711-4BC0-8546-813B-36506F7CA87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93117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und Bild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Text-Bild-Folie - 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1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accent6"/>
              </a:solidFill>
            </a:endParaRP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DDB66496-0318-1947-9E55-8FF37513D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AE635931-F7E5-A148-B763-15B4A7CA46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800" y="1740208"/>
            <a:ext cx="3048000" cy="2634635"/>
          </a:xfrm>
        </p:spPr>
        <p:txBody>
          <a:bodyPr/>
          <a:lstStyle/>
          <a:p>
            <a:r>
              <a:rPr lang="de-DE" dirty="0"/>
              <a:t>Hier muss ein Bild eingefügt werden.</a:t>
            </a:r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B3328F8C-7325-7A49-9D23-FD10E4652C9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08F079FB-2C8A-EA49-BE10-D9AB278DCE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62425" y="1527175"/>
            <a:ext cx="4549775" cy="3060699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4"/>
                </a:solidFill>
              </a:defRPr>
            </a:lvl2pPr>
            <a:lvl3pPr>
              <a:defRPr>
                <a:solidFill>
                  <a:schemeClr val="accent4"/>
                </a:solidFill>
              </a:defRPr>
            </a:lvl3pPr>
            <a:lvl4pPr>
              <a:defRPr>
                <a:solidFill>
                  <a:schemeClr val="accent4"/>
                </a:solidFill>
              </a:defRPr>
            </a:lvl4pPr>
            <a:lvl5pPr>
              <a:defRPr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270513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D97F52F4-1D55-D740-8209-B3A00F24AA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4000" cy="5143500"/>
          </a:xfrm>
          <a:solidFill>
            <a:schemeClr val="bg1"/>
          </a:solidFill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Hier muss ein Bild eingefügt werden.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65510CEB-8521-8E4B-AC69-8EA639CD5B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6EB50AD-FB6E-364D-A144-F1E57D5C098C}"/>
              </a:ext>
            </a:extLst>
          </p:cNvPr>
          <p:cNvSpPr/>
          <p:nvPr userDrawn="1"/>
        </p:nvSpPr>
        <p:spPr>
          <a:xfrm>
            <a:off x="-1390317" y="447675"/>
            <a:ext cx="1232851" cy="163121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l"/>
            <a:r>
              <a:rPr lang="de-DE" sz="900" b="1" dirty="0">
                <a:solidFill>
                  <a:schemeClr val="tx1"/>
                </a:solidFill>
              </a:rPr>
              <a:t>Vollbild-Folie mit Text-</a:t>
            </a:r>
            <a:r>
              <a:rPr lang="de-DE" sz="900" b="1" dirty="0" err="1">
                <a:solidFill>
                  <a:schemeClr val="tx1"/>
                </a:solidFill>
              </a:rPr>
              <a:t>Overlay</a:t>
            </a:r>
            <a:r>
              <a:rPr lang="de-DE" sz="900" b="1" dirty="0">
                <a:solidFill>
                  <a:schemeClr val="tx1"/>
                </a:solidFill>
              </a:rPr>
              <a:t> </a:t>
            </a:r>
            <a:br>
              <a:rPr lang="de-DE" sz="900" b="1" dirty="0">
                <a:solidFill>
                  <a:schemeClr val="tx1"/>
                </a:solidFill>
              </a:rPr>
            </a:br>
            <a:br>
              <a:rPr lang="de-DE" sz="900" b="1" dirty="0">
                <a:solidFill>
                  <a:schemeClr val="tx1"/>
                </a:solidFill>
              </a:rPr>
            </a:br>
            <a:r>
              <a:rPr lang="de-DE" sz="900" b="1" dirty="0">
                <a:solidFill>
                  <a:schemeClr val="tx1"/>
                </a:solidFill>
              </a:rPr>
              <a:t>Anleitung: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Filter leicht verschieben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neues Bild einsetzen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Bild in den Hintergrund legen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Filter über das Bild ziehen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e-DE" sz="800" dirty="0">
                <a:solidFill>
                  <a:schemeClr val="tx1"/>
                </a:solidFill>
              </a:rPr>
              <a:t>Text einfügen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855E749-9BDB-1644-BC34-8D5D0CD2C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31801" y="339725"/>
            <a:ext cx="854305" cy="336200"/>
          </a:xfrm>
          <a:prstGeom prst="rect">
            <a:avLst/>
          </a:prstGeom>
        </p:spPr>
      </p:pic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05D21E30-F91B-884C-95DF-63A6B447562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BF5F627-7632-4A4C-B885-514B58623C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3" name="Grafik 12" descr="Ein Bild, das Text enthält.&#10;&#10;Automatisch generierte Beschreibung">
            <a:extLst>
              <a:ext uri="{FF2B5EF4-FFF2-40B4-BE49-F238E27FC236}">
                <a16:creationId xmlns:a16="http://schemas.microsoft.com/office/drawing/2014/main" id="{95D1EEE7-C2C0-0B47-8BD2-76072EC7E19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7166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10" name="Foliennummernplatzhalter 19">
            <a:extLst>
              <a:ext uri="{FF2B5EF4-FFF2-40B4-BE49-F238E27FC236}">
                <a16:creationId xmlns:a16="http://schemas.microsoft.com/office/drawing/2014/main" id="{B8048757-D949-F14C-80EC-4B1578773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E50A9BC1-F4C2-B146-B4C3-488D1186651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9BB4C7F-B4F1-FC46-A3FC-B3B5D3D16709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17BEEB7-7069-B24A-BDF7-83A38D010B5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5B5130D8-87AA-7441-96C6-C1F406B003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46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92DB5492-23AF-7B48-96C7-F093790E6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19220BD8-43C1-8B4D-B4CB-6B5282C14F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C056DDB-3F0A-9E43-9460-4AFED5E57C5C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12526E2-BD5A-E745-9D8C-C165F20F4A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EB9E154-260F-8947-9026-9637892E0E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007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4177CCD0-B383-A740-B6AC-633E4AC1D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FEAF0598-AEE9-7547-889E-EB1313FE62D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D275C57-F447-9A49-AD3E-6AA8A1032F4D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2149770-31C3-5B4B-BB1D-75ED5BCF4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F2A3DFF4-BC33-554A-BDBB-A3BE0D4E6F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131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F3A104EF-42EE-894B-B912-77AFF9EAA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289AE294-0ECE-FD49-B607-9BE56F89ED5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4463E6-C1C6-C743-9829-E11EA87E44E0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6FEA54B8-3599-0647-B11C-2D6E93CB15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8D2BDFC-FEE0-B547-93BE-A695857AAE3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45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E19445E9-D788-6949-82E4-004A79A47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66DFCE3-20E9-6443-AF88-EE45F4EA8431}"/>
              </a:ext>
            </a:extLst>
          </p:cNvPr>
          <p:cNvSpPr txBox="1"/>
          <p:nvPr userDrawn="1"/>
        </p:nvSpPr>
        <p:spPr>
          <a:xfrm>
            <a:off x="377557" y="819083"/>
            <a:ext cx="162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i="0" kern="1200" dirty="0">
                <a:solidFill>
                  <a:schemeClr val="accent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Agenda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6325E274-78F2-4143-82BB-7604F8E0CD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3691" y="2689581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3</a:t>
            </a:r>
          </a:p>
        </p:txBody>
      </p:sp>
      <p:sp>
        <p:nvSpPr>
          <p:cNvPr id="6" name="Textplatzhalter 3">
            <a:extLst>
              <a:ext uri="{FF2B5EF4-FFF2-40B4-BE49-F238E27FC236}">
                <a16:creationId xmlns:a16="http://schemas.microsoft.com/office/drawing/2014/main" id="{E636532E-9439-2249-B9CE-0F2F02BFEF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63691" y="2058437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2</a:t>
            </a: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997C6E8A-651C-AD4F-87DE-7D5607DD79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63691" y="3319072"/>
            <a:ext cx="5652000" cy="422275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Agenda 4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2841DC1F-AD09-F446-B7AE-6D7F189A5E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63691" y="3948563"/>
            <a:ext cx="5652000" cy="422275"/>
          </a:xfr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Agenda 5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36BE72A7-89F6-F84C-A8AD-BE9824CCA8F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63691" y="1422596"/>
            <a:ext cx="5652000" cy="422275"/>
          </a:xfrm>
        </p:spPr>
        <p:txBody>
          <a:bodyPr anchor="ctr"/>
          <a:lstStyle>
            <a:lvl1pPr marL="0" indent="0">
              <a:buNone/>
              <a:defRPr b="0" i="0">
                <a:solidFill>
                  <a:schemeClr val="accent4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Agenda 1</a:t>
            </a:r>
          </a:p>
        </p:txBody>
      </p:sp>
      <p:sp>
        <p:nvSpPr>
          <p:cNvPr id="18" name="Textplatzhalter 3">
            <a:extLst>
              <a:ext uri="{FF2B5EF4-FFF2-40B4-BE49-F238E27FC236}">
                <a16:creationId xmlns:a16="http://schemas.microsoft.com/office/drawing/2014/main" id="{E4149E86-2FC9-B548-B9D0-FA67C349A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03350" y="1435733"/>
            <a:ext cx="396000" cy="396000"/>
          </a:xfrm>
          <a:prstGeom prst="ellipse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1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:a16="http://schemas.microsoft.com/office/drawing/2014/main" id="{82A8E1A7-B004-F144-A533-1000DDC59E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403350" y="2071574"/>
            <a:ext cx="396000" cy="396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2</a:t>
            </a:r>
          </a:p>
        </p:txBody>
      </p:sp>
      <p:sp>
        <p:nvSpPr>
          <p:cNvPr id="20" name="Textplatzhalter 3">
            <a:extLst>
              <a:ext uri="{FF2B5EF4-FFF2-40B4-BE49-F238E27FC236}">
                <a16:creationId xmlns:a16="http://schemas.microsoft.com/office/drawing/2014/main" id="{6B592642-9430-0F4D-94EE-1D44C0707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03350" y="2699255"/>
            <a:ext cx="396000" cy="396000"/>
          </a:xfrm>
          <a:prstGeom prst="ellipse">
            <a:avLst/>
          </a:prstGeom>
          <a:solidFill>
            <a:schemeClr val="accent3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3</a:t>
            </a:r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80D85725-AA93-E645-88A0-6BACEE4E3F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3350" y="3332209"/>
            <a:ext cx="396000" cy="396000"/>
          </a:xfrm>
          <a:prstGeom prst="ellipse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4</a:t>
            </a:r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99BFFAA5-72F5-4E4B-85B3-A60FB96402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03350" y="3961700"/>
            <a:ext cx="396000" cy="396000"/>
          </a:xfrm>
          <a:prstGeom prst="ellipse">
            <a:avLst/>
          </a:prstGeom>
          <a:solidFill>
            <a:schemeClr val="accent6"/>
          </a:solidFill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bg1"/>
                </a:solidFill>
                <a:latin typeface="+mn-lt"/>
                <a:cs typeface="Helvetica Neue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5</a:t>
            </a:r>
          </a:p>
        </p:txBody>
      </p:sp>
      <p:sp>
        <p:nvSpPr>
          <p:cNvPr id="14" name="Textplatzhalter 3">
            <a:extLst>
              <a:ext uri="{FF2B5EF4-FFF2-40B4-BE49-F238E27FC236}">
                <a16:creationId xmlns:a16="http://schemas.microsoft.com/office/drawing/2014/main" id="{35F9C01A-B379-C04B-88FB-95AD06BCF20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504752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ollbild-Folie mit Text-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1940E5A8-D952-8D4E-8A33-E914202B1600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E416450-A12A-4649-9724-3868709965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800" y="3031849"/>
            <a:ext cx="8280400" cy="737501"/>
          </a:xfrm>
        </p:spPr>
        <p:txBody>
          <a:bodyPr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soll ein aussagekräftiger Satz stehen, welcher bestenfalls nicht länger als fünf Zeilen lang sein sollte. </a:t>
            </a:r>
          </a:p>
        </p:txBody>
      </p:sp>
      <p:sp>
        <p:nvSpPr>
          <p:cNvPr id="7" name="Foliennummernplatzhalter 19">
            <a:extLst>
              <a:ext uri="{FF2B5EF4-FFF2-40B4-BE49-F238E27FC236}">
                <a16:creationId xmlns:a16="http://schemas.microsoft.com/office/drawing/2014/main" id="{F3A104EF-42EE-894B-B912-77AFF9EAA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340B54E9-5BFD-914B-ABAE-56DC99AB31D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723C3D8-13DE-AE46-9F22-4FD142D361FB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8553438-CD89-A343-B9E1-A15C2621C9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5" name="Grafik 14" descr="Ein Bild, das Text enthält.&#10;&#10;Automatisch generierte Beschreibung">
            <a:extLst>
              <a:ext uri="{FF2B5EF4-FFF2-40B4-BE49-F238E27FC236}">
                <a16:creationId xmlns:a16="http://schemas.microsoft.com/office/drawing/2014/main" id="{1A6EEE7B-766A-F841-82D2-7A874431C5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54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891EE7-C138-D848-ACF3-3E15B263E1C5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3ED7C381-4CE6-BC41-BFE8-B941D96CD0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697BA111-6F00-A947-8C36-5B3074F400B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723146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123315-643D-9F49-B04B-ED0DB09CEF1B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BDE20CFC-2D7A-3943-87E8-397DBEF910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C5818154-DD12-7843-9363-A69EB5A2EC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6426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901E995-235B-5B46-90F1-480B3C8F2F97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DE02B8A-116E-784E-A247-55F8BB7FA5E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3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B6FB2684-AFEF-5242-9B6C-84D48C454D9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5356647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BE9449-E201-8044-94EB-744145386561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8451B3A-B48C-5A4F-A56A-F1A1B113A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4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196AA35B-C551-E244-8C7C-44DA67136C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38690808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rafik +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3F691-5C0B-E148-950F-C3BDD8B9A8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de-DE" dirty="0"/>
              <a:t>Headline einfügen</a:t>
            </a:r>
          </a:p>
        </p:txBody>
      </p:sp>
      <p:sp>
        <p:nvSpPr>
          <p:cNvPr id="13" name="Foliennummernplatzhalter 19">
            <a:extLst>
              <a:ext uri="{FF2B5EF4-FFF2-40B4-BE49-F238E27FC236}">
                <a16:creationId xmlns:a16="http://schemas.microsoft.com/office/drawing/2014/main" id="{DF4009A5-C328-0C41-9098-5B5E538ED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BE9449-E201-8044-94EB-744145386561}"/>
              </a:ext>
            </a:extLst>
          </p:cNvPr>
          <p:cNvSpPr/>
          <p:nvPr userDrawn="1"/>
        </p:nvSpPr>
        <p:spPr>
          <a:xfrm>
            <a:off x="6096000" y="1527175"/>
            <a:ext cx="3048000" cy="3060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8451B3A-B48C-5A4F-A56A-F1A1B113AF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64199" y="1739900"/>
            <a:ext cx="3048000" cy="2635250"/>
          </a:xfrm>
          <a:solidFill>
            <a:schemeClr val="bg1"/>
          </a:solidFill>
          <a:ln>
            <a:solidFill>
              <a:schemeClr val="accent6"/>
            </a:solidFill>
          </a:ln>
        </p:spPr>
        <p:txBody>
          <a:bodyPr lIns="72000" tIns="72000" rIns="72000" bIns="72000" anchor="ctr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7AD8C50E-F200-2F4A-8FB8-0F24B7E2C9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3087163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9">
            <a:extLst>
              <a:ext uri="{FF2B5EF4-FFF2-40B4-BE49-F238E27FC236}">
                <a16:creationId xmlns:a16="http://schemas.microsoft.com/office/drawing/2014/main" id="{48FD180A-5DE7-DB4C-B3AE-546CE46EF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E8BA49-7ED6-AF44-84CD-777989F1E58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1800" y="569495"/>
            <a:ext cx="8280400" cy="416284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Frei </a:t>
            </a:r>
            <a:r>
              <a:rPr lang="de-DE" dirty="0" err="1"/>
              <a:t>befüllbare</a:t>
            </a:r>
            <a:r>
              <a:rPr lang="de-DE" dirty="0"/>
              <a:t> Abschlussfolie. </a:t>
            </a:r>
            <a:br>
              <a:rPr lang="de-DE" dirty="0"/>
            </a:br>
            <a:r>
              <a:rPr lang="de-DE" dirty="0"/>
              <a:t>Bitte Text einfügen. 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2D7F16-7515-5B46-89CB-2245D9C344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1690702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19">
            <a:extLst>
              <a:ext uri="{FF2B5EF4-FFF2-40B4-BE49-F238E27FC236}">
                <a16:creationId xmlns:a16="http://schemas.microsoft.com/office/drawing/2014/main" id="{48FD180A-5DE7-DB4C-B3AE-546CE46EF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74E4123-5CE4-7643-9E95-4D45F8099572}"/>
              </a:ext>
            </a:extLst>
          </p:cNvPr>
          <p:cNvSpPr txBox="1"/>
          <p:nvPr userDrawn="1"/>
        </p:nvSpPr>
        <p:spPr>
          <a:xfrm>
            <a:off x="431800" y="574158"/>
            <a:ext cx="8280400" cy="415818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5400" b="1" dirty="0">
                <a:solidFill>
                  <a:schemeClr val="accent4"/>
                </a:solidFill>
              </a:rPr>
              <a:t>Vielen Dank!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B98667-571A-354F-8277-400B7FC27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</p:spTree>
    <p:extLst>
      <p:ext uri="{BB962C8B-B14F-4D97-AF65-F5344CB8AC3E}">
        <p14:creationId xmlns:p14="http://schemas.microsoft.com/office/powerpoint/2010/main" val="24337335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n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1F123198-AF49-254A-829F-FE9AA1CF548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E9B3C1C-CD36-BC41-B585-4B9424C7C7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778015" y="0"/>
            <a:ext cx="3670851" cy="5186002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86AF40B-4BEC-434B-A5FD-6F3F1758CE17}"/>
              </a:ext>
            </a:extLst>
          </p:cNvPr>
          <p:cNvSpPr/>
          <p:nvPr userDrawn="1"/>
        </p:nvSpPr>
        <p:spPr>
          <a:xfrm>
            <a:off x="2216978" y="2026241"/>
            <a:ext cx="6495222" cy="20716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80000" rIns="180000" bIns="180000" rtlCol="0" anchor="t">
            <a:spAutoFit/>
          </a:bodyPr>
          <a:lstStyle/>
          <a:p>
            <a:r>
              <a:rPr lang="de-DE" sz="1600" b="1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Institut Arbeit und Qualifikation (IAQ)</a:t>
            </a:r>
          </a:p>
          <a:p>
            <a:pPr>
              <a:lnSpc>
                <a:spcPct val="150000"/>
              </a:lnSpc>
            </a:pPr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Fakultät für Gesellschaftswissenschaften </a:t>
            </a: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Universität Duisburg-Essen (UDE)</a:t>
            </a: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47048 Duisburg</a:t>
            </a:r>
          </a:p>
          <a:p>
            <a:endParaRPr lang="de-DE" sz="14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T: </a:t>
            </a:r>
            <a:r>
              <a:rPr lang="de-DE" sz="1400" b="0" i="0" u="none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+49 203 3794 999</a:t>
            </a:r>
            <a:b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de-DE" sz="1400" b="0" i="0" kern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www.uni-due.de</a:t>
            </a:r>
            <a:r>
              <a:rPr lang="de-DE" sz="1400" b="0" i="0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/</a:t>
            </a:r>
            <a:r>
              <a:rPr lang="de-DE" sz="1400" b="0" i="0" kern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iaq</a:t>
            </a:r>
            <a:endParaRPr lang="de-DE" sz="1400" b="0" i="0" kern="1200" dirty="0">
              <a:solidFill>
                <a:schemeClr val="bg1"/>
              </a:solidFill>
              <a:effectLst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" name="Foliennummernplatzhalter 19">
            <a:extLst>
              <a:ext uri="{FF2B5EF4-FFF2-40B4-BE49-F238E27FC236}">
                <a16:creationId xmlns:a16="http://schemas.microsoft.com/office/drawing/2014/main" id="{2E6C0363-5448-1341-9B78-FC7B855F0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">
            <a:extLst>
              <a:ext uri="{FF2B5EF4-FFF2-40B4-BE49-F238E27FC236}">
                <a16:creationId xmlns:a16="http://schemas.microsoft.com/office/drawing/2014/main" id="{F2046B6F-86A6-7444-A7A7-7E451B2D0F9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5D271DD7-A248-BC4D-95C5-96882FFD2C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0ED46461-7FF0-E34D-941A-8BC4B90BA89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096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bin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B4A60148-27E1-D645-9958-19B4B8522024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B94728E-FBE8-C14B-8253-6721A73FD2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21806" y="1467800"/>
            <a:ext cx="4100388" cy="220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9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ro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57F30E10-D5C1-DF42-9A03-B7FB3C4C0F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563C178-0C98-514F-AC10-CFFEAE550E41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7A54A5D2-DADB-4844-9849-F9605A7628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7D32398-176E-7649-9D27-4B6A04B30B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A6F1D183-9F48-2347-82DE-59BEF0BD7B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8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rü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F31672F-4ABF-394E-B85F-78B9F67BC6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3E052527-052F-8940-BAC1-AA766232A2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06ABB82-AA78-D84E-AE2A-71511A49AB7A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26EFB4EA-2909-234B-B063-E4717FD3C6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20" name="Grafik 19" descr="Ein Bild, das Text enthält.&#10;&#10;Automatisch generierte Beschreibung">
            <a:extLst>
              <a:ext uri="{FF2B5EF4-FFF2-40B4-BE49-F238E27FC236}">
                <a16:creationId xmlns:a16="http://schemas.microsoft.com/office/drawing/2014/main" id="{79C95B72-7FED-9B4A-B574-C47FD45712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92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el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267CB4F-454E-8142-98F6-083472AC44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8555B92F-2C42-C543-850E-1DB93FF026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1CF4643-680A-EB40-861F-AC602B373CD7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E5BDB292-56D0-8D48-ACAD-D8640B40D5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A4B4069B-CE9D-F042-9398-3CACE406916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1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bla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8EDA60C-1F2E-114B-BF0F-20E2631C1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1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5F01753-B49B-D349-B8C0-BAECFF6E84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6D0E9F1-5E6E-D242-8555-D5D408EBD60D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D41EDE14-C6FF-1E49-9573-750B6B80F8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6" name="Grafik 15" descr="Ein Bild, das Text enthält.&#10;&#10;Automatisch generierte Beschreibung">
            <a:extLst>
              <a:ext uri="{FF2B5EF4-FFF2-40B4-BE49-F238E27FC236}">
                <a16:creationId xmlns:a16="http://schemas.microsoft.com/office/drawing/2014/main" id="{90309C4B-934A-F247-88DE-6A4D9764D1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grau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F0B0E37-D981-EE41-A267-8391F84578D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8EDA60C-1F2E-114B-BF0F-20E2631C10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72863" y="1"/>
            <a:ext cx="1835425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accent4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/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282D4EF-383C-624C-A106-D86EDB13EF2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465E3C2-ED49-C848-91FE-5F8C261CE956}"/>
              </a:ext>
            </a:extLst>
          </p:cNvPr>
          <p:cNvSpPr/>
          <p:nvPr userDrawn="1"/>
        </p:nvSpPr>
        <p:spPr>
          <a:xfrm>
            <a:off x="7922597" y="243993"/>
            <a:ext cx="1221404" cy="90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EB016F08-DECA-B840-9CCC-107E4D25F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20" name="Grafik 19" descr="Ein Bild, das Text enthält.&#10;&#10;Automatisch generierte Beschreibung">
            <a:extLst>
              <a:ext uri="{FF2B5EF4-FFF2-40B4-BE49-F238E27FC236}">
                <a16:creationId xmlns:a16="http://schemas.microsoft.com/office/drawing/2014/main" id="{AFCB8E5E-0274-3C40-BE6C-E0942090AF0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81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folie_wei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D4A6910-5AA7-674F-B28F-966F8902322B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3DB8A362-4FAB-2447-8AD0-7D697BCEAB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886503" y="1"/>
            <a:ext cx="3670850" cy="5186000"/>
          </a:xfrm>
          <a:prstGeom prst="rect">
            <a:avLst/>
          </a:prstGeom>
        </p:spPr>
      </p:pic>
      <p:sp>
        <p:nvSpPr>
          <p:cNvPr id="15" name="Rechteck 14">
            <a:extLst>
              <a:ext uri="{FF2B5EF4-FFF2-40B4-BE49-F238E27FC236}">
                <a16:creationId xmlns:a16="http://schemas.microsoft.com/office/drawing/2014/main" id="{814DFDA3-BCDB-C046-B451-83B0932DFBFB}"/>
              </a:ext>
            </a:extLst>
          </p:cNvPr>
          <p:cNvSpPr/>
          <p:nvPr userDrawn="1"/>
        </p:nvSpPr>
        <p:spPr>
          <a:xfrm>
            <a:off x="2067339" y="2067340"/>
            <a:ext cx="7076661" cy="20408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710D4C46-281A-6B41-83D0-A3355AB408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7339" y="2375636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Headline Kapitel einfügen</a:t>
            </a:r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8B4B8F4-1053-2448-81D3-628029F3608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067339" y="2939681"/>
            <a:ext cx="6552000" cy="835715"/>
          </a:xfrm>
        </p:spPr>
        <p:txBody>
          <a:bodyPr lIns="180000" tIns="180000" rIns="180000" bIns="180000" anchor="ctr"/>
          <a:lstStyle>
            <a:lvl1pPr>
              <a:buNone/>
              <a:defRPr sz="2800" b="0" i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Subheadline Kapitel einfügen</a:t>
            </a:r>
          </a:p>
        </p:txBody>
      </p:sp>
      <p:sp>
        <p:nvSpPr>
          <p:cNvPr id="8" name="Foliennummernplatzhalter 19">
            <a:extLst>
              <a:ext uri="{FF2B5EF4-FFF2-40B4-BE49-F238E27FC236}">
                <a16:creationId xmlns:a16="http://schemas.microsoft.com/office/drawing/2014/main" id="{F7CE1101-458A-B840-9319-576588CB7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2207" y="4753973"/>
            <a:ext cx="1281793" cy="389528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0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0D30C4B-58EF-844C-89B9-AB67C04574B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B9991A87-68F8-334D-92F8-F5AB209E27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9" y="4732338"/>
            <a:ext cx="3793959" cy="413168"/>
          </a:xfrm>
        </p:spPr>
        <p:txBody>
          <a:bodyPr anchor="ctr">
            <a:normAutofit/>
          </a:bodyPr>
          <a:lstStyle>
            <a:lvl1pPr marL="0" indent="0">
              <a:buNone/>
              <a:defRPr lang="de-DE" sz="1000" b="0" i="0" kern="1200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</a:lstStyle>
          <a:p>
            <a:pPr lvl="0"/>
            <a:r>
              <a:rPr lang="de-DE" dirty="0"/>
              <a:t>Fußzeile für Anmerkungen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6A4B198-8445-FA44-9793-4B631E0B26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844F4F14-4408-0640-AFA6-52E73054E09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4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FF4A986-E270-1140-9FF5-746284524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823301"/>
            <a:ext cx="8280400" cy="647957"/>
          </a:xfrm>
          <a:prstGeom prst="rect">
            <a:avLst/>
          </a:prstGeom>
        </p:spPr>
        <p:txBody>
          <a:bodyPr vert="horz" lIns="36000" tIns="36000" rIns="36000" bIns="36000" rtlCol="0" anchor="t">
            <a:normAutofit/>
          </a:bodyPr>
          <a:lstStyle/>
          <a:p>
            <a:r>
              <a:rPr lang="de-DE" dirty="0"/>
              <a:t>Headline einfügen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50ADC-BD30-BC4C-BCD7-5CAF0AA63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527176"/>
            <a:ext cx="8280400" cy="3151602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de-DE" dirty="0"/>
              <a:t>Text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96CC282-7D6B-8C46-878F-6DBD9EF2DDD2}"/>
              </a:ext>
            </a:extLst>
          </p:cNvPr>
          <p:cNvPicPr>
            <a:picLocks noChangeAspect="1"/>
          </p:cNvPicPr>
          <p:nvPr userDrawn="1"/>
        </p:nvPicPr>
        <p:blipFill>
          <a:blip r:embed="rId41"/>
          <a:stretch>
            <a:fillRect/>
          </a:stretch>
        </p:blipFill>
        <p:spPr>
          <a:xfrm>
            <a:off x="7922597" y="247310"/>
            <a:ext cx="902572" cy="486000"/>
          </a:xfrm>
          <a:prstGeom prst="rect">
            <a:avLst/>
          </a:prstGeom>
        </p:spPr>
      </p:pic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A335C9E7-A849-6844-8DC6-5CD718A4996A}"/>
              </a:ext>
            </a:extLst>
          </p:cNvPr>
          <p:cNvGrpSpPr/>
          <p:nvPr userDrawn="1"/>
        </p:nvGrpSpPr>
        <p:grpSpPr>
          <a:xfrm>
            <a:off x="0" y="4732338"/>
            <a:ext cx="9144000" cy="0"/>
            <a:chOff x="0" y="4947315"/>
            <a:chExt cx="9144000" cy="0"/>
          </a:xfrm>
        </p:grpSpPr>
        <p:cxnSp>
          <p:nvCxnSpPr>
            <p:cNvPr id="12" name="Gerade Verbindung 11">
              <a:extLst>
                <a:ext uri="{FF2B5EF4-FFF2-40B4-BE49-F238E27FC236}">
                  <a16:creationId xmlns:a16="http://schemas.microsoft.com/office/drawing/2014/main" id="{0B5A74B2-E1D9-624A-A6E9-0784F3906C91}"/>
                </a:ext>
              </a:extLst>
            </p:cNvPr>
            <p:cNvCxnSpPr/>
            <p:nvPr userDrawn="1"/>
          </p:nvCxnSpPr>
          <p:spPr>
            <a:xfrm>
              <a:off x="0" y="4947315"/>
              <a:ext cx="30492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>
              <a:extLst>
                <a:ext uri="{FF2B5EF4-FFF2-40B4-BE49-F238E27FC236}">
                  <a16:creationId xmlns:a16="http://schemas.microsoft.com/office/drawing/2014/main" id="{364E2E33-A9B2-D144-B125-F0A73DB73C0A}"/>
                </a:ext>
              </a:extLst>
            </p:cNvPr>
            <p:cNvCxnSpPr/>
            <p:nvPr userDrawn="1"/>
          </p:nvCxnSpPr>
          <p:spPr>
            <a:xfrm>
              <a:off x="3047400" y="4947315"/>
              <a:ext cx="304920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>
              <a:extLst>
                <a:ext uri="{FF2B5EF4-FFF2-40B4-BE49-F238E27FC236}">
                  <a16:creationId xmlns:a16="http://schemas.microsoft.com/office/drawing/2014/main" id="{CCD281E4-EBF0-3D44-A4E8-62025E0145D3}"/>
                </a:ext>
              </a:extLst>
            </p:cNvPr>
            <p:cNvCxnSpPr/>
            <p:nvPr userDrawn="1"/>
          </p:nvCxnSpPr>
          <p:spPr>
            <a:xfrm>
              <a:off x="6094800" y="4947315"/>
              <a:ext cx="3049200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fik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693554F1-3A86-3F42-93D0-C160E01BE47E}"/>
              </a:ext>
            </a:extLst>
          </p:cNvPr>
          <p:cNvPicPr>
            <a:picLocks noChangeAspect="1"/>
          </p:cNvPicPr>
          <p:nvPr userDrawn="1"/>
        </p:nvPicPr>
        <p:blipFill>
          <a:blip r:embed="rId42"/>
          <a:stretch>
            <a:fillRect/>
          </a:stretch>
        </p:blipFill>
        <p:spPr>
          <a:xfrm>
            <a:off x="8027988" y="808038"/>
            <a:ext cx="684211" cy="26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9387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4" r:id="rId2"/>
    <p:sldLayoutId id="2147483710" r:id="rId3"/>
    <p:sldLayoutId id="2147483707" r:id="rId4"/>
    <p:sldLayoutId id="2147483708" r:id="rId5"/>
    <p:sldLayoutId id="2147483709" r:id="rId6"/>
    <p:sldLayoutId id="2147483705" r:id="rId7"/>
    <p:sldLayoutId id="2147483723" r:id="rId8"/>
    <p:sldLayoutId id="2147483724" r:id="rId9"/>
    <p:sldLayoutId id="2147483699" r:id="rId10"/>
    <p:sldLayoutId id="2147483675" r:id="rId11"/>
    <p:sldLayoutId id="2147483706" r:id="rId12"/>
    <p:sldLayoutId id="2147483698" r:id="rId13"/>
    <p:sldLayoutId id="2147483677" r:id="rId14"/>
    <p:sldLayoutId id="2147483690" r:id="rId15"/>
    <p:sldLayoutId id="2147483691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5" r:id="rId23"/>
    <p:sldLayoutId id="2147483726" r:id="rId24"/>
    <p:sldLayoutId id="2147483679" r:id="rId25"/>
    <p:sldLayoutId id="2147483700" r:id="rId26"/>
    <p:sldLayoutId id="2147483701" r:id="rId27"/>
    <p:sldLayoutId id="2147483702" r:id="rId28"/>
    <p:sldLayoutId id="2147483703" r:id="rId29"/>
    <p:sldLayoutId id="2147483727" r:id="rId30"/>
    <p:sldLayoutId id="2147483711" r:id="rId31"/>
    <p:sldLayoutId id="2147483712" r:id="rId32"/>
    <p:sldLayoutId id="2147483713" r:id="rId33"/>
    <p:sldLayoutId id="2147483714" r:id="rId34"/>
    <p:sldLayoutId id="2147483728" r:id="rId35"/>
    <p:sldLayoutId id="2147483680" r:id="rId36"/>
    <p:sldLayoutId id="2147483722" r:id="rId37"/>
    <p:sldLayoutId id="2147483682" r:id="rId38"/>
    <p:sldLayoutId id="2147483681" r:id="rId3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chemeClr val="accent4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05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3" pos="5488" userDrawn="1">
          <p15:clr>
            <a:srgbClr val="F26B43"/>
          </p15:clr>
        </p15:guide>
        <p15:guide id="4" orient="horz" pos="214" userDrawn="1">
          <p15:clr>
            <a:srgbClr val="F26B43"/>
          </p15:clr>
        </p15:guide>
        <p15:guide id="5" orient="horz" pos="1620" userDrawn="1">
          <p15:clr>
            <a:srgbClr val="F26B43"/>
          </p15:clr>
        </p15:guide>
        <p15:guide id="7" orient="horz" pos="509" userDrawn="1">
          <p15:clr>
            <a:srgbClr val="F26B43"/>
          </p15:clr>
        </p15:guide>
        <p15:guide id="8" orient="horz" pos="962" userDrawn="1">
          <p15:clr>
            <a:srgbClr val="F26B43"/>
          </p15:clr>
        </p15:guide>
        <p15:guide id="9" pos="884" userDrawn="1">
          <p15:clr>
            <a:srgbClr val="F26B43"/>
          </p15:clr>
        </p15:guide>
        <p15:guide id="10" orient="horz" pos="2981" userDrawn="1">
          <p15:clr>
            <a:srgbClr val="F26B43"/>
          </p15:clr>
        </p15:guide>
        <p15:guide id="12" orient="horz" pos="2890" userDrawn="1">
          <p15:clr>
            <a:srgbClr val="F26B43"/>
          </p15:clr>
        </p15:guide>
        <p15:guide id="13" pos="2880" userDrawn="1">
          <p15:clr>
            <a:srgbClr val="F26B43"/>
          </p15:clr>
        </p15:guide>
        <p15:guide id="14" pos="50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AB4B94-DCB7-654C-B92E-AB4DAC5F11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Country Report Germany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42725F69-2066-4468-BCE5-679C22864A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err="1"/>
              <a:t>Barmetal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B293773-3B0F-084A-90A5-E084C6D4DD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67339" y="3239322"/>
            <a:ext cx="6644860" cy="469039"/>
          </a:xfrm>
        </p:spPr>
        <p:txBody>
          <a:bodyPr/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Mid-term conference, Monday 25 March 2024,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Scuola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Superiore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Sant’Anna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PISA</a:t>
            </a:r>
            <a:r>
              <a:rPr lang="de-DE" dirty="0"/>
              <a:t> 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37DD957C-3452-4761-9823-3CD86CD33B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B68D486-A078-6C46-A1B8-52E0E5BF66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067339" y="4146861"/>
            <a:ext cx="6644860" cy="229294"/>
          </a:xfrm>
        </p:spPr>
        <p:txBody>
          <a:bodyPr/>
          <a:lstStyle/>
          <a:p>
            <a:r>
              <a:rPr lang="de-DE" sz="2000" dirty="0"/>
              <a:t>Gerhard Bosch, IAQ University Duisburg-Essen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39EFC52C-FBFE-4BD8-993F-BFE5E267A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00301" y="4732338"/>
            <a:ext cx="5965658" cy="413168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2" name="image2.png" descr="A close-up of a logo&#10;&#10;Description automatically generated">
            <a:extLst>
              <a:ext uri="{FF2B5EF4-FFF2-40B4-BE49-F238E27FC236}">
                <a16:creationId xmlns:a16="http://schemas.microsoft.com/office/drawing/2014/main" id="{20A90F27-0874-FF35-7B92-FF015D8A012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0" y="64251"/>
            <a:ext cx="5270500" cy="175895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E93292F-6C83-4E70-6A75-C00AF2ADAA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771" y="678236"/>
            <a:ext cx="2838846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22C2E-F8C8-EF11-1F5C-611E5323C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241" y="30254"/>
            <a:ext cx="8280400" cy="647957"/>
          </a:xfrm>
        </p:spPr>
        <p:txBody>
          <a:bodyPr/>
          <a:lstStyle/>
          <a:p>
            <a:r>
              <a:rPr lang="de-DE" dirty="0" err="1">
                <a:solidFill>
                  <a:schemeClr val="tx2"/>
                </a:solidFill>
              </a:rPr>
              <a:t>Employment</a:t>
            </a:r>
            <a:r>
              <a:rPr lang="de-DE" dirty="0">
                <a:solidFill>
                  <a:schemeClr val="tx2"/>
                </a:solidFill>
              </a:rPr>
              <a:t> and Industrial Relations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5A566E5-CCDD-A0C6-E9AC-A3F78E302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41C56A0-4CA7-7199-0FF7-9122ACCBF5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FB144D64-1831-9EEF-A338-8F6DA9EFD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23274"/>
              </p:ext>
            </p:extLst>
          </p:nvPr>
        </p:nvGraphicFramePr>
        <p:xfrm>
          <a:off x="612144" y="3376688"/>
          <a:ext cx="7651217" cy="12521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2721">
                  <a:extLst>
                    <a:ext uri="{9D8B030D-6E8A-4147-A177-3AD203B41FA5}">
                      <a16:colId xmlns:a16="http://schemas.microsoft.com/office/drawing/2014/main" val="3426066579"/>
                    </a:ext>
                  </a:extLst>
                </a:gridCol>
                <a:gridCol w="1568051">
                  <a:extLst>
                    <a:ext uri="{9D8B030D-6E8A-4147-A177-3AD203B41FA5}">
                      <a16:colId xmlns:a16="http://schemas.microsoft.com/office/drawing/2014/main" val="2219578228"/>
                    </a:ext>
                  </a:extLst>
                </a:gridCol>
                <a:gridCol w="1600330">
                  <a:extLst>
                    <a:ext uri="{9D8B030D-6E8A-4147-A177-3AD203B41FA5}">
                      <a16:colId xmlns:a16="http://schemas.microsoft.com/office/drawing/2014/main" val="820650181"/>
                    </a:ext>
                  </a:extLst>
                </a:gridCol>
                <a:gridCol w="1682580">
                  <a:extLst>
                    <a:ext uri="{9D8B030D-6E8A-4147-A177-3AD203B41FA5}">
                      <a16:colId xmlns:a16="http://schemas.microsoft.com/office/drawing/2014/main" val="384332644"/>
                    </a:ext>
                  </a:extLst>
                </a:gridCol>
                <a:gridCol w="1517535">
                  <a:extLst>
                    <a:ext uri="{9D8B030D-6E8A-4147-A177-3AD203B41FA5}">
                      <a16:colId xmlns:a16="http://schemas.microsoft.com/office/drawing/2014/main" val="3982020266"/>
                    </a:ext>
                  </a:extLst>
                </a:gridCol>
              </a:tblGrid>
              <a:tr h="5206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</a:rPr>
                        <a:t> 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kern="100" dirty="0">
                          <a:effectLst/>
                        </a:rPr>
                        <a:t>Trade </a:t>
                      </a:r>
                      <a:r>
                        <a:rPr lang="de-DE" sz="1200" kern="100" dirty="0" err="1">
                          <a:effectLst/>
                        </a:rPr>
                        <a:t>union</a:t>
                      </a:r>
                      <a:r>
                        <a:rPr lang="de-DE" sz="1200" kern="100" dirty="0">
                          <a:effectLst/>
                        </a:rPr>
                        <a:t> </a:t>
                      </a:r>
                      <a:r>
                        <a:rPr lang="de-DE" sz="1200" kern="100" dirty="0" err="1">
                          <a:effectLst/>
                        </a:rPr>
                        <a:t>density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kern="100" dirty="0" err="1">
                          <a:effectLst/>
                        </a:rPr>
                        <a:t>Employer’s</a:t>
                      </a:r>
                      <a:r>
                        <a:rPr lang="de-DE" sz="1200" kern="100" dirty="0">
                          <a:effectLst/>
                        </a:rPr>
                        <a:t> </a:t>
                      </a:r>
                      <a:r>
                        <a:rPr lang="de-DE" sz="1200" kern="100" dirty="0" err="1">
                          <a:effectLst/>
                        </a:rPr>
                        <a:t>density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</a:rPr>
                        <a:t>Coverage </a:t>
                      </a:r>
                      <a:r>
                        <a:rPr lang="en-GB" sz="1200" kern="100" dirty="0" err="1">
                          <a:effectLst/>
                        </a:rPr>
                        <a:t>byCA’s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Bargaining</a:t>
                      </a:r>
                      <a:r>
                        <a:rPr lang="de-DE" sz="12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2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levels</a:t>
                      </a:r>
                      <a:endParaRPr lang="de-DE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37307"/>
                  </a:ext>
                </a:extLst>
              </a:tr>
              <a:tr h="235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kern="100" dirty="0" err="1">
                          <a:effectLst/>
                        </a:rPr>
                        <a:t>Metal-industry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00" dirty="0">
                          <a:solidFill>
                            <a:schemeClr val="tx2"/>
                          </a:solidFill>
                          <a:effectLst/>
                        </a:rPr>
                        <a:t>approx.</a:t>
                      </a: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 40,0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   46,6% (62,9%) *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b="1" kern="100" dirty="0">
                          <a:solidFill>
                            <a:schemeClr val="tx2"/>
                          </a:solidFill>
                          <a:effectLst/>
                        </a:rPr>
                        <a:t>approx.</a:t>
                      </a:r>
                      <a:r>
                        <a:rPr lang="en-GB" sz="1200" b="1" kern="100" dirty="0">
                          <a:solidFill>
                            <a:schemeClr val="tx2"/>
                          </a:solidFill>
                          <a:effectLst/>
                        </a:rPr>
                        <a:t>  </a:t>
                      </a: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64,0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tx1"/>
                          </a:solidFill>
                        </a:rPr>
                        <a:t>Sectoral</a:t>
                      </a: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sz="1200" b="1" dirty="0" err="1">
                          <a:solidFill>
                            <a:schemeClr val="tx1"/>
                          </a:solidFill>
                        </a:rPr>
                        <a:t>company</a:t>
                      </a: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, plant</a:t>
                      </a: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81788"/>
                  </a:ext>
                </a:extLst>
              </a:tr>
              <a:tr h="235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kern="100" dirty="0">
                          <a:effectLst/>
                        </a:rPr>
                        <a:t>Overall </a:t>
                      </a:r>
                      <a:r>
                        <a:rPr lang="de-DE" sz="1200" kern="100" dirty="0" err="1">
                          <a:effectLst/>
                        </a:rPr>
                        <a:t>economy</a:t>
                      </a:r>
                      <a:endParaRPr lang="de-DE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             16,3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   67,9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b="1" kern="100" dirty="0">
                          <a:solidFill>
                            <a:schemeClr val="tx2"/>
                          </a:solidFill>
                          <a:effectLst/>
                        </a:rPr>
                        <a:t>              49,0</a:t>
                      </a:r>
                      <a:endParaRPr lang="de-DE" sz="1100" b="1" kern="1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1" dirty="0" err="1">
                          <a:solidFill>
                            <a:schemeClr val="tx1"/>
                          </a:solidFill>
                        </a:rPr>
                        <a:t>Sectoral</a:t>
                      </a: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sz="1200" b="1" dirty="0" err="1">
                          <a:solidFill>
                            <a:schemeClr val="tx1"/>
                          </a:solidFill>
                        </a:rPr>
                        <a:t>company</a:t>
                      </a:r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. plant</a:t>
                      </a:r>
                      <a:endParaRPr lang="de-DE" sz="1200" dirty="0"/>
                    </a:p>
                  </a:txBody>
                  <a:tcPr marL="68580" marR="68580" marT="0" marB="0">
                    <a:solidFill>
                      <a:schemeClr val="bg2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6021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FF2356C2-1126-1709-DFE2-0F79D4C6032C}"/>
              </a:ext>
            </a:extLst>
          </p:cNvPr>
          <p:cNvSpPr txBox="1"/>
          <p:nvPr/>
        </p:nvSpPr>
        <p:spPr>
          <a:xfrm>
            <a:off x="660378" y="4798266"/>
            <a:ext cx="8818667" cy="529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05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*With collective bargaining coverage in brackets including companies without collective bargaining coverage</a:t>
            </a:r>
            <a:endParaRPr lang="de-DE" sz="105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05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60DE326-6573-93EB-8605-0FE8F6DA1B52}"/>
              </a:ext>
            </a:extLst>
          </p:cNvPr>
          <p:cNvSpPr txBox="1"/>
          <p:nvPr/>
        </p:nvSpPr>
        <p:spPr>
          <a:xfrm>
            <a:off x="509550" y="2894583"/>
            <a:ext cx="7856407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Indicators of collective bargaining policy in Germany and in the metal industry in per cent (2019 - 2022)</a:t>
            </a:r>
            <a:endParaRPr lang="de-DE" sz="14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9714940-E0B6-F48E-088E-008139F3816E}"/>
              </a:ext>
            </a:extLst>
          </p:cNvPr>
          <p:cNvSpPr txBox="1"/>
          <p:nvPr/>
        </p:nvSpPr>
        <p:spPr>
          <a:xfrm>
            <a:off x="210990" y="418421"/>
            <a:ext cx="7651217" cy="2764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Industry's share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GVA (with 24%) in Germany higher than in most other industrialised countries (USA 14%, FR 13.3%, IT 20.5%, UK 13.4%, Japan 23.4%)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etal 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with 3.934 million employees (2022)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largest sector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share of GVA 15.2%.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etal-industry -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predominantly qualified workforce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66,4% skilled, 10,5% unskilled, 18.4% tertiary education –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skilled means 3 year standardized vocational apprenticeships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Decrease of the coverage by collective agreements in DE and trade union density, </a:t>
            </a:r>
            <a:r>
              <a:rPr lang="en-GB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in the metal industry. Institutional power through co-determination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wide CA’s in the metal industry – </a:t>
            </a:r>
            <a:r>
              <a:rPr lang="en-GB" sz="14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coordination and enforcement of CA’s through omnipresent works councillors (except SME’s)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400" kern="1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EA1B8-3804-DB61-12DF-04F8B81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13" y="125286"/>
            <a:ext cx="8280400" cy="647957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Digitalisation and Decarbonisation 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44AA41D-0D61-F79B-D584-5A5AF3A49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D98D23D-D4E3-DEB4-6FF4-9164E8A98E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602F314-ED9E-D348-0D9C-BF00FE78475B}"/>
              </a:ext>
            </a:extLst>
          </p:cNvPr>
          <p:cNvSpPr txBox="1"/>
          <p:nvPr/>
        </p:nvSpPr>
        <p:spPr>
          <a:xfrm>
            <a:off x="146892" y="670726"/>
            <a:ext cx="835621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social dialogue in national discourses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Industry 4.0 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invented by German industry to focus on a common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Unions represented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Industry 4.0 platform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Federal Ministry of Economics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 Coal Commission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Hydrogen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ounci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and the Committee for the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Future Fund for the Automotive Industry.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Broad agenda in these commissions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Training and retraining, technical projects,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socially responsible phase-out of lignite by 2038, financing</a:t>
            </a:r>
            <a:r>
              <a:rPr lang="en-GB" sz="1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regional transformation networks with up to € 200 million.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Transformation networks have now been established in 27 automotive regions, 25 of which were initiated by IG </a:t>
            </a:r>
            <a:r>
              <a:rPr lang="en-GB" sz="1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partners decide on the occupational curricula in the dual apprenticeship system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Last r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eform of the metal occupations in 2018 included an update of the content about Industry 4.0. Next reform in work: (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 case studies in the evaluation of the reform show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the tasks of skilled workers are rarely characterised solely by metalworking, electrical engineering or information technology. The authors therefore propose the development of a new qualification profile focussing on industrial mechatronics).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Paradigm shift in national labour market policy from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Work-First to Train-First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initiative of IG </a:t>
            </a:r>
            <a:r>
              <a:rPr lang="en-GB" sz="1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training allowance 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introduced for companies in which more than 20% of employees require further training due to the transformation. </a:t>
            </a:r>
            <a:endParaRPr lang="en-GB" sz="1600" b="1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1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414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10DB0-A5B7-64AD-FA40-B2605035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38" y="418452"/>
            <a:ext cx="8280400" cy="647957"/>
          </a:xfrm>
        </p:spPr>
        <p:txBody>
          <a:bodyPr/>
          <a:lstStyle/>
          <a:p>
            <a:r>
              <a:rPr lang="de-DE" dirty="0" err="1"/>
              <a:t>Role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collective</a:t>
            </a:r>
            <a:r>
              <a:rPr lang="de-DE" dirty="0"/>
              <a:t> </a:t>
            </a:r>
            <a:r>
              <a:rPr lang="de-DE" dirty="0" err="1"/>
              <a:t>bargaining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2A718BA-FA58-E337-07BC-E5B321281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B3938C-8D31-F4EB-5CAF-F8E6F9FB38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CA58F53-63DC-FDA7-7626-060752EC1904}"/>
              </a:ext>
            </a:extLst>
          </p:cNvPr>
          <p:cNvSpPr txBox="1"/>
          <p:nvPr/>
        </p:nvSpPr>
        <p:spPr>
          <a:xfrm>
            <a:off x="174504" y="877874"/>
            <a:ext cx="7859652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protection of employees against the risks of structural change through industry-wide collective bargaining has a long tradition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1960s and 1970s CA’s on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rationalisation protection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which gave priority to internal transfers and further training over redundancies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the 1990`s following the Volkswagen example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regional collective agreements in the metal industry allow for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temporary reductions in working hours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30 hrs per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the 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2000’s agreements on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entitlement to an annual qualification discussion with the line manager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 which the level of qualification and necessary further training measures are recorded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evaluation shows low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 2004 and 2020 dominantly </a:t>
            </a:r>
            <a:r>
              <a:rPr lang="en-GB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opening clauses</a:t>
            </a: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exchange for location or investment commitments and a waiver of compulsory redundancies longer working hrs and lower wages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2016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experimental trade union projects to get out of the defensive situation and to develop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competence in the design of 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IG </a:t>
            </a:r>
            <a:r>
              <a:rPr lang="en-GB" sz="1400" b="1" dirty="0" err="1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succeeded in 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negotiating framework collective agreements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all regions for the agreement of </a:t>
            </a:r>
            <a:r>
              <a:rPr lang="en-GB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company future oriented CA’s</a:t>
            </a: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b="1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48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B8AC3-56C5-6259-3FA3-2A4146B1D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799" y="313750"/>
            <a:ext cx="8280400" cy="647957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Future </a:t>
            </a:r>
            <a:r>
              <a:rPr lang="de-DE" dirty="0" err="1">
                <a:solidFill>
                  <a:schemeClr val="tx1"/>
                </a:solidFill>
              </a:rPr>
              <a:t>oriented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collective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agreements</a:t>
            </a:r>
            <a:r>
              <a:rPr lang="de-DE" dirty="0">
                <a:solidFill>
                  <a:schemeClr val="tx1"/>
                </a:solidFill>
              </a:rPr>
              <a:t> (FOCA)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A9EEA08-AAD9-41CA-262C-D6504FD179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F7500F6-8982-986B-E5BB-FA306E4EA7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980E841-D934-4ED5-A4CB-833046BACED3}"/>
              </a:ext>
            </a:extLst>
          </p:cNvPr>
          <p:cNvSpPr txBox="1"/>
          <p:nvPr/>
        </p:nvSpPr>
        <p:spPr>
          <a:xfrm>
            <a:off x="431799" y="961707"/>
            <a:ext cx="7679138" cy="3335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FOCA concluded for </a:t>
            </a:r>
            <a:r>
              <a:rPr lang="en-GB" sz="1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Volkswagen AG in 2009</a:t>
            </a:r>
            <a:r>
              <a:rPr lang="en-GB" sz="1400" b="1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protection against dismissal, two innovation funds, a high degree of working time flexibility, strong works council involvement, needs-based training, ambitious targets for innovative forms of work organisation.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Since 2020 </a:t>
            </a:r>
            <a:r>
              <a:rPr lang="en-GB" sz="1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new FOCA’s on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ithdrawal of the closure decision, preservation of the site</a:t>
            </a:r>
            <a:r>
              <a:rPr lang="en-GB" sz="1400" b="1" kern="100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(Faurecia)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Exclusion of compulsory redundancies 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participation: involvement of IG </a:t>
            </a:r>
            <a:r>
              <a:rPr lang="en-GB" sz="1400" b="1" kern="100" dirty="0" err="1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works councils in the early involvement  strategic and economic direction of the company 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Bosch Mobility and Schaeffler AG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ollective qualification agreements for planned reorganisations (Atos, </a:t>
            </a:r>
            <a:r>
              <a:rPr lang="en-GB" sz="1400" b="1" dirty="0" err="1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Trilux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ifferentiation regulations in favour of IG </a:t>
            </a:r>
            <a:r>
              <a:rPr lang="en-GB" sz="1400" b="1" dirty="0" err="1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members</a:t>
            </a:r>
            <a:endParaRPr lang="en-GB" sz="1400" b="1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dditional resources for IG </a:t>
            </a:r>
            <a:r>
              <a:rPr lang="en-GB" sz="1400" b="1" dirty="0" err="1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sz="1400" b="1" dirty="0">
                <a:solidFill>
                  <a:schemeClr val="accent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train its shop stewards and informing its members</a:t>
            </a:r>
            <a:r>
              <a:rPr lang="en-GB" sz="1400" b="1" kern="1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e-DE" sz="1400" b="1" kern="1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8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1DEDF-0D15-89AB-9618-C056C534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906" y="289917"/>
            <a:ext cx="8280400" cy="647957"/>
          </a:xfrm>
        </p:spPr>
        <p:txBody>
          <a:bodyPr>
            <a:normAutofit fontScale="90000"/>
          </a:bodyPr>
          <a:lstStyle/>
          <a:p>
            <a:r>
              <a:rPr lang="de-DE" dirty="0" err="1">
                <a:solidFill>
                  <a:schemeClr val="tx1"/>
                </a:solidFill>
              </a:rPr>
              <a:t>Findings</a:t>
            </a:r>
            <a:r>
              <a:rPr lang="de-DE" dirty="0">
                <a:solidFill>
                  <a:schemeClr val="tx1"/>
                </a:solidFill>
              </a:rPr>
              <a:t>  in </a:t>
            </a:r>
            <a:r>
              <a:rPr lang="de-DE" dirty="0" err="1">
                <a:solidFill>
                  <a:schemeClr val="tx1"/>
                </a:solidFill>
              </a:rPr>
              <a:t>comparative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view</a:t>
            </a:r>
            <a:r>
              <a:rPr lang="de-DE" dirty="0">
                <a:solidFill>
                  <a:schemeClr val="tx1"/>
                </a:solidFill>
              </a:rPr>
              <a:t> (I)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endParaRPr lang="de-DE" sz="18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EB9A7D-C44F-1BFE-B9C8-25A75733F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1A0A83-1E26-D168-7E65-22DB4AA00A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D84A410-84CE-5123-174D-44D795061973}"/>
              </a:ext>
            </a:extLst>
          </p:cNvPr>
          <p:cNvSpPr txBox="1"/>
          <p:nvPr/>
        </p:nvSpPr>
        <p:spPr>
          <a:xfrm>
            <a:off x="199181" y="1113761"/>
            <a:ext cx="828040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>
                <a:solidFill>
                  <a:schemeClr val="accent4"/>
                </a:solidFill>
              </a:rPr>
              <a:t>Weakening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of</a:t>
            </a:r>
            <a:r>
              <a:rPr lang="de-DE" b="1" dirty="0">
                <a:solidFill>
                  <a:schemeClr val="accent4"/>
                </a:solidFill>
              </a:rPr>
              <a:t> social </a:t>
            </a:r>
            <a:r>
              <a:rPr lang="de-DE" b="1" dirty="0" err="1">
                <a:solidFill>
                  <a:schemeClr val="accent4"/>
                </a:solidFill>
              </a:rPr>
              <a:t>dialogue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through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declining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coverage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of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CB‘s</a:t>
            </a:r>
            <a:r>
              <a:rPr lang="de-DE" b="1" dirty="0">
                <a:solidFill>
                  <a:schemeClr val="accent4"/>
                </a:solidFill>
              </a:rPr>
              <a:t> – </a:t>
            </a:r>
            <a:r>
              <a:rPr lang="de-DE" b="1" dirty="0">
                <a:solidFill>
                  <a:srgbClr val="FF0000"/>
                </a:solidFill>
              </a:rPr>
              <a:t>but </a:t>
            </a:r>
            <a:r>
              <a:rPr lang="de-DE" b="1" dirty="0" err="1">
                <a:solidFill>
                  <a:srgbClr val="FF0000"/>
                </a:solidFill>
              </a:rPr>
              <a:t>compared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to</a:t>
            </a:r>
            <a:r>
              <a:rPr lang="de-DE" b="1" dirty="0">
                <a:solidFill>
                  <a:srgbClr val="FF0000"/>
                </a:solidFill>
              </a:rPr>
              <a:t> Eastern Europe high </a:t>
            </a:r>
            <a:r>
              <a:rPr lang="de-DE" b="1" dirty="0" err="1">
                <a:solidFill>
                  <a:srgbClr val="FF0000"/>
                </a:solidFill>
              </a:rPr>
              <a:t>levels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of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coordination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especially</a:t>
            </a:r>
            <a:r>
              <a:rPr lang="de-DE" b="1" dirty="0">
                <a:solidFill>
                  <a:schemeClr val="accent4"/>
                </a:solidFill>
              </a:rPr>
              <a:t> in </a:t>
            </a:r>
            <a:r>
              <a:rPr lang="de-DE" b="1" dirty="0" err="1">
                <a:solidFill>
                  <a:schemeClr val="accent4"/>
                </a:solidFill>
              </a:rPr>
              <a:t>the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metal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industry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dirty="0" err="1">
                <a:solidFill>
                  <a:schemeClr val="accent4"/>
                </a:solidFill>
              </a:rPr>
              <a:t>with</a:t>
            </a:r>
            <a:r>
              <a:rPr lang="de-DE" b="1" dirty="0">
                <a:solidFill>
                  <a:schemeClr val="accent4"/>
                </a:solidFill>
              </a:rPr>
              <a:t> strong and </a:t>
            </a:r>
            <a:r>
              <a:rPr lang="de-DE" b="1" dirty="0">
                <a:solidFill>
                  <a:srgbClr val="FF0000"/>
                </a:solidFill>
              </a:rPr>
              <a:t>not </a:t>
            </a:r>
            <a:r>
              <a:rPr lang="de-DE" b="1" dirty="0" err="1">
                <a:solidFill>
                  <a:srgbClr val="FF0000"/>
                </a:solidFill>
              </a:rPr>
              <a:t>fragmented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actors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chemeClr val="accent4"/>
                </a:solidFill>
              </a:rPr>
              <a:t>(IG Metall and Gesamtmetall)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rgbClr val="FF0000"/>
                </a:solidFill>
              </a:rPr>
              <a:t>institutional </a:t>
            </a:r>
            <a:r>
              <a:rPr lang="de-DE" b="1" dirty="0" err="1">
                <a:solidFill>
                  <a:srgbClr val="FF0000"/>
                </a:solidFill>
              </a:rPr>
              <a:t>resources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through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works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councillors</a:t>
            </a:r>
            <a:endParaRPr lang="de-DE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4"/>
                </a:solidFill>
              </a:rPr>
              <a:t>At national </a:t>
            </a:r>
            <a:r>
              <a:rPr lang="de-DE" b="1" dirty="0" err="1">
                <a:solidFill>
                  <a:schemeClr val="accent4"/>
                </a:solidFill>
              </a:rPr>
              <a:t>level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unions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represented</a:t>
            </a:r>
            <a:r>
              <a:rPr lang="de-DE" b="1" dirty="0">
                <a:solidFill>
                  <a:schemeClr val="accent4"/>
                </a:solidFill>
              </a:rPr>
              <a:t> in </a:t>
            </a:r>
            <a:r>
              <a:rPr lang="de-DE" b="1" dirty="0"/>
              <a:t>national </a:t>
            </a:r>
            <a:r>
              <a:rPr lang="de-DE" b="1" dirty="0" err="1"/>
              <a:t>platforms</a:t>
            </a:r>
            <a:r>
              <a:rPr lang="de-DE" b="1" dirty="0"/>
              <a:t> on DAD </a:t>
            </a:r>
            <a:r>
              <a:rPr lang="de-DE" b="1" dirty="0" err="1"/>
              <a:t>with</a:t>
            </a:r>
            <a:r>
              <a:rPr lang="de-DE" b="1" dirty="0"/>
              <a:t> </a:t>
            </a:r>
            <a:r>
              <a:rPr lang="de-DE" b="1" dirty="0" err="1"/>
              <a:t>clear</a:t>
            </a:r>
            <a:r>
              <a:rPr lang="de-DE" b="1" dirty="0"/>
              <a:t> </a:t>
            </a:r>
            <a:r>
              <a:rPr lang="de-DE" b="1" dirty="0" err="1"/>
              <a:t>impact</a:t>
            </a:r>
            <a:r>
              <a:rPr lang="de-DE" b="1" dirty="0">
                <a:solidFill>
                  <a:schemeClr val="accent4"/>
                </a:solidFill>
              </a:rPr>
              <a:t> (</a:t>
            </a:r>
            <a:r>
              <a:rPr lang="de-DE" b="1" dirty="0" err="1">
                <a:solidFill>
                  <a:schemeClr val="accent4"/>
                </a:solidFill>
              </a:rPr>
              <a:t>financing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of</a:t>
            </a:r>
            <a:r>
              <a:rPr lang="de-DE" b="1" dirty="0">
                <a:solidFill>
                  <a:schemeClr val="accent4"/>
                </a:solidFill>
              </a:rPr>
              <a:t> 25 regional </a:t>
            </a:r>
            <a:r>
              <a:rPr lang="de-DE" b="1" dirty="0" err="1">
                <a:solidFill>
                  <a:schemeClr val="accent4"/>
                </a:solidFill>
              </a:rPr>
              <a:t>tranformation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networks</a:t>
            </a:r>
            <a:r>
              <a:rPr lang="de-DE" b="1" dirty="0">
                <a:solidFill>
                  <a:schemeClr val="accent4"/>
                </a:solidFill>
              </a:rPr>
              <a:t>) – not pro forma </a:t>
            </a:r>
            <a:r>
              <a:rPr lang="de-DE" b="1" dirty="0" err="1">
                <a:solidFill>
                  <a:schemeClr val="accent4"/>
                </a:solidFill>
              </a:rPr>
              <a:t>consultations</a:t>
            </a:r>
            <a:r>
              <a:rPr lang="de-DE" b="1" dirty="0">
                <a:solidFill>
                  <a:schemeClr val="accent4"/>
                </a:solidFill>
              </a:rPr>
              <a:t> like in PL </a:t>
            </a:r>
            <a:r>
              <a:rPr lang="de-DE" b="1" dirty="0" err="1">
                <a:solidFill>
                  <a:schemeClr val="accent4"/>
                </a:solidFill>
              </a:rPr>
              <a:t>or</a:t>
            </a:r>
            <a:r>
              <a:rPr lang="de-DE" b="1" dirty="0">
                <a:solidFill>
                  <a:schemeClr val="accent4"/>
                </a:solidFill>
              </a:rPr>
              <a:t> HU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4"/>
                </a:solidFill>
              </a:rPr>
              <a:t>3 </a:t>
            </a:r>
            <a:r>
              <a:rPr lang="de-DE" b="1" dirty="0" err="1">
                <a:solidFill>
                  <a:schemeClr val="accent4"/>
                </a:solidFill>
              </a:rPr>
              <a:t>years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standardized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apprenticeship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training</a:t>
            </a:r>
            <a:r>
              <a:rPr lang="de-DE" b="1" dirty="0">
                <a:solidFill>
                  <a:schemeClr val="accent4"/>
                </a:solidFill>
              </a:rPr>
              <a:t> / </a:t>
            </a:r>
            <a:r>
              <a:rPr lang="de-DE" b="1" dirty="0" err="1">
                <a:solidFill>
                  <a:schemeClr val="accent4"/>
                </a:solidFill>
              </a:rPr>
              <a:t>modernization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by</a:t>
            </a:r>
            <a:r>
              <a:rPr lang="de-DE" b="1" dirty="0">
                <a:solidFill>
                  <a:schemeClr val="accent4"/>
                </a:solidFill>
              </a:rPr>
              <a:t> social </a:t>
            </a:r>
            <a:r>
              <a:rPr lang="de-DE" b="1" dirty="0" err="1">
                <a:solidFill>
                  <a:schemeClr val="accent4"/>
                </a:solidFill>
              </a:rPr>
              <a:t>partners</a:t>
            </a:r>
            <a:r>
              <a:rPr lang="de-DE" b="1" dirty="0">
                <a:solidFill>
                  <a:schemeClr val="accent4"/>
                </a:solidFill>
              </a:rPr>
              <a:t>: – </a:t>
            </a:r>
            <a:r>
              <a:rPr lang="de-DE" b="1" dirty="0" err="1">
                <a:solidFill>
                  <a:schemeClr val="accent4"/>
                </a:solidFill>
              </a:rPr>
              <a:t>similar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to</a:t>
            </a:r>
            <a:r>
              <a:rPr lang="de-DE" b="1" dirty="0">
                <a:solidFill>
                  <a:schemeClr val="accent4"/>
                </a:solidFill>
              </a:rPr>
              <a:t> DK / </a:t>
            </a:r>
            <a:r>
              <a:rPr lang="de-DE" b="1" dirty="0" err="1">
                <a:solidFill>
                  <a:schemeClr val="accent4"/>
                </a:solidFill>
              </a:rPr>
              <a:t>Because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of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differences</a:t>
            </a:r>
            <a:r>
              <a:rPr lang="de-DE" b="1" dirty="0">
                <a:solidFill>
                  <a:schemeClr val="accent4"/>
                </a:solidFill>
              </a:rPr>
              <a:t> in initial </a:t>
            </a:r>
            <a:r>
              <a:rPr lang="de-DE" b="1" dirty="0" err="1">
                <a:solidFill>
                  <a:schemeClr val="accent4"/>
                </a:solidFill>
              </a:rPr>
              <a:t>training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systems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figures</a:t>
            </a:r>
            <a:r>
              <a:rPr lang="de-DE" b="1" dirty="0">
                <a:solidFill>
                  <a:srgbClr val="FF0000"/>
                </a:solidFill>
              </a:rPr>
              <a:t> on </a:t>
            </a:r>
            <a:r>
              <a:rPr lang="de-DE" b="1" dirty="0" err="1">
                <a:solidFill>
                  <a:srgbClr val="FF0000"/>
                </a:solidFill>
              </a:rPr>
              <a:t>particitaption</a:t>
            </a:r>
            <a:r>
              <a:rPr lang="de-DE" b="1" dirty="0">
                <a:solidFill>
                  <a:srgbClr val="FF0000"/>
                </a:solidFill>
              </a:rPr>
              <a:t> in LLL </a:t>
            </a:r>
            <a:r>
              <a:rPr lang="de-DE" b="1" dirty="0" err="1">
                <a:solidFill>
                  <a:srgbClr val="FF0000"/>
                </a:solidFill>
              </a:rPr>
              <a:t>across</a:t>
            </a:r>
            <a:r>
              <a:rPr lang="de-DE" b="1" dirty="0">
                <a:solidFill>
                  <a:srgbClr val="FF0000"/>
                </a:solidFill>
              </a:rPr>
              <a:t> countries not </a:t>
            </a:r>
            <a:r>
              <a:rPr lang="de-DE" b="1" dirty="0" err="1">
                <a:solidFill>
                  <a:srgbClr val="FF0000"/>
                </a:solidFill>
              </a:rPr>
              <a:t>comparable</a:t>
            </a:r>
            <a:endParaRPr lang="de-DE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49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1DEDF-0D15-89AB-9618-C056C534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906" y="289917"/>
            <a:ext cx="8280400" cy="647957"/>
          </a:xfrm>
        </p:spPr>
        <p:txBody>
          <a:bodyPr>
            <a:normAutofit fontScale="90000"/>
          </a:bodyPr>
          <a:lstStyle/>
          <a:p>
            <a:r>
              <a:rPr lang="de-DE" dirty="0" err="1">
                <a:solidFill>
                  <a:schemeClr val="tx1"/>
                </a:solidFill>
              </a:rPr>
              <a:t>Findings</a:t>
            </a:r>
            <a:r>
              <a:rPr lang="de-DE" dirty="0">
                <a:solidFill>
                  <a:schemeClr val="tx1"/>
                </a:solidFill>
              </a:rPr>
              <a:t>  in </a:t>
            </a:r>
            <a:r>
              <a:rPr lang="de-DE" dirty="0" err="1">
                <a:solidFill>
                  <a:schemeClr val="tx1"/>
                </a:solidFill>
              </a:rPr>
              <a:t>comparative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view</a:t>
            </a:r>
            <a:r>
              <a:rPr lang="de-DE" dirty="0">
                <a:solidFill>
                  <a:schemeClr val="tx1"/>
                </a:solidFill>
              </a:rPr>
              <a:t> (II)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endParaRPr lang="de-DE" sz="180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EEB9A7D-C44F-1BFE-B9C8-25A75733F2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0D30C4B-58EF-844C-89B9-AB67C04574B1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1A0A83-1E26-D168-7E65-22DB4AA00A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D84A410-84CE-5123-174D-44D795061973}"/>
              </a:ext>
            </a:extLst>
          </p:cNvPr>
          <p:cNvSpPr txBox="1"/>
          <p:nvPr/>
        </p:nvSpPr>
        <p:spPr>
          <a:xfrm>
            <a:off x="199181" y="1113761"/>
            <a:ext cx="82804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err="1"/>
              <a:t>Polititical</a:t>
            </a:r>
            <a:r>
              <a:rPr lang="de-DE" b="1" dirty="0"/>
              <a:t> </a:t>
            </a:r>
            <a:r>
              <a:rPr lang="de-DE" b="1" dirty="0" err="1"/>
              <a:t>windows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opportunities</a:t>
            </a:r>
            <a:r>
              <a:rPr lang="de-DE" b="1" dirty="0"/>
              <a:t> in </a:t>
            </a:r>
            <a:r>
              <a:rPr lang="de-DE" b="1" dirty="0" err="1"/>
              <a:t>the</a:t>
            </a:r>
            <a:r>
              <a:rPr lang="de-DE" b="1" dirty="0"/>
              <a:t> last </a:t>
            </a:r>
            <a:r>
              <a:rPr lang="de-DE" b="1" dirty="0" err="1"/>
              <a:t>two</a:t>
            </a:r>
            <a:r>
              <a:rPr lang="de-DE" b="1" dirty="0"/>
              <a:t> </a:t>
            </a:r>
            <a:r>
              <a:rPr lang="de-DE" b="1" dirty="0" err="1"/>
              <a:t>governments</a:t>
            </a:r>
            <a:r>
              <a:rPr lang="de-DE" b="1" dirty="0"/>
              <a:t>: </a:t>
            </a:r>
            <a:r>
              <a:rPr lang="de-DE" b="1" dirty="0" err="1"/>
              <a:t>Unions</a:t>
            </a:r>
            <a:r>
              <a:rPr lang="de-DE" b="1" dirty="0"/>
              <a:t> </a:t>
            </a:r>
            <a:r>
              <a:rPr lang="de-DE" b="1" dirty="0" err="1"/>
              <a:t>with</a:t>
            </a:r>
            <a:r>
              <a:rPr lang="de-DE" b="1" dirty="0"/>
              <a:t> SPD and </a:t>
            </a:r>
            <a:r>
              <a:rPr lang="de-DE" b="1" dirty="0" err="1"/>
              <a:t>the</a:t>
            </a:r>
            <a:r>
              <a:rPr lang="de-DE" b="1" dirty="0"/>
              <a:t> Greens </a:t>
            </a:r>
            <a:r>
              <a:rPr lang="de-DE" b="1" dirty="0" err="1"/>
              <a:t>driver</a:t>
            </a:r>
            <a:r>
              <a:rPr lang="de-DE" b="1" dirty="0"/>
              <a:t> in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paradigm</a:t>
            </a:r>
            <a:r>
              <a:rPr lang="de-DE" b="1" dirty="0"/>
              <a:t> shift </a:t>
            </a:r>
            <a:r>
              <a:rPr lang="de-DE" b="1" dirty="0">
                <a:solidFill>
                  <a:schemeClr val="accent4"/>
                </a:solidFill>
              </a:rPr>
              <a:t>in </a:t>
            </a:r>
            <a:r>
              <a:rPr lang="de-DE" b="1" dirty="0" err="1">
                <a:solidFill>
                  <a:schemeClr val="accent4"/>
                </a:solidFill>
              </a:rPr>
              <a:t>labour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market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policy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to</a:t>
            </a:r>
            <a:r>
              <a:rPr lang="de-DE" b="1" dirty="0">
                <a:solidFill>
                  <a:schemeClr val="accent4"/>
                </a:solidFill>
              </a:rPr>
              <a:t> Train First – DE </a:t>
            </a:r>
            <a:r>
              <a:rPr lang="de-DE" b="1" dirty="0" err="1">
                <a:solidFill>
                  <a:schemeClr val="accent4"/>
                </a:solidFill>
              </a:rPr>
              <a:t>now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has</a:t>
            </a:r>
            <a:r>
              <a:rPr lang="de-DE" b="1" dirty="0">
                <a:solidFill>
                  <a:schemeClr val="accent4"/>
                </a:solidFill>
              </a:rPr>
              <a:t> a </a:t>
            </a:r>
            <a:r>
              <a:rPr lang="de-DE" b="1" dirty="0" err="1">
                <a:solidFill>
                  <a:srgbClr val="FF0000"/>
                </a:solidFill>
              </a:rPr>
              <a:t>comparable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well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designed</a:t>
            </a:r>
            <a:r>
              <a:rPr lang="de-DE" b="1" dirty="0">
                <a:solidFill>
                  <a:srgbClr val="FF0000"/>
                </a:solidFill>
              </a:rPr>
              <a:t> and </a:t>
            </a:r>
            <a:r>
              <a:rPr lang="de-DE" b="1" dirty="0" err="1">
                <a:solidFill>
                  <a:srgbClr val="FF0000"/>
                </a:solidFill>
              </a:rPr>
              <a:t>financed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system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of</a:t>
            </a:r>
            <a:r>
              <a:rPr lang="de-DE" b="1" dirty="0">
                <a:solidFill>
                  <a:srgbClr val="FF0000"/>
                </a:solidFill>
              </a:rPr>
              <a:t> LLL </a:t>
            </a:r>
            <a:r>
              <a:rPr lang="de-DE" b="1" dirty="0" err="1">
                <a:solidFill>
                  <a:srgbClr val="FF0000"/>
                </a:solidFill>
              </a:rPr>
              <a:t>with</a:t>
            </a:r>
            <a:r>
              <a:rPr lang="de-DE" b="1" dirty="0">
                <a:solidFill>
                  <a:srgbClr val="FF0000"/>
                </a:solidFill>
              </a:rPr>
              <a:t> an </a:t>
            </a:r>
            <a:r>
              <a:rPr lang="de-DE" b="1" dirty="0" err="1">
                <a:solidFill>
                  <a:srgbClr val="FF0000"/>
                </a:solidFill>
              </a:rPr>
              <a:t>active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labor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market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policy</a:t>
            </a:r>
            <a:r>
              <a:rPr lang="de-DE" b="1" dirty="0">
                <a:solidFill>
                  <a:srgbClr val="FF0000"/>
                </a:solidFill>
              </a:rPr>
              <a:t> like in DK and </a:t>
            </a:r>
            <a:r>
              <a:rPr lang="de-DE" b="1" dirty="0" err="1">
                <a:solidFill>
                  <a:srgbClr val="FF0000"/>
                </a:solidFill>
              </a:rPr>
              <a:t>rant</a:t>
            </a:r>
            <a:r>
              <a:rPr lang="de-DE" b="1" dirty="0">
                <a:solidFill>
                  <a:srgbClr val="FF0000"/>
                </a:solidFill>
              </a:rPr>
              <a:t>/</a:t>
            </a:r>
            <a:r>
              <a:rPr lang="de-DE" b="1" dirty="0" err="1">
                <a:solidFill>
                  <a:srgbClr val="FF0000"/>
                </a:solidFill>
              </a:rPr>
              <a:t>loan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systems</a:t>
            </a:r>
            <a:r>
              <a:rPr lang="de-DE" b="1" dirty="0">
                <a:solidFill>
                  <a:srgbClr val="FF0000"/>
                </a:solidFill>
              </a:rPr>
              <a:t> </a:t>
            </a:r>
            <a:r>
              <a:rPr lang="de-DE" b="1" dirty="0" err="1">
                <a:solidFill>
                  <a:srgbClr val="FF0000"/>
                </a:solidFill>
              </a:rPr>
              <a:t>for</a:t>
            </a:r>
            <a:r>
              <a:rPr lang="de-DE" b="1" dirty="0">
                <a:solidFill>
                  <a:srgbClr val="FF0000"/>
                </a:solidFill>
              </a:rPr>
              <a:t> adult </a:t>
            </a:r>
            <a:r>
              <a:rPr lang="de-DE" b="1" dirty="0" err="1">
                <a:solidFill>
                  <a:srgbClr val="FF0000"/>
                </a:solidFill>
              </a:rPr>
              <a:t>learning</a:t>
            </a:r>
            <a:r>
              <a:rPr lang="de-DE" b="1">
                <a:solidFill>
                  <a:srgbClr val="FF0000"/>
                </a:solidFill>
              </a:rPr>
              <a:t> like in DK and SWE</a:t>
            </a:r>
            <a:endParaRPr lang="de-DE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>
                <a:solidFill>
                  <a:schemeClr val="accent4"/>
                </a:solidFill>
              </a:rPr>
              <a:t>After a </a:t>
            </a:r>
            <a:r>
              <a:rPr lang="de-DE" b="1" dirty="0" err="1">
                <a:solidFill>
                  <a:schemeClr val="accent4"/>
                </a:solidFill>
              </a:rPr>
              <a:t>period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of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concession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de-DE" b="1" dirty="0" err="1">
                <a:solidFill>
                  <a:schemeClr val="accent4"/>
                </a:solidFill>
              </a:rPr>
              <a:t>bargaining</a:t>
            </a:r>
            <a:r>
              <a:rPr lang="de-DE" b="1" dirty="0">
                <a:solidFill>
                  <a:schemeClr val="accent4"/>
                </a:solidFill>
              </a:rPr>
              <a:t> </a:t>
            </a:r>
            <a:r>
              <a:rPr lang="en-GB" b="1" dirty="0">
                <a:solidFill>
                  <a:schemeClr val="accent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IG </a:t>
            </a:r>
            <a:r>
              <a:rPr lang="en-GB" b="1" dirty="0" err="1">
                <a:solidFill>
                  <a:schemeClr val="accent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GB" b="1" dirty="0">
                <a:solidFill>
                  <a:schemeClr val="accent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is now trying </a:t>
            </a:r>
            <a:r>
              <a:rPr lang="en-GB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proactively shape DAD </a:t>
            </a:r>
            <a:r>
              <a:rPr lang="en-GB" b="1" dirty="0">
                <a:solidFill>
                  <a:schemeClr val="accent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companies with </a:t>
            </a:r>
            <a:r>
              <a:rPr lang="en-GB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future oriented collective agreements</a:t>
            </a:r>
            <a:r>
              <a:rPr lang="de-DE" b="1" dirty="0"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stronger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involvement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-management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than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countries but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big</a:t>
            </a:r>
            <a:r>
              <a:rPr lang="de-DE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b="1" dirty="0" err="1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companies</a:t>
            </a:r>
            <a:endParaRPr lang="de-DE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400" b="1" dirty="0">
              <a:solidFill>
                <a:schemeClr val="accent4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747248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IAQ Farben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742A45"/>
      </a:accent1>
      <a:accent2>
        <a:srgbClr val="5A9C78"/>
      </a:accent2>
      <a:accent3>
        <a:srgbClr val="C48A45"/>
      </a:accent3>
      <a:accent4>
        <a:srgbClr val="004885"/>
      </a:accent4>
      <a:accent5>
        <a:srgbClr val="F0E5C4"/>
      </a:accent5>
      <a:accent6>
        <a:srgbClr val="CCCCCC"/>
      </a:accent6>
      <a:hlink>
        <a:srgbClr val="004885"/>
      </a:hlink>
      <a:folHlink>
        <a:srgbClr val="742A45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998</Words>
  <Application>Microsoft Office PowerPoint</Application>
  <PresentationFormat>Bildschirmpräsentation (16:9)</PresentationFormat>
  <Paragraphs>72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 Neue Light</vt:lpstr>
      <vt:lpstr>Times New Roman</vt:lpstr>
      <vt:lpstr>Benutzerdefiniertes Design</vt:lpstr>
      <vt:lpstr>PowerPoint-Präsentation</vt:lpstr>
      <vt:lpstr>Employment and Industrial Relations</vt:lpstr>
      <vt:lpstr>Digitalisation and Decarbonisation </vt:lpstr>
      <vt:lpstr>Role of collective bargaining</vt:lpstr>
      <vt:lpstr>Future oriented collective agreements (FOCA)</vt:lpstr>
      <vt:lpstr>Findings  in comparative view (I)  </vt:lpstr>
      <vt:lpstr>Findings  in comparative view (II)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Ulrike Horn</dc:creator>
  <cp:lastModifiedBy>Gerhard Bosch</cp:lastModifiedBy>
  <cp:revision>354</cp:revision>
  <cp:lastPrinted>2021-01-05T10:04:14Z</cp:lastPrinted>
  <dcterms:created xsi:type="dcterms:W3CDTF">2021-01-05T09:37:03Z</dcterms:created>
  <dcterms:modified xsi:type="dcterms:W3CDTF">2024-03-23T22:34:14Z</dcterms:modified>
</cp:coreProperties>
</file>