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8"/>
  </p:notesMasterIdLst>
  <p:sldIdLst>
    <p:sldId id="286" r:id="rId2"/>
    <p:sldId id="297" r:id="rId3"/>
    <p:sldId id="293" r:id="rId4"/>
    <p:sldId id="294" r:id="rId5"/>
    <p:sldId id="295" r:id="rId6"/>
    <p:sldId id="29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lrike Horn" initials="UH" lastIdx="1" clrIdx="0">
    <p:extLst>
      <p:ext uri="{19B8F6BF-5375-455C-9EA6-DF929625EA0E}">
        <p15:presenceInfo xmlns:p15="http://schemas.microsoft.com/office/powerpoint/2012/main" userId="S::ulrike.horn@blumberry.de::a9fb3de6-88b2-4985-b83f-74e1ace43e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93807"/>
  </p:normalViewPr>
  <p:slideViewPr>
    <p:cSldViewPr snapToGrid="0" snapToObjects="1" showGuides="1">
      <p:cViewPr varScale="1">
        <p:scale>
          <a:sx n="137" d="100"/>
          <a:sy n="137" d="100"/>
        </p:scale>
        <p:origin x="109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F7FB8-6E93-4C45-BAF3-D2769016DC56}" type="datetimeFigureOut">
              <a:rPr lang="de-DE" smtClean="0"/>
              <a:pPr/>
              <a:t>17.06.2024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14130-FEF8-3B48-8393-56CED63AE7D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87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14130-FEF8-3B48-8393-56CED63AE7D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0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5F7FCB50-8464-CE46-9ECC-97665388068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A8D5AE9-FBC7-1C42-916D-06F6B199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0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1913642"/>
            <a:ext cx="7076661" cy="26742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D948BFDF-5284-E44A-9063-E6FFD456FC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78727" y="201174"/>
            <a:ext cx="1445452" cy="778320"/>
          </a:xfrm>
          <a:prstGeom prst="rect">
            <a:avLst/>
          </a:prstGeom>
        </p:spPr>
      </p:pic>
      <p:sp>
        <p:nvSpPr>
          <p:cNvPr id="9" name="Textplatzhalter 16">
            <a:extLst>
              <a:ext uri="{FF2B5EF4-FFF2-40B4-BE49-F238E27FC236}">
                <a16:creationId xmlns:a16="http://schemas.microsoft.com/office/drawing/2014/main" id="{5C7777E6-4D9F-7448-A99D-E84B5AE678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8" y="2053257"/>
            <a:ext cx="6644861" cy="749564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Titel-Headline einfügen</a:t>
            </a:r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AA2CE03B-AB7A-D94E-9203-5CDFF40DDB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47708" y="1047847"/>
            <a:ext cx="1080000" cy="425018"/>
          </a:xfrm>
          <a:prstGeom prst="rect">
            <a:avLst/>
          </a:prstGeom>
        </p:spPr>
      </p:pic>
      <p:sp>
        <p:nvSpPr>
          <p:cNvPr id="12" name="Textplatzhalter 16">
            <a:extLst>
              <a:ext uri="{FF2B5EF4-FFF2-40B4-BE49-F238E27FC236}">
                <a16:creationId xmlns:a16="http://schemas.microsoft.com/office/drawing/2014/main" id="{3116F59C-42E5-FD46-BE69-1A1979CFC8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42437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Titel-Subheadline einfügen</a:t>
            </a:r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5E81B29A-8092-6744-AF30-C940AE9BAC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7339" y="3336271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Jahr einfügen</a:t>
            </a:r>
          </a:p>
        </p:txBody>
      </p:sp>
      <p:sp>
        <p:nvSpPr>
          <p:cNvPr id="16" name="Textplatzhalter 16">
            <a:extLst>
              <a:ext uri="{FF2B5EF4-FFF2-40B4-BE49-F238E27FC236}">
                <a16:creationId xmlns:a16="http://schemas.microsoft.com/office/drawing/2014/main" id="{FFC3C400-C39A-C549-B311-980773816B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339" y="3730105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Thema einfügen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8776DB83-21BC-3643-AEAB-5E237DEA06F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339" y="4123938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Autor einfügen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:a16="http://schemas.microsoft.com/office/drawing/2014/main" id="{EF594B8A-4F5C-9F4D-9785-15AE5DB486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11336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E19445E9-D788-6949-82E4-004A79A47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037BD8-1C60-0E4A-BF23-758A0BFD57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32744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el und Inhalt_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D4937444-459C-0744-B5F6-D4C2BF94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609B8E67-C451-024F-8866-B50C987FA3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0547BAA0-22C1-EE46-A502-E4C59454D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/>
          <a:lstStyle>
            <a:lvl1pPr marL="0" indent="0">
              <a:buNone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3545205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D4937444-459C-0744-B5F6-D4C2BF94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229627C3-2E95-004C-B557-3252C268C8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7C224E1E-76B7-1F40-963D-6F79DB8DD0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 numCol="2" spcCol="360000"/>
          <a:lstStyle>
            <a:lvl1pPr marL="0" indent="0">
              <a:buNone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252316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1" name="Foliennummernplatzhalter 19">
            <a:extLst>
              <a:ext uri="{FF2B5EF4-FFF2-40B4-BE49-F238E27FC236}">
                <a16:creationId xmlns:a16="http://schemas.microsoft.com/office/drawing/2014/main" id="{B58491DF-B87F-F442-A4FA-027D64019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0B3AD5A3-8C9A-B442-9465-FFE7514CFA4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B2BBB0EC-5F22-E64A-89F5-CDACA55780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6544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39C5B-9512-AD45-ACEC-2E8CB18551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3EFD66B0-7E8C-AF46-8F2A-BFD808A25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E27BEF0-12F9-2F43-925D-49BB996C4C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F8985085-83A3-B94B-8F4B-A8FDCE29FA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32421" y="1527175"/>
            <a:ext cx="3979779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A93D1239-DF2F-684E-955B-D9EE61E2F0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3137" y="1527175"/>
            <a:ext cx="3979779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9870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el und Bild 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E1CFF032-F014-0D4E-A037-67E282B5F4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545A7B98-6A71-E542-9CF5-114278331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44541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Titel und Bild 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49D941FB-4781-6C4D-9480-4F13B4B602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F307C21F-6450-D044-8CCF-BD071713D6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87587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Bild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  <a:ln>
            <a:noFill/>
          </a:ln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7BE71394-1333-5141-B733-6C73FC38AF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058FB398-DC99-C542-A3B2-3D178F139B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25140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Bild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90ECDC6A-C845-7349-B7A5-951B39C738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7A5F4653-9EDB-0C44-A3FA-8C9D3A3028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62501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Bild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0A5A45E9-AEB7-504B-B5EC-1C139D843D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E0EDAA1C-90AA-AD42-946D-F4739D3A5D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5344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5F7FCB50-8464-CE46-9ECC-97665388068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Bildplatzhalter 28">
            <a:extLst>
              <a:ext uri="{FF2B5EF4-FFF2-40B4-BE49-F238E27FC236}">
                <a16:creationId xmlns:a16="http://schemas.microsoft.com/office/drawing/2014/main" id="{10CEE6FE-4B13-E548-A091-C6ADD1F4578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muss ein Bild eingefügt werden.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98CC0D2-009A-6A4E-AD15-5D39328FFD67}"/>
              </a:ext>
            </a:extLst>
          </p:cNvPr>
          <p:cNvSpPr/>
          <p:nvPr userDrawn="1"/>
        </p:nvSpPr>
        <p:spPr>
          <a:xfrm>
            <a:off x="2067339" y="1913642"/>
            <a:ext cx="7076661" cy="26742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18D2D877-AB49-0048-9E6E-0525E45CF2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8" y="2053257"/>
            <a:ext cx="6644861" cy="749564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Titel-Headline einfügen</a:t>
            </a:r>
          </a:p>
        </p:txBody>
      </p:sp>
      <p:sp>
        <p:nvSpPr>
          <p:cNvPr id="10" name="Textplatzhalter 16">
            <a:extLst>
              <a:ext uri="{FF2B5EF4-FFF2-40B4-BE49-F238E27FC236}">
                <a16:creationId xmlns:a16="http://schemas.microsoft.com/office/drawing/2014/main" id="{841FF740-9E60-D84F-A26E-6CD94B8D90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42437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Titel-Subheadline einfügen</a:t>
            </a:r>
          </a:p>
        </p:txBody>
      </p:sp>
      <p:sp>
        <p:nvSpPr>
          <p:cNvPr id="12" name="Textplatzhalter 16">
            <a:extLst>
              <a:ext uri="{FF2B5EF4-FFF2-40B4-BE49-F238E27FC236}">
                <a16:creationId xmlns:a16="http://schemas.microsoft.com/office/drawing/2014/main" id="{8C341852-E3F1-AB42-A858-3871132D5F9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7339" y="3336271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Jahr einfügen</a:t>
            </a:r>
          </a:p>
        </p:txBody>
      </p:sp>
      <p:sp>
        <p:nvSpPr>
          <p:cNvPr id="13" name="Textplatzhalter 16">
            <a:extLst>
              <a:ext uri="{FF2B5EF4-FFF2-40B4-BE49-F238E27FC236}">
                <a16:creationId xmlns:a16="http://schemas.microsoft.com/office/drawing/2014/main" id="{4A731B0E-C58F-E641-8573-4162858F15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339" y="3730105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Thema einfügen</a:t>
            </a:r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C781619-012F-7244-ACA3-0E6C8C4F32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339" y="4123938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Autor einfügen</a:t>
            </a:r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D999AC85-E497-224C-8C19-676778CF6C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DC57291-2141-B74C-836F-8BBB9BAE40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7709" y="1047848"/>
            <a:ext cx="1064491" cy="418915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543EB6D-DCE6-A44A-A253-93FC199163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78727" y="201174"/>
            <a:ext cx="1445452" cy="77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52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Bild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5B1C4C8-55E5-4241-8B80-8F43628E9C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F508F571-B539-904A-B6F5-8029823A48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98135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Bild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56CC825E-1272-6640-B61E-298FE321DF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DBE6499C-4E7F-4F46-B56E-9D6BC979B5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6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87967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und Bild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53B5CE3-7013-2849-B0E4-3935108FC5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22DCAF-D6F0-7944-B95C-05C5036C4E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0260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und Bild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FD932F0E-C049-154D-9742-9B05FE8A0C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BCF20711-4BC0-8546-813B-36506F7CA8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93117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und Bild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B3328F8C-7325-7A49-9D23-FD10E4652C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08F079FB-2C8A-EA49-BE10-D9AB278DCE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27051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97F52F4-1D55-D740-8209-B3A00F24AA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bg1"/>
          </a:solidFill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muss ein Bild eingefügt werden.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65510CEB-8521-8E4B-AC69-8EA639CD5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6EB50AD-FB6E-364D-A144-F1E57D5C098C}"/>
              </a:ext>
            </a:extLst>
          </p:cNvPr>
          <p:cNvSpPr/>
          <p:nvPr userDrawn="1"/>
        </p:nvSpPr>
        <p:spPr>
          <a:xfrm>
            <a:off x="-1390317" y="447675"/>
            <a:ext cx="1232851" cy="16312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l"/>
            <a:r>
              <a:rPr lang="de-DE" sz="900" b="1" dirty="0">
                <a:solidFill>
                  <a:schemeClr val="tx1"/>
                </a:solidFill>
              </a:rPr>
              <a:t>Vollbild-Folie mit Text-</a:t>
            </a:r>
            <a:r>
              <a:rPr lang="de-DE" sz="900" b="1" dirty="0" err="1">
                <a:solidFill>
                  <a:schemeClr val="tx1"/>
                </a:solidFill>
              </a:rPr>
              <a:t>Overlay</a:t>
            </a:r>
            <a:r>
              <a:rPr lang="de-DE" sz="900" b="1" dirty="0">
                <a:solidFill>
                  <a:schemeClr val="tx1"/>
                </a:solidFill>
              </a:rPr>
              <a:t> </a:t>
            </a:r>
            <a:br>
              <a:rPr lang="de-DE" sz="900" b="1" dirty="0">
                <a:solidFill>
                  <a:schemeClr val="tx1"/>
                </a:solidFill>
              </a:rPr>
            </a:br>
            <a:br>
              <a:rPr lang="de-DE" sz="900" b="1" dirty="0">
                <a:solidFill>
                  <a:schemeClr val="tx1"/>
                </a:solidFill>
              </a:rPr>
            </a:br>
            <a:r>
              <a:rPr lang="de-DE" sz="900" b="1" dirty="0">
                <a:solidFill>
                  <a:schemeClr val="tx1"/>
                </a:solidFill>
              </a:rPr>
              <a:t>Anleitung: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Filter leicht verschieben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neues Bild einsetzen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Bild in den Hintergrund legen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Filter über das Bild ziehen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Text einfügen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855E749-9BDB-1644-BC34-8D5D0CD2C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1801" y="339725"/>
            <a:ext cx="854305" cy="336200"/>
          </a:xfrm>
          <a:prstGeom prst="rect">
            <a:avLst/>
          </a:prstGeom>
        </p:spPr>
      </p:pic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05D21E30-F91B-884C-95DF-63A6B44756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BF5F627-7632-4A4C-B885-514B58623C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95D1EEE7-C2C0-0B47-8BD2-76072EC7E19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16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B8048757-D949-F14C-80EC-4B1578773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E50A9BC1-F4C2-B146-B4C3-488D118665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9BB4C7F-B4F1-FC46-A3FC-B3B5D3D16709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17BEEB7-7069-B24A-BDF7-83A38D010B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5B5130D8-87AA-7441-96C6-C1F406B003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46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92DB5492-23AF-7B48-96C7-F093790E6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19220BD8-43C1-8B4D-B4CB-6B5282C14F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C056DDB-3F0A-9E43-9460-4AFED5E57C5C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12526E2-BD5A-E745-9D8C-C165F20F4A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EB9E154-260F-8947-9026-9637892E0E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007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4177CCD0-B383-A740-B6AC-633E4AC1D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FEAF0598-AEE9-7547-889E-EB1313FE62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D275C57-F447-9A49-AD3E-6AA8A1032F4D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2149770-31C3-5B4B-BB1D-75ED5BCF4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F2A3DFF4-BC33-554A-BDBB-A3BE0D4E6F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131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F3A104EF-42EE-894B-B912-77AFF9EAA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289AE294-0ECE-FD49-B607-9BE56F89ED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4463E6-C1C6-C743-9829-E11EA87E44E0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FEA54B8-3599-0647-B11C-2D6E93CB15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8D2BDFC-FEE0-B547-93BE-A695857AAE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5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E19445E9-D788-6949-82E4-004A79A47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6DFCE3-20E9-6443-AF88-EE45F4EA8431}"/>
              </a:ext>
            </a:extLst>
          </p:cNvPr>
          <p:cNvSpPr txBox="1"/>
          <p:nvPr userDrawn="1"/>
        </p:nvSpPr>
        <p:spPr>
          <a:xfrm>
            <a:off x="377557" y="819083"/>
            <a:ext cx="162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0" kern="1200" dirty="0">
                <a:solidFill>
                  <a:schemeClr val="accent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6325E274-78F2-4143-82BB-7604F8E0CD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3691" y="2689581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3</a:t>
            </a:r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E636532E-9439-2249-B9CE-0F2F02BFEF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3691" y="2058437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2</a:t>
            </a: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997C6E8A-651C-AD4F-87DE-7D5607DD79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3691" y="3319072"/>
            <a:ext cx="5652000" cy="422275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Agenda 4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2841DC1F-AD09-F446-B7AE-6D7F189A5E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63691" y="3948563"/>
            <a:ext cx="5652000" cy="422275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Agenda 5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6BE72A7-89F6-F84C-A8AD-BE9824CCA8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63691" y="1422596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1</a:t>
            </a:r>
          </a:p>
        </p:txBody>
      </p:sp>
      <p:sp>
        <p:nvSpPr>
          <p:cNvPr id="18" name="Textplatzhalter 3">
            <a:extLst>
              <a:ext uri="{FF2B5EF4-FFF2-40B4-BE49-F238E27FC236}">
                <a16:creationId xmlns:a16="http://schemas.microsoft.com/office/drawing/2014/main" id="{E4149E86-2FC9-B548-B9D0-FA67C349A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03350" y="1435733"/>
            <a:ext cx="396000" cy="396000"/>
          </a:xfrm>
          <a:prstGeom prst="ellipse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:a16="http://schemas.microsoft.com/office/drawing/2014/main" id="{82A8E1A7-B004-F144-A533-1000DDC59E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03350" y="2071574"/>
            <a:ext cx="396000" cy="39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20" name="Textplatzhalter 3">
            <a:extLst>
              <a:ext uri="{FF2B5EF4-FFF2-40B4-BE49-F238E27FC236}">
                <a16:creationId xmlns:a16="http://schemas.microsoft.com/office/drawing/2014/main" id="{6B592642-9430-0F4D-94EE-1D44C0707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03350" y="2699255"/>
            <a:ext cx="396000" cy="396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80D85725-AA93-E645-88A0-6BACEE4E3F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3350" y="3332209"/>
            <a:ext cx="396000" cy="396000"/>
          </a:xfrm>
          <a:prstGeom prst="ellipse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99BFFAA5-72F5-4E4B-85B3-A60FB96402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03350" y="3961700"/>
            <a:ext cx="396000" cy="396000"/>
          </a:xfrm>
          <a:prstGeom prst="ellipse">
            <a:avLst/>
          </a:prstGeom>
          <a:solidFill>
            <a:schemeClr val="accent6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35F9C01A-B379-C04B-88FB-95AD06BCF2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504752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F3A104EF-42EE-894B-B912-77AFF9EAA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340B54E9-5BFD-914B-ABAE-56DC99AB31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723C3D8-13DE-AE46-9F22-4FD142D361FB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8553438-CD89-A343-B9E1-A15C2621C9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1A6EEE7B-766A-F841-82D2-7A874431C5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54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3ED7C381-4CE6-BC41-BFE8-B941D96CD0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697BA111-6F00-A947-8C36-5B3074F400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723146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123315-643D-9F49-B04B-ED0DB09CEF1B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DE20CFC-2D7A-3943-87E8-397DBEF910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C5818154-DD12-7843-9363-A69EB5A2EC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6426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901E995-235B-5B46-90F1-480B3C8F2F97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DE02B8A-116E-784E-A247-55F8BB7FA5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3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B6FB2684-AFEF-5242-9B6C-84D48C454D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5356647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BE9449-E201-8044-94EB-744145386561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8451B3A-B48C-5A4F-A56A-F1A1B113A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4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196AA35B-C551-E244-8C7C-44DA67136C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38690808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BE9449-E201-8044-94EB-744145386561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8451B3A-B48C-5A4F-A56A-F1A1B113A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7AD8C50E-F200-2F4A-8FB8-0F24B7E2C9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3087163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9">
            <a:extLst>
              <a:ext uri="{FF2B5EF4-FFF2-40B4-BE49-F238E27FC236}">
                <a16:creationId xmlns:a16="http://schemas.microsoft.com/office/drawing/2014/main" id="{48FD180A-5DE7-DB4C-B3AE-546CE46EF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E8BA49-7ED6-AF44-84CD-777989F1E5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800" y="569495"/>
            <a:ext cx="8280400" cy="416284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Frei </a:t>
            </a:r>
            <a:r>
              <a:rPr lang="de-DE" dirty="0" err="1"/>
              <a:t>befüllbare</a:t>
            </a:r>
            <a:r>
              <a:rPr lang="de-DE" dirty="0"/>
              <a:t> Abschlussfolie. </a:t>
            </a:r>
            <a:br>
              <a:rPr lang="de-DE" dirty="0"/>
            </a:br>
            <a:r>
              <a:rPr lang="de-DE" dirty="0"/>
              <a:t>Bitte Text einfügen.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2D7F16-7515-5B46-89CB-2245D9C344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690702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9">
            <a:extLst>
              <a:ext uri="{FF2B5EF4-FFF2-40B4-BE49-F238E27FC236}">
                <a16:creationId xmlns:a16="http://schemas.microsoft.com/office/drawing/2014/main" id="{48FD180A-5DE7-DB4C-B3AE-546CE46EF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74E4123-5CE4-7643-9E95-4D45F8099572}"/>
              </a:ext>
            </a:extLst>
          </p:cNvPr>
          <p:cNvSpPr txBox="1"/>
          <p:nvPr userDrawn="1"/>
        </p:nvSpPr>
        <p:spPr>
          <a:xfrm>
            <a:off x="431800" y="574158"/>
            <a:ext cx="8280400" cy="41581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400" b="1" dirty="0">
                <a:solidFill>
                  <a:schemeClr val="accent4"/>
                </a:solidFill>
              </a:rPr>
              <a:t>Vielen Dank!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B98667-571A-354F-8277-400B7FC27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4337335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n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1F123198-AF49-254A-829F-FE9AA1CF548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E9B3C1C-CD36-BC41-B585-4B9424C7C7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8015" y="0"/>
            <a:ext cx="3670851" cy="5186002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86AF40B-4BEC-434B-A5FD-6F3F1758CE17}"/>
              </a:ext>
            </a:extLst>
          </p:cNvPr>
          <p:cNvSpPr/>
          <p:nvPr userDrawn="1"/>
        </p:nvSpPr>
        <p:spPr>
          <a:xfrm>
            <a:off x="2216978" y="2026241"/>
            <a:ext cx="6495222" cy="20716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80000" rIns="180000" bIns="180000" rtlCol="0" anchor="t">
            <a:spAutoFit/>
          </a:bodyPr>
          <a:lstStyle/>
          <a:p>
            <a:r>
              <a:rPr lang="de-DE" sz="1600" b="1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Institut Arbeit und Qualifikation (IAQ)</a:t>
            </a:r>
          </a:p>
          <a:p>
            <a:pPr>
              <a:lnSpc>
                <a:spcPct val="150000"/>
              </a:lnSpc>
            </a:pPr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Fakultät für Gesellschaftswissenschaften </a:t>
            </a: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Universität Duisburg-Essen (UDE)</a:t>
            </a: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47048 Duisburg</a:t>
            </a:r>
          </a:p>
          <a:p>
            <a:endParaRPr lang="de-DE" sz="14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T: </a:t>
            </a:r>
            <a:r>
              <a:rPr lang="de-DE" sz="1400" b="0" i="0" u="none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+49 203 3794 999</a:t>
            </a:r>
            <a:b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de-DE" sz="1400" b="0" i="0" kern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www.uni-due.de</a:t>
            </a:r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</a:t>
            </a:r>
            <a:r>
              <a:rPr lang="de-DE" sz="1400" b="0" i="0" kern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iaq</a:t>
            </a:r>
            <a:endParaRPr lang="de-DE" sz="14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Foliennummernplatzhalter 19">
            <a:extLst>
              <a:ext uri="{FF2B5EF4-FFF2-40B4-BE49-F238E27FC236}">
                <a16:creationId xmlns:a16="http://schemas.microsoft.com/office/drawing/2014/main" id="{2E6C0363-5448-1341-9B78-FC7B855F0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F2046B6F-86A6-7444-A7A7-7E451B2D0F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D271DD7-A248-BC4D-95C5-96882FFD2C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0ED46461-7FF0-E34D-941A-8BC4B90BA8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096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n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B4A60148-27E1-D645-9958-19B4B852202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B94728E-FBE8-C14B-8253-6721A73FD2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21806" y="1467800"/>
            <a:ext cx="4100388" cy="220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9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ro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57F30E10-D5C1-DF42-9A03-B7FB3C4C0F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563C178-0C98-514F-AC10-CFFEAE550E41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7A54A5D2-DADB-4844-9849-F9605A7628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7D32398-176E-7649-9D27-4B6A04B30B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A6F1D183-9F48-2347-82DE-59BEF0BD7B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rü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F31672F-4ABF-394E-B85F-78B9F67BC6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3E052527-052F-8940-BAC1-AA766232A2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06ABB82-AA78-D84E-AE2A-71511A49AB7A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26EFB4EA-2909-234B-B063-E4717FD3C6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20" name="Grafik 19" descr="Ein Bild, das Text enthält.&#10;&#10;Automatisch generierte Beschreibung">
            <a:extLst>
              <a:ext uri="{FF2B5EF4-FFF2-40B4-BE49-F238E27FC236}">
                <a16:creationId xmlns:a16="http://schemas.microsoft.com/office/drawing/2014/main" id="{79C95B72-7FED-9B4A-B574-C47FD45712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92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el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267CB4F-454E-8142-98F6-083472AC44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8555B92F-2C42-C543-850E-1DB93FF026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1CF4643-680A-EB40-861F-AC602B373CD7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5BDB292-56D0-8D48-ACAD-D8640B40D5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4B4069B-CE9D-F042-9398-3CACE406916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1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bla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8EDA60C-1F2E-114B-BF0F-20E2631C1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5F01753-B49B-D349-B8C0-BAECFF6E84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6D0E9F1-5E6E-D242-8555-D5D408EBD60D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41EDE14-C6FF-1E49-9573-750B6B80F8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90309C4B-934A-F247-88DE-6A4D9764D1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ra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8EDA60C-1F2E-114B-BF0F-20E2631C1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72863" y="1"/>
            <a:ext cx="1835425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282D4EF-383C-624C-A106-D86EDB13EF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465E3C2-ED49-C848-91FE-5F8C261CE956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EB016F08-DECA-B840-9CCC-107E4D25F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20" name="Grafik 19" descr="Ein Bild, das Text enthält.&#10;&#10;Automatisch generierte Beschreibung">
            <a:extLst>
              <a:ext uri="{FF2B5EF4-FFF2-40B4-BE49-F238E27FC236}">
                <a16:creationId xmlns:a16="http://schemas.microsoft.com/office/drawing/2014/main" id="{AFCB8E5E-0274-3C40-BE6C-E0942090AF0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8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D4A6910-5AA7-674F-B28F-966F8902322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DB8A362-4FAB-2447-8AD0-7D697BCEAB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0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B9991A87-68F8-334D-92F8-F5AB209E27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6A4B198-8445-FA44-9793-4B631E0B26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844F4F14-4408-0640-AFA6-52E73054E09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4A986-E270-1140-9FF5-74628452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23301"/>
            <a:ext cx="8280400" cy="647957"/>
          </a:xfrm>
          <a:prstGeom prst="rect">
            <a:avLst/>
          </a:prstGeom>
        </p:spPr>
        <p:txBody>
          <a:bodyPr vert="horz" lIns="36000" tIns="36000" rIns="36000" bIns="36000" rtlCol="0" anchor="t">
            <a:normAutofit/>
          </a:bodyPr>
          <a:lstStyle/>
          <a:p>
            <a:r>
              <a:rPr lang="de-DE" dirty="0"/>
              <a:t>Headline einfügen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50ADC-BD30-BC4C-BCD7-5CAF0AA6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527176"/>
            <a:ext cx="8280400" cy="3151602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96CC282-7D6B-8C46-878F-6DBD9EF2DDD2}"/>
              </a:ext>
            </a:extLst>
          </p:cNvPr>
          <p:cNvPicPr>
            <a:picLocks noChangeAspect="1"/>
          </p:cNvPicPr>
          <p:nvPr userDrawn="1"/>
        </p:nvPicPr>
        <p:blipFill>
          <a:blip r:embed="rId41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A335C9E7-A849-6844-8DC6-5CD718A4996A}"/>
              </a:ext>
            </a:extLst>
          </p:cNvPr>
          <p:cNvGrpSpPr/>
          <p:nvPr userDrawn="1"/>
        </p:nvGrpSpPr>
        <p:grpSpPr>
          <a:xfrm>
            <a:off x="0" y="4732338"/>
            <a:ext cx="9144000" cy="0"/>
            <a:chOff x="0" y="4947315"/>
            <a:chExt cx="9144000" cy="0"/>
          </a:xfrm>
        </p:grpSpPr>
        <p:cxnSp>
          <p:nvCxnSpPr>
            <p:cNvPr id="12" name="Gerade Verbindung 11">
              <a:extLst>
                <a:ext uri="{FF2B5EF4-FFF2-40B4-BE49-F238E27FC236}">
                  <a16:creationId xmlns:a16="http://schemas.microsoft.com/office/drawing/2014/main" id="{0B5A74B2-E1D9-624A-A6E9-0784F3906C91}"/>
                </a:ext>
              </a:extLst>
            </p:cNvPr>
            <p:cNvCxnSpPr/>
            <p:nvPr userDrawn="1"/>
          </p:nvCxnSpPr>
          <p:spPr>
            <a:xfrm>
              <a:off x="0" y="4947315"/>
              <a:ext cx="3049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>
              <a:extLst>
                <a:ext uri="{FF2B5EF4-FFF2-40B4-BE49-F238E27FC236}">
                  <a16:creationId xmlns:a16="http://schemas.microsoft.com/office/drawing/2014/main" id="{364E2E33-A9B2-D144-B125-F0A73DB73C0A}"/>
                </a:ext>
              </a:extLst>
            </p:cNvPr>
            <p:cNvCxnSpPr/>
            <p:nvPr userDrawn="1"/>
          </p:nvCxnSpPr>
          <p:spPr>
            <a:xfrm>
              <a:off x="3047400" y="4947315"/>
              <a:ext cx="304920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CCD281E4-EBF0-3D44-A4E8-62025E0145D3}"/>
                </a:ext>
              </a:extLst>
            </p:cNvPr>
            <p:cNvCxnSpPr/>
            <p:nvPr userDrawn="1"/>
          </p:nvCxnSpPr>
          <p:spPr>
            <a:xfrm>
              <a:off x="6094800" y="4947315"/>
              <a:ext cx="3049200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693554F1-3A86-3F42-93D0-C160E01BE47E}"/>
              </a:ext>
            </a:extLst>
          </p:cNvPr>
          <p:cNvPicPr>
            <a:picLocks noChangeAspect="1"/>
          </p:cNvPicPr>
          <p:nvPr userDrawn="1"/>
        </p:nvPicPr>
        <p:blipFill>
          <a:blip r:embed="rId42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38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4" r:id="rId2"/>
    <p:sldLayoutId id="2147483710" r:id="rId3"/>
    <p:sldLayoutId id="2147483707" r:id="rId4"/>
    <p:sldLayoutId id="2147483708" r:id="rId5"/>
    <p:sldLayoutId id="2147483709" r:id="rId6"/>
    <p:sldLayoutId id="2147483705" r:id="rId7"/>
    <p:sldLayoutId id="2147483723" r:id="rId8"/>
    <p:sldLayoutId id="2147483724" r:id="rId9"/>
    <p:sldLayoutId id="2147483699" r:id="rId10"/>
    <p:sldLayoutId id="2147483675" r:id="rId11"/>
    <p:sldLayoutId id="2147483706" r:id="rId12"/>
    <p:sldLayoutId id="2147483698" r:id="rId13"/>
    <p:sldLayoutId id="2147483677" r:id="rId14"/>
    <p:sldLayoutId id="2147483690" r:id="rId15"/>
    <p:sldLayoutId id="2147483691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5" r:id="rId23"/>
    <p:sldLayoutId id="2147483726" r:id="rId24"/>
    <p:sldLayoutId id="2147483679" r:id="rId25"/>
    <p:sldLayoutId id="2147483700" r:id="rId26"/>
    <p:sldLayoutId id="2147483701" r:id="rId27"/>
    <p:sldLayoutId id="2147483702" r:id="rId28"/>
    <p:sldLayoutId id="2147483703" r:id="rId29"/>
    <p:sldLayoutId id="2147483727" r:id="rId30"/>
    <p:sldLayoutId id="2147483711" r:id="rId31"/>
    <p:sldLayoutId id="2147483712" r:id="rId32"/>
    <p:sldLayoutId id="2147483713" r:id="rId33"/>
    <p:sldLayoutId id="2147483714" r:id="rId34"/>
    <p:sldLayoutId id="2147483728" r:id="rId35"/>
    <p:sldLayoutId id="2147483680" r:id="rId36"/>
    <p:sldLayoutId id="2147483722" r:id="rId37"/>
    <p:sldLayoutId id="2147483682" r:id="rId38"/>
    <p:sldLayoutId id="2147483681" r:id="rId3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3" pos="5488" userDrawn="1">
          <p15:clr>
            <a:srgbClr val="F26B43"/>
          </p15:clr>
        </p15:guide>
        <p15:guide id="4" orient="horz" pos="214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7" orient="horz" pos="509" userDrawn="1">
          <p15:clr>
            <a:srgbClr val="F26B43"/>
          </p15:clr>
        </p15:guide>
        <p15:guide id="8" orient="horz" pos="962" userDrawn="1">
          <p15:clr>
            <a:srgbClr val="F26B43"/>
          </p15:clr>
        </p15:guide>
        <p15:guide id="9" pos="884" userDrawn="1">
          <p15:clr>
            <a:srgbClr val="F26B43"/>
          </p15:clr>
        </p15:guide>
        <p15:guide id="10" orient="horz" pos="2981" userDrawn="1">
          <p15:clr>
            <a:srgbClr val="F26B43"/>
          </p15:clr>
        </p15:guide>
        <p15:guide id="12" orient="horz" pos="2890" userDrawn="1">
          <p15:clr>
            <a:srgbClr val="F26B43"/>
          </p15:clr>
        </p15:guide>
        <p15:guide id="13" pos="2880" userDrawn="1">
          <p15:clr>
            <a:srgbClr val="F26B43"/>
          </p15:clr>
        </p15:guide>
        <p15:guide id="14" pos="5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AB4B94-DCB7-654C-B92E-AB4DAC5F11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67338" y="1931122"/>
            <a:ext cx="6818396" cy="1098159"/>
          </a:xfrm>
        </p:spPr>
        <p:txBody>
          <a:bodyPr>
            <a:normAutofit fontScale="92500"/>
          </a:bodyPr>
          <a:lstStyle/>
          <a:p>
            <a:r>
              <a:rPr lang="de-DE" sz="2400" dirty="0"/>
              <a:t>General Challenges </a:t>
            </a:r>
            <a:r>
              <a:rPr lang="de-DE" sz="2400" dirty="0" err="1"/>
              <a:t>related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DAD in Europe and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</a:p>
          <a:p>
            <a:r>
              <a:rPr lang="de-DE" sz="2400" dirty="0"/>
              <a:t>regional </a:t>
            </a:r>
            <a:r>
              <a:rPr lang="de-DE" sz="2400" dirty="0" err="1"/>
              <a:t>perspective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Germany and </a:t>
            </a:r>
            <a:r>
              <a:rPr lang="de-DE" sz="2400" dirty="0" err="1"/>
              <a:t>the</a:t>
            </a:r>
            <a:r>
              <a:rPr lang="de-DE" sz="2400" dirty="0"/>
              <a:t> V3 countries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42725F69-2066-4468-BCE5-679C22864A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60700" y="3228350"/>
            <a:ext cx="6644860" cy="27514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293773-3B0F-084A-90A5-E084C6D4DD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67339" y="3336271"/>
            <a:ext cx="6644860" cy="27514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7DD957C-3452-4761-9823-3CD86CD33B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67339" y="3558263"/>
            <a:ext cx="6644860" cy="618824"/>
          </a:xfrm>
        </p:spPr>
        <p:txBody>
          <a:bodyPr/>
          <a:lstStyle/>
          <a:p>
            <a:r>
              <a:rPr lang="de-DE" sz="2000" dirty="0" err="1"/>
              <a:t>Barmetal</a:t>
            </a:r>
            <a:r>
              <a:rPr lang="de-DE" sz="2000" dirty="0"/>
              <a:t> Mutual Learning Event June 17, 10-12.30 CET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B68D486-A078-6C46-A1B8-52E0E5BF66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67339" y="4146861"/>
            <a:ext cx="6644860" cy="229294"/>
          </a:xfrm>
        </p:spPr>
        <p:txBody>
          <a:bodyPr/>
          <a:lstStyle/>
          <a:p>
            <a:r>
              <a:rPr lang="de-DE" sz="2000" dirty="0"/>
              <a:t>Gerhard Bosch</a:t>
            </a:r>
            <a:r>
              <a:rPr lang="de-DE" sz="2000"/>
              <a:t>, IAQ University </a:t>
            </a:r>
            <a:r>
              <a:rPr lang="de-DE" sz="2000" dirty="0"/>
              <a:t>Duisburg-Essen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9EFC52C-FBFE-4BD8-993F-BFE5E267A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00301" y="4732338"/>
            <a:ext cx="5965658" cy="413168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2" name="image2.png" descr="A close-up of a logo&#10;&#10;Description automatically generated">
            <a:extLst>
              <a:ext uri="{FF2B5EF4-FFF2-40B4-BE49-F238E27FC236}">
                <a16:creationId xmlns:a16="http://schemas.microsoft.com/office/drawing/2014/main" id="{20A90F27-0874-FF35-7B92-FF015D8A012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0" y="64251"/>
            <a:ext cx="5270500" cy="175895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E93292F-6C83-4E70-6A75-C00AF2ADA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771" y="678236"/>
            <a:ext cx="2838846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1E335-EF0C-C7A2-7EAA-69F3887D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386" y="340562"/>
            <a:ext cx="8280400" cy="647957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DAD </a:t>
            </a:r>
            <a:r>
              <a:rPr lang="de-DE" dirty="0" err="1">
                <a:solidFill>
                  <a:schemeClr val="tx1"/>
                </a:solidFill>
              </a:rPr>
              <a:t>has</a:t>
            </a:r>
            <a:r>
              <a:rPr lang="de-DE" dirty="0">
                <a:solidFill>
                  <a:schemeClr val="tx1"/>
                </a:solidFill>
              </a:rPr>
              <a:t> a strong </a:t>
            </a:r>
            <a:r>
              <a:rPr lang="de-DE" dirty="0" err="1">
                <a:solidFill>
                  <a:schemeClr val="tx1"/>
                </a:solidFill>
              </a:rPr>
              <a:t>impact</a:t>
            </a:r>
            <a:r>
              <a:rPr lang="de-DE" dirty="0">
                <a:solidFill>
                  <a:schemeClr val="tx1"/>
                </a:solidFill>
              </a:rPr>
              <a:t> on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manufacturing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industry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F24044D-E7FD-0EFB-0933-6F9567BB6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08DDC5-5504-8FDB-0F6A-CA8AF3D86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2ACF364-6F6F-AC59-2BBE-28CA0A9637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5988" y="902537"/>
            <a:ext cx="8356211" cy="333842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4 countries in our panel </a:t>
            </a:r>
          </a:p>
          <a:p>
            <a:pPr marL="971550" lvl="1" indent="-285750"/>
            <a:r>
              <a:rPr lang="en-US" sz="1400" dirty="0"/>
              <a:t>strong manufacturing industry </a:t>
            </a:r>
            <a:r>
              <a:rPr lang="en-US" sz="1400" b="1" dirty="0">
                <a:solidFill>
                  <a:schemeClr val="tx1"/>
                </a:solidFill>
              </a:rPr>
              <a:t>(share in % of GDP: CZ 31,2%, DE 26.6%, PL 29,3%, SK 27,5 %)</a:t>
            </a:r>
          </a:p>
          <a:p>
            <a:pPr marL="971550" lvl="1" indent="-285750"/>
            <a:r>
              <a:rPr lang="en-US" sz="1400" dirty="0"/>
              <a:t>in all four countries the automotive industry </a:t>
            </a:r>
            <a:r>
              <a:rPr lang="en-US" sz="1400" b="1" dirty="0">
                <a:solidFill>
                  <a:schemeClr val="tx1"/>
                </a:solidFill>
              </a:rPr>
              <a:t>most important </a:t>
            </a:r>
            <a:r>
              <a:rPr lang="en-US" sz="1400" dirty="0"/>
              <a:t>subsector </a:t>
            </a:r>
          </a:p>
          <a:p>
            <a:pPr marL="971550" lvl="1" indent="-285750"/>
            <a:r>
              <a:rPr lang="en-US" sz="1400" dirty="0"/>
              <a:t>main difference: CZ, PL and SK  belong to the  “integrated periphery in the automotive industry” with high foreign ownership, DE has its own OEMs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Therefore CZ, PL, SK “production hubs” </a:t>
            </a:r>
            <a:r>
              <a:rPr lang="en-US" dirty="0"/>
              <a:t>with high shares of blue-collar workers, DE  higher shares of highly skilled employees, concentration of strategic services like R&amp;D and high value-added products in countries of origin of the OEM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Digitalization not new - has productivity effects but despite this employment was growing in the last decade in all countries – slight decrease in recent years in CZ and 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European Green Deal includes a target to reduce transport-related greenhouse gas emissions by 90 % by</a:t>
            </a:r>
            <a:r>
              <a:rPr lang="en-US" sz="1600" b="1" dirty="0">
                <a:solidFill>
                  <a:schemeClr val="tx1"/>
                </a:solidFill>
              </a:rPr>
              <a:t> 2050</a:t>
            </a:r>
            <a:r>
              <a:rPr lang="en-US" sz="1600" dirty="0"/>
              <a:t>.</a:t>
            </a:r>
          </a:p>
          <a:p>
            <a:pPr marL="971550" lvl="1" indent="-285750"/>
            <a:r>
              <a:rPr lang="en-US" sz="1400" dirty="0"/>
              <a:t>DAD major challenge in the next decades: </a:t>
            </a:r>
            <a:r>
              <a:rPr lang="en-US" sz="1400" b="1" dirty="0">
                <a:solidFill>
                  <a:schemeClr val="tx1"/>
                </a:solidFill>
              </a:rPr>
              <a:t>Project for several generations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29332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8242E-EC32-82FD-6473-F8E1A2DA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64" y="523156"/>
            <a:ext cx="8280400" cy="647957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Impacts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DAD on </a:t>
            </a:r>
            <a:r>
              <a:rPr lang="de-DE" dirty="0" err="1">
                <a:solidFill>
                  <a:schemeClr val="tx1"/>
                </a:solidFill>
              </a:rPr>
              <a:t>employees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C4D7F7-9825-C429-FFB6-8820EA817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D804D6-39E1-5C16-88FF-94F10AA0D5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C7F17E6-6B77-6975-7AFF-176A9F498ACE}"/>
              </a:ext>
            </a:extLst>
          </p:cNvPr>
          <p:cNvSpPr txBox="1"/>
          <p:nvPr/>
        </p:nvSpPr>
        <p:spPr>
          <a:xfrm>
            <a:off x="432770" y="1144329"/>
            <a:ext cx="7933188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No fear of jobless growth - instead in all four countries labor and skill shortages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but regional job losses due to the elimination of certain products and components </a:t>
            </a:r>
            <a:r>
              <a:rPr lang="en-US" sz="1400" b="1" dirty="0"/>
              <a:t>(especially combustion engines, also in in other sectors e.g. coal and lignite)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Mostly blue-collar workers but also highly qualified production engineers affected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Job losses can only be avoided if those affected receive further training and are placed within the company or externally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Just transition</a:t>
            </a:r>
            <a:r>
              <a:rPr lang="en-US" sz="1600" dirty="0">
                <a:solidFill>
                  <a:schemeClr val="accent4"/>
                </a:solidFill>
              </a:rPr>
              <a:t> in the common interest of employers, employees and the state: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necessary to ensure acceptance among employees,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avoid labor shortages and costly unemployment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Long-term technological transformation requires planning lead time: this gives </a:t>
            </a:r>
            <a:r>
              <a:rPr lang="en-US" sz="1600" i="1" dirty="0"/>
              <a:t>time for early information</a:t>
            </a:r>
            <a:r>
              <a:rPr lang="en-US" sz="1600" dirty="0">
                <a:solidFill>
                  <a:schemeClr val="accent4"/>
                </a:solidFill>
              </a:rPr>
              <a:t> of all parties involved and planning of further training and replacements - In practice, however, company case studies often </a:t>
            </a:r>
            <a:r>
              <a:rPr lang="en-US" sz="1600" b="1" dirty="0"/>
              <a:t>show late information </a:t>
            </a:r>
            <a:r>
              <a:rPr lang="en-US" sz="1600" dirty="0">
                <a:solidFill>
                  <a:schemeClr val="accent4"/>
                </a:solidFill>
              </a:rPr>
              <a:t>about investments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4"/>
              </a:solidFill>
            </a:endParaRPr>
          </a:p>
          <a:p>
            <a:endParaRPr lang="en-US" sz="1600" b="1" dirty="0"/>
          </a:p>
          <a:p>
            <a:endParaRPr lang="en-US" sz="1600" dirty="0">
              <a:solidFill>
                <a:schemeClr val="accent4"/>
              </a:solidFill>
            </a:endParaRPr>
          </a:p>
          <a:p>
            <a:r>
              <a:rPr lang="en-US" sz="1600" dirty="0">
                <a:solidFill>
                  <a:schemeClr val="accent4"/>
                </a:solidFill>
              </a:rPr>
              <a:t> </a:t>
            </a:r>
            <a:endParaRPr lang="de-DE" sz="1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2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EB0A1-C27C-B22E-46AE-796E43E6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03" y="557906"/>
            <a:ext cx="8280400" cy="647957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chemeClr val="tx1"/>
                </a:solidFill>
              </a:rPr>
              <a:t>Ressources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for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the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transition</a:t>
            </a:r>
            <a:r>
              <a:rPr lang="de-DE" dirty="0">
                <a:solidFill>
                  <a:schemeClr val="tx1"/>
                </a:solidFill>
              </a:rPr>
              <a:t>: Who </a:t>
            </a:r>
            <a:r>
              <a:rPr lang="de-DE" dirty="0" err="1">
                <a:solidFill>
                  <a:schemeClr val="tx1"/>
                </a:solidFill>
              </a:rPr>
              <a:t>is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paying</a:t>
            </a:r>
            <a:r>
              <a:rPr lang="de-DE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B5ED674-687A-FDC4-1D61-A3B45FCFB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709614-AAF5-74EC-59F0-6842F37288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5DF5B33-E732-CAB7-2304-C07E3AEE0A25}"/>
              </a:ext>
            </a:extLst>
          </p:cNvPr>
          <p:cNvSpPr txBox="1"/>
          <p:nvPr/>
        </p:nvSpPr>
        <p:spPr>
          <a:xfrm>
            <a:off x="320118" y="1267424"/>
            <a:ext cx="82804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Substantial country differences in investments in R&amp;D in % of GDP:</a:t>
            </a:r>
            <a:r>
              <a:rPr lang="en-US" sz="1600" dirty="0"/>
              <a:t> </a:t>
            </a:r>
            <a:r>
              <a:rPr lang="en-US" sz="1600" b="1" dirty="0"/>
              <a:t>CZ 2,0 %, DE 3,13 %, PL 1,43 %, SK %.0,92 %, EU 2,16 %</a:t>
            </a:r>
            <a:endParaRPr lang="de-D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accent4"/>
                </a:solidFill>
              </a:rPr>
              <a:t>Stronger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state</a:t>
            </a:r>
            <a:r>
              <a:rPr lang="de-DE" dirty="0">
                <a:solidFill>
                  <a:schemeClr val="accent4"/>
                </a:solidFill>
              </a:rPr>
              <a:t> support in DE </a:t>
            </a:r>
            <a:r>
              <a:rPr lang="de-DE" dirty="0" err="1">
                <a:solidFill>
                  <a:schemeClr val="accent4"/>
                </a:solidFill>
              </a:rPr>
              <a:t>for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retraining</a:t>
            </a:r>
            <a:r>
              <a:rPr lang="de-DE" b="1" dirty="0">
                <a:solidFill>
                  <a:schemeClr val="accent4"/>
                </a:solidFill>
              </a:rPr>
              <a:t>: </a:t>
            </a:r>
            <a:r>
              <a:rPr lang="de-DE" dirty="0">
                <a:solidFill>
                  <a:schemeClr val="accent4"/>
                </a:solidFill>
              </a:rPr>
              <a:t>Labor </a:t>
            </a:r>
            <a:r>
              <a:rPr lang="de-DE" dirty="0" err="1">
                <a:solidFill>
                  <a:schemeClr val="accent4"/>
                </a:solidFill>
              </a:rPr>
              <a:t>market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policy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expenditures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for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retraining</a:t>
            </a:r>
            <a:r>
              <a:rPr lang="de-DE" dirty="0">
                <a:solidFill>
                  <a:schemeClr val="accent4"/>
                </a:solidFill>
              </a:rPr>
              <a:t> in % </a:t>
            </a:r>
            <a:r>
              <a:rPr lang="de-DE" dirty="0" err="1">
                <a:solidFill>
                  <a:schemeClr val="accent4"/>
                </a:solidFill>
              </a:rPr>
              <a:t>of</a:t>
            </a:r>
            <a:r>
              <a:rPr lang="de-DE" dirty="0">
                <a:solidFill>
                  <a:schemeClr val="accent4"/>
                </a:solidFill>
              </a:rPr>
              <a:t> GDP: </a:t>
            </a:r>
            <a:r>
              <a:rPr lang="de-DE" sz="1600" b="1" dirty="0"/>
              <a:t>CZ 0,01%, DE 0,18%;  PL 0,01% , SK 0,01% </a:t>
            </a:r>
            <a:r>
              <a:rPr lang="de-DE" dirty="0">
                <a:solidFill>
                  <a:schemeClr val="accent4"/>
                </a:solidFill>
              </a:rPr>
              <a:t>- Individualisation </a:t>
            </a:r>
            <a:r>
              <a:rPr lang="de-DE" dirty="0" err="1">
                <a:solidFill>
                  <a:schemeClr val="accent4"/>
                </a:solidFill>
              </a:rPr>
              <a:t>of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costs</a:t>
            </a:r>
            <a:r>
              <a:rPr lang="de-DE" dirty="0">
                <a:solidFill>
                  <a:schemeClr val="accent4"/>
                </a:solidFill>
              </a:rPr>
              <a:t>: </a:t>
            </a:r>
            <a:r>
              <a:rPr lang="de-DE" dirty="0" err="1">
                <a:solidFill>
                  <a:schemeClr val="accent4"/>
                </a:solidFill>
              </a:rPr>
              <a:t>disadvantage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for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the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low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skilled</a:t>
            </a:r>
            <a:r>
              <a:rPr lang="de-DE" dirty="0">
                <a:solidFill>
                  <a:schemeClr val="accent4"/>
                </a:solidFill>
              </a:rPr>
              <a:t> and SMEs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Technology </a:t>
            </a:r>
            <a:r>
              <a:rPr lang="de-DE" dirty="0" err="1">
                <a:solidFill>
                  <a:schemeClr val="accent4"/>
                </a:solidFill>
              </a:rPr>
              <a:t>transfer</a:t>
            </a:r>
            <a:r>
              <a:rPr lang="de-DE" dirty="0">
                <a:solidFill>
                  <a:schemeClr val="accent4"/>
                </a:solidFill>
              </a:rPr>
              <a:t> and </a:t>
            </a:r>
            <a:r>
              <a:rPr lang="de-DE" dirty="0" err="1">
                <a:solidFill>
                  <a:schemeClr val="accent4"/>
                </a:solidFill>
              </a:rPr>
              <a:t>transfer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of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training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programs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sz="1600" dirty="0">
                <a:solidFill>
                  <a:schemeClr val="accent4"/>
                </a:solidFill>
              </a:rPr>
              <a:t>(e.g. Volkswagen </a:t>
            </a:r>
            <a:r>
              <a:rPr lang="de-DE" sz="1600" dirty="0" err="1">
                <a:solidFill>
                  <a:schemeClr val="accent4"/>
                </a:solidFill>
              </a:rPr>
              <a:t>battery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academy</a:t>
            </a:r>
            <a:r>
              <a:rPr lang="de-DE" sz="1600" dirty="0">
                <a:solidFill>
                  <a:schemeClr val="accent4"/>
                </a:solidFill>
              </a:rPr>
              <a:t>)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within</a:t>
            </a:r>
            <a:r>
              <a:rPr lang="de-DE" dirty="0">
                <a:solidFill>
                  <a:schemeClr val="accent4"/>
                </a:solidFill>
              </a:rPr>
              <a:t> OEMs but not </a:t>
            </a:r>
            <a:r>
              <a:rPr lang="de-DE" dirty="0" err="1">
                <a:solidFill>
                  <a:schemeClr val="accent4"/>
                </a:solidFill>
              </a:rPr>
              <a:t>necessarily</a:t>
            </a:r>
            <a:r>
              <a:rPr lang="de-DE" dirty="0">
                <a:solidFill>
                  <a:schemeClr val="accent4"/>
                </a:solidFill>
              </a:rPr>
              <a:t>  </a:t>
            </a:r>
            <a:r>
              <a:rPr lang="de-DE" dirty="0" err="1">
                <a:solidFill>
                  <a:schemeClr val="accent4"/>
                </a:solidFill>
              </a:rPr>
              <a:t>to</a:t>
            </a:r>
            <a:r>
              <a:rPr lang="de-DE" dirty="0">
                <a:solidFill>
                  <a:schemeClr val="accent4"/>
                </a:solidFill>
              </a:rPr>
              <a:t> SMEs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Regional </a:t>
            </a:r>
            <a:r>
              <a:rPr lang="de-DE" dirty="0" err="1">
                <a:solidFill>
                  <a:schemeClr val="accent4"/>
                </a:solidFill>
              </a:rPr>
              <a:t>networks</a:t>
            </a:r>
            <a:r>
              <a:rPr lang="de-DE" dirty="0">
                <a:solidFill>
                  <a:schemeClr val="accent4"/>
                </a:solidFill>
              </a:rPr>
              <a:t> and regional </a:t>
            </a:r>
            <a:r>
              <a:rPr lang="de-DE" dirty="0" err="1">
                <a:solidFill>
                  <a:schemeClr val="accent4"/>
                </a:solidFill>
              </a:rPr>
              <a:t>training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centers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crucial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for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transfer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to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SME‘s</a:t>
            </a:r>
            <a:r>
              <a:rPr lang="de-DE" dirty="0">
                <a:solidFill>
                  <a:schemeClr val="accent4"/>
                </a:solidFill>
              </a:rPr>
              <a:t>: </a:t>
            </a:r>
            <a:r>
              <a:rPr lang="de-DE" sz="1600" dirty="0">
                <a:solidFill>
                  <a:schemeClr val="accent4"/>
                </a:solidFill>
              </a:rPr>
              <a:t>Germany: 27 regional </a:t>
            </a:r>
            <a:r>
              <a:rPr lang="de-DE" sz="1600" dirty="0" err="1">
                <a:solidFill>
                  <a:schemeClr val="accent4"/>
                </a:solidFill>
              </a:rPr>
              <a:t>networks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financed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through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the</a:t>
            </a:r>
            <a:r>
              <a:rPr lang="de-DE" sz="1600" dirty="0">
                <a:solidFill>
                  <a:schemeClr val="accent4"/>
                </a:solidFill>
              </a:rPr>
              <a:t> Automotive Industry Future Fund   </a:t>
            </a:r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11699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01686-7352-ECA9-2FF6-8FEF2755D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99" y="366101"/>
            <a:ext cx="8280400" cy="647957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New </a:t>
            </a:r>
            <a:r>
              <a:rPr lang="de-DE" dirty="0" err="1">
                <a:solidFill>
                  <a:schemeClr val="tx1"/>
                </a:solidFill>
              </a:rPr>
              <a:t>skill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requirements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8009EDB-112D-4C51-DE15-A5D70AE4F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1EC55E-AA12-A8A5-C085-1E9F75ED06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CF4CB03-D5C6-43D0-0AB2-B73627254F49}"/>
              </a:ext>
            </a:extLst>
          </p:cNvPr>
          <p:cNvSpPr txBox="1"/>
          <p:nvPr/>
        </p:nvSpPr>
        <p:spPr>
          <a:xfrm>
            <a:off x="231655" y="876265"/>
            <a:ext cx="806450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DAD </a:t>
            </a:r>
            <a:r>
              <a:rPr lang="de-DE" b="1" dirty="0"/>
              <a:t>project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several</a:t>
            </a:r>
            <a:r>
              <a:rPr lang="de-DE" b="1" dirty="0"/>
              <a:t> </a:t>
            </a:r>
            <a:r>
              <a:rPr lang="de-DE" b="1" dirty="0" err="1"/>
              <a:t>generations</a:t>
            </a:r>
            <a:r>
              <a:rPr lang="de-DE" b="1" dirty="0"/>
              <a:t>: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education</a:t>
            </a:r>
            <a:r>
              <a:rPr lang="de-DE" dirty="0">
                <a:solidFill>
                  <a:schemeClr val="accent4"/>
                </a:solidFill>
              </a:rPr>
              <a:t> and initial </a:t>
            </a:r>
            <a:r>
              <a:rPr lang="de-DE" dirty="0" err="1">
                <a:solidFill>
                  <a:schemeClr val="accent4"/>
                </a:solidFill>
              </a:rPr>
              <a:t>training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as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important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as</a:t>
            </a:r>
            <a:r>
              <a:rPr lang="de-DE" dirty="0">
                <a:solidFill>
                  <a:schemeClr val="accent4"/>
                </a:solidFill>
              </a:rPr>
              <a:t> </a:t>
            </a:r>
            <a:r>
              <a:rPr lang="de-DE" dirty="0" err="1">
                <a:solidFill>
                  <a:schemeClr val="accent4"/>
                </a:solidFill>
              </a:rPr>
              <a:t>retraining</a:t>
            </a:r>
            <a:endParaRPr lang="de-DE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4"/>
                </a:solidFill>
              </a:rPr>
              <a:t>Main </a:t>
            </a:r>
            <a:r>
              <a:rPr lang="de-DE" dirty="0" err="1">
                <a:solidFill>
                  <a:schemeClr val="accent4"/>
                </a:solidFill>
              </a:rPr>
              <a:t>trends</a:t>
            </a:r>
            <a:r>
              <a:rPr lang="de-DE" dirty="0">
                <a:solidFill>
                  <a:schemeClr val="accent4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accent4"/>
                </a:solidFill>
              </a:rPr>
              <a:t>Higher </a:t>
            </a:r>
            <a:r>
              <a:rPr lang="de-DE" sz="1600" dirty="0" err="1">
                <a:solidFill>
                  <a:schemeClr val="accent4"/>
                </a:solidFill>
              </a:rPr>
              <a:t>skill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requirements</a:t>
            </a:r>
            <a:r>
              <a:rPr lang="de-DE" sz="1600" dirty="0">
                <a:solidFill>
                  <a:schemeClr val="accent4"/>
                </a:solidFill>
              </a:rPr>
              <a:t> – </a:t>
            </a:r>
            <a:r>
              <a:rPr lang="de-DE" sz="1600" dirty="0" err="1">
                <a:solidFill>
                  <a:schemeClr val="accent4"/>
                </a:solidFill>
              </a:rPr>
              <a:t>less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demand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for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unskilled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workers</a:t>
            </a:r>
            <a:endParaRPr lang="de-DE" sz="1600" dirty="0">
              <a:solidFill>
                <a:schemeClr val="accent4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Tasks of skilled workers rarely characterized solely by metalworking, electrical engineering or information technology: new qualification profiles, in which several domains and existing occupations are combined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New skills in battery production: high-voltage electricians (licensed training)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accent4"/>
                </a:solidFill>
              </a:rPr>
              <a:t>But not </a:t>
            </a:r>
            <a:r>
              <a:rPr lang="de-DE" sz="1600" dirty="0" err="1">
                <a:solidFill>
                  <a:schemeClr val="accent4"/>
                </a:solidFill>
              </a:rPr>
              <a:t>everybody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has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to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be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retrained</a:t>
            </a:r>
            <a:r>
              <a:rPr lang="de-DE" sz="1600" dirty="0">
                <a:solidFill>
                  <a:schemeClr val="accent4"/>
                </a:solidFill>
              </a:rPr>
              <a:t>: </a:t>
            </a:r>
            <a:r>
              <a:rPr lang="de-DE" sz="1600" dirty="0" err="1">
                <a:solidFill>
                  <a:schemeClr val="accent4"/>
                </a:solidFill>
              </a:rPr>
              <a:t>many</a:t>
            </a:r>
            <a:r>
              <a:rPr lang="de-DE" sz="1600" dirty="0">
                <a:solidFill>
                  <a:schemeClr val="accent4"/>
                </a:solidFill>
              </a:rPr>
              <a:t> </a:t>
            </a:r>
            <a:r>
              <a:rPr lang="de-DE" sz="1600" dirty="0" err="1">
                <a:solidFill>
                  <a:schemeClr val="accent4"/>
                </a:solidFill>
              </a:rPr>
              <a:t>skills</a:t>
            </a:r>
            <a:r>
              <a:rPr lang="de-DE" sz="1600" dirty="0">
                <a:solidFill>
                  <a:schemeClr val="accent4"/>
                </a:solidFill>
              </a:rPr>
              <a:t> transferable  </a:t>
            </a:r>
            <a:endParaRPr lang="en-US" sz="1600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Revision of occupational profiles</a:t>
            </a:r>
            <a:r>
              <a:rPr lang="en-US" dirty="0">
                <a:solidFill>
                  <a:schemeClr val="accent4"/>
                </a:solidFill>
              </a:rPr>
              <a:t>: </a:t>
            </a:r>
            <a:r>
              <a:rPr lang="en-US" sz="1600" dirty="0">
                <a:solidFill>
                  <a:schemeClr val="accent4"/>
                </a:solidFill>
              </a:rPr>
              <a:t>More organized in the German dual system of apprenticeship by the social partners, starting in SK in sectoral committees  and in CZ in Committee for Retraining and Further Education …….</a:t>
            </a:r>
            <a:endParaRPr lang="en-US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Qualification requirements will continue to change: Necessary </a:t>
            </a:r>
            <a:r>
              <a:rPr lang="en-US" b="1" dirty="0"/>
              <a:t>continuous modernization</a:t>
            </a:r>
            <a:r>
              <a:rPr lang="en-US" dirty="0">
                <a:solidFill>
                  <a:schemeClr val="accent4"/>
                </a:solidFill>
              </a:rPr>
              <a:t> of the training contents in coming decades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accent4"/>
              </a:solidFill>
            </a:endParaRPr>
          </a:p>
          <a:p>
            <a:pPr marL="285750" indent="-285750">
              <a:buFontTx/>
              <a:buChar char="-"/>
            </a:pPr>
            <a:endParaRPr lang="de-DE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3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08464D-3129-4C3F-B3C0-F92730000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99" y="399963"/>
            <a:ext cx="8280400" cy="647957"/>
          </a:xfrm>
        </p:spPr>
        <p:txBody>
          <a:bodyPr/>
          <a:lstStyle/>
          <a:p>
            <a:r>
              <a:rPr lang="de-DE" dirty="0" err="1">
                <a:solidFill>
                  <a:schemeClr val="tx1"/>
                </a:solidFill>
              </a:rPr>
              <a:t>Conclusions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95BEC5-A510-428E-BD2C-836765254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7C5209-1B22-4F6C-81FB-CB2843D836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33E72DC-D02B-48C7-81AD-F296478B953F}"/>
              </a:ext>
            </a:extLst>
          </p:cNvPr>
          <p:cNvSpPr/>
          <p:nvPr/>
        </p:nvSpPr>
        <p:spPr>
          <a:xfrm>
            <a:off x="431799" y="865171"/>
            <a:ext cx="761491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Manufacturing core sector in all 4 countries. Successful </a:t>
            </a:r>
            <a:r>
              <a:rPr lang="en-US" b="1" dirty="0"/>
              <a:t>implementation of DAD prerequisite for future competitiveness.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DAD can only succeed with </a:t>
            </a:r>
            <a:r>
              <a:rPr lang="en-US" b="1" dirty="0"/>
              <a:t>clear political decisions </a:t>
            </a:r>
            <a:r>
              <a:rPr lang="en-US" dirty="0">
                <a:solidFill>
                  <a:schemeClr val="accent4"/>
                </a:solidFill>
              </a:rPr>
              <a:t>that guide investment decisions of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Many locations of OEMs and suppliers feel </a:t>
            </a:r>
            <a:r>
              <a:rPr lang="en-US" b="1" dirty="0"/>
              <a:t>informed too late </a:t>
            </a:r>
            <a:r>
              <a:rPr lang="en-US" dirty="0">
                <a:solidFill>
                  <a:schemeClr val="accent4"/>
                </a:solidFill>
              </a:rPr>
              <a:t>by headquarters of OEMs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The costs of the transformation of companies are mainly borne by the companies that also benefit from them – transfer within companies across borders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State support </a:t>
            </a:r>
            <a:r>
              <a:rPr lang="en-US" dirty="0">
                <a:solidFill>
                  <a:schemeClr val="accent4"/>
                </a:solidFill>
              </a:rPr>
              <a:t>for retraining, replacement and technology transfer to SME’s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Skill requirements and updating of training contents only </a:t>
            </a:r>
            <a:r>
              <a:rPr lang="en-US" b="1" dirty="0"/>
              <a:t>with social partners</a:t>
            </a:r>
            <a:r>
              <a:rPr lang="en-US" dirty="0">
                <a:solidFill>
                  <a:schemeClr val="accent4"/>
                </a:solidFill>
              </a:rPr>
              <a:t> successful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7691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IAQ Farben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742A45"/>
      </a:accent1>
      <a:accent2>
        <a:srgbClr val="5A9C78"/>
      </a:accent2>
      <a:accent3>
        <a:srgbClr val="C48A45"/>
      </a:accent3>
      <a:accent4>
        <a:srgbClr val="004885"/>
      </a:accent4>
      <a:accent5>
        <a:srgbClr val="F0E5C4"/>
      </a:accent5>
      <a:accent6>
        <a:srgbClr val="CCCCCC"/>
      </a:accent6>
      <a:hlink>
        <a:srgbClr val="004885"/>
      </a:hlink>
      <a:folHlink>
        <a:srgbClr val="742A4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729</Words>
  <Application>Microsoft Office PowerPoint</Application>
  <PresentationFormat>Bildschirmpräsentation (16:9)</PresentationFormat>
  <Paragraphs>57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Benutzerdefiniertes Design</vt:lpstr>
      <vt:lpstr>PowerPoint-Präsentation</vt:lpstr>
      <vt:lpstr>DAD has a strong impact on the manufacturing industry</vt:lpstr>
      <vt:lpstr>Impacts of DAD on employees</vt:lpstr>
      <vt:lpstr>Ressources for the transition: Who is paying?</vt:lpstr>
      <vt:lpstr>New skill requirements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Ulrike Horn</dc:creator>
  <cp:lastModifiedBy>Gerhard Bosch</cp:lastModifiedBy>
  <cp:revision>379</cp:revision>
  <cp:lastPrinted>2021-01-05T10:04:14Z</cp:lastPrinted>
  <dcterms:created xsi:type="dcterms:W3CDTF">2021-01-05T09:37:03Z</dcterms:created>
  <dcterms:modified xsi:type="dcterms:W3CDTF">2024-06-17T07:35:53Z</dcterms:modified>
</cp:coreProperties>
</file>