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96" r:id="rId2"/>
  </p:sldMasterIdLst>
  <p:sldIdLst>
    <p:sldId id="258" r:id="rId3"/>
    <p:sldId id="287" r:id="rId4"/>
    <p:sldId id="277" r:id="rId5"/>
    <p:sldId id="285" r:id="rId6"/>
    <p:sldId id="282" r:id="rId7"/>
    <p:sldId id="286" r:id="rId8"/>
    <p:sldId id="283" r:id="rId9"/>
    <p:sldId id="288" r:id="rId10"/>
    <p:sldId id="289" r:id="rId11"/>
    <p:sldId id="284" r:id="rId12"/>
    <p:sldId id="280" r:id="rId13"/>
  </p:sldIdLst>
  <p:sldSz cx="12192000" cy="6858000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E"/>
    <a:srgbClr val="0A0F7C"/>
    <a:srgbClr val="0F17BD"/>
    <a:srgbClr val="0000FF"/>
    <a:srgbClr val="004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09"/>
    <p:restoredTop sz="94697"/>
  </p:normalViewPr>
  <p:slideViewPr>
    <p:cSldViewPr snapToObjects="1">
      <p:cViewPr varScale="1">
        <p:scale>
          <a:sx n="90" d="100"/>
          <a:sy n="90" d="100"/>
        </p:scale>
        <p:origin x="240" y="5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972D2-9A0A-435B-AF96-DC8886EDD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8A4805-EFF1-4E5D-836A-4734EF777C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A3DC1C7-3DE0-4608-8407-EDDD3B9E1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28/02/19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D8AF164-D031-432D-B552-3617F3B80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AB8F79D-A7D4-4EA1-8BEF-348826C85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095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FBAA58-2FD3-4641-B971-7487E176B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2A6FC7D8-97F1-46CC-9A4C-545AAEFB1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AACE2E5D-089E-471C-98EE-CEE5AD266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66410E0-6E1C-4D2C-B525-80BDE103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28/02/19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BB60628-CF89-494A-A50C-85E168A2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75BD611-5D48-434B-ACC1-F3F2767A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932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F810C8-1FE2-4B8F-900F-102E5DDA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ACFA2BC-0245-4AA5-8E78-F26590D07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CD5358C-B68D-49C0-9BAF-7B46EAA8C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28/02/19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562A711-13D1-48D3-B9CF-0FC05F677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F60B71D-BD65-4D99-8A0C-5BBCE2EAD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2035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158427E-C61B-4EF2-8A8B-2F543CA484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1AAD0C5C-173F-4E98-8C92-F7718DB62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066994B-990F-44C3-BFD2-06C8E2049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28/02/19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E4901B7-1103-462D-96BA-58618AB80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75A3E16-BCDC-4E74-A7D8-2352D939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9082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4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71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99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57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26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60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66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972D2-9A0A-435B-AF96-DC8886EDD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8A4805-EFF1-4E5D-836A-4734EF777C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A3DC1C7-3DE0-4608-8407-EDDD3B9E1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28/02/19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D8AF164-D031-432D-B552-3617F3B80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AB8F79D-A7D4-4EA1-8BEF-348826C85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4047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9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751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23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A4D05B-92B5-40DA-9AE7-0735808E2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65126"/>
            <a:ext cx="8712968" cy="78216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9194AB7-FFE8-4F7A-BC73-321A55591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353475"/>
            <a:ext cx="10515600" cy="479669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33B987F-9E32-4B32-A5AE-1A42505E1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28/02/19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61870B5-8C8F-4929-9BA9-EF651A0D1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16F03F7-7E62-41D9-9853-54AB02738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489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EC96C5-56A3-4833-97C2-FD11B30F5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30039B1-DEA9-4255-A516-FFF79934D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22A4FB6-B4AB-4A31-A2E1-73B25696A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28/02/19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956CB16-2174-4EA2-8DAA-BC79D5DBB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10438CD-3D03-44F1-9E15-A620B9D9A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5485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8AA0DC-3B28-4791-A59D-D95DA0B2C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8989DC3-3AEF-4139-972B-FB4A777B0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86D61F4-099A-415E-993E-49F7087DC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F1C2018-0BD4-4506-8E75-343BECDFC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28/02/19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5CCF972-228F-4F62-8A10-BE865E19D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392A8B0-38C7-447C-B24A-09B89DF6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7824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8CFC41-5903-4835-8A9A-96C047F51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DB26C4B-44FC-4588-A5B6-4D79B5852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F6B9EC8-5B5D-4BE5-9DE0-1A72F398D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E06EE0C-6FFF-4A37-80CC-9A784ACC1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EED78F1-8352-4E23-A6D2-843413211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634A3A5E-232D-484A-A517-97716537A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28/02/19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809FA0B3-E3FD-4B84-B882-18D8E27D8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37646E8A-3638-4BE5-88A7-45492B4C0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929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71A29-5D0D-4C4F-965A-613B93551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EA8778EC-4E36-465D-9BAB-E1E485370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28/02/19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DA42380F-2E33-4B18-913C-D2A2FE95E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558684E-503B-493F-8C39-1553AE829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805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537EB0BD-3345-4DB8-A176-302BEC33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28/02/19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B04A3920-B583-41DB-99C0-2AB5091D9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ED12AB06-3544-499B-8892-478AD4C62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971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15E3D2-A674-4F2E-84CA-50832FC27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4B1BACC-5C49-485E-9B62-D99F39638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E291A64-BAB9-447A-8F1C-94F4BE1A0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287CBA7-A28D-4998-AFD6-3DDEDB540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28/02/19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C2C26AD-0469-450F-A6BB-9BECBA6B7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4339E85-7A83-492E-B592-9CA9D66B4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4978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C76BB38C-D097-4109-9D34-52ABBAF50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65126"/>
            <a:ext cx="10515600" cy="782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844CDA3-0920-4905-A76B-E07CB52B3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96605"/>
            <a:ext cx="10515600" cy="5424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2F998A8-C8F7-41C4-9686-884B98584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A06F4-FF62-4C47-9C9B-2210F053E216}" type="datetimeFigureOut">
              <a:rPr lang="pt-PT" smtClean="0"/>
              <a:t>28/02/19</a:t>
            </a:fld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9E7F453-C2F1-4521-A4E0-1C555AE87E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8C4AA8B-0C40-4485-B255-85AC8565E62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272853" y="216485"/>
            <a:ext cx="2653814" cy="1080120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7C55E7C6-BE99-49AB-B780-2A265313730A}"/>
              </a:ext>
            </a:extLst>
          </p:cNvPr>
          <p:cNvSpPr/>
          <p:nvPr userDrawn="1"/>
        </p:nvSpPr>
        <p:spPr>
          <a:xfrm>
            <a:off x="0" y="6520259"/>
            <a:ext cx="12192000" cy="36512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355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08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5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80176" y="685800"/>
            <a:ext cx="34686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DD7EDDD4-EFBC-4A79-A09F-2A5F03049F49}"/>
              </a:ext>
            </a:extLst>
          </p:cNvPr>
          <p:cNvSpPr txBox="1"/>
          <p:nvPr/>
        </p:nvSpPr>
        <p:spPr>
          <a:xfrm>
            <a:off x="4727848" y="5157192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Confederação do Comércio e Serviços de Portugal</a:t>
            </a:r>
          </a:p>
          <a:p>
            <a:endParaRPr lang="pt-PT" sz="2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pPr algn="just"/>
            <a:r>
              <a:rPr lang="pt-PT" sz="3600" dirty="0">
                <a:solidFill>
                  <a:srgbClr val="0A0F7C"/>
                </a:solidFill>
              </a:rPr>
              <a:t>EEASD -</a:t>
            </a:r>
            <a:r>
              <a:rPr lang="en" dirty="0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 dirty="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9A6E7658-C9A0-5346-814F-89E93C5E31EA}"/>
              </a:ext>
            </a:extLst>
          </p:cNvPr>
          <p:cNvSpPr txBox="1"/>
          <p:nvPr/>
        </p:nvSpPr>
        <p:spPr>
          <a:xfrm>
            <a:off x="479376" y="1628799"/>
            <a:ext cx="108732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ambria" panose="02040503050406030204" pitchFamily="18" charset="0"/>
              </a:rPr>
              <a:t>Some thoughts:</a:t>
            </a:r>
          </a:p>
          <a:p>
            <a:endParaRPr lang="en-GB" dirty="0">
              <a:latin typeface="Cambria" panose="02040503050406030204" pitchFamily="18" charset="0"/>
            </a:endParaRPr>
          </a:p>
          <a:p>
            <a:pPr marL="285750" indent="-285750">
              <a:buFontTx/>
              <a:buChar char="-"/>
            </a:pPr>
            <a:r>
              <a:rPr lang="en-GB" dirty="0">
                <a:latin typeface="Cambria" panose="02040503050406030204" pitchFamily="18" charset="0"/>
              </a:rPr>
              <a:t>Partners are satisfy with the general involvement in SD ( both national and EU level)</a:t>
            </a:r>
          </a:p>
          <a:p>
            <a:pPr marL="285750" indent="-285750">
              <a:buFontTx/>
              <a:buChar char="-"/>
            </a:pPr>
            <a:r>
              <a:rPr lang="en" dirty="0">
                <a:latin typeface="Cambria" panose="02040503050406030204" pitchFamily="18" charset="0"/>
              </a:rPr>
              <a:t>In the crisis period policies have been based on a greater role for social partners.</a:t>
            </a:r>
            <a:endParaRPr lang="en-GB" dirty="0">
              <a:latin typeface="Cambria" panose="02040503050406030204" pitchFamily="18" charset="0"/>
            </a:endParaRPr>
          </a:p>
          <a:p>
            <a:pPr marL="285750" indent="-285750">
              <a:buFontTx/>
              <a:buChar char="-"/>
            </a:pPr>
            <a:r>
              <a:rPr lang="en-GB" dirty="0">
                <a:latin typeface="Cambria" panose="02040503050406030204" pitchFamily="18" charset="0"/>
              </a:rPr>
              <a:t>National level for negotiations - </a:t>
            </a:r>
            <a:r>
              <a:rPr lang="en" dirty="0">
                <a:latin typeface="Cambria" panose="02040503050406030204" pitchFamily="18" charset="0"/>
              </a:rPr>
              <a:t>perceived effectiveness of their processes and outcomes. </a:t>
            </a:r>
            <a:r>
              <a:rPr lang="en-GB" dirty="0">
                <a:latin typeface="Cambria" panose="02040503050406030204" pitchFamily="18" charset="0"/>
              </a:rPr>
              <a:t>Tripartite</a:t>
            </a:r>
          </a:p>
          <a:p>
            <a:pPr marL="285750" indent="-285750">
              <a:buFontTx/>
              <a:buChar char="-"/>
            </a:pPr>
            <a:r>
              <a:rPr lang="en-GB" dirty="0">
                <a:latin typeface="Cambria" panose="02040503050406030204" pitchFamily="18" charset="0"/>
              </a:rPr>
              <a:t>Inspiration from EU level – exchange of information and good practices. “to be on board” is important although effectiveness is not so well perceived. It’s difficult to reach the EU level with concrete topics.</a:t>
            </a:r>
          </a:p>
          <a:p>
            <a:pPr marL="285750" indent="-285750">
              <a:buFontTx/>
              <a:buChar char="-"/>
            </a:pPr>
            <a:r>
              <a:rPr lang="en-GB" dirty="0">
                <a:latin typeface="Cambria" panose="02040503050406030204" pitchFamily="18" charset="0"/>
              </a:rPr>
              <a:t>Bilateral exchanges ( employers and trade Unions) are positively evaluated. ( no binding outcomes)Common projects/Recommendations/ joint declarations), particularly by employers. Focus on the topics ( agreements on a particular topic – </a:t>
            </a:r>
            <a:r>
              <a:rPr lang="en-GB" dirty="0" err="1">
                <a:latin typeface="Cambria" panose="02040503050406030204" pitchFamily="18" charset="0"/>
              </a:rPr>
              <a:t>e.g</a:t>
            </a:r>
            <a:r>
              <a:rPr lang="en-GB" dirty="0">
                <a:latin typeface="Cambria" panose="02040503050406030204" pitchFamily="18" charset="0"/>
              </a:rPr>
              <a:t> agriculture )</a:t>
            </a:r>
          </a:p>
          <a:p>
            <a:endParaRPr lang="en-GB" dirty="0">
              <a:latin typeface="Cambria" panose="02040503050406030204" pitchFamily="18" charset="0"/>
            </a:endParaRPr>
          </a:p>
          <a:p>
            <a:pPr marL="285750" indent="-285750">
              <a:buFontTx/>
              <a:buChar char="-"/>
            </a:pPr>
            <a:endParaRPr lang="en-GB" dirty="0">
              <a:latin typeface="Cambria" panose="02040503050406030204" pitchFamily="18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70203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80176" y="685800"/>
            <a:ext cx="34686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CAF834B7-093D-4F99-9A8C-6E0BB762ABC7}"/>
              </a:ext>
            </a:extLst>
          </p:cNvPr>
          <p:cNvSpPr txBox="1"/>
          <p:nvPr/>
        </p:nvSpPr>
        <p:spPr>
          <a:xfrm>
            <a:off x="1055440" y="3645024"/>
            <a:ext cx="6696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Confederação do Comércio e Serviços de Portugal (CCP)</a:t>
            </a:r>
          </a:p>
          <a:p>
            <a:r>
              <a:rPr lang="pt-PT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Avenida Dom Vasco da Gama, 26</a:t>
            </a:r>
          </a:p>
          <a:p>
            <a:r>
              <a:rPr lang="pt-PT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Lisboa</a:t>
            </a:r>
          </a:p>
          <a:p>
            <a:endParaRPr lang="pt-PT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pt-PT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www.ccp.pt</a:t>
            </a:r>
            <a:endParaRPr lang="pt-PT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29699"/>
            <a:ext cx="3526005" cy="183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377410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FA24886C-040F-754A-86B0-2C8AFBE27F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243" b="755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00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pPr algn="just"/>
            <a:r>
              <a:rPr lang="pt-PT" sz="3600" dirty="0">
                <a:solidFill>
                  <a:srgbClr val="0A0F7C"/>
                </a:solidFill>
              </a:rPr>
              <a:t>EEASD- </a:t>
            </a:r>
            <a:r>
              <a:rPr lang="en" dirty="0">
                <a:solidFill>
                  <a:srgbClr val="0A0F7C"/>
                </a:solidFill>
              </a:rPr>
              <a:t>Enhancing the Effectiveness of Social Dialogue Articulation in Europe” </a:t>
            </a:r>
            <a:endParaRPr lang="pt-PT" sz="3600" dirty="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B5F0D011-1ED1-8341-B366-0FD30C4684C5}"/>
              </a:ext>
            </a:extLst>
          </p:cNvPr>
          <p:cNvSpPr txBox="1"/>
          <p:nvPr/>
        </p:nvSpPr>
        <p:spPr>
          <a:xfrm>
            <a:off x="831272" y="1436914"/>
            <a:ext cx="987323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>
                <a:latin typeface="Cambria" panose="02040503050406030204" pitchFamily="18" charset="0"/>
              </a:rPr>
              <a:t>Portugal</a:t>
            </a:r>
          </a:p>
          <a:p>
            <a:endParaRPr lang="pt-PT" sz="3200" b="1" dirty="0">
              <a:latin typeface="Cambria" panose="02040503050406030204" pitchFamily="18" charset="0"/>
            </a:endParaRPr>
          </a:p>
          <a:p>
            <a:endParaRPr lang="pt-PT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ambria" panose="02040503050406030204" pitchFamily="18" charset="0"/>
              </a:rPr>
              <a:t>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ambria" panose="02040503050406030204" pitchFamily="18" charset="0"/>
              </a:rPr>
              <a:t>Interviews – where we 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ambria" panose="02040503050406030204" pitchFamily="18" charset="0"/>
              </a:rPr>
              <a:t>Some thoughts</a:t>
            </a:r>
          </a:p>
          <a:p>
            <a:endParaRPr lang="en-GB" sz="2800" dirty="0">
              <a:latin typeface="Cambria" panose="02040503050406030204" pitchFamily="18" charset="0"/>
            </a:endParaRPr>
          </a:p>
          <a:p>
            <a:endParaRPr lang="pt-P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pPr algn="just"/>
            <a:r>
              <a:rPr lang="pt-PT" sz="3600" dirty="0">
                <a:solidFill>
                  <a:srgbClr val="0A0F7C"/>
                </a:solidFill>
              </a:rPr>
              <a:t>EEASD- </a:t>
            </a:r>
            <a:r>
              <a:rPr lang="en" dirty="0">
                <a:solidFill>
                  <a:srgbClr val="0A0F7C"/>
                </a:solidFill>
              </a:rPr>
              <a:t>Enhancing the Effectiveness of Social Dialogue Articulation in Europe” </a:t>
            </a:r>
            <a:endParaRPr lang="pt-PT" sz="3600" dirty="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EC59862B-4A3E-E540-89ED-F31507877DA2}"/>
              </a:ext>
            </a:extLst>
          </p:cNvPr>
          <p:cNvSpPr txBox="1"/>
          <p:nvPr/>
        </p:nvSpPr>
        <p:spPr>
          <a:xfrm>
            <a:off x="1" y="1896222"/>
            <a:ext cx="1192864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>
                <a:latin typeface="Cambria" panose="02040503050406030204" pitchFamily="18" charset="0"/>
              </a:rPr>
              <a:t>Social Dialogue in Portugal</a:t>
            </a:r>
          </a:p>
          <a:p>
            <a:endParaRPr lang="pt-PT" sz="2000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ambria" panose="02040503050406030204" pitchFamily="18" charset="0"/>
              </a:rPr>
              <a:t>The Social and Economic Council</a:t>
            </a:r>
            <a:r>
              <a:rPr lang="en-GB" sz="2000" b="1" dirty="0">
                <a:latin typeface="Cambria" panose="02040503050406030204" pitchFamily="18" charset="0"/>
              </a:rPr>
              <a:t> </a:t>
            </a:r>
            <a:r>
              <a:rPr lang="en-GB" sz="2000" dirty="0">
                <a:latin typeface="Cambria" panose="02040503050406030204" pitchFamily="18" charset="0"/>
              </a:rPr>
              <a:t>(CES) is the main constitutional body for consultation and social concertation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ambria" panose="02040503050406030204" pitchFamily="18" charset="0"/>
              </a:rPr>
              <a:t>Consultative role: with the participation of the most representative organisations in the Portuguese society</a:t>
            </a:r>
          </a:p>
          <a:p>
            <a:r>
              <a:rPr lang="en-GB" sz="2000" dirty="0">
                <a:latin typeface="Cambria" panose="02040503050406030204" pitchFamily="18" charset="0"/>
              </a:rPr>
              <a:t> and economic tissue, CES </a:t>
            </a:r>
            <a:r>
              <a:rPr lang="en-US" sz="2000" dirty="0">
                <a:latin typeface="Cambria" panose="02040503050406030204" pitchFamily="18" charset="0"/>
              </a:rPr>
              <a:t>expresses opinions </a:t>
            </a:r>
            <a:r>
              <a:rPr lang="en-GB" sz="2000" dirty="0">
                <a:latin typeface="Cambria" panose="02040503050406030204" pitchFamily="18" charset="0"/>
              </a:rPr>
              <a:t>on the drafts of the programmes and policies for social and </a:t>
            </a:r>
          </a:p>
          <a:p>
            <a:r>
              <a:rPr lang="en-GB" sz="2000" dirty="0">
                <a:latin typeface="Cambria" panose="02040503050406030204" pitchFamily="18" charset="0"/>
              </a:rPr>
              <a:t>economic development, Portugal’s positioning within the European institutions with regard to these policies, </a:t>
            </a:r>
          </a:p>
          <a:p>
            <a:r>
              <a:rPr lang="en-GB" sz="2000" dirty="0">
                <a:latin typeface="Cambria" panose="02040503050406030204" pitchFamily="18" charset="0"/>
              </a:rPr>
              <a:t>the use of  funds at national level and the regional development policy.</a:t>
            </a:r>
          </a:p>
          <a:p>
            <a:endParaRPr lang="pt-PT" sz="2000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Cambria" panose="02040503050406030204" pitchFamily="18" charset="0"/>
              </a:rPr>
              <a:t>Social concertation role: it fosters social dialogue and negotiation between the Government and the Social Partners – trade unions and employer associations.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B3F9692-088B-4841-9153-F1E678A827C9}"/>
              </a:ext>
            </a:extLst>
          </p:cNvPr>
          <p:cNvSpPr txBox="1"/>
          <p:nvPr/>
        </p:nvSpPr>
        <p:spPr>
          <a:xfrm>
            <a:off x="479376" y="1249891"/>
            <a:ext cx="125912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</a:rPr>
              <a:t>Context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8840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r>
              <a:rPr lang="pt-PT" sz="3600" dirty="0">
                <a:solidFill>
                  <a:srgbClr val="0A0F7C"/>
                </a:solidFill>
              </a:rPr>
              <a:t>EEASD -</a:t>
            </a:r>
            <a:r>
              <a:rPr lang="en" dirty="0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 dirty="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FD75C31-8B6E-E24D-86C7-1DC52E889A52}"/>
              </a:ext>
            </a:extLst>
          </p:cNvPr>
          <p:cNvSpPr txBox="1"/>
          <p:nvPr/>
        </p:nvSpPr>
        <p:spPr>
          <a:xfrm>
            <a:off x="767408" y="1393365"/>
            <a:ext cx="1036915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sz="2400" dirty="0">
                <a:latin typeface="Cambria" panose="02040503050406030204" pitchFamily="18" charset="0"/>
              </a:rPr>
              <a:t>The main employers and trade unions confederations in Portugal involved in social concertation level:</a:t>
            </a:r>
          </a:p>
          <a:p>
            <a:endParaRPr lang="en-GB" sz="2400" dirty="0">
              <a:latin typeface="Cambria" panose="02040503050406030204" pitchFamily="18" charset="0"/>
            </a:endParaRPr>
          </a:p>
          <a:p>
            <a:r>
              <a:rPr lang="en-GB" sz="2400" b="1" dirty="0">
                <a:latin typeface="Cambria" panose="02040503050406030204" pitchFamily="18" charset="0"/>
              </a:rPr>
              <a:t>Employers:</a:t>
            </a:r>
            <a:endParaRPr lang="pt-PT" sz="2400" b="1" dirty="0">
              <a:latin typeface="Cambria" panose="02040503050406030204" pitchFamily="18" charset="0"/>
            </a:endParaRPr>
          </a:p>
          <a:p>
            <a:pPr lvl="0"/>
            <a:r>
              <a:rPr lang="en-GB" sz="2400" dirty="0">
                <a:latin typeface="Cambria" panose="02040503050406030204" pitchFamily="18" charset="0"/>
              </a:rPr>
              <a:t>Agriculture (CAP) – affiliated to COPA - GEOPA</a:t>
            </a:r>
            <a:endParaRPr lang="pt-PT" sz="2400" dirty="0">
              <a:latin typeface="Cambria" panose="02040503050406030204" pitchFamily="18" charset="0"/>
            </a:endParaRPr>
          </a:p>
          <a:p>
            <a:pPr lvl="0"/>
            <a:r>
              <a:rPr lang="en-GB" sz="2400" dirty="0">
                <a:latin typeface="Cambria" panose="02040503050406030204" pitchFamily="18" charset="0"/>
              </a:rPr>
              <a:t>Industry (CIP) - BUSINESSEUROPE</a:t>
            </a:r>
            <a:endParaRPr lang="pt-PT" sz="2400" dirty="0">
              <a:latin typeface="Cambria" panose="02040503050406030204" pitchFamily="18" charset="0"/>
            </a:endParaRPr>
          </a:p>
          <a:p>
            <a:pPr lvl="0"/>
            <a:r>
              <a:rPr lang="en-GB" sz="2400" dirty="0">
                <a:latin typeface="Cambria" panose="02040503050406030204" pitchFamily="18" charset="0"/>
              </a:rPr>
              <a:t>Commerce and Services (CCP) - EUROCOMMERCE</a:t>
            </a:r>
            <a:endParaRPr lang="pt-PT" sz="2400" dirty="0">
              <a:latin typeface="Cambria" panose="02040503050406030204" pitchFamily="18" charset="0"/>
            </a:endParaRPr>
          </a:p>
          <a:p>
            <a:pPr lvl="0"/>
            <a:r>
              <a:rPr lang="en-GB" sz="2400" dirty="0">
                <a:latin typeface="Cambria" panose="02040503050406030204" pitchFamily="18" charset="0"/>
              </a:rPr>
              <a:t>Tourism (CTP) – none </a:t>
            </a:r>
          </a:p>
          <a:p>
            <a:pPr lvl="0"/>
            <a:endParaRPr lang="en-GB" sz="2400" dirty="0">
              <a:latin typeface="Cambria" panose="02040503050406030204" pitchFamily="18" charset="0"/>
            </a:endParaRPr>
          </a:p>
          <a:p>
            <a:pPr lvl="0"/>
            <a:r>
              <a:rPr lang="en-GB" sz="2400" b="1" dirty="0">
                <a:latin typeface="Cambria" panose="02040503050406030204" pitchFamily="18" charset="0"/>
              </a:rPr>
              <a:t>Trade Unions:</a:t>
            </a:r>
            <a:endParaRPr lang="pt-PT" sz="2400" b="1" dirty="0">
              <a:latin typeface="Cambria" panose="02040503050406030204" pitchFamily="18" charset="0"/>
            </a:endParaRPr>
          </a:p>
          <a:p>
            <a:pPr lvl="0"/>
            <a:r>
              <a:rPr lang="en-GB" sz="2400" dirty="0">
                <a:latin typeface="Cambria" panose="02040503050406030204" pitchFamily="18" charset="0"/>
              </a:rPr>
              <a:t>The two trade union confederations UGT e CGTP – ETUC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870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r>
              <a:rPr lang="pt-PT" sz="3600" dirty="0">
                <a:solidFill>
                  <a:srgbClr val="0A0F7C"/>
                </a:solidFill>
              </a:rPr>
              <a:t>EEASD -</a:t>
            </a:r>
            <a:r>
              <a:rPr lang="en" dirty="0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 dirty="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50B89D8A-AF35-4C4E-AB80-275BAE6B79D3}"/>
              </a:ext>
            </a:extLst>
          </p:cNvPr>
          <p:cNvSpPr txBox="1"/>
          <p:nvPr/>
        </p:nvSpPr>
        <p:spPr>
          <a:xfrm>
            <a:off x="623393" y="2852936"/>
            <a:ext cx="107996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2000" b="1" dirty="0">
                <a:latin typeface="Cambria" panose="02040503050406030204" pitchFamily="18" charset="0"/>
              </a:rPr>
              <a:t>Consultative Committee – European Commission</a:t>
            </a:r>
          </a:p>
          <a:p>
            <a:endParaRPr lang="en" sz="2000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2000" dirty="0">
                <a:latin typeface="Cambria" panose="02040503050406030204" pitchFamily="18" charset="0"/>
              </a:rPr>
              <a:t>Advisory Committee on the Free Movement of Workers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2000" dirty="0">
                <a:latin typeface="Cambria" panose="02040503050406030204" pitchFamily="18" charset="0"/>
              </a:rPr>
              <a:t>Advisory Committee on Vocational and Professional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2000" dirty="0">
                <a:latin typeface="Cambria" panose="02040503050406030204" pitchFamily="18" charset="0"/>
              </a:rPr>
              <a:t>Advisory Committee for Safety, Hygiene and Health Protection at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2000" dirty="0">
                <a:latin typeface="Cambria" panose="02040503050406030204" pitchFamily="18" charset="0"/>
              </a:rPr>
              <a:t>Advisory Committee on Immigrant Workers’ Social Security</a:t>
            </a:r>
          </a:p>
          <a:p>
            <a:endParaRPr lang="en" sz="2000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2000" dirty="0">
                <a:latin typeface="Cambria" panose="02040503050406030204" pitchFamily="18" charset="0"/>
              </a:rPr>
              <a:t>European Social Fund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2000" dirty="0">
                <a:latin typeface="Cambria" panose="02040503050406030204" pitchFamily="18" charset="0"/>
              </a:rPr>
              <a:t>European Lifelong Learning </a:t>
            </a:r>
            <a:r>
              <a:rPr lang="en" sz="2000" dirty="0" err="1">
                <a:latin typeface="Cambria" panose="02040503050406030204" pitchFamily="18" charset="0"/>
              </a:rPr>
              <a:t>Programme</a:t>
            </a:r>
            <a:r>
              <a:rPr lang="en" sz="2000">
                <a:latin typeface="Cambria" panose="02040503050406030204" pitchFamily="18" charset="0"/>
              </a:rPr>
              <a:t> Committee</a:t>
            </a:r>
          </a:p>
          <a:p>
            <a:br>
              <a:rPr lang="en"/>
            </a:br>
            <a:endParaRPr lang="pt-PT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87DE13-6C64-D84F-B45D-BA23F13BE34C}"/>
              </a:ext>
            </a:extLst>
          </p:cNvPr>
          <p:cNvSpPr txBox="1"/>
          <p:nvPr/>
        </p:nvSpPr>
        <p:spPr>
          <a:xfrm>
            <a:off x="479377" y="1196753"/>
            <a:ext cx="109436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>
                <a:latin typeface="Cambria" panose="02040503050406030204" pitchFamily="18" charset="0"/>
              </a:rPr>
              <a:t>All the organisations are involved at the Management Board of: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" sz="2000">
                <a:latin typeface="Cambria" panose="02040503050406030204" pitchFamily="18" charset="0"/>
              </a:rPr>
              <a:t>European Foundation for the Improvement of Living and Working Conditions (DUBLIN Foundation)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" sz="2000">
                <a:latin typeface="Cambria" panose="02040503050406030204" pitchFamily="18" charset="0"/>
              </a:rPr>
              <a:t>Governing Board of the European Centre for the Development of Vocational Training (CEDEFOP)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2000">
                <a:latin typeface="Cambria" panose="02040503050406030204" pitchFamily="18" charset="0"/>
              </a:rPr>
              <a:t>Board of the European Agency for Safety and Health at Work (Bilbao’s Agency)</a:t>
            </a:r>
            <a:endParaRPr lang="pt-PT" sz="200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76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r>
              <a:rPr lang="pt-PT" sz="3600">
                <a:solidFill>
                  <a:srgbClr val="0A0F7C"/>
                </a:solidFill>
              </a:rPr>
              <a:t>EEASD -</a:t>
            </a:r>
            <a:r>
              <a:rPr lang="en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7A28989-A80A-744C-9A4D-218ED6500B4F}"/>
              </a:ext>
            </a:extLst>
          </p:cNvPr>
          <p:cNvSpPr txBox="1"/>
          <p:nvPr/>
        </p:nvSpPr>
        <p:spPr>
          <a:xfrm>
            <a:off x="1033152" y="1543792"/>
            <a:ext cx="995939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>
                <a:latin typeface="Cambria" panose="02040503050406030204" pitchFamily="18" charset="0"/>
              </a:rPr>
              <a:t>Interviews – where we are:</a:t>
            </a:r>
          </a:p>
          <a:p>
            <a:endParaRPr lang="en-GB" sz="2800">
              <a:latin typeface="Cambria" panose="02040503050406030204" pitchFamily="18" charset="0"/>
            </a:endParaRPr>
          </a:p>
          <a:p>
            <a:r>
              <a:rPr lang="en-GB" sz="2800">
                <a:latin typeface="Cambria" panose="02040503050406030204" pitchFamily="18" charset="0"/>
              </a:rPr>
              <a:t>10 interviews at national level:</a:t>
            </a:r>
          </a:p>
          <a:p>
            <a:r>
              <a:rPr lang="en-GB" sz="2800">
                <a:latin typeface="Cambria" panose="02040503050406030204" pitchFamily="18" charset="0"/>
              </a:rPr>
              <a:t>Total 6 </a:t>
            </a:r>
          </a:p>
          <a:p>
            <a:r>
              <a:rPr lang="en-GB" sz="2800">
                <a:latin typeface="Cambria" panose="02040503050406030204" pitchFamily="18" charset="0"/>
              </a:rPr>
              <a:t>5 employers</a:t>
            </a:r>
          </a:p>
          <a:p>
            <a:r>
              <a:rPr lang="en-GB" sz="2800">
                <a:latin typeface="Cambria" panose="02040503050406030204" pitchFamily="18" charset="0"/>
              </a:rPr>
              <a:t>1 trade Union Confederation</a:t>
            </a:r>
          </a:p>
          <a:p>
            <a:endParaRPr lang="en-GB" sz="2800">
              <a:latin typeface="Cambria" panose="02040503050406030204" pitchFamily="18" charset="0"/>
            </a:endParaRPr>
          </a:p>
          <a:p>
            <a:r>
              <a:rPr lang="en-GB" sz="2800">
                <a:latin typeface="Cambria" panose="02040503050406030204" pitchFamily="18" charset="0"/>
              </a:rPr>
              <a:t>16 interviews at sector level</a:t>
            </a:r>
          </a:p>
          <a:p>
            <a:r>
              <a:rPr lang="en-GB" sz="2800">
                <a:latin typeface="Cambria" panose="02040503050406030204" pitchFamily="18" charset="0"/>
              </a:rPr>
              <a:t>Total 1</a:t>
            </a:r>
          </a:p>
          <a:p>
            <a:r>
              <a:rPr lang="en-GB" sz="2800">
                <a:latin typeface="Cambria" panose="02040503050406030204" pitchFamily="18" charset="0"/>
              </a:rPr>
              <a:t>Commerce - Employer</a:t>
            </a:r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9026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pPr algn="just"/>
            <a:r>
              <a:rPr lang="pt-PT" sz="3600" dirty="0">
                <a:solidFill>
                  <a:srgbClr val="0A0F7C"/>
                </a:solidFill>
              </a:rPr>
              <a:t>EEASD -</a:t>
            </a:r>
            <a:r>
              <a:rPr lang="en" dirty="0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 dirty="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9A6E7658-C9A0-5346-814F-89E93C5E31EA}"/>
              </a:ext>
            </a:extLst>
          </p:cNvPr>
          <p:cNvSpPr txBox="1"/>
          <p:nvPr/>
        </p:nvSpPr>
        <p:spPr>
          <a:xfrm>
            <a:off x="263352" y="1034825"/>
            <a:ext cx="116136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/>
          </a:p>
          <a:p>
            <a:r>
              <a:rPr lang="en-GB" b="1" dirty="0">
                <a:latin typeface="Cambria" panose="02040503050406030204" pitchFamily="18" charset="0"/>
              </a:rPr>
              <a:t>PART A. </a:t>
            </a:r>
            <a:r>
              <a:rPr lang="en-US" b="1" dirty="0">
                <a:latin typeface="Cambria" panose="02040503050406030204" pitchFamily="18" charset="0"/>
              </a:rPr>
              <a:t>Experience with EU level social dialogue </a:t>
            </a:r>
            <a:endParaRPr lang="en-GB" b="1" dirty="0">
              <a:latin typeface="Cambria" panose="02040503050406030204" pitchFamily="18" charset="0"/>
            </a:endParaRPr>
          </a:p>
          <a:p>
            <a:endParaRPr lang="en-GB" b="1" dirty="0">
              <a:latin typeface="Cambria" panose="02040503050406030204" pitchFamily="18" charset="0"/>
            </a:endParaRPr>
          </a:p>
          <a:p>
            <a:r>
              <a:rPr lang="en-GB" b="1" dirty="0">
                <a:latin typeface="Cambria" panose="02040503050406030204" pitchFamily="18" charset="0"/>
              </a:rPr>
              <a:t>A.1 Presence in social dialogue</a:t>
            </a:r>
          </a:p>
          <a:p>
            <a:endParaRPr lang="en-GB" b="1" dirty="0">
              <a:latin typeface="Cambria" panose="02040503050406030204" pitchFamily="18" charset="0"/>
            </a:endParaRPr>
          </a:p>
          <a:p>
            <a:r>
              <a:rPr lang="en-GB" dirty="0">
                <a:latin typeface="Cambria" panose="02040503050406030204" pitchFamily="18" charset="0"/>
              </a:rPr>
              <a:t>All the interviewees are involved in a regular basis, both at national and EU level.</a:t>
            </a:r>
          </a:p>
          <a:p>
            <a:r>
              <a:rPr lang="en-GB" dirty="0">
                <a:latin typeface="Cambria" panose="02040503050406030204" pitchFamily="18" charset="0"/>
              </a:rPr>
              <a:t>The most important topic for all the organisations: Digitalisation and the new forms of employment ( representativeness of SP) as well  Skills and training.</a:t>
            </a:r>
          </a:p>
          <a:p>
            <a:endParaRPr lang="en-GB" b="1" dirty="0">
              <a:latin typeface="Cambria" panose="02040503050406030204" pitchFamily="18" charset="0"/>
            </a:endParaRPr>
          </a:p>
          <a:p>
            <a:r>
              <a:rPr lang="en-GB" b="1" dirty="0">
                <a:latin typeface="Cambria" panose="02040503050406030204" pitchFamily="18" charset="0"/>
              </a:rPr>
              <a:t>A.2 Transposition of outcomes between EU-level and national-level social dialogue</a:t>
            </a:r>
          </a:p>
          <a:p>
            <a:r>
              <a:rPr lang="en-GB" dirty="0">
                <a:latin typeface="Cambria" panose="02040503050406030204" pitchFamily="18" charset="0"/>
              </a:rPr>
              <a:t>Variable dynamics.  </a:t>
            </a:r>
          </a:p>
          <a:p>
            <a:endParaRPr lang="en-GB" dirty="0">
              <a:latin typeface="Cambria" panose="02040503050406030204" pitchFamily="18" charset="0"/>
            </a:endParaRPr>
          </a:p>
          <a:p>
            <a:r>
              <a:rPr lang="en-GB" b="1" dirty="0">
                <a:latin typeface="Cambria" panose="02040503050406030204" pitchFamily="18" charset="0"/>
              </a:rPr>
              <a:t>A.3 European semester involvement</a:t>
            </a:r>
          </a:p>
          <a:p>
            <a:endParaRPr lang="en-GB" b="1" dirty="0">
              <a:latin typeface="Cambria" panose="02040503050406030204" pitchFamily="18" charset="0"/>
            </a:endParaRPr>
          </a:p>
          <a:p>
            <a:r>
              <a:rPr lang="en-GB" dirty="0">
                <a:latin typeface="Cambria" panose="02040503050406030204" pitchFamily="18" charset="0"/>
              </a:rPr>
              <a:t>Positive involvement. A boost to improve the connection EU level/national level.</a:t>
            </a:r>
          </a:p>
          <a:p>
            <a:r>
              <a:rPr lang="en-GB" dirty="0">
                <a:latin typeface="Cambria" panose="02040503050406030204" pitchFamily="18" charset="0"/>
              </a:rPr>
              <a:t>2 phases: </a:t>
            </a:r>
            <a:r>
              <a:rPr lang="en-GB" u="sng" dirty="0">
                <a:latin typeface="Cambria" panose="02040503050406030204" pitchFamily="18" charset="0"/>
              </a:rPr>
              <a:t>preparation</a:t>
            </a:r>
            <a:r>
              <a:rPr lang="en-GB" dirty="0">
                <a:latin typeface="Cambria" panose="02040503050406030204" pitchFamily="18" charset="0"/>
              </a:rPr>
              <a:t> with an important SP involvement </a:t>
            </a:r>
          </a:p>
          <a:p>
            <a:r>
              <a:rPr lang="en-GB" dirty="0">
                <a:latin typeface="Cambria" panose="02040503050406030204" pitchFamily="18" charset="0"/>
              </a:rPr>
              <a:t>+ </a:t>
            </a:r>
            <a:r>
              <a:rPr lang="en-GB" u="sng" dirty="0">
                <a:latin typeface="Cambria" panose="02040503050406030204" pitchFamily="18" charset="0"/>
              </a:rPr>
              <a:t>Recommendations</a:t>
            </a:r>
            <a:r>
              <a:rPr lang="en-GB" dirty="0">
                <a:latin typeface="Cambria" panose="02040503050406030204" pitchFamily="18" charset="0"/>
              </a:rPr>
              <a:t> – not so important. There is a lack of monitoring </a:t>
            </a:r>
          </a:p>
          <a:p>
            <a:r>
              <a:rPr lang="en-GB" dirty="0">
                <a:latin typeface="Cambria" panose="02040503050406030204" pitchFamily="18" charset="0"/>
              </a:rPr>
              <a:t>and evaluation of the Recommendations.</a:t>
            </a:r>
          </a:p>
          <a:p>
            <a:endParaRPr lang="pt-PT" dirty="0">
              <a:latin typeface="Cambria" panose="02040503050406030204" pitchFamily="18" charset="0"/>
            </a:endParaRPr>
          </a:p>
          <a:p>
            <a:endParaRPr lang="pt-PT" b="1" dirty="0"/>
          </a:p>
          <a:p>
            <a:endParaRPr lang="en-GB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84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pPr algn="just"/>
            <a:r>
              <a:rPr lang="pt-PT" sz="3600" dirty="0">
                <a:solidFill>
                  <a:srgbClr val="0A0F7C"/>
                </a:solidFill>
              </a:rPr>
              <a:t>EEASD -</a:t>
            </a:r>
            <a:r>
              <a:rPr lang="en" dirty="0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 dirty="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716F6E80-F24F-8744-A6B3-B0FE70DF138D}"/>
              </a:ext>
            </a:extLst>
          </p:cNvPr>
          <p:cNvSpPr txBox="1"/>
          <p:nvPr/>
        </p:nvSpPr>
        <p:spPr>
          <a:xfrm>
            <a:off x="335360" y="1340768"/>
            <a:ext cx="118201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</a:rPr>
              <a:t>PART B. Social dialogue articulation - national/sector level</a:t>
            </a:r>
          </a:p>
          <a:p>
            <a:endParaRPr lang="en-US" b="1" dirty="0">
              <a:latin typeface="Cambria" panose="02040503050406030204" pitchFamily="18" charset="0"/>
            </a:endParaRPr>
          </a:p>
          <a:p>
            <a:r>
              <a:rPr lang="en-GB" b="1" dirty="0">
                <a:latin typeface="Cambria" panose="02040503050406030204" pitchFamily="18" charset="0"/>
              </a:rPr>
              <a:t>B.1 Involvement in social dialogue structures</a:t>
            </a:r>
          </a:p>
          <a:p>
            <a:r>
              <a:rPr lang="en-GB" dirty="0">
                <a:latin typeface="Cambria" panose="02040503050406030204" pitchFamily="18" charset="0"/>
              </a:rPr>
              <a:t>The instrument is more important than the topic ( trade Unions approach)</a:t>
            </a:r>
          </a:p>
          <a:p>
            <a:r>
              <a:rPr lang="en-GB" dirty="0">
                <a:latin typeface="Cambria" panose="02040503050406030204" pitchFamily="18" charset="0"/>
              </a:rPr>
              <a:t>Transparent and predictable working conditions; Continuous training; digitalisation; demography; </a:t>
            </a:r>
          </a:p>
          <a:p>
            <a:r>
              <a:rPr lang="en-GB" dirty="0">
                <a:latin typeface="Cambria" panose="02040503050406030204" pitchFamily="18" charset="0"/>
              </a:rPr>
              <a:t>psycho-social and risks at work ( Stress/ burn out).</a:t>
            </a:r>
          </a:p>
          <a:p>
            <a:r>
              <a:rPr lang="en-GB" dirty="0">
                <a:latin typeface="Cambria" panose="02040503050406030204" pitchFamily="18" charset="0"/>
              </a:rPr>
              <a:t>Different roles to legislation and collective agreements</a:t>
            </a:r>
          </a:p>
          <a:p>
            <a:endParaRPr lang="en-GB" dirty="0">
              <a:latin typeface="Cambria" panose="02040503050406030204" pitchFamily="18" charset="0"/>
            </a:endParaRPr>
          </a:p>
          <a:p>
            <a:r>
              <a:rPr lang="en-GB" b="1" dirty="0">
                <a:latin typeface="Cambria" panose="02040503050406030204" pitchFamily="18" charset="0"/>
              </a:rPr>
              <a:t>B.2 Interactions, coalition building and power relations within   national/sector level SD structures </a:t>
            </a:r>
          </a:p>
          <a:p>
            <a:r>
              <a:rPr lang="en-GB" dirty="0">
                <a:latin typeface="Cambria" panose="02040503050406030204" pitchFamily="18" charset="0"/>
              </a:rPr>
              <a:t>Depends on the context and the people in charge</a:t>
            </a:r>
          </a:p>
          <a:p>
            <a:r>
              <a:rPr lang="en-GB" dirty="0">
                <a:latin typeface="Cambria" panose="02040503050406030204" pitchFamily="18" charset="0"/>
              </a:rPr>
              <a:t>In general – good relations – rules of the “game” – informal discussions very important – to build trust </a:t>
            </a:r>
          </a:p>
          <a:p>
            <a:r>
              <a:rPr lang="en-GB" dirty="0">
                <a:latin typeface="Cambria" panose="02040503050406030204" pitchFamily="18" charset="0"/>
              </a:rPr>
              <a:t>( takes time).</a:t>
            </a:r>
          </a:p>
          <a:p>
            <a:r>
              <a:rPr lang="en-GB" dirty="0">
                <a:latin typeface="Cambria" panose="02040503050406030204" pitchFamily="18" charset="0"/>
              </a:rPr>
              <a:t>Parliament ( outside SD structures)</a:t>
            </a:r>
          </a:p>
          <a:p>
            <a:endParaRPr lang="pt-PT" b="1" dirty="0">
              <a:latin typeface="Cambria" panose="02040503050406030204" pitchFamily="18" charset="0"/>
            </a:endParaRPr>
          </a:p>
          <a:p>
            <a:r>
              <a:rPr lang="en-GB" b="1" dirty="0">
                <a:latin typeface="Cambria" panose="02040503050406030204" pitchFamily="18" charset="0"/>
              </a:rPr>
              <a:t>B.3 General assessment of the effectiveness of social dialogue articulation at the national level</a:t>
            </a:r>
            <a:endParaRPr lang="pt-PT" b="1" dirty="0">
              <a:latin typeface="Cambria" panose="02040503050406030204" pitchFamily="18" charset="0"/>
            </a:endParaRPr>
          </a:p>
          <a:p>
            <a:r>
              <a:rPr lang="pt-PT" dirty="0">
                <a:latin typeface="Cambria" panose="02040503050406030204" pitchFamily="18" charset="0"/>
              </a:rPr>
              <a:t>Positive </a:t>
            </a:r>
            <a:r>
              <a:rPr lang="en-GB" dirty="0">
                <a:latin typeface="Cambria" panose="02040503050406030204" pitchFamily="18" charset="0"/>
              </a:rPr>
              <a:t>assessment. There are legislation resulting from the process.</a:t>
            </a:r>
          </a:p>
          <a:p>
            <a:r>
              <a:rPr lang="en-GB" dirty="0">
                <a:latin typeface="Cambria" panose="02040503050406030204" pitchFamily="18" charset="0"/>
              </a:rPr>
              <a:t>To be improve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66275685"/>
      </p:ext>
    </p:extLst>
  </p:cSld>
  <p:clrMapOvr>
    <a:masterClrMapping/>
  </p:clrMapOvr>
</p:sld>
</file>

<file path=ppt/theme/theme1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ldura">
  <a:themeElements>
    <a:clrScheme name="Moldura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oldura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ldur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808</Words>
  <Application>Microsoft Macintosh PowerPoint</Application>
  <PresentationFormat>Ecrã Panorâmico</PresentationFormat>
  <Paragraphs>111</Paragraphs>
  <Slides>11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11</vt:i4>
      </vt:variant>
    </vt:vector>
  </HeadingPairs>
  <TitlesOfParts>
    <vt:vector size="20" baseType="lpstr">
      <vt:lpstr>Arial</vt:lpstr>
      <vt:lpstr>Arial Rounded MT Bold</vt:lpstr>
      <vt:lpstr>Calibri</vt:lpstr>
      <vt:lpstr>Cambria</vt:lpstr>
      <vt:lpstr>Corbel</vt:lpstr>
      <vt:lpstr>Segoe UI</vt:lpstr>
      <vt:lpstr>Wingdings 2</vt:lpstr>
      <vt:lpstr>Modelo de apresentação personalizado</vt:lpstr>
      <vt:lpstr>Moldura</vt:lpstr>
      <vt:lpstr>Apresentação do PowerPoint</vt:lpstr>
      <vt:lpstr>Apresentação do PowerPoint</vt:lpstr>
      <vt:lpstr>EEASD- Enhancing the Effectiveness of Social Dialogue Articulation in Europe” </vt:lpstr>
      <vt:lpstr>EEASD- Enhancing the Effectiveness of Social Dialogue Articulation in Europe” </vt:lpstr>
      <vt:lpstr>EEASD - Enhancing the Effectiveness of Social Dialogue Articulation in Europe” </vt:lpstr>
      <vt:lpstr>EEASD - Enhancing the Effectiveness of Social Dialogue Articulation in Europe” </vt:lpstr>
      <vt:lpstr>EEASD - Enhancing the Effectiveness of Social Dialogue Articulation in Europe” </vt:lpstr>
      <vt:lpstr>EEASD - Enhancing the Effectiveness of Social Dialogue Articulation in Europe” </vt:lpstr>
      <vt:lpstr>EEASD - Enhancing the Effectiveness of Social Dialogue Articulation in Europe” </vt:lpstr>
      <vt:lpstr>EEASD - Enhancing the Effectiveness of Social Dialogue Articulation in Europe”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Alexandra Costa Artur</dc:creator>
  <cp:lastModifiedBy>Alexandra Costa Artur</cp:lastModifiedBy>
  <cp:revision>15</cp:revision>
  <dcterms:created xsi:type="dcterms:W3CDTF">2019-02-26T21:08:50Z</dcterms:created>
  <dcterms:modified xsi:type="dcterms:W3CDTF">2019-02-28T07:32:40Z</dcterms:modified>
</cp:coreProperties>
</file>