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</p:sldMasterIdLst>
  <p:sldIdLst>
    <p:sldId id="258" r:id="rId3"/>
    <p:sldId id="277" r:id="rId4"/>
    <p:sldId id="285" r:id="rId5"/>
    <p:sldId id="282" r:id="rId6"/>
    <p:sldId id="294" r:id="rId7"/>
    <p:sldId id="299" r:id="rId8"/>
    <p:sldId id="303" r:id="rId9"/>
    <p:sldId id="291" r:id="rId10"/>
    <p:sldId id="283" r:id="rId11"/>
    <p:sldId id="297" r:id="rId12"/>
    <p:sldId id="298" r:id="rId13"/>
    <p:sldId id="300" r:id="rId14"/>
    <p:sldId id="288" r:id="rId15"/>
    <p:sldId id="308" r:id="rId16"/>
    <p:sldId id="289" r:id="rId17"/>
    <p:sldId id="284" r:id="rId18"/>
    <p:sldId id="293" r:id="rId19"/>
    <p:sldId id="286" r:id="rId20"/>
    <p:sldId id="296" r:id="rId21"/>
    <p:sldId id="312" r:id="rId22"/>
    <p:sldId id="313" r:id="rId23"/>
    <p:sldId id="306" r:id="rId24"/>
    <p:sldId id="310" r:id="rId25"/>
    <p:sldId id="309" r:id="rId26"/>
    <p:sldId id="295" r:id="rId27"/>
    <p:sldId id="307" r:id="rId28"/>
    <p:sldId id="304" r:id="rId29"/>
    <p:sldId id="280" r:id="rId30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A0F7C"/>
    <a:srgbClr val="0F17BD"/>
    <a:srgbClr val="0000FF"/>
    <a:srgbClr val="004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/>
    <p:restoredTop sz="94796"/>
  </p:normalViewPr>
  <p:slideViewPr>
    <p:cSldViewPr snapToObjects="1">
      <p:cViewPr varScale="1">
        <p:scale>
          <a:sx n="108" d="100"/>
          <a:sy n="108" d="100"/>
        </p:scale>
        <p:origin x="94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3262-3FC6-48E5-B89C-9CA95B28E7F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A5F87A2F-C30E-4799-A27A-643F5B445AFA}">
      <dgm:prSet phldrT="[Text]"/>
      <dgm:spPr>
        <a:solidFill>
          <a:schemeClr val="accent4"/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Participação nas estruturas a nível da UE</a:t>
          </a:r>
        </a:p>
      </dgm:t>
    </dgm:pt>
    <dgm:pt modelId="{B4CC119D-179B-449D-8350-760F884092FD}" type="parTrans" cxnId="{42351FE2-CB75-42DC-BAE8-C68439BD215E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ABFB1781-8EA8-4B13-B29F-E64A0A993158}" type="sibTrans" cxnId="{42351FE2-CB75-42DC-BAE8-C68439BD215E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4D8356CD-A9EC-48E5-A012-96D08C55C7F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Efetividade do diálogo social</a:t>
          </a:r>
        </a:p>
      </dgm:t>
    </dgm:pt>
    <dgm:pt modelId="{6D8FBD13-2895-4EAB-BD73-F818C52A189D}" type="parTrans" cxnId="{198B9A4D-470C-4AA6-9050-F323098CE8BF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54AFD2EA-64AF-4EB5-9E94-273340C464DD}" type="sibTrans" cxnId="{198B9A4D-470C-4AA6-9050-F323098CE8BF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22247CA3-B536-460B-AF21-75E1BEF49107}">
      <dgm:prSet/>
      <dgm:spPr>
        <a:solidFill>
          <a:schemeClr val="accent3"/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Sugestões de melhoria</a:t>
          </a:r>
        </a:p>
      </dgm:t>
    </dgm:pt>
    <dgm:pt modelId="{DECA47E3-C6FC-43AF-B1E6-3A50403B0306}" type="parTrans" cxnId="{62587D46-032E-4179-81E7-DD92A6C399AF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975AA37F-4088-4A78-9D77-D94951DC0176}" type="sibTrans" cxnId="{62587D46-032E-4179-81E7-DD92A6C399AF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91ED3557-78D8-482B-B5AF-56E5DEB885B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PT" noProof="0" dirty="0">
              <a:solidFill>
                <a:schemeClr val="tx1"/>
              </a:solidFill>
            </a:rPr>
            <a:t>Cooperação com outros atores  </a:t>
          </a:r>
        </a:p>
      </dgm:t>
    </dgm:pt>
    <dgm:pt modelId="{2B6CC796-E6AA-42E6-8BF9-E561B3C2F6D9}" type="sibTrans" cxnId="{C57B5DA5-5A15-4B79-AD6D-8A04284605E3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E5171EAF-B56F-4E08-B915-65C598607534}" type="parTrans" cxnId="{C57B5DA5-5A15-4B79-AD6D-8A04284605E3}">
      <dgm:prSet/>
      <dgm:spPr/>
      <dgm:t>
        <a:bodyPr/>
        <a:lstStyle/>
        <a:p>
          <a:endParaRPr lang="sk-SK">
            <a:solidFill>
              <a:schemeClr val="tx1"/>
            </a:solidFill>
          </a:endParaRPr>
        </a:p>
      </dgm:t>
    </dgm:pt>
    <dgm:pt modelId="{70D8FCE8-B1DC-A84F-8EA7-49FE37AA5873}">
      <dgm:prSet/>
      <dgm:spPr/>
      <dgm:t>
        <a:bodyPr/>
        <a:lstStyle/>
        <a:p>
          <a:r>
            <a:rPr lang="en-GB" dirty="0" err="1"/>
            <a:t>Compromisso</a:t>
          </a:r>
          <a:r>
            <a:rPr lang="en-GB" dirty="0"/>
            <a:t> </a:t>
          </a:r>
          <a:r>
            <a:rPr lang="en-GB" dirty="0" err="1"/>
            <a:t>em</a:t>
          </a:r>
          <a:r>
            <a:rPr lang="en-GB" dirty="0"/>
            <a:t> resolver </a:t>
          </a:r>
          <a:r>
            <a:rPr lang="en-GB" dirty="0" err="1"/>
            <a:t>problemas</a:t>
          </a:r>
          <a:endParaRPr lang="pt-PT" dirty="0"/>
        </a:p>
      </dgm:t>
    </dgm:pt>
    <dgm:pt modelId="{0F811C76-272D-B746-96F2-607DF7C2486B}" type="parTrans" cxnId="{44551DA4-0563-3D42-A40B-B8D27FF152FB}">
      <dgm:prSet/>
      <dgm:spPr/>
      <dgm:t>
        <a:bodyPr/>
        <a:lstStyle/>
        <a:p>
          <a:endParaRPr lang="pt-PT"/>
        </a:p>
      </dgm:t>
    </dgm:pt>
    <dgm:pt modelId="{91CE7A09-0322-4B40-9170-8690057C7EDF}" type="sibTrans" cxnId="{44551DA4-0563-3D42-A40B-B8D27FF152FB}">
      <dgm:prSet/>
      <dgm:spPr/>
      <dgm:t>
        <a:bodyPr/>
        <a:lstStyle/>
        <a:p>
          <a:endParaRPr lang="pt-PT"/>
        </a:p>
      </dgm:t>
    </dgm:pt>
    <dgm:pt modelId="{CDAAB222-C153-41A7-A6F1-3601697F1E5E}" type="pres">
      <dgm:prSet presAssocID="{C16E3262-3FC6-48E5-B89C-9CA95B28E7FD}" presName="linear" presStyleCnt="0">
        <dgm:presLayoutVars>
          <dgm:dir/>
          <dgm:animLvl val="lvl"/>
          <dgm:resizeHandles val="exact"/>
        </dgm:presLayoutVars>
      </dgm:prSet>
      <dgm:spPr/>
    </dgm:pt>
    <dgm:pt modelId="{11CF3D58-7C5B-48D7-B1AA-7DF53893ACCE}" type="pres">
      <dgm:prSet presAssocID="{A5F87A2F-C30E-4799-A27A-643F5B445AFA}" presName="parentLin" presStyleCnt="0"/>
      <dgm:spPr/>
    </dgm:pt>
    <dgm:pt modelId="{076DBFD1-4AFD-4270-8B2B-6385248FFA8E}" type="pres">
      <dgm:prSet presAssocID="{A5F87A2F-C30E-4799-A27A-643F5B445AFA}" presName="parentLeftMargin" presStyleLbl="node1" presStyleIdx="0" presStyleCnt="5"/>
      <dgm:spPr/>
    </dgm:pt>
    <dgm:pt modelId="{270FCB26-21E7-45E1-B8D1-39D546AF9CD8}" type="pres">
      <dgm:prSet presAssocID="{A5F87A2F-C30E-4799-A27A-643F5B445A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358AA0B-18CF-4196-AEC0-41784103BAC4}" type="pres">
      <dgm:prSet presAssocID="{A5F87A2F-C30E-4799-A27A-643F5B445AFA}" presName="negativeSpace" presStyleCnt="0"/>
      <dgm:spPr/>
    </dgm:pt>
    <dgm:pt modelId="{D328423A-C66D-4455-8EC6-1F15AC728659}" type="pres">
      <dgm:prSet presAssocID="{A5F87A2F-C30E-4799-A27A-643F5B445AFA}" presName="childText" presStyleLbl="conFgAcc1" presStyleIdx="0" presStyleCnt="5">
        <dgm:presLayoutVars>
          <dgm:bulletEnabled val="1"/>
        </dgm:presLayoutVars>
      </dgm:prSet>
      <dgm:spPr/>
    </dgm:pt>
    <dgm:pt modelId="{5EB16856-240E-4BA3-8D9B-82BEC5B6721B}" type="pres">
      <dgm:prSet presAssocID="{ABFB1781-8EA8-4B13-B29F-E64A0A993158}" presName="spaceBetweenRectangles" presStyleCnt="0"/>
      <dgm:spPr/>
    </dgm:pt>
    <dgm:pt modelId="{529A0609-1968-4AF7-BDDF-EAE35AEF871C}" type="pres">
      <dgm:prSet presAssocID="{91ED3557-78D8-482B-B5AF-56E5DEB885BE}" presName="parentLin" presStyleCnt="0"/>
      <dgm:spPr/>
    </dgm:pt>
    <dgm:pt modelId="{0D7EF428-1FE1-41A4-916C-7832FD825FB7}" type="pres">
      <dgm:prSet presAssocID="{91ED3557-78D8-482B-B5AF-56E5DEB885BE}" presName="parentLeftMargin" presStyleLbl="node1" presStyleIdx="0" presStyleCnt="5"/>
      <dgm:spPr/>
    </dgm:pt>
    <dgm:pt modelId="{010164AE-6995-4559-BA0D-8CBDA3255F5A}" type="pres">
      <dgm:prSet presAssocID="{91ED3557-78D8-482B-B5AF-56E5DEB885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E5775F3-75BA-44C8-AFAA-151F3722B7C5}" type="pres">
      <dgm:prSet presAssocID="{91ED3557-78D8-482B-B5AF-56E5DEB885BE}" presName="negativeSpace" presStyleCnt="0"/>
      <dgm:spPr/>
    </dgm:pt>
    <dgm:pt modelId="{92A1A4A2-C4C6-45E9-946F-DFE964EA4C8A}" type="pres">
      <dgm:prSet presAssocID="{91ED3557-78D8-482B-B5AF-56E5DEB885BE}" presName="childText" presStyleLbl="conFgAcc1" presStyleIdx="1" presStyleCnt="5">
        <dgm:presLayoutVars>
          <dgm:bulletEnabled val="1"/>
        </dgm:presLayoutVars>
      </dgm:prSet>
      <dgm:spPr/>
    </dgm:pt>
    <dgm:pt modelId="{DC328010-3536-45C3-892E-DD3F7DA4BE2D}" type="pres">
      <dgm:prSet presAssocID="{2B6CC796-E6AA-42E6-8BF9-E561B3C2F6D9}" presName="spaceBetweenRectangles" presStyleCnt="0"/>
      <dgm:spPr/>
    </dgm:pt>
    <dgm:pt modelId="{9CB05D47-7757-4656-96AE-EB7A9C8909BC}" type="pres">
      <dgm:prSet presAssocID="{4D8356CD-A9EC-48E5-A012-96D08C55C7FE}" presName="parentLin" presStyleCnt="0"/>
      <dgm:spPr/>
    </dgm:pt>
    <dgm:pt modelId="{8D034583-9C8F-4CE2-B4D8-DBF15552DF60}" type="pres">
      <dgm:prSet presAssocID="{4D8356CD-A9EC-48E5-A012-96D08C55C7FE}" presName="parentLeftMargin" presStyleLbl="node1" presStyleIdx="1" presStyleCnt="5"/>
      <dgm:spPr/>
    </dgm:pt>
    <dgm:pt modelId="{3189ED51-AE59-420D-A161-D4996C8B34AC}" type="pres">
      <dgm:prSet presAssocID="{4D8356CD-A9EC-48E5-A012-96D08C55C7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C65A0C-E081-4763-9429-BE3D989618B6}" type="pres">
      <dgm:prSet presAssocID="{4D8356CD-A9EC-48E5-A012-96D08C55C7FE}" presName="negativeSpace" presStyleCnt="0"/>
      <dgm:spPr/>
    </dgm:pt>
    <dgm:pt modelId="{528DA875-526E-4A94-9DC3-14C419F4AC39}" type="pres">
      <dgm:prSet presAssocID="{4D8356CD-A9EC-48E5-A012-96D08C55C7FE}" presName="childText" presStyleLbl="conFgAcc1" presStyleIdx="2" presStyleCnt="5">
        <dgm:presLayoutVars>
          <dgm:bulletEnabled val="1"/>
        </dgm:presLayoutVars>
      </dgm:prSet>
      <dgm:spPr/>
    </dgm:pt>
    <dgm:pt modelId="{FBD296D4-4315-4326-AF19-FF9F7A6A634D}" type="pres">
      <dgm:prSet presAssocID="{54AFD2EA-64AF-4EB5-9E94-273340C464DD}" presName="spaceBetweenRectangles" presStyleCnt="0"/>
      <dgm:spPr/>
    </dgm:pt>
    <dgm:pt modelId="{243D01B3-C275-4C86-BE43-6887E74EC1DD}" type="pres">
      <dgm:prSet presAssocID="{22247CA3-B536-460B-AF21-75E1BEF49107}" presName="parentLin" presStyleCnt="0"/>
      <dgm:spPr/>
    </dgm:pt>
    <dgm:pt modelId="{788624D4-01C7-4252-A86A-D76122FA9775}" type="pres">
      <dgm:prSet presAssocID="{22247CA3-B536-460B-AF21-75E1BEF49107}" presName="parentLeftMargin" presStyleLbl="node1" presStyleIdx="2" presStyleCnt="5"/>
      <dgm:spPr/>
    </dgm:pt>
    <dgm:pt modelId="{2A6FB587-4CEE-49CC-8FEB-7A0772263335}" type="pres">
      <dgm:prSet presAssocID="{22247CA3-B536-460B-AF21-75E1BEF491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7A9AF06-42C9-4EAB-8E2F-EC9AEF3C0D9C}" type="pres">
      <dgm:prSet presAssocID="{22247CA3-B536-460B-AF21-75E1BEF49107}" presName="negativeSpace" presStyleCnt="0"/>
      <dgm:spPr/>
    </dgm:pt>
    <dgm:pt modelId="{B6646F86-79D8-4013-9CE2-2B2EA4134036}" type="pres">
      <dgm:prSet presAssocID="{22247CA3-B536-460B-AF21-75E1BEF49107}" presName="childText" presStyleLbl="conFgAcc1" presStyleIdx="3" presStyleCnt="5">
        <dgm:presLayoutVars>
          <dgm:bulletEnabled val="1"/>
        </dgm:presLayoutVars>
      </dgm:prSet>
      <dgm:spPr/>
    </dgm:pt>
    <dgm:pt modelId="{8F1AA655-7E60-A44A-BF92-62718594299D}" type="pres">
      <dgm:prSet presAssocID="{975AA37F-4088-4A78-9D77-D94951DC0176}" presName="spaceBetweenRectangles" presStyleCnt="0"/>
      <dgm:spPr/>
    </dgm:pt>
    <dgm:pt modelId="{37DAA48C-A523-BD49-B150-693EFC135B90}" type="pres">
      <dgm:prSet presAssocID="{70D8FCE8-B1DC-A84F-8EA7-49FE37AA5873}" presName="parentLin" presStyleCnt="0"/>
      <dgm:spPr/>
    </dgm:pt>
    <dgm:pt modelId="{B4138E49-88E8-FD4A-9D0C-6FFAFE52D5D3}" type="pres">
      <dgm:prSet presAssocID="{70D8FCE8-B1DC-A84F-8EA7-49FE37AA5873}" presName="parentLeftMargin" presStyleLbl="node1" presStyleIdx="3" presStyleCnt="5"/>
      <dgm:spPr/>
    </dgm:pt>
    <dgm:pt modelId="{4D59DA18-9901-2C4A-BD1B-89860C289555}" type="pres">
      <dgm:prSet presAssocID="{70D8FCE8-B1DC-A84F-8EA7-49FE37AA587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C37FD02-9E19-2844-A6FF-66584F079C28}" type="pres">
      <dgm:prSet presAssocID="{70D8FCE8-B1DC-A84F-8EA7-49FE37AA5873}" presName="negativeSpace" presStyleCnt="0"/>
      <dgm:spPr/>
    </dgm:pt>
    <dgm:pt modelId="{FD44C39E-8515-7741-844F-AC17027CB541}" type="pres">
      <dgm:prSet presAssocID="{70D8FCE8-B1DC-A84F-8EA7-49FE37AA587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35DC604-D08B-4E53-9510-7541272CA743}" type="presOf" srcId="{4D8356CD-A9EC-48E5-A012-96D08C55C7FE}" destId="{3189ED51-AE59-420D-A161-D4996C8B34AC}" srcOrd="1" destOrd="0" presId="urn:microsoft.com/office/officeart/2005/8/layout/list1"/>
    <dgm:cxn modelId="{20398743-5AB7-8A4F-8378-7890D895F1CD}" type="presOf" srcId="{70D8FCE8-B1DC-A84F-8EA7-49FE37AA5873}" destId="{B4138E49-88E8-FD4A-9D0C-6FFAFE52D5D3}" srcOrd="0" destOrd="0" presId="urn:microsoft.com/office/officeart/2005/8/layout/list1"/>
    <dgm:cxn modelId="{62587D46-032E-4179-81E7-DD92A6C399AF}" srcId="{C16E3262-3FC6-48E5-B89C-9CA95B28E7FD}" destId="{22247CA3-B536-460B-AF21-75E1BEF49107}" srcOrd="3" destOrd="0" parTransId="{DECA47E3-C6FC-43AF-B1E6-3A50403B0306}" sibTransId="{975AA37F-4088-4A78-9D77-D94951DC0176}"/>
    <dgm:cxn modelId="{676F594C-FB07-427D-94BE-72E380B6EE9F}" type="presOf" srcId="{91ED3557-78D8-482B-B5AF-56E5DEB885BE}" destId="{010164AE-6995-4559-BA0D-8CBDA3255F5A}" srcOrd="1" destOrd="0" presId="urn:microsoft.com/office/officeart/2005/8/layout/list1"/>
    <dgm:cxn modelId="{198B9A4D-470C-4AA6-9050-F323098CE8BF}" srcId="{C16E3262-3FC6-48E5-B89C-9CA95B28E7FD}" destId="{4D8356CD-A9EC-48E5-A012-96D08C55C7FE}" srcOrd="2" destOrd="0" parTransId="{6D8FBD13-2895-4EAB-BD73-F818C52A189D}" sibTransId="{54AFD2EA-64AF-4EB5-9E94-273340C464DD}"/>
    <dgm:cxn modelId="{71C5B855-D166-47A1-AD9D-CE5EC6515D0E}" type="presOf" srcId="{C16E3262-3FC6-48E5-B89C-9CA95B28E7FD}" destId="{CDAAB222-C153-41A7-A6F1-3601697F1E5E}" srcOrd="0" destOrd="0" presId="urn:microsoft.com/office/officeart/2005/8/layout/list1"/>
    <dgm:cxn modelId="{35DCD85F-DDEA-CF4C-8C0F-C0942FC2DD74}" type="presOf" srcId="{70D8FCE8-B1DC-A84F-8EA7-49FE37AA5873}" destId="{4D59DA18-9901-2C4A-BD1B-89860C289555}" srcOrd="1" destOrd="0" presId="urn:microsoft.com/office/officeart/2005/8/layout/list1"/>
    <dgm:cxn modelId="{3375057C-E310-4557-BBF4-D633A492F9AA}" type="presOf" srcId="{4D8356CD-A9EC-48E5-A012-96D08C55C7FE}" destId="{8D034583-9C8F-4CE2-B4D8-DBF15552DF60}" srcOrd="0" destOrd="0" presId="urn:microsoft.com/office/officeart/2005/8/layout/list1"/>
    <dgm:cxn modelId="{44551DA4-0563-3D42-A40B-B8D27FF152FB}" srcId="{C16E3262-3FC6-48E5-B89C-9CA95B28E7FD}" destId="{70D8FCE8-B1DC-A84F-8EA7-49FE37AA5873}" srcOrd="4" destOrd="0" parTransId="{0F811C76-272D-B746-96F2-607DF7C2486B}" sibTransId="{91CE7A09-0322-4B40-9170-8690057C7EDF}"/>
    <dgm:cxn modelId="{C57B5DA5-5A15-4B79-AD6D-8A04284605E3}" srcId="{C16E3262-3FC6-48E5-B89C-9CA95B28E7FD}" destId="{91ED3557-78D8-482B-B5AF-56E5DEB885BE}" srcOrd="1" destOrd="0" parTransId="{E5171EAF-B56F-4E08-B915-65C598607534}" sibTransId="{2B6CC796-E6AA-42E6-8BF9-E561B3C2F6D9}"/>
    <dgm:cxn modelId="{11A5CABF-FC20-4345-A9E3-4B906EE2AD89}" type="presOf" srcId="{22247CA3-B536-460B-AF21-75E1BEF49107}" destId="{788624D4-01C7-4252-A86A-D76122FA9775}" srcOrd="0" destOrd="0" presId="urn:microsoft.com/office/officeart/2005/8/layout/list1"/>
    <dgm:cxn modelId="{4E9AB7C7-B38B-4D95-9A88-DF8DE4EF526D}" type="presOf" srcId="{A5F87A2F-C30E-4799-A27A-643F5B445AFA}" destId="{270FCB26-21E7-45E1-B8D1-39D546AF9CD8}" srcOrd="1" destOrd="0" presId="urn:microsoft.com/office/officeart/2005/8/layout/list1"/>
    <dgm:cxn modelId="{2B61E9D7-AF71-4C9E-93D3-1653F9CC4D27}" type="presOf" srcId="{22247CA3-B536-460B-AF21-75E1BEF49107}" destId="{2A6FB587-4CEE-49CC-8FEB-7A0772263335}" srcOrd="1" destOrd="0" presId="urn:microsoft.com/office/officeart/2005/8/layout/list1"/>
    <dgm:cxn modelId="{42351FE2-CB75-42DC-BAE8-C68439BD215E}" srcId="{C16E3262-3FC6-48E5-B89C-9CA95B28E7FD}" destId="{A5F87A2F-C30E-4799-A27A-643F5B445AFA}" srcOrd="0" destOrd="0" parTransId="{B4CC119D-179B-449D-8350-760F884092FD}" sibTransId="{ABFB1781-8EA8-4B13-B29F-E64A0A993158}"/>
    <dgm:cxn modelId="{A5247AE3-46FF-41D2-840D-1BC24DAD8011}" type="presOf" srcId="{A5F87A2F-C30E-4799-A27A-643F5B445AFA}" destId="{076DBFD1-4AFD-4270-8B2B-6385248FFA8E}" srcOrd="0" destOrd="0" presId="urn:microsoft.com/office/officeart/2005/8/layout/list1"/>
    <dgm:cxn modelId="{E158E9ED-B66E-4A53-8589-55DC12706A17}" type="presOf" srcId="{91ED3557-78D8-482B-B5AF-56E5DEB885BE}" destId="{0D7EF428-1FE1-41A4-916C-7832FD825FB7}" srcOrd="0" destOrd="0" presId="urn:microsoft.com/office/officeart/2005/8/layout/list1"/>
    <dgm:cxn modelId="{CC5C9FA5-7743-4B12-9E7B-F6E16D6CBF35}" type="presParOf" srcId="{CDAAB222-C153-41A7-A6F1-3601697F1E5E}" destId="{11CF3D58-7C5B-48D7-B1AA-7DF53893ACCE}" srcOrd="0" destOrd="0" presId="urn:microsoft.com/office/officeart/2005/8/layout/list1"/>
    <dgm:cxn modelId="{1140D0A4-23EF-4B85-8BBC-3A3386BA7E06}" type="presParOf" srcId="{11CF3D58-7C5B-48D7-B1AA-7DF53893ACCE}" destId="{076DBFD1-4AFD-4270-8B2B-6385248FFA8E}" srcOrd="0" destOrd="0" presId="urn:microsoft.com/office/officeart/2005/8/layout/list1"/>
    <dgm:cxn modelId="{29F6EFCD-0414-40AE-95F4-A1952293058D}" type="presParOf" srcId="{11CF3D58-7C5B-48D7-B1AA-7DF53893ACCE}" destId="{270FCB26-21E7-45E1-B8D1-39D546AF9CD8}" srcOrd="1" destOrd="0" presId="urn:microsoft.com/office/officeart/2005/8/layout/list1"/>
    <dgm:cxn modelId="{EE2A215D-5E25-4C07-9C45-96710982CA04}" type="presParOf" srcId="{CDAAB222-C153-41A7-A6F1-3601697F1E5E}" destId="{A358AA0B-18CF-4196-AEC0-41784103BAC4}" srcOrd="1" destOrd="0" presId="urn:microsoft.com/office/officeart/2005/8/layout/list1"/>
    <dgm:cxn modelId="{C2134956-7504-46DA-8CFE-7DEA863B3B20}" type="presParOf" srcId="{CDAAB222-C153-41A7-A6F1-3601697F1E5E}" destId="{D328423A-C66D-4455-8EC6-1F15AC728659}" srcOrd="2" destOrd="0" presId="urn:microsoft.com/office/officeart/2005/8/layout/list1"/>
    <dgm:cxn modelId="{6B03F1BB-955B-41D0-89B4-A67F51FD0353}" type="presParOf" srcId="{CDAAB222-C153-41A7-A6F1-3601697F1E5E}" destId="{5EB16856-240E-4BA3-8D9B-82BEC5B6721B}" srcOrd="3" destOrd="0" presId="urn:microsoft.com/office/officeart/2005/8/layout/list1"/>
    <dgm:cxn modelId="{9F45F8EA-AE8A-4BDB-931D-91A0584AC681}" type="presParOf" srcId="{CDAAB222-C153-41A7-A6F1-3601697F1E5E}" destId="{529A0609-1968-4AF7-BDDF-EAE35AEF871C}" srcOrd="4" destOrd="0" presId="urn:microsoft.com/office/officeart/2005/8/layout/list1"/>
    <dgm:cxn modelId="{567584FC-E944-4DD9-B2B4-2F9E1AA48BF4}" type="presParOf" srcId="{529A0609-1968-4AF7-BDDF-EAE35AEF871C}" destId="{0D7EF428-1FE1-41A4-916C-7832FD825FB7}" srcOrd="0" destOrd="0" presId="urn:microsoft.com/office/officeart/2005/8/layout/list1"/>
    <dgm:cxn modelId="{4A84BC94-4A33-42CC-89CE-24DE251FF871}" type="presParOf" srcId="{529A0609-1968-4AF7-BDDF-EAE35AEF871C}" destId="{010164AE-6995-4559-BA0D-8CBDA3255F5A}" srcOrd="1" destOrd="0" presId="urn:microsoft.com/office/officeart/2005/8/layout/list1"/>
    <dgm:cxn modelId="{05E5BDC0-AD00-4E01-9170-F8E0D8613B34}" type="presParOf" srcId="{CDAAB222-C153-41A7-A6F1-3601697F1E5E}" destId="{DE5775F3-75BA-44C8-AFAA-151F3722B7C5}" srcOrd="5" destOrd="0" presId="urn:microsoft.com/office/officeart/2005/8/layout/list1"/>
    <dgm:cxn modelId="{B8941095-F5D8-41B9-BD8E-10E4F7E922DC}" type="presParOf" srcId="{CDAAB222-C153-41A7-A6F1-3601697F1E5E}" destId="{92A1A4A2-C4C6-45E9-946F-DFE964EA4C8A}" srcOrd="6" destOrd="0" presId="urn:microsoft.com/office/officeart/2005/8/layout/list1"/>
    <dgm:cxn modelId="{9635EF85-BF8C-4F58-B1F4-FB428B44A529}" type="presParOf" srcId="{CDAAB222-C153-41A7-A6F1-3601697F1E5E}" destId="{DC328010-3536-45C3-892E-DD3F7DA4BE2D}" srcOrd="7" destOrd="0" presId="urn:microsoft.com/office/officeart/2005/8/layout/list1"/>
    <dgm:cxn modelId="{336F342A-5CC7-493E-A9AE-CA71D267AA88}" type="presParOf" srcId="{CDAAB222-C153-41A7-A6F1-3601697F1E5E}" destId="{9CB05D47-7757-4656-96AE-EB7A9C8909BC}" srcOrd="8" destOrd="0" presId="urn:microsoft.com/office/officeart/2005/8/layout/list1"/>
    <dgm:cxn modelId="{98F218CD-9173-4222-8486-B348A880E9A7}" type="presParOf" srcId="{9CB05D47-7757-4656-96AE-EB7A9C8909BC}" destId="{8D034583-9C8F-4CE2-B4D8-DBF15552DF60}" srcOrd="0" destOrd="0" presId="urn:microsoft.com/office/officeart/2005/8/layout/list1"/>
    <dgm:cxn modelId="{27CCFA68-87D6-4C6A-9C96-F499D0915A2E}" type="presParOf" srcId="{9CB05D47-7757-4656-96AE-EB7A9C8909BC}" destId="{3189ED51-AE59-420D-A161-D4996C8B34AC}" srcOrd="1" destOrd="0" presId="urn:microsoft.com/office/officeart/2005/8/layout/list1"/>
    <dgm:cxn modelId="{CB6FCBBB-03A6-4BD6-A2EF-C3CD0D3E4C92}" type="presParOf" srcId="{CDAAB222-C153-41A7-A6F1-3601697F1E5E}" destId="{16C65A0C-E081-4763-9429-BE3D989618B6}" srcOrd="9" destOrd="0" presId="urn:microsoft.com/office/officeart/2005/8/layout/list1"/>
    <dgm:cxn modelId="{C07B33D2-2E41-437F-881F-7D9E38B282EB}" type="presParOf" srcId="{CDAAB222-C153-41A7-A6F1-3601697F1E5E}" destId="{528DA875-526E-4A94-9DC3-14C419F4AC39}" srcOrd="10" destOrd="0" presId="urn:microsoft.com/office/officeart/2005/8/layout/list1"/>
    <dgm:cxn modelId="{04C2ABA3-EF8F-4B2C-B089-00A392183177}" type="presParOf" srcId="{CDAAB222-C153-41A7-A6F1-3601697F1E5E}" destId="{FBD296D4-4315-4326-AF19-FF9F7A6A634D}" srcOrd="11" destOrd="0" presId="urn:microsoft.com/office/officeart/2005/8/layout/list1"/>
    <dgm:cxn modelId="{D723886B-CA5B-4144-B5D7-64177A7B7B9F}" type="presParOf" srcId="{CDAAB222-C153-41A7-A6F1-3601697F1E5E}" destId="{243D01B3-C275-4C86-BE43-6887E74EC1DD}" srcOrd="12" destOrd="0" presId="urn:microsoft.com/office/officeart/2005/8/layout/list1"/>
    <dgm:cxn modelId="{F4ED47E8-4FA4-40CC-AEBB-62D6FA503E1B}" type="presParOf" srcId="{243D01B3-C275-4C86-BE43-6887E74EC1DD}" destId="{788624D4-01C7-4252-A86A-D76122FA9775}" srcOrd="0" destOrd="0" presId="urn:microsoft.com/office/officeart/2005/8/layout/list1"/>
    <dgm:cxn modelId="{9AFC3052-A72B-4852-A0BA-62CBCD8E365C}" type="presParOf" srcId="{243D01B3-C275-4C86-BE43-6887E74EC1DD}" destId="{2A6FB587-4CEE-49CC-8FEB-7A0772263335}" srcOrd="1" destOrd="0" presId="urn:microsoft.com/office/officeart/2005/8/layout/list1"/>
    <dgm:cxn modelId="{6B323253-43FA-4FB9-B327-159AB5C9E84A}" type="presParOf" srcId="{CDAAB222-C153-41A7-A6F1-3601697F1E5E}" destId="{D7A9AF06-42C9-4EAB-8E2F-EC9AEF3C0D9C}" srcOrd="13" destOrd="0" presId="urn:microsoft.com/office/officeart/2005/8/layout/list1"/>
    <dgm:cxn modelId="{C97928EE-3BC9-4E5D-85EE-057F97F99CC8}" type="presParOf" srcId="{CDAAB222-C153-41A7-A6F1-3601697F1E5E}" destId="{B6646F86-79D8-4013-9CE2-2B2EA4134036}" srcOrd="14" destOrd="0" presId="urn:microsoft.com/office/officeart/2005/8/layout/list1"/>
    <dgm:cxn modelId="{04F4CE69-C732-874A-84AA-C266FB778C1B}" type="presParOf" srcId="{CDAAB222-C153-41A7-A6F1-3601697F1E5E}" destId="{8F1AA655-7E60-A44A-BF92-62718594299D}" srcOrd="15" destOrd="0" presId="urn:microsoft.com/office/officeart/2005/8/layout/list1"/>
    <dgm:cxn modelId="{26B0B9A6-F153-604A-81D7-30F2B970E29B}" type="presParOf" srcId="{CDAAB222-C153-41A7-A6F1-3601697F1E5E}" destId="{37DAA48C-A523-BD49-B150-693EFC135B90}" srcOrd="16" destOrd="0" presId="urn:microsoft.com/office/officeart/2005/8/layout/list1"/>
    <dgm:cxn modelId="{EFFE13C6-3580-E54B-B6C1-EA4EB29A6FFF}" type="presParOf" srcId="{37DAA48C-A523-BD49-B150-693EFC135B90}" destId="{B4138E49-88E8-FD4A-9D0C-6FFAFE52D5D3}" srcOrd="0" destOrd="0" presId="urn:microsoft.com/office/officeart/2005/8/layout/list1"/>
    <dgm:cxn modelId="{70B236B0-4EB7-9B45-A02C-8C10C884D46B}" type="presParOf" srcId="{37DAA48C-A523-BD49-B150-693EFC135B90}" destId="{4D59DA18-9901-2C4A-BD1B-89860C289555}" srcOrd="1" destOrd="0" presId="urn:microsoft.com/office/officeart/2005/8/layout/list1"/>
    <dgm:cxn modelId="{E0EDE6C4-0B37-1042-9FFD-A9375CF85D24}" type="presParOf" srcId="{CDAAB222-C153-41A7-A6F1-3601697F1E5E}" destId="{2C37FD02-9E19-2844-A6FF-66584F079C28}" srcOrd="17" destOrd="0" presId="urn:microsoft.com/office/officeart/2005/8/layout/list1"/>
    <dgm:cxn modelId="{4504CE68-BE74-2C45-B91E-B8D4A912A71B}" type="presParOf" srcId="{CDAAB222-C153-41A7-A6F1-3601697F1E5E}" destId="{FD44C39E-8515-7741-844F-AC17027CB5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04806-FE5E-4D20-BD4E-3495C87659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9EBEF-1067-4672-8C02-FD1E53F8DB75}">
      <dgm:prSet phldrT="[Text]"/>
      <dgm:spPr/>
      <dgm:t>
        <a:bodyPr/>
        <a:lstStyle/>
        <a:p>
          <a:r>
            <a:rPr lang="pt-PT" noProof="0" dirty="0"/>
            <a:t>Falta de recursos financeiros</a:t>
          </a:r>
        </a:p>
      </dgm:t>
    </dgm:pt>
    <dgm:pt modelId="{FF3A6A70-EB9E-4721-B3C0-58B9635B47C2}" type="parTrans" cxnId="{A40AEDA8-924B-411E-939F-871AD49D0785}">
      <dgm:prSet/>
      <dgm:spPr/>
      <dgm:t>
        <a:bodyPr/>
        <a:lstStyle/>
        <a:p>
          <a:endParaRPr lang="en-US"/>
        </a:p>
      </dgm:t>
    </dgm:pt>
    <dgm:pt modelId="{0E25B8F0-5751-4FA6-838B-7FDCD474AF68}" type="sibTrans" cxnId="{A40AEDA8-924B-411E-939F-871AD49D0785}">
      <dgm:prSet/>
      <dgm:spPr/>
      <dgm:t>
        <a:bodyPr/>
        <a:lstStyle/>
        <a:p>
          <a:endParaRPr lang="en-US"/>
        </a:p>
      </dgm:t>
    </dgm:pt>
    <dgm:pt modelId="{F58E1198-E2FA-46CD-9269-429DC00D079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PT" noProof="0" dirty="0"/>
            <a:t>Não é prioritário</a:t>
          </a:r>
        </a:p>
      </dgm:t>
    </dgm:pt>
    <dgm:pt modelId="{EB1F390A-BC75-47AD-B3A7-D1ADA52C486A}" type="parTrans" cxnId="{A99A2E37-242E-4950-B945-87D787B6101C}">
      <dgm:prSet/>
      <dgm:spPr/>
      <dgm:t>
        <a:bodyPr/>
        <a:lstStyle/>
        <a:p>
          <a:endParaRPr lang="en-US"/>
        </a:p>
      </dgm:t>
    </dgm:pt>
    <dgm:pt modelId="{01AA26C6-A59B-430F-9A64-58B6810C415B}" type="sibTrans" cxnId="{A99A2E37-242E-4950-B945-87D787B6101C}">
      <dgm:prSet/>
      <dgm:spPr/>
      <dgm:t>
        <a:bodyPr/>
        <a:lstStyle/>
        <a:p>
          <a:endParaRPr lang="en-US"/>
        </a:p>
      </dgm:t>
    </dgm:pt>
    <dgm:pt modelId="{45C46A04-E4D9-4B1E-A93C-2AE078F1826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PT" noProof="0" dirty="0"/>
            <a:t>Representatividade - barreira à entrada</a:t>
          </a:r>
        </a:p>
      </dgm:t>
    </dgm:pt>
    <dgm:pt modelId="{22275F91-8152-4286-BD44-FC84639E4D79}" type="parTrans" cxnId="{47E2840F-CEAA-4C10-B8A6-6C62DF5C22EB}">
      <dgm:prSet/>
      <dgm:spPr/>
      <dgm:t>
        <a:bodyPr/>
        <a:lstStyle/>
        <a:p>
          <a:endParaRPr lang="en-US"/>
        </a:p>
      </dgm:t>
    </dgm:pt>
    <dgm:pt modelId="{B7F167D2-A361-4336-82AB-A1B69C7B9294}" type="sibTrans" cxnId="{47E2840F-CEAA-4C10-B8A6-6C62DF5C22EB}">
      <dgm:prSet/>
      <dgm:spPr/>
      <dgm:t>
        <a:bodyPr/>
        <a:lstStyle/>
        <a:p>
          <a:endParaRPr lang="en-US"/>
        </a:p>
      </dgm:t>
    </dgm:pt>
    <dgm:pt modelId="{674E80E5-9270-4548-89AE-E6DCDBA6BB9D}">
      <dgm:prSet/>
      <dgm:spPr/>
      <dgm:t>
        <a:bodyPr/>
        <a:lstStyle/>
        <a:p>
          <a:endParaRPr lang="en-US" dirty="0"/>
        </a:p>
      </dgm:t>
    </dgm:pt>
    <dgm:pt modelId="{AEC188FC-ECDA-4C5F-9682-58776DEB1263}" type="parTrans" cxnId="{EF6BDF05-D3A7-4687-8F14-23EA98A00FB5}">
      <dgm:prSet/>
      <dgm:spPr/>
      <dgm:t>
        <a:bodyPr/>
        <a:lstStyle/>
        <a:p>
          <a:endParaRPr lang="en-US"/>
        </a:p>
      </dgm:t>
    </dgm:pt>
    <dgm:pt modelId="{6766C680-700E-4549-A00C-B6C8F0F616B7}" type="sibTrans" cxnId="{EF6BDF05-D3A7-4687-8F14-23EA98A00FB5}">
      <dgm:prSet/>
      <dgm:spPr/>
      <dgm:t>
        <a:bodyPr/>
        <a:lstStyle/>
        <a:p>
          <a:endParaRPr lang="en-US"/>
        </a:p>
      </dgm:t>
    </dgm:pt>
    <dgm:pt modelId="{8006E5A0-59EE-4E0D-8346-9C4996FD2D0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PT" noProof="0" dirty="0"/>
            <a:t>Pequeno país - não vale a pena</a:t>
          </a:r>
        </a:p>
      </dgm:t>
    </dgm:pt>
    <dgm:pt modelId="{5DB31B6A-23C9-4F15-B57F-45D8DFA3BB06}" type="parTrans" cxnId="{D0395165-3AD9-4910-B00B-3B3A5DF35C35}">
      <dgm:prSet/>
      <dgm:spPr/>
      <dgm:t>
        <a:bodyPr/>
        <a:lstStyle/>
        <a:p>
          <a:endParaRPr lang="en-US"/>
        </a:p>
      </dgm:t>
    </dgm:pt>
    <dgm:pt modelId="{855DE2D6-D91C-4708-96EA-DE46EE600B30}" type="sibTrans" cxnId="{D0395165-3AD9-4910-B00B-3B3A5DF35C35}">
      <dgm:prSet/>
      <dgm:spPr/>
      <dgm:t>
        <a:bodyPr/>
        <a:lstStyle/>
        <a:p>
          <a:endParaRPr lang="en-US"/>
        </a:p>
      </dgm:t>
    </dgm:pt>
    <dgm:pt modelId="{08B2AF72-63BA-40EB-9736-C474667A1EDB}">
      <dgm:prSet phldrT="[Text]"/>
      <dgm:spPr>
        <a:solidFill>
          <a:srgbClr val="FFC000"/>
        </a:solidFill>
      </dgm:spPr>
      <dgm:t>
        <a:bodyPr/>
        <a:lstStyle/>
        <a:p>
          <a:r>
            <a:rPr lang="pt-PT" noProof="0" dirty="0"/>
            <a:t>Falta de capacidade técnica</a:t>
          </a:r>
        </a:p>
      </dgm:t>
    </dgm:pt>
    <dgm:pt modelId="{1AED54EC-76CA-4EF7-9627-32D2FBC4FFA1}" type="parTrans" cxnId="{66555D53-28D7-43D4-98D6-D86CDB87AFDF}">
      <dgm:prSet/>
      <dgm:spPr/>
      <dgm:t>
        <a:bodyPr/>
        <a:lstStyle/>
        <a:p>
          <a:endParaRPr lang="en-US"/>
        </a:p>
      </dgm:t>
    </dgm:pt>
    <dgm:pt modelId="{E7FCB06D-AD29-4498-95A1-30D52084D05B}" type="sibTrans" cxnId="{66555D53-28D7-43D4-98D6-D86CDB87AFDF}">
      <dgm:prSet/>
      <dgm:spPr/>
      <dgm:t>
        <a:bodyPr/>
        <a:lstStyle/>
        <a:p>
          <a:endParaRPr lang="en-US"/>
        </a:p>
      </dgm:t>
    </dgm:pt>
    <dgm:pt modelId="{D7E70F19-C8B2-46AC-B0A6-D811087C458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PT" noProof="0" dirty="0"/>
            <a:t>barreira linguística</a:t>
          </a:r>
        </a:p>
      </dgm:t>
    </dgm:pt>
    <dgm:pt modelId="{6FAA82B1-D02D-43E1-B781-34D65CD37F23}" type="parTrans" cxnId="{5297F254-9D9B-48B1-BDA0-D7373431E2DB}">
      <dgm:prSet/>
      <dgm:spPr/>
      <dgm:t>
        <a:bodyPr/>
        <a:lstStyle/>
        <a:p>
          <a:endParaRPr lang="en-US"/>
        </a:p>
      </dgm:t>
    </dgm:pt>
    <dgm:pt modelId="{8A0B41D6-55D9-4FBE-9396-BDA265A1BC90}" type="sibTrans" cxnId="{5297F254-9D9B-48B1-BDA0-D7373431E2DB}">
      <dgm:prSet/>
      <dgm:spPr/>
      <dgm:t>
        <a:bodyPr/>
        <a:lstStyle/>
        <a:p>
          <a:endParaRPr lang="en-US"/>
        </a:p>
      </dgm:t>
    </dgm:pt>
    <dgm:pt modelId="{AC556254-856C-4EC2-B367-4B2F8A4ACEDD}" type="pres">
      <dgm:prSet presAssocID="{D0704806-FE5E-4D20-BD4E-3495C8765907}" presName="linear" presStyleCnt="0">
        <dgm:presLayoutVars>
          <dgm:dir/>
          <dgm:animLvl val="lvl"/>
          <dgm:resizeHandles val="exact"/>
        </dgm:presLayoutVars>
      </dgm:prSet>
      <dgm:spPr/>
    </dgm:pt>
    <dgm:pt modelId="{A804255F-29D6-44F9-BA0C-DC04AF24D07B}" type="pres">
      <dgm:prSet presAssocID="{B439EBEF-1067-4672-8C02-FD1E53F8DB75}" presName="parentLin" presStyleCnt="0"/>
      <dgm:spPr/>
    </dgm:pt>
    <dgm:pt modelId="{87985CB7-93CA-4D05-8332-645251E380B6}" type="pres">
      <dgm:prSet presAssocID="{B439EBEF-1067-4672-8C02-FD1E53F8DB75}" presName="parentLeftMargin" presStyleLbl="node1" presStyleIdx="0" presStyleCnt="6"/>
      <dgm:spPr/>
    </dgm:pt>
    <dgm:pt modelId="{200C44D1-C0A8-406B-9BD5-A1080D2DFD59}" type="pres">
      <dgm:prSet presAssocID="{B439EBEF-1067-4672-8C02-FD1E53F8DB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A0B1FA-5166-496E-A92C-1AAD3199F2E1}" type="pres">
      <dgm:prSet presAssocID="{B439EBEF-1067-4672-8C02-FD1E53F8DB75}" presName="negativeSpace" presStyleCnt="0"/>
      <dgm:spPr/>
    </dgm:pt>
    <dgm:pt modelId="{6167F7C6-2388-4AC8-AADB-033223BC9B24}" type="pres">
      <dgm:prSet presAssocID="{B439EBEF-1067-4672-8C02-FD1E53F8DB75}" presName="childText" presStyleLbl="conFgAcc1" presStyleIdx="0" presStyleCnt="6">
        <dgm:presLayoutVars>
          <dgm:bulletEnabled val="1"/>
        </dgm:presLayoutVars>
      </dgm:prSet>
      <dgm:spPr/>
    </dgm:pt>
    <dgm:pt modelId="{F74E5141-484C-4866-AD0F-D4CE30E2ADAD}" type="pres">
      <dgm:prSet presAssocID="{0E25B8F0-5751-4FA6-838B-7FDCD474AF68}" presName="spaceBetweenRectangles" presStyleCnt="0"/>
      <dgm:spPr/>
    </dgm:pt>
    <dgm:pt modelId="{B9F2FCD7-1165-4734-9928-620AB9239BB0}" type="pres">
      <dgm:prSet presAssocID="{08B2AF72-63BA-40EB-9736-C474667A1EDB}" presName="parentLin" presStyleCnt="0"/>
      <dgm:spPr/>
    </dgm:pt>
    <dgm:pt modelId="{0EAE1ECD-BCB2-4AB6-BF44-75E3F144BA71}" type="pres">
      <dgm:prSet presAssocID="{08B2AF72-63BA-40EB-9736-C474667A1EDB}" presName="parentLeftMargin" presStyleLbl="node1" presStyleIdx="0" presStyleCnt="6"/>
      <dgm:spPr/>
    </dgm:pt>
    <dgm:pt modelId="{721EAF3F-D409-4615-B701-08E30A42D1A4}" type="pres">
      <dgm:prSet presAssocID="{08B2AF72-63BA-40EB-9736-C474667A1ED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374FAE2-71C8-4764-9910-26F604FC8636}" type="pres">
      <dgm:prSet presAssocID="{08B2AF72-63BA-40EB-9736-C474667A1EDB}" presName="negativeSpace" presStyleCnt="0"/>
      <dgm:spPr/>
    </dgm:pt>
    <dgm:pt modelId="{E68CAED6-EDBD-4839-808C-79FF1D1EE4C1}" type="pres">
      <dgm:prSet presAssocID="{08B2AF72-63BA-40EB-9736-C474667A1EDB}" presName="childText" presStyleLbl="conFgAcc1" presStyleIdx="1" presStyleCnt="6">
        <dgm:presLayoutVars>
          <dgm:bulletEnabled val="1"/>
        </dgm:presLayoutVars>
      </dgm:prSet>
      <dgm:spPr/>
    </dgm:pt>
    <dgm:pt modelId="{EA8D6168-CF73-4299-B7D7-1AA58E475B2B}" type="pres">
      <dgm:prSet presAssocID="{E7FCB06D-AD29-4498-95A1-30D52084D05B}" presName="spaceBetweenRectangles" presStyleCnt="0"/>
      <dgm:spPr/>
    </dgm:pt>
    <dgm:pt modelId="{3BF86FA7-46F2-4D3C-A237-CEBC876DC1ED}" type="pres">
      <dgm:prSet presAssocID="{D7E70F19-C8B2-46AC-B0A6-D811087C458A}" presName="parentLin" presStyleCnt="0"/>
      <dgm:spPr/>
    </dgm:pt>
    <dgm:pt modelId="{295E47B0-C88F-4F37-B25A-F002AAA4C02D}" type="pres">
      <dgm:prSet presAssocID="{D7E70F19-C8B2-46AC-B0A6-D811087C458A}" presName="parentLeftMargin" presStyleLbl="node1" presStyleIdx="1" presStyleCnt="6"/>
      <dgm:spPr/>
    </dgm:pt>
    <dgm:pt modelId="{D25B0290-F5D9-4477-9A26-04615EA0D5D3}" type="pres">
      <dgm:prSet presAssocID="{D7E70F19-C8B2-46AC-B0A6-D811087C458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1905C6-15F2-44DF-A42B-2BD3C9D36381}" type="pres">
      <dgm:prSet presAssocID="{D7E70F19-C8B2-46AC-B0A6-D811087C458A}" presName="negativeSpace" presStyleCnt="0"/>
      <dgm:spPr/>
    </dgm:pt>
    <dgm:pt modelId="{4CCA2D5F-27AC-45D5-B0C8-599AB077D582}" type="pres">
      <dgm:prSet presAssocID="{D7E70F19-C8B2-46AC-B0A6-D811087C458A}" presName="childText" presStyleLbl="conFgAcc1" presStyleIdx="2" presStyleCnt="6">
        <dgm:presLayoutVars>
          <dgm:bulletEnabled val="1"/>
        </dgm:presLayoutVars>
      </dgm:prSet>
      <dgm:spPr/>
    </dgm:pt>
    <dgm:pt modelId="{C28F2628-BA90-48AA-A606-D45367443FA8}" type="pres">
      <dgm:prSet presAssocID="{8A0B41D6-55D9-4FBE-9396-BDA265A1BC90}" presName="spaceBetweenRectangles" presStyleCnt="0"/>
      <dgm:spPr/>
    </dgm:pt>
    <dgm:pt modelId="{9534B59D-0266-4AC7-86DB-AD60C33AE3BD}" type="pres">
      <dgm:prSet presAssocID="{8006E5A0-59EE-4E0D-8346-9C4996FD2D04}" presName="parentLin" presStyleCnt="0"/>
      <dgm:spPr/>
    </dgm:pt>
    <dgm:pt modelId="{7B61357A-E8EF-4D8E-9384-695131D4BBC6}" type="pres">
      <dgm:prSet presAssocID="{8006E5A0-59EE-4E0D-8346-9C4996FD2D04}" presName="parentLeftMargin" presStyleLbl="node1" presStyleIdx="2" presStyleCnt="6"/>
      <dgm:spPr/>
    </dgm:pt>
    <dgm:pt modelId="{A5D9CE08-0354-423F-A88E-0F15B1C308B4}" type="pres">
      <dgm:prSet presAssocID="{8006E5A0-59EE-4E0D-8346-9C4996FD2D0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14FAEE9-7575-4759-9C4A-699ED71A2A80}" type="pres">
      <dgm:prSet presAssocID="{8006E5A0-59EE-4E0D-8346-9C4996FD2D04}" presName="negativeSpace" presStyleCnt="0"/>
      <dgm:spPr/>
    </dgm:pt>
    <dgm:pt modelId="{4D9C5F60-6E26-4DC6-8087-FF5C4A5E76B6}" type="pres">
      <dgm:prSet presAssocID="{8006E5A0-59EE-4E0D-8346-9C4996FD2D04}" presName="childText" presStyleLbl="conFgAcc1" presStyleIdx="3" presStyleCnt="6">
        <dgm:presLayoutVars>
          <dgm:bulletEnabled val="1"/>
        </dgm:presLayoutVars>
      </dgm:prSet>
      <dgm:spPr/>
    </dgm:pt>
    <dgm:pt modelId="{D58FB4C6-6EEE-4BA2-ADAD-E6E8CD953F37}" type="pres">
      <dgm:prSet presAssocID="{855DE2D6-D91C-4708-96EA-DE46EE600B30}" presName="spaceBetweenRectangles" presStyleCnt="0"/>
      <dgm:spPr/>
    </dgm:pt>
    <dgm:pt modelId="{3A459974-7626-4D0B-A335-CB482A5ED430}" type="pres">
      <dgm:prSet presAssocID="{F58E1198-E2FA-46CD-9269-429DC00D0799}" presName="parentLin" presStyleCnt="0"/>
      <dgm:spPr/>
    </dgm:pt>
    <dgm:pt modelId="{811EB49C-7629-45A4-A04E-DDC62A76BCAB}" type="pres">
      <dgm:prSet presAssocID="{F58E1198-E2FA-46CD-9269-429DC00D0799}" presName="parentLeftMargin" presStyleLbl="node1" presStyleIdx="3" presStyleCnt="6"/>
      <dgm:spPr/>
    </dgm:pt>
    <dgm:pt modelId="{EE585D36-BE9D-4AB9-9BFF-C42BA5493681}" type="pres">
      <dgm:prSet presAssocID="{F58E1198-E2FA-46CD-9269-429DC00D079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21CFA3-D867-4B99-8734-51C7EE361EC0}" type="pres">
      <dgm:prSet presAssocID="{F58E1198-E2FA-46CD-9269-429DC00D0799}" presName="negativeSpace" presStyleCnt="0"/>
      <dgm:spPr/>
    </dgm:pt>
    <dgm:pt modelId="{6B939556-1F68-4F71-AC33-7BE2214A1C44}" type="pres">
      <dgm:prSet presAssocID="{F58E1198-E2FA-46CD-9269-429DC00D0799}" presName="childText" presStyleLbl="conFgAcc1" presStyleIdx="4" presStyleCnt="6">
        <dgm:presLayoutVars>
          <dgm:bulletEnabled val="1"/>
        </dgm:presLayoutVars>
      </dgm:prSet>
      <dgm:spPr/>
    </dgm:pt>
    <dgm:pt modelId="{902F8103-D16C-470F-B410-E28BE1C72EB2}" type="pres">
      <dgm:prSet presAssocID="{01AA26C6-A59B-430F-9A64-58B6810C415B}" presName="spaceBetweenRectangles" presStyleCnt="0"/>
      <dgm:spPr/>
    </dgm:pt>
    <dgm:pt modelId="{9E5D9656-35E1-4E9F-942A-5345DCA60858}" type="pres">
      <dgm:prSet presAssocID="{45C46A04-E4D9-4B1E-A93C-2AE078F18267}" presName="parentLin" presStyleCnt="0"/>
      <dgm:spPr/>
    </dgm:pt>
    <dgm:pt modelId="{6CEED0C5-D493-4993-85BF-FEFEC5C883F8}" type="pres">
      <dgm:prSet presAssocID="{45C46A04-E4D9-4B1E-A93C-2AE078F18267}" presName="parentLeftMargin" presStyleLbl="node1" presStyleIdx="4" presStyleCnt="6"/>
      <dgm:spPr/>
    </dgm:pt>
    <dgm:pt modelId="{AA8D2B34-2BB2-47D3-9296-85D4E478D649}" type="pres">
      <dgm:prSet presAssocID="{45C46A04-E4D9-4B1E-A93C-2AE078F1826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BF04DDD-026B-40CB-8646-7DA04BDAFACA}" type="pres">
      <dgm:prSet presAssocID="{45C46A04-E4D9-4B1E-A93C-2AE078F18267}" presName="negativeSpace" presStyleCnt="0"/>
      <dgm:spPr/>
    </dgm:pt>
    <dgm:pt modelId="{E139CF57-2ABD-4073-9076-5EF30C054655}" type="pres">
      <dgm:prSet presAssocID="{45C46A04-E4D9-4B1E-A93C-2AE078F1826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F6BDF05-D3A7-4687-8F14-23EA98A00FB5}" srcId="{45C46A04-E4D9-4B1E-A93C-2AE078F18267}" destId="{674E80E5-9270-4548-89AE-E6DCDBA6BB9D}" srcOrd="0" destOrd="0" parTransId="{AEC188FC-ECDA-4C5F-9682-58776DEB1263}" sibTransId="{6766C680-700E-4549-A00C-B6C8F0F616B7}"/>
    <dgm:cxn modelId="{3555A50C-6F31-41C4-9D4B-A48C13A9D9CD}" type="presOf" srcId="{D0704806-FE5E-4D20-BD4E-3495C8765907}" destId="{AC556254-856C-4EC2-B367-4B2F8A4ACEDD}" srcOrd="0" destOrd="0" presId="urn:microsoft.com/office/officeart/2005/8/layout/list1"/>
    <dgm:cxn modelId="{47E2840F-CEAA-4C10-B8A6-6C62DF5C22EB}" srcId="{D0704806-FE5E-4D20-BD4E-3495C8765907}" destId="{45C46A04-E4D9-4B1E-A93C-2AE078F18267}" srcOrd="5" destOrd="0" parTransId="{22275F91-8152-4286-BD44-FC84639E4D79}" sibTransId="{B7F167D2-A361-4336-82AB-A1B69C7B9294}"/>
    <dgm:cxn modelId="{7B6CEB2A-81F3-41C9-8060-B1CB9866A903}" type="presOf" srcId="{F58E1198-E2FA-46CD-9269-429DC00D0799}" destId="{811EB49C-7629-45A4-A04E-DDC62A76BCAB}" srcOrd="0" destOrd="0" presId="urn:microsoft.com/office/officeart/2005/8/layout/list1"/>
    <dgm:cxn modelId="{A99A2E37-242E-4950-B945-87D787B6101C}" srcId="{D0704806-FE5E-4D20-BD4E-3495C8765907}" destId="{F58E1198-E2FA-46CD-9269-429DC00D0799}" srcOrd="4" destOrd="0" parTransId="{EB1F390A-BC75-47AD-B3A7-D1ADA52C486A}" sibTransId="{01AA26C6-A59B-430F-9A64-58B6810C415B}"/>
    <dgm:cxn modelId="{66555D53-28D7-43D4-98D6-D86CDB87AFDF}" srcId="{D0704806-FE5E-4D20-BD4E-3495C8765907}" destId="{08B2AF72-63BA-40EB-9736-C474667A1EDB}" srcOrd="1" destOrd="0" parTransId="{1AED54EC-76CA-4EF7-9627-32D2FBC4FFA1}" sibTransId="{E7FCB06D-AD29-4498-95A1-30D52084D05B}"/>
    <dgm:cxn modelId="{5297F254-9D9B-48B1-BDA0-D7373431E2DB}" srcId="{D0704806-FE5E-4D20-BD4E-3495C8765907}" destId="{D7E70F19-C8B2-46AC-B0A6-D811087C458A}" srcOrd="2" destOrd="0" parTransId="{6FAA82B1-D02D-43E1-B781-34D65CD37F23}" sibTransId="{8A0B41D6-55D9-4FBE-9396-BDA265A1BC90}"/>
    <dgm:cxn modelId="{D0395165-3AD9-4910-B00B-3B3A5DF35C35}" srcId="{D0704806-FE5E-4D20-BD4E-3495C8765907}" destId="{8006E5A0-59EE-4E0D-8346-9C4996FD2D04}" srcOrd="3" destOrd="0" parTransId="{5DB31B6A-23C9-4F15-B57F-45D8DFA3BB06}" sibTransId="{855DE2D6-D91C-4708-96EA-DE46EE600B30}"/>
    <dgm:cxn modelId="{A2A0DC7B-05EF-431B-989E-90278A091B7B}" type="presOf" srcId="{674E80E5-9270-4548-89AE-E6DCDBA6BB9D}" destId="{E139CF57-2ABD-4073-9076-5EF30C054655}" srcOrd="0" destOrd="0" presId="urn:microsoft.com/office/officeart/2005/8/layout/list1"/>
    <dgm:cxn modelId="{306C1B85-8602-4949-844D-709B64C13494}" type="presOf" srcId="{B439EBEF-1067-4672-8C02-FD1E53F8DB75}" destId="{200C44D1-C0A8-406B-9BD5-A1080D2DFD59}" srcOrd="1" destOrd="0" presId="urn:microsoft.com/office/officeart/2005/8/layout/list1"/>
    <dgm:cxn modelId="{280CAF8C-4C8D-45C2-B7E4-0CB8205FAEA8}" type="presOf" srcId="{F58E1198-E2FA-46CD-9269-429DC00D0799}" destId="{EE585D36-BE9D-4AB9-9BFF-C42BA5493681}" srcOrd="1" destOrd="0" presId="urn:microsoft.com/office/officeart/2005/8/layout/list1"/>
    <dgm:cxn modelId="{15199E8E-6A95-447E-B849-CD0459D79C43}" type="presOf" srcId="{08B2AF72-63BA-40EB-9736-C474667A1EDB}" destId="{721EAF3F-D409-4615-B701-08E30A42D1A4}" srcOrd="1" destOrd="0" presId="urn:microsoft.com/office/officeart/2005/8/layout/list1"/>
    <dgm:cxn modelId="{8F439BA0-4488-49CC-8D38-2BEDCA6DB5A7}" type="presOf" srcId="{D7E70F19-C8B2-46AC-B0A6-D811087C458A}" destId="{D25B0290-F5D9-4477-9A26-04615EA0D5D3}" srcOrd="1" destOrd="0" presId="urn:microsoft.com/office/officeart/2005/8/layout/list1"/>
    <dgm:cxn modelId="{C7FC12A1-BB50-4B87-8F6F-A314A0D09714}" type="presOf" srcId="{08B2AF72-63BA-40EB-9736-C474667A1EDB}" destId="{0EAE1ECD-BCB2-4AB6-BF44-75E3F144BA71}" srcOrd="0" destOrd="0" presId="urn:microsoft.com/office/officeart/2005/8/layout/list1"/>
    <dgm:cxn modelId="{BEB949A1-EAEA-47CF-BAE1-F132508B6FA8}" type="presOf" srcId="{45C46A04-E4D9-4B1E-A93C-2AE078F18267}" destId="{6CEED0C5-D493-4993-85BF-FEFEC5C883F8}" srcOrd="0" destOrd="0" presId="urn:microsoft.com/office/officeart/2005/8/layout/list1"/>
    <dgm:cxn modelId="{F7CDA2A1-53B3-47F9-88CB-A9F5BB038DE9}" type="presOf" srcId="{8006E5A0-59EE-4E0D-8346-9C4996FD2D04}" destId="{A5D9CE08-0354-423F-A88E-0F15B1C308B4}" srcOrd="1" destOrd="0" presId="urn:microsoft.com/office/officeart/2005/8/layout/list1"/>
    <dgm:cxn modelId="{FC5BC0A8-CA8F-4D3A-AF27-C79FF60F7D1E}" type="presOf" srcId="{B439EBEF-1067-4672-8C02-FD1E53F8DB75}" destId="{87985CB7-93CA-4D05-8332-645251E380B6}" srcOrd="0" destOrd="0" presId="urn:microsoft.com/office/officeart/2005/8/layout/list1"/>
    <dgm:cxn modelId="{A40AEDA8-924B-411E-939F-871AD49D0785}" srcId="{D0704806-FE5E-4D20-BD4E-3495C8765907}" destId="{B439EBEF-1067-4672-8C02-FD1E53F8DB75}" srcOrd="0" destOrd="0" parTransId="{FF3A6A70-EB9E-4721-B3C0-58B9635B47C2}" sibTransId="{0E25B8F0-5751-4FA6-838B-7FDCD474AF68}"/>
    <dgm:cxn modelId="{86FE68C2-F3DF-429A-A770-9EB237FF2419}" type="presOf" srcId="{8006E5A0-59EE-4E0D-8346-9C4996FD2D04}" destId="{7B61357A-E8EF-4D8E-9384-695131D4BBC6}" srcOrd="0" destOrd="0" presId="urn:microsoft.com/office/officeart/2005/8/layout/list1"/>
    <dgm:cxn modelId="{4892B6C8-3507-4554-A8A8-2C8A19A36F0F}" type="presOf" srcId="{D7E70F19-C8B2-46AC-B0A6-D811087C458A}" destId="{295E47B0-C88F-4F37-B25A-F002AAA4C02D}" srcOrd="0" destOrd="0" presId="urn:microsoft.com/office/officeart/2005/8/layout/list1"/>
    <dgm:cxn modelId="{77251EF6-129E-49F6-A9FE-E1B3C03E7281}" type="presOf" srcId="{45C46A04-E4D9-4B1E-A93C-2AE078F18267}" destId="{AA8D2B34-2BB2-47D3-9296-85D4E478D649}" srcOrd="1" destOrd="0" presId="urn:microsoft.com/office/officeart/2005/8/layout/list1"/>
    <dgm:cxn modelId="{5277DB52-0DFF-451B-9232-9AD2609FFF17}" type="presParOf" srcId="{AC556254-856C-4EC2-B367-4B2F8A4ACEDD}" destId="{A804255F-29D6-44F9-BA0C-DC04AF24D07B}" srcOrd="0" destOrd="0" presId="urn:microsoft.com/office/officeart/2005/8/layout/list1"/>
    <dgm:cxn modelId="{44A5C047-7F03-44C2-8BEC-69E6A7677BFD}" type="presParOf" srcId="{A804255F-29D6-44F9-BA0C-DC04AF24D07B}" destId="{87985CB7-93CA-4D05-8332-645251E380B6}" srcOrd="0" destOrd="0" presId="urn:microsoft.com/office/officeart/2005/8/layout/list1"/>
    <dgm:cxn modelId="{22AA4453-59BF-47C6-ADDD-86E9E45B81AA}" type="presParOf" srcId="{A804255F-29D6-44F9-BA0C-DC04AF24D07B}" destId="{200C44D1-C0A8-406B-9BD5-A1080D2DFD59}" srcOrd="1" destOrd="0" presId="urn:microsoft.com/office/officeart/2005/8/layout/list1"/>
    <dgm:cxn modelId="{0496C20B-3856-4C79-8523-0358A210CC80}" type="presParOf" srcId="{AC556254-856C-4EC2-B367-4B2F8A4ACEDD}" destId="{AEA0B1FA-5166-496E-A92C-1AAD3199F2E1}" srcOrd="1" destOrd="0" presId="urn:microsoft.com/office/officeart/2005/8/layout/list1"/>
    <dgm:cxn modelId="{DD092ED4-B846-4E54-A78C-093EBAFFDB46}" type="presParOf" srcId="{AC556254-856C-4EC2-B367-4B2F8A4ACEDD}" destId="{6167F7C6-2388-4AC8-AADB-033223BC9B24}" srcOrd="2" destOrd="0" presId="urn:microsoft.com/office/officeart/2005/8/layout/list1"/>
    <dgm:cxn modelId="{0C311E42-DEE7-4604-B01A-52FBF033E117}" type="presParOf" srcId="{AC556254-856C-4EC2-B367-4B2F8A4ACEDD}" destId="{F74E5141-484C-4866-AD0F-D4CE30E2ADAD}" srcOrd="3" destOrd="0" presId="urn:microsoft.com/office/officeart/2005/8/layout/list1"/>
    <dgm:cxn modelId="{2D0E7EE8-6479-49DA-B710-070BB5D8053A}" type="presParOf" srcId="{AC556254-856C-4EC2-B367-4B2F8A4ACEDD}" destId="{B9F2FCD7-1165-4734-9928-620AB9239BB0}" srcOrd="4" destOrd="0" presId="urn:microsoft.com/office/officeart/2005/8/layout/list1"/>
    <dgm:cxn modelId="{6081AB44-F19E-4006-AC9B-E0BC4E475E1B}" type="presParOf" srcId="{B9F2FCD7-1165-4734-9928-620AB9239BB0}" destId="{0EAE1ECD-BCB2-4AB6-BF44-75E3F144BA71}" srcOrd="0" destOrd="0" presId="urn:microsoft.com/office/officeart/2005/8/layout/list1"/>
    <dgm:cxn modelId="{39C79F0B-4463-4107-8EF5-493EF66D2B33}" type="presParOf" srcId="{B9F2FCD7-1165-4734-9928-620AB9239BB0}" destId="{721EAF3F-D409-4615-B701-08E30A42D1A4}" srcOrd="1" destOrd="0" presId="urn:microsoft.com/office/officeart/2005/8/layout/list1"/>
    <dgm:cxn modelId="{3F0AF3F2-264F-4AC1-A3AB-CBCA7B01A946}" type="presParOf" srcId="{AC556254-856C-4EC2-B367-4B2F8A4ACEDD}" destId="{B374FAE2-71C8-4764-9910-26F604FC8636}" srcOrd="5" destOrd="0" presId="urn:microsoft.com/office/officeart/2005/8/layout/list1"/>
    <dgm:cxn modelId="{DB599719-E6CF-438F-A50A-163A49942A9C}" type="presParOf" srcId="{AC556254-856C-4EC2-B367-4B2F8A4ACEDD}" destId="{E68CAED6-EDBD-4839-808C-79FF1D1EE4C1}" srcOrd="6" destOrd="0" presId="urn:microsoft.com/office/officeart/2005/8/layout/list1"/>
    <dgm:cxn modelId="{F3B755CD-D36E-4FC4-8CFE-1097CA72EB7D}" type="presParOf" srcId="{AC556254-856C-4EC2-B367-4B2F8A4ACEDD}" destId="{EA8D6168-CF73-4299-B7D7-1AA58E475B2B}" srcOrd="7" destOrd="0" presId="urn:microsoft.com/office/officeart/2005/8/layout/list1"/>
    <dgm:cxn modelId="{2368142E-C7E9-4227-B88A-7C4A7479898D}" type="presParOf" srcId="{AC556254-856C-4EC2-B367-4B2F8A4ACEDD}" destId="{3BF86FA7-46F2-4D3C-A237-CEBC876DC1ED}" srcOrd="8" destOrd="0" presId="urn:microsoft.com/office/officeart/2005/8/layout/list1"/>
    <dgm:cxn modelId="{39C3590C-C134-4850-91A6-0C94C03D75D3}" type="presParOf" srcId="{3BF86FA7-46F2-4D3C-A237-CEBC876DC1ED}" destId="{295E47B0-C88F-4F37-B25A-F002AAA4C02D}" srcOrd="0" destOrd="0" presId="urn:microsoft.com/office/officeart/2005/8/layout/list1"/>
    <dgm:cxn modelId="{F2A9C2B1-6016-448C-8E01-E52636D0D6FB}" type="presParOf" srcId="{3BF86FA7-46F2-4D3C-A237-CEBC876DC1ED}" destId="{D25B0290-F5D9-4477-9A26-04615EA0D5D3}" srcOrd="1" destOrd="0" presId="urn:microsoft.com/office/officeart/2005/8/layout/list1"/>
    <dgm:cxn modelId="{840948C7-C902-4744-A339-D0757CD1D94A}" type="presParOf" srcId="{AC556254-856C-4EC2-B367-4B2F8A4ACEDD}" destId="{F51905C6-15F2-44DF-A42B-2BD3C9D36381}" srcOrd="9" destOrd="0" presId="urn:microsoft.com/office/officeart/2005/8/layout/list1"/>
    <dgm:cxn modelId="{F1CA0967-59D8-4ED6-B78E-7BB0D61FAEBC}" type="presParOf" srcId="{AC556254-856C-4EC2-B367-4B2F8A4ACEDD}" destId="{4CCA2D5F-27AC-45D5-B0C8-599AB077D582}" srcOrd="10" destOrd="0" presId="urn:microsoft.com/office/officeart/2005/8/layout/list1"/>
    <dgm:cxn modelId="{4F1AE592-1FD4-4F91-8FD0-4D579BB6375F}" type="presParOf" srcId="{AC556254-856C-4EC2-B367-4B2F8A4ACEDD}" destId="{C28F2628-BA90-48AA-A606-D45367443FA8}" srcOrd="11" destOrd="0" presId="urn:microsoft.com/office/officeart/2005/8/layout/list1"/>
    <dgm:cxn modelId="{037136F9-BFD6-40E2-B840-25FCC797BA73}" type="presParOf" srcId="{AC556254-856C-4EC2-B367-4B2F8A4ACEDD}" destId="{9534B59D-0266-4AC7-86DB-AD60C33AE3BD}" srcOrd="12" destOrd="0" presId="urn:microsoft.com/office/officeart/2005/8/layout/list1"/>
    <dgm:cxn modelId="{92A47619-70DF-4358-9A0E-2DA58E8ABFEC}" type="presParOf" srcId="{9534B59D-0266-4AC7-86DB-AD60C33AE3BD}" destId="{7B61357A-E8EF-4D8E-9384-695131D4BBC6}" srcOrd="0" destOrd="0" presId="urn:microsoft.com/office/officeart/2005/8/layout/list1"/>
    <dgm:cxn modelId="{5D4493E7-5996-4C1E-B972-3B8015E766BD}" type="presParOf" srcId="{9534B59D-0266-4AC7-86DB-AD60C33AE3BD}" destId="{A5D9CE08-0354-423F-A88E-0F15B1C308B4}" srcOrd="1" destOrd="0" presId="urn:microsoft.com/office/officeart/2005/8/layout/list1"/>
    <dgm:cxn modelId="{41973060-0F91-4CC9-88C3-90F0703FB247}" type="presParOf" srcId="{AC556254-856C-4EC2-B367-4B2F8A4ACEDD}" destId="{614FAEE9-7575-4759-9C4A-699ED71A2A80}" srcOrd="13" destOrd="0" presId="urn:microsoft.com/office/officeart/2005/8/layout/list1"/>
    <dgm:cxn modelId="{0AC5A8D1-B279-40A7-8FEF-F54531366553}" type="presParOf" srcId="{AC556254-856C-4EC2-B367-4B2F8A4ACEDD}" destId="{4D9C5F60-6E26-4DC6-8087-FF5C4A5E76B6}" srcOrd="14" destOrd="0" presId="urn:microsoft.com/office/officeart/2005/8/layout/list1"/>
    <dgm:cxn modelId="{1804087B-016D-4D41-B046-18AA89F80BCB}" type="presParOf" srcId="{AC556254-856C-4EC2-B367-4B2F8A4ACEDD}" destId="{D58FB4C6-6EEE-4BA2-ADAD-E6E8CD953F37}" srcOrd="15" destOrd="0" presId="urn:microsoft.com/office/officeart/2005/8/layout/list1"/>
    <dgm:cxn modelId="{E3C90DDB-7363-40FF-89F0-655D28055F6A}" type="presParOf" srcId="{AC556254-856C-4EC2-B367-4B2F8A4ACEDD}" destId="{3A459974-7626-4D0B-A335-CB482A5ED430}" srcOrd="16" destOrd="0" presId="urn:microsoft.com/office/officeart/2005/8/layout/list1"/>
    <dgm:cxn modelId="{3A88C9F8-2900-4397-8A79-CF32395FC178}" type="presParOf" srcId="{3A459974-7626-4D0B-A335-CB482A5ED430}" destId="{811EB49C-7629-45A4-A04E-DDC62A76BCAB}" srcOrd="0" destOrd="0" presId="urn:microsoft.com/office/officeart/2005/8/layout/list1"/>
    <dgm:cxn modelId="{9C5AC866-BCC9-4447-A92D-35FB59065BA3}" type="presParOf" srcId="{3A459974-7626-4D0B-A335-CB482A5ED430}" destId="{EE585D36-BE9D-4AB9-9BFF-C42BA5493681}" srcOrd="1" destOrd="0" presId="urn:microsoft.com/office/officeart/2005/8/layout/list1"/>
    <dgm:cxn modelId="{13B97017-FC48-4A9A-BC7D-C0BC3F3D49D5}" type="presParOf" srcId="{AC556254-856C-4EC2-B367-4B2F8A4ACEDD}" destId="{4C21CFA3-D867-4B99-8734-51C7EE361EC0}" srcOrd="17" destOrd="0" presId="urn:microsoft.com/office/officeart/2005/8/layout/list1"/>
    <dgm:cxn modelId="{9EFEFBDA-E26D-4278-831A-B90FF1BD287B}" type="presParOf" srcId="{AC556254-856C-4EC2-B367-4B2F8A4ACEDD}" destId="{6B939556-1F68-4F71-AC33-7BE2214A1C44}" srcOrd="18" destOrd="0" presId="urn:microsoft.com/office/officeart/2005/8/layout/list1"/>
    <dgm:cxn modelId="{683D483E-8B3B-4C84-AE02-E0E71FA8DEE8}" type="presParOf" srcId="{AC556254-856C-4EC2-B367-4B2F8A4ACEDD}" destId="{902F8103-D16C-470F-B410-E28BE1C72EB2}" srcOrd="19" destOrd="0" presId="urn:microsoft.com/office/officeart/2005/8/layout/list1"/>
    <dgm:cxn modelId="{7FAA11F9-08F4-436F-9A8B-82FA457F0371}" type="presParOf" srcId="{AC556254-856C-4EC2-B367-4B2F8A4ACEDD}" destId="{9E5D9656-35E1-4E9F-942A-5345DCA60858}" srcOrd="20" destOrd="0" presId="urn:microsoft.com/office/officeart/2005/8/layout/list1"/>
    <dgm:cxn modelId="{4180648D-6AB0-42C4-975E-DBB607F2C05D}" type="presParOf" srcId="{9E5D9656-35E1-4E9F-942A-5345DCA60858}" destId="{6CEED0C5-D493-4993-85BF-FEFEC5C883F8}" srcOrd="0" destOrd="0" presId="urn:microsoft.com/office/officeart/2005/8/layout/list1"/>
    <dgm:cxn modelId="{D4AAE1AD-DDCF-4EAE-B46D-EEB3E970A6F7}" type="presParOf" srcId="{9E5D9656-35E1-4E9F-942A-5345DCA60858}" destId="{AA8D2B34-2BB2-47D3-9296-85D4E478D649}" srcOrd="1" destOrd="0" presId="urn:microsoft.com/office/officeart/2005/8/layout/list1"/>
    <dgm:cxn modelId="{D9151920-B294-4277-88D2-756AD7D1BB9D}" type="presParOf" srcId="{AC556254-856C-4EC2-B367-4B2F8A4ACEDD}" destId="{3BF04DDD-026B-40CB-8646-7DA04BDAFACA}" srcOrd="21" destOrd="0" presId="urn:microsoft.com/office/officeart/2005/8/layout/list1"/>
    <dgm:cxn modelId="{4ACABDFA-6B6F-4AB0-BC3B-9C8949493BC9}" type="presParOf" srcId="{AC556254-856C-4EC2-B367-4B2F8A4ACEDD}" destId="{E139CF57-2ABD-4073-9076-5EF30C0546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423A-C66D-4455-8EC6-1F15AC728659}">
      <dsp:nvSpPr>
        <dsp:cNvPr id="0" name=""/>
        <dsp:cNvSpPr/>
      </dsp:nvSpPr>
      <dsp:spPr>
        <a:xfrm>
          <a:off x="0" y="337380"/>
          <a:ext cx="6847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FCB26-21E7-45E1-B8D1-39D546AF9CD8}">
      <dsp:nvSpPr>
        <dsp:cNvPr id="0" name=""/>
        <dsp:cNvSpPr/>
      </dsp:nvSpPr>
      <dsp:spPr>
        <a:xfrm>
          <a:off x="342382" y="56940"/>
          <a:ext cx="4793359" cy="56088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78" tIns="0" rIns="1811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tx1"/>
              </a:solidFill>
            </a:rPr>
            <a:t>Participação nas estruturas a nível da UE</a:t>
          </a:r>
        </a:p>
      </dsp:txBody>
      <dsp:txXfrm>
        <a:off x="369762" y="84320"/>
        <a:ext cx="4738599" cy="506120"/>
      </dsp:txXfrm>
    </dsp:sp>
    <dsp:sp modelId="{92A1A4A2-C4C6-45E9-946F-DFE964EA4C8A}">
      <dsp:nvSpPr>
        <dsp:cNvPr id="0" name=""/>
        <dsp:cNvSpPr/>
      </dsp:nvSpPr>
      <dsp:spPr>
        <a:xfrm>
          <a:off x="0" y="1199220"/>
          <a:ext cx="6847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164AE-6995-4559-BA0D-8CBDA3255F5A}">
      <dsp:nvSpPr>
        <dsp:cNvPr id="0" name=""/>
        <dsp:cNvSpPr/>
      </dsp:nvSpPr>
      <dsp:spPr>
        <a:xfrm>
          <a:off x="342382" y="918780"/>
          <a:ext cx="4793359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78" tIns="0" rIns="1811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tx1"/>
              </a:solidFill>
            </a:rPr>
            <a:t>Cooperação com outros atores  </a:t>
          </a:r>
        </a:p>
      </dsp:txBody>
      <dsp:txXfrm>
        <a:off x="369762" y="946160"/>
        <a:ext cx="4738599" cy="506120"/>
      </dsp:txXfrm>
    </dsp:sp>
    <dsp:sp modelId="{528DA875-526E-4A94-9DC3-14C419F4AC39}">
      <dsp:nvSpPr>
        <dsp:cNvPr id="0" name=""/>
        <dsp:cNvSpPr/>
      </dsp:nvSpPr>
      <dsp:spPr>
        <a:xfrm>
          <a:off x="0" y="2061060"/>
          <a:ext cx="6847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9ED51-AE59-420D-A161-D4996C8B34AC}">
      <dsp:nvSpPr>
        <dsp:cNvPr id="0" name=""/>
        <dsp:cNvSpPr/>
      </dsp:nvSpPr>
      <dsp:spPr>
        <a:xfrm>
          <a:off x="342382" y="1780620"/>
          <a:ext cx="4793359" cy="56088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78" tIns="0" rIns="1811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tx1"/>
              </a:solidFill>
            </a:rPr>
            <a:t>Efetividade do diálogo social</a:t>
          </a:r>
        </a:p>
      </dsp:txBody>
      <dsp:txXfrm>
        <a:off x="369762" y="1808000"/>
        <a:ext cx="4738599" cy="506120"/>
      </dsp:txXfrm>
    </dsp:sp>
    <dsp:sp modelId="{B6646F86-79D8-4013-9CE2-2B2EA4134036}">
      <dsp:nvSpPr>
        <dsp:cNvPr id="0" name=""/>
        <dsp:cNvSpPr/>
      </dsp:nvSpPr>
      <dsp:spPr>
        <a:xfrm>
          <a:off x="0" y="2922900"/>
          <a:ext cx="6847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FB587-4CEE-49CC-8FEB-7A0772263335}">
      <dsp:nvSpPr>
        <dsp:cNvPr id="0" name=""/>
        <dsp:cNvSpPr/>
      </dsp:nvSpPr>
      <dsp:spPr>
        <a:xfrm>
          <a:off x="342382" y="2642460"/>
          <a:ext cx="4793359" cy="5608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78" tIns="0" rIns="1811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 noProof="0" dirty="0">
              <a:solidFill>
                <a:schemeClr val="tx1"/>
              </a:solidFill>
            </a:rPr>
            <a:t>Sugestões de melhoria</a:t>
          </a:r>
        </a:p>
      </dsp:txBody>
      <dsp:txXfrm>
        <a:off x="369762" y="2669840"/>
        <a:ext cx="4738599" cy="506120"/>
      </dsp:txXfrm>
    </dsp:sp>
    <dsp:sp modelId="{FD44C39E-8515-7741-844F-AC17027CB541}">
      <dsp:nvSpPr>
        <dsp:cNvPr id="0" name=""/>
        <dsp:cNvSpPr/>
      </dsp:nvSpPr>
      <dsp:spPr>
        <a:xfrm>
          <a:off x="0" y="3784740"/>
          <a:ext cx="68476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9DA18-9901-2C4A-BD1B-89860C289555}">
      <dsp:nvSpPr>
        <dsp:cNvPr id="0" name=""/>
        <dsp:cNvSpPr/>
      </dsp:nvSpPr>
      <dsp:spPr>
        <a:xfrm>
          <a:off x="342382" y="3504300"/>
          <a:ext cx="4793359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178" tIns="0" rIns="1811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Compromisso</a:t>
          </a:r>
          <a:r>
            <a:rPr lang="en-GB" sz="1900" kern="1200" dirty="0"/>
            <a:t> </a:t>
          </a:r>
          <a:r>
            <a:rPr lang="en-GB" sz="1900" kern="1200" dirty="0" err="1"/>
            <a:t>em</a:t>
          </a:r>
          <a:r>
            <a:rPr lang="en-GB" sz="1900" kern="1200" dirty="0"/>
            <a:t> resolver </a:t>
          </a:r>
          <a:r>
            <a:rPr lang="en-GB" sz="1900" kern="1200" dirty="0" err="1"/>
            <a:t>problemas</a:t>
          </a:r>
          <a:endParaRPr lang="pt-PT" sz="1900" kern="1200" dirty="0"/>
        </a:p>
      </dsp:txBody>
      <dsp:txXfrm>
        <a:off x="369762" y="3531680"/>
        <a:ext cx="473859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7F7C6-2388-4AC8-AADB-033223BC9B24}">
      <dsp:nvSpPr>
        <dsp:cNvPr id="0" name=""/>
        <dsp:cNvSpPr/>
      </dsp:nvSpPr>
      <dsp:spPr>
        <a:xfrm>
          <a:off x="0" y="33941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C44D1-C0A8-406B-9BD5-A1080D2DFD59}">
      <dsp:nvSpPr>
        <dsp:cNvPr id="0" name=""/>
        <dsp:cNvSpPr/>
      </dsp:nvSpPr>
      <dsp:spPr>
        <a:xfrm>
          <a:off x="417646" y="118017"/>
          <a:ext cx="584704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noProof="0" dirty="0"/>
            <a:t>Falta de recursos financeiros</a:t>
          </a:r>
        </a:p>
      </dsp:txBody>
      <dsp:txXfrm>
        <a:off x="439262" y="139633"/>
        <a:ext cx="5803817" cy="399568"/>
      </dsp:txXfrm>
    </dsp:sp>
    <dsp:sp modelId="{E68CAED6-EDBD-4839-808C-79FF1D1EE4C1}">
      <dsp:nvSpPr>
        <dsp:cNvPr id="0" name=""/>
        <dsp:cNvSpPr/>
      </dsp:nvSpPr>
      <dsp:spPr>
        <a:xfrm>
          <a:off x="0" y="101981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EAF3F-D409-4615-B701-08E30A42D1A4}">
      <dsp:nvSpPr>
        <dsp:cNvPr id="0" name=""/>
        <dsp:cNvSpPr/>
      </dsp:nvSpPr>
      <dsp:spPr>
        <a:xfrm>
          <a:off x="417646" y="798417"/>
          <a:ext cx="5847049" cy="4428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noProof="0" dirty="0"/>
            <a:t>Falta de capacidade técnica</a:t>
          </a:r>
        </a:p>
      </dsp:txBody>
      <dsp:txXfrm>
        <a:off x="439262" y="820033"/>
        <a:ext cx="5803817" cy="399568"/>
      </dsp:txXfrm>
    </dsp:sp>
    <dsp:sp modelId="{4CCA2D5F-27AC-45D5-B0C8-599AB077D582}">
      <dsp:nvSpPr>
        <dsp:cNvPr id="0" name=""/>
        <dsp:cNvSpPr/>
      </dsp:nvSpPr>
      <dsp:spPr>
        <a:xfrm>
          <a:off x="0" y="170021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B0290-F5D9-4477-9A26-04615EA0D5D3}">
      <dsp:nvSpPr>
        <dsp:cNvPr id="0" name=""/>
        <dsp:cNvSpPr/>
      </dsp:nvSpPr>
      <dsp:spPr>
        <a:xfrm>
          <a:off x="417646" y="1478817"/>
          <a:ext cx="5847049" cy="442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noProof="0" dirty="0"/>
            <a:t>barreira linguística</a:t>
          </a:r>
        </a:p>
      </dsp:txBody>
      <dsp:txXfrm>
        <a:off x="439262" y="1500433"/>
        <a:ext cx="5803817" cy="399568"/>
      </dsp:txXfrm>
    </dsp:sp>
    <dsp:sp modelId="{4D9C5F60-6E26-4DC6-8087-FF5C4A5E76B6}">
      <dsp:nvSpPr>
        <dsp:cNvPr id="0" name=""/>
        <dsp:cNvSpPr/>
      </dsp:nvSpPr>
      <dsp:spPr>
        <a:xfrm>
          <a:off x="0" y="238061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CE08-0354-423F-A88E-0F15B1C308B4}">
      <dsp:nvSpPr>
        <dsp:cNvPr id="0" name=""/>
        <dsp:cNvSpPr/>
      </dsp:nvSpPr>
      <dsp:spPr>
        <a:xfrm>
          <a:off x="417646" y="2159217"/>
          <a:ext cx="5847049" cy="4428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noProof="0" dirty="0"/>
            <a:t>Pequeno país - não vale a pena</a:t>
          </a:r>
        </a:p>
      </dsp:txBody>
      <dsp:txXfrm>
        <a:off x="439262" y="2180833"/>
        <a:ext cx="5803817" cy="399568"/>
      </dsp:txXfrm>
    </dsp:sp>
    <dsp:sp modelId="{6B939556-1F68-4F71-AC33-7BE2214A1C44}">
      <dsp:nvSpPr>
        <dsp:cNvPr id="0" name=""/>
        <dsp:cNvSpPr/>
      </dsp:nvSpPr>
      <dsp:spPr>
        <a:xfrm>
          <a:off x="0" y="306101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85D36-BE9D-4AB9-9BFF-C42BA5493681}">
      <dsp:nvSpPr>
        <dsp:cNvPr id="0" name=""/>
        <dsp:cNvSpPr/>
      </dsp:nvSpPr>
      <dsp:spPr>
        <a:xfrm>
          <a:off x="417646" y="2839617"/>
          <a:ext cx="5847049" cy="442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noProof="0" dirty="0"/>
            <a:t>Não é prioritário</a:t>
          </a:r>
        </a:p>
      </dsp:txBody>
      <dsp:txXfrm>
        <a:off x="439262" y="2861233"/>
        <a:ext cx="5803817" cy="399568"/>
      </dsp:txXfrm>
    </dsp:sp>
    <dsp:sp modelId="{E139CF57-2ABD-4073-9076-5EF30C054655}">
      <dsp:nvSpPr>
        <dsp:cNvPr id="0" name=""/>
        <dsp:cNvSpPr/>
      </dsp:nvSpPr>
      <dsp:spPr>
        <a:xfrm>
          <a:off x="0" y="3741417"/>
          <a:ext cx="8352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12420" rIns="6482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3741417"/>
        <a:ext cx="8352928" cy="378000"/>
      </dsp:txXfrm>
    </dsp:sp>
    <dsp:sp modelId="{AA8D2B34-2BB2-47D3-9296-85D4E478D649}">
      <dsp:nvSpPr>
        <dsp:cNvPr id="0" name=""/>
        <dsp:cNvSpPr/>
      </dsp:nvSpPr>
      <dsp:spPr>
        <a:xfrm>
          <a:off x="417646" y="3520017"/>
          <a:ext cx="5847049" cy="4428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noProof="0" dirty="0"/>
            <a:t>Representatividade - barreira à entrada</a:t>
          </a:r>
        </a:p>
      </dsp:txBody>
      <dsp:txXfrm>
        <a:off x="439262" y="3541633"/>
        <a:ext cx="580381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972D2-9A0A-435B-AF96-DC8886EDD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8A4805-EFF1-4E5D-836A-4734EF777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3DC1C7-3DE0-4608-8407-EDDD3B9E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8AF164-D031-432D-B552-3617F3B8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B8F79D-A7D4-4EA1-8BEF-348826C8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95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BAA58-2FD3-4641-B971-7487E176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A6FC7D8-97F1-46CC-9A4C-545AAEFB1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ACE2E5D-089E-471C-98EE-CEE5AD266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66410E0-6E1C-4D2C-B525-80BDE103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BB60628-CF89-494A-A50C-85E168A2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75BD611-5D48-434B-ACC1-F3F2767A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93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810C8-1FE2-4B8F-900F-102E5DDA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ACFA2BC-0245-4AA5-8E78-F26590D07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CD5358C-B68D-49C0-9BAF-7B46EAA8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62A711-13D1-48D3-B9CF-0FC05F67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F60B71D-BD65-4D99-8A0C-5BBCE2EA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203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58427E-C61B-4EF2-8A8B-2F543CA48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AAD0C5C-173F-4E98-8C92-F7718DB62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66994B-990F-44C3-BFD2-06C8E204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4901B7-1103-462D-96BA-58618AB8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5A3E16-BCDC-4E74-A7D8-2352D93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908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1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5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6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972D2-9A0A-435B-AF96-DC8886EDD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8A4805-EFF1-4E5D-836A-4734EF777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3DC1C7-3DE0-4608-8407-EDDD3B9E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8AF164-D031-432D-B552-3617F3B8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B8F79D-A7D4-4EA1-8BEF-348826C8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047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5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4D05B-92B5-40DA-9AE7-0735808E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8712968" cy="7821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9194AB7-FFE8-4F7A-BC73-321A55591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53475"/>
            <a:ext cx="10515600" cy="4796691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3B987F-9E32-4B32-A5AE-1A42505E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61870B5-8C8F-4929-9BA9-EF651A0D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16F03F7-7E62-41D9-9853-54AB0273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489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C96C5-56A3-4833-97C2-FD11B30F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0039B1-DEA9-4255-A516-FFF79934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2A4FB6-B4AB-4A31-A2E1-73B25696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956CB16-2174-4EA2-8DAA-BC79D5DB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0438CD-3D03-44F1-9E15-A620B9D9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485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AA0DC-3B28-4791-A59D-D95DA0B2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989DC3-3AEF-4139-972B-FB4A777B0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86D61F4-099A-415E-993E-49F7087D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F1C2018-0BD4-4506-8E75-343BECDF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5CCF972-228F-4F62-8A10-BE865E19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92A8B0-38C7-447C-B24A-09B89DF6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24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FC41-5903-4835-8A9A-96C047F5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DB26C4B-44FC-4588-A5B6-4D79B585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F6B9EC8-5B5D-4BE5-9DE0-1A72F398D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E06EE0C-6FFF-4A37-80CC-9A784ACC1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EED78F1-8352-4E23-A6D2-843413211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34A3A5E-232D-484A-A517-97716537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09FA0B3-E3FD-4B84-B882-18D8E27D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7646E8A-3638-4BE5-88A7-45492B4C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929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71A29-5D0D-4C4F-965A-613B9355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A8778EC-4E36-465D-9BAB-E1E48537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A42380F-2E33-4B18-913C-D2A2FE9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558684E-503B-493F-8C39-1553AE82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805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37EB0BD-3345-4DB8-A176-302BEC33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04A3920-B583-41DB-99C0-2AB5091D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D12AB06-3544-499B-8892-478AD4C6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971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5E3D2-A674-4F2E-84CA-50832FC2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4B1BACC-5C49-485E-9B62-D99F3963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E291A64-BAB9-447A-8F1C-94F4BE1A0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287CBA7-A28D-4998-AFD6-3DDEDB54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C2C26AD-0469-450F-A6BB-9BECBA6B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339E85-7A83-492E-B592-9CA9D66B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497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76BB38C-D097-4109-9D34-52ABBAF5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10515600" cy="782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44CDA3-0920-4905-A76B-E07CB52B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605"/>
            <a:ext cx="10515600" cy="542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2F998A8-C8F7-41C4-9686-884B98584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06F4-FF62-4C47-9C9B-2210F053E216}" type="datetimeFigureOut">
              <a:rPr lang="pt-PT" smtClean="0"/>
              <a:t>17/12/19</a:t>
            </a:fld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E7F453-C2F1-4521-A4E0-1C555AE87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EA8F-9E8E-4771-9FC2-0B1415D98FBD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8C4AA8B-0C40-4485-B255-85AC8565E62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72853" y="216485"/>
            <a:ext cx="2653814" cy="108012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C55E7C6-BE99-49AB-B780-2A265313730A}"/>
              </a:ext>
            </a:extLst>
          </p:cNvPr>
          <p:cNvSpPr/>
          <p:nvPr userDrawn="1"/>
        </p:nvSpPr>
        <p:spPr>
          <a:xfrm>
            <a:off x="0" y="6520259"/>
            <a:ext cx="12192000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55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8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908728B-13AA-4658-9C26-810157DE2E06}" type="datetimeFigureOut">
              <a:rPr lang="en-US" smtClean="0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E30D91-1062-4142-B3E6-3377051ACC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176" y="685800"/>
            <a:ext cx="3468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7EDDD4-EFBC-4A79-A09F-2A5F03049F49}"/>
              </a:ext>
            </a:extLst>
          </p:cNvPr>
          <p:cNvSpPr txBox="1"/>
          <p:nvPr/>
        </p:nvSpPr>
        <p:spPr>
          <a:xfrm>
            <a:off x="4727848" y="515719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Confederação do Comércio e Serviços de Portugal</a:t>
            </a:r>
          </a:p>
          <a:p>
            <a:endParaRPr lang="pt-PT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975189A-C0C5-7044-B45E-9BE4F09C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987218"/>
            <a:ext cx="9389814" cy="54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9D5146-6FC2-FD4D-A165-8B8BE4C7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630" y="1988840"/>
            <a:ext cx="4584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ambria" panose="02040503050406030204" pitchFamily="18" charset="0"/>
              </a:rPr>
              <a:t>Algumas</a:t>
            </a:r>
            <a:r>
              <a:rPr lang="en-GB" b="1" dirty="0">
                <a:latin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</a:rPr>
              <a:t>reflexões</a:t>
            </a:r>
            <a:r>
              <a:rPr lang="en-GB" b="1" dirty="0">
                <a:latin typeface="Cambria" panose="02040503050406030204" pitchFamily="18" charset="0"/>
              </a:rPr>
              <a:t>:</a:t>
            </a:r>
          </a:p>
          <a:p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  <p:pic>
        <p:nvPicPr>
          <p:cNvPr id="7" name="Imagem 6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D6123132-222D-DD40-8A96-CBE2E633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3" y="1434772"/>
            <a:ext cx="103886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263352" y="1034825"/>
            <a:ext cx="11613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PARTE A. Experiência de diálogo social a nível de UE.                                                    </a:t>
            </a:r>
            <a:endParaRPr lang="pt-PT" sz="3200" b="1" dirty="0">
              <a:latin typeface="Cambria" panose="02040503050406030204" pitchFamily="18" charset="0"/>
            </a:endParaRPr>
          </a:p>
          <a:p>
            <a:pPr algn="just"/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A.1 Presença no diálogo social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Os entrevistados estão envolvidos , numa base regular, no diálogo social a nível nacional e UE.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Nacional – CPCS, CES, conselhos consultivos de diversas entidades (</a:t>
            </a:r>
            <a:r>
              <a:rPr lang="pt-PT" dirty="0" err="1">
                <a:latin typeface="Cambria" panose="02040503050406030204" pitchFamily="18" charset="0"/>
              </a:rPr>
              <a:t>ex</a:t>
            </a:r>
            <a:r>
              <a:rPr lang="pt-PT" dirty="0">
                <a:latin typeface="Cambria" panose="02040503050406030204" pitchFamily="18" charset="0"/>
              </a:rPr>
              <a:t>: IEFP, conselhos setoriais ANQEP), </a:t>
            </a:r>
            <a:r>
              <a:rPr lang="pt-PT" dirty="0" err="1">
                <a:latin typeface="Cambria" panose="02040503050406030204" pitchFamily="18" charset="0"/>
              </a:rPr>
              <a:t>CRLaborais</a:t>
            </a:r>
            <a:endParaRPr lang="pt-PT" dirty="0">
              <a:latin typeface="Cambria" panose="02040503050406030204" pitchFamily="18" charset="0"/>
            </a:endParaRP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UE – Conselhos de administração Agências tripartidas, CESE, Comités Consultivos, associações europeias (COPA – GEOPA, BUSINESSEUROPE, EUROCOMMERCE , Confederação Europeia de Sindicatos. 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Exceção Turismo. ( sem estrutura de topo)</a:t>
            </a:r>
          </a:p>
          <a:p>
            <a:pPr lvl="0" algn="just"/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Os </a:t>
            </a:r>
            <a:r>
              <a:rPr lang="pt-PT" b="1" dirty="0">
                <a:latin typeface="Cambria" panose="02040503050406030204" pitchFamily="18" charset="0"/>
              </a:rPr>
              <a:t>temas </a:t>
            </a:r>
            <a:r>
              <a:rPr lang="pt-PT" dirty="0">
                <a:latin typeface="Cambria" panose="02040503050406030204" pitchFamily="18" charset="0"/>
              </a:rPr>
              <a:t>mais importantes para todas as organizações: representatividade dos Parceiros Sociais, a digitalização, novas formas de emprego e a formação profissional. CGTP – aumento salários, combate à precariedade, redução de horários e condições de saúde e segurança.
</a:t>
            </a:r>
            <a:endParaRPr lang="pt-PT" b="1" dirty="0">
              <a:latin typeface="Cambria" panose="02040503050406030204" pitchFamily="18" charset="0"/>
            </a:endParaRPr>
          </a:p>
          <a:p>
            <a:endParaRPr lang="pt-PT" dirty="0">
              <a:latin typeface="Cambria" panose="02040503050406030204" pitchFamily="18" charset="0"/>
            </a:endParaRPr>
          </a:p>
          <a:p>
            <a:endParaRPr lang="pt-PT" b="1" dirty="0"/>
          </a:p>
          <a:p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8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119336" y="1034824"/>
            <a:ext cx="117577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Cambria" panose="02040503050406030204" pitchFamily="18" charset="0"/>
              </a:rPr>
              <a:t>PARTE A. Experiência de diálogo social a nível de UE.                                                    </a:t>
            </a:r>
            <a:endParaRPr lang="pt-PT" sz="3200" b="1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pt-PT" b="1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b="1" dirty="0">
                <a:latin typeface="Cambria" panose="02040503050406030204" pitchFamily="18" charset="0"/>
              </a:rPr>
              <a:t>A.2 Transposição dos resultados entre o diálogo social a nível da UE e a nível nacional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latin typeface="Cambria" panose="02040503050406030204" pitchFamily="18" charset="0"/>
              </a:rPr>
              <a:t>Dinâmicas variáveis. Para todos a UE é uma fonte de conhecimento e de inspiração.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b="1" dirty="0">
                <a:latin typeface="Cambria" panose="02040503050406030204" pitchFamily="18" charset="0"/>
              </a:rPr>
              <a:t>A.3 Envolvimento no semestre europeu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Cambria" panose="02040503050406030204" pitchFamily="18" charset="0"/>
              </a:rPr>
              <a:t>Positivo. É um meio de reforçar a ligação entre o nível UE e nacional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Cambria" panose="02040503050406030204" pitchFamily="18" charset="0"/>
              </a:rPr>
              <a:t>2 fases: </a:t>
            </a:r>
            <a:r>
              <a:rPr lang="pt-PT" u="sng" dirty="0">
                <a:latin typeface="Cambria" panose="02040503050406030204" pitchFamily="18" charset="0"/>
              </a:rPr>
              <a:t>preparação – </a:t>
            </a:r>
            <a:r>
              <a:rPr lang="pt-PT" dirty="0">
                <a:latin typeface="Cambria" panose="02040503050406030204" pitchFamily="18" charset="0"/>
              </a:rPr>
              <a:t>com um importante contributo dos Parceiros Sociais da CPCS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latin typeface="Cambria" panose="02040503050406030204" pitchFamily="18" charset="0"/>
              </a:rPr>
              <a:t>+ </a:t>
            </a:r>
            <a:r>
              <a:rPr lang="pt-PT" u="sng" dirty="0">
                <a:latin typeface="Cambria" panose="02040503050406030204" pitchFamily="18" charset="0"/>
              </a:rPr>
              <a:t>Recomendações</a:t>
            </a:r>
            <a:r>
              <a:rPr lang="pt-PT" dirty="0">
                <a:latin typeface="Cambria" panose="02040503050406030204" pitchFamily="18" charset="0"/>
              </a:rPr>
              <a:t> – menor ( quase nenhum) envolvimento. Existe uma falta de </a:t>
            </a:r>
            <a:r>
              <a:rPr lang="pt-PT" dirty="0" err="1">
                <a:latin typeface="Cambria" panose="02040503050406030204" pitchFamily="18" charset="0"/>
              </a:rPr>
              <a:t>acompanhmento</a:t>
            </a:r>
            <a:r>
              <a:rPr lang="pt-PT" dirty="0">
                <a:latin typeface="Cambria" panose="02040503050406030204" pitchFamily="18" charset="0"/>
              </a:rPr>
              <a:t> e avaliação na operacionalização das Recomendações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pt-PT" b="1" dirty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3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6F6E80-F24F-8744-A6B3-B0FE70DF138D}"/>
              </a:ext>
            </a:extLst>
          </p:cNvPr>
          <p:cNvSpPr txBox="1"/>
          <p:nvPr/>
        </p:nvSpPr>
        <p:spPr>
          <a:xfrm>
            <a:off x="335360" y="1340768"/>
            <a:ext cx="118201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PART B. Articulação do diálogo social – nacional/ setorial</a:t>
            </a:r>
          </a:p>
          <a:p>
            <a:pPr algn="just"/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B.1 </a:t>
            </a:r>
            <a:r>
              <a:rPr lang="pt-PT" b="1" i="1" dirty="0">
                <a:latin typeface="Cambria" panose="02040503050406030204" pitchFamily="18" charset="0"/>
              </a:rPr>
              <a:t>Envolvimento em estruturas de diálogo social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O instrumento resultante do processo de diálogo social  é mais importante do que o assunto(abordagem sindical)
Temas: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Condições de trabalho transparentes e previsíveis; formação contínua; digitalização; Demografia; riscos  
</a:t>
            </a:r>
            <a:r>
              <a:rPr lang="pt-PT" dirty="0" err="1">
                <a:latin typeface="Cambria" panose="02040503050406030204" pitchFamily="18" charset="0"/>
              </a:rPr>
              <a:t>psico-sociais</a:t>
            </a:r>
            <a:r>
              <a:rPr lang="pt-PT" dirty="0">
                <a:latin typeface="Cambria" panose="02040503050406030204" pitchFamily="18" charset="0"/>
              </a:rPr>
              <a:t>.
Diferentes funções para a legislação e acordos coletivo.
</a:t>
            </a: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B.2 interações, construção de coligações e relações de poder nas estruturas nacionais/setoriais de Diálogo Social</a:t>
            </a:r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Depende do contexto e das pessoas responsáveis. As pessoas fazem a diferença.
Em geral – boas relações – regras do "jogo" – discussões informais muito importantes – para construir confiança 
(leva tempo).
Parlamento (fora das estruturas SD)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B.3 Avaliação geral da eficácia da articulação do diálogo social sectorial a nível nacional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Avaliação positiva. Há legislação resultante do processo. Ex: Revisão da legislação laboral
Pode-se sempre melhorar...
</a:t>
            </a:r>
          </a:p>
        </p:txBody>
      </p:sp>
    </p:spTree>
    <p:extLst>
      <p:ext uri="{BB962C8B-B14F-4D97-AF65-F5344CB8AC3E}">
        <p14:creationId xmlns:p14="http://schemas.microsoft.com/office/powerpoint/2010/main" val="56627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Algumas reflexões:</a:t>
            </a:r>
          </a:p>
          <a:p>
            <a:pPr algn="just"/>
            <a:endParaRPr lang="en-GB" dirty="0"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PT" dirty="0">
                <a:latin typeface="Cambria" panose="02040503050406030204" pitchFamily="18" charset="0"/>
              </a:rPr>
              <a:t>Na generalidade, os parceiros estão satisfeitos com o seu envolvimento no Diálogo Social (tanto a nível nacional como da UE). CGTP – a CPCS é “um espaço privilegiado para travar a luta dos trabalhadores”.
No período de crise, reforçou-se o papel dos parceiros sociais.
A nível nacional tripartido -perceção da efetividade dos processos e resultados. 
Inspiração a nível da UE – intercâmbio de informações e boas práticas. "estar presente" é importante, embora a eficácia não seja tão bem percebida. É difícil chegar ao nível da UE com temas concretos.( “ fazer a agenda”)
Os intercâmbios bilaterais (empregadores e sindicatos) são avaliados positivamente. (sem resultados vinculativos) Projetos/recomendações comuns/declarações conjuntas), nomeadamente pelos empregadores. Exemplo do projeto Aprendizagem.</a:t>
            </a:r>
          </a:p>
          <a:p>
            <a:pPr marL="285750" indent="-285750" algn="just">
              <a:buFontTx/>
              <a:buChar char="-"/>
            </a:pPr>
            <a:endParaRPr lang="en-GB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020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B89D8A-AF35-4C4E-AB80-275BAE6B79D3}"/>
              </a:ext>
            </a:extLst>
          </p:cNvPr>
          <p:cNvSpPr txBox="1"/>
          <p:nvPr/>
        </p:nvSpPr>
        <p:spPr>
          <a:xfrm>
            <a:off x="695400" y="1196752"/>
            <a:ext cx="107276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" dirty="0"/>
            </a:br>
            <a:r>
              <a:rPr lang="pt-PT" sz="2800" b="1" dirty="0">
                <a:latin typeface="Cambria" panose="02040503050406030204" pitchFamily="18" charset="0"/>
              </a:rPr>
              <a:t>Comités de diálogo social sectorial -  43 estabelecidos pela Comissão Europeia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0FE186-7CC2-1348-8766-CBDCEFAF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61" y="4383419"/>
            <a:ext cx="10452100" cy="5969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8A64C0-4C94-7648-891E-7F588CAF6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14" y="2762545"/>
            <a:ext cx="10858500" cy="1143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D44BE5A-1595-5B47-A622-1F5FFE21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2" y="3817354"/>
            <a:ext cx="10287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9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B89D8A-AF35-4C4E-AB80-275BAE6B79D3}"/>
              </a:ext>
            </a:extLst>
          </p:cNvPr>
          <p:cNvSpPr txBox="1"/>
          <p:nvPr/>
        </p:nvSpPr>
        <p:spPr>
          <a:xfrm>
            <a:off x="767408" y="1596864"/>
            <a:ext cx="106556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>
                <a:latin typeface="Cambria" panose="02040503050406030204" pitchFamily="18" charset="0"/>
              </a:rPr>
              <a:t>Situações muito diferentes consoante os setores:</a:t>
            </a:r>
          </a:p>
          <a:p>
            <a:pPr algn="just"/>
            <a:r>
              <a:rPr lang="pt-PT" sz="3200" dirty="0">
                <a:latin typeface="Cambria" panose="02040503050406030204" pitchFamily="18" charset="0"/>
              </a:rPr>
              <a:t>Mais integrados ou menos:</a:t>
            </a:r>
          </a:p>
          <a:p>
            <a:pPr marL="457200" indent="-457200" algn="just">
              <a:buFontTx/>
              <a:buChar char="-"/>
            </a:pPr>
            <a:r>
              <a:rPr lang="pt-PT" sz="3200" dirty="0">
                <a:latin typeface="Cambria" panose="02040503050406030204" pitchFamily="18" charset="0"/>
              </a:rPr>
              <a:t>Competências da UE – Comércio e Construção ( nomeadamente Segurança e Saúde)</a:t>
            </a:r>
          </a:p>
          <a:p>
            <a:pPr algn="just"/>
            <a:r>
              <a:rPr lang="pt-PT" sz="3200" dirty="0">
                <a:latin typeface="Cambria" panose="02040503050406030204" pitchFamily="18" charset="0"/>
              </a:rPr>
              <a:t>- Ou competências dos Estados membros – Saúde e Educação</a:t>
            </a:r>
          </a:p>
          <a:p>
            <a:endParaRPr lang="pt-PT" sz="2800" dirty="0">
              <a:latin typeface="Cambria" panose="02040503050406030204" pitchFamily="18" charset="0"/>
            </a:endParaRPr>
          </a:p>
          <a:p>
            <a:r>
              <a:rPr lang="pt-PT" sz="2800" dirty="0">
                <a:latin typeface="Cambria" panose="02040503050406030204" pitchFamily="18" charset="0"/>
              </a:rPr>
              <a:t>O envolvimento é diferente na intensidade.</a:t>
            </a:r>
          </a:p>
          <a:p>
            <a:endParaRPr lang="pt-PT" sz="4000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376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PARTE A. Experiência de diálogo social a nível de UE. </a:t>
            </a: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A.1 Presença no diálogo social</a:t>
            </a:r>
            <a:r>
              <a:rPr lang="pt-PT" dirty="0">
                <a:latin typeface="Cambria" panose="02040503050406030204" pitchFamily="18" charset="0"/>
              </a:rPr>
              <a:t> </a:t>
            </a:r>
          </a:p>
          <a:p>
            <a:pPr algn="just"/>
            <a:endParaRPr lang="pt-PT" b="1" dirty="0">
              <a:latin typeface="Cambria" panose="02040503050406030204" pitchFamily="18" charset="0"/>
            </a:endParaRPr>
          </a:p>
          <a:p>
            <a:pPr lvl="0" algn="just"/>
            <a:r>
              <a:rPr lang="pt-PT" b="1" dirty="0">
                <a:latin typeface="Cambria" panose="02040503050406030204" pitchFamily="18" charset="0"/>
              </a:rPr>
              <a:t>Comercio</a:t>
            </a:r>
            <a:r>
              <a:rPr lang="pt-PT" dirty="0"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Entidades envolvidas no DS institucionalizado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EUROCOMMERCE -  CCP e APED ( forte envolvimento em questões +técnicas ( ex. segurança alimentar) mas com repercussões nas operações e nas condições de trabalho.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SITESE – não participa nas atividades UNI europa apesar de filiado.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CESP – não filiado</a:t>
            </a:r>
          </a:p>
          <a:p>
            <a:pPr lvl="0" algn="just"/>
            <a:endParaRPr lang="pt-PT" dirty="0">
              <a:latin typeface="Cambria" panose="02040503050406030204" pitchFamily="18" charset="0"/>
            </a:endParaRPr>
          </a:p>
          <a:p>
            <a:pPr lvl="0" algn="just"/>
            <a:r>
              <a:rPr lang="pt-PT" b="1" dirty="0">
                <a:latin typeface="Cambria" panose="02040503050406030204" pitchFamily="18" charset="0"/>
              </a:rPr>
              <a:t>Construção</a:t>
            </a:r>
            <a:r>
              <a:rPr lang="pt-PT" dirty="0">
                <a:latin typeface="Cambria" panose="02040503050406030204" pitchFamily="18" charset="0"/>
              </a:rPr>
              <a:t> 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AECOPS ( Federação) na FIEC – forte envolvimento 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SETACOOP – forte envolvimento na estrutura sindical europeia EFBWW. Entidades envolvidas no DS institucionalizado </a:t>
            </a:r>
          </a:p>
          <a:p>
            <a:r>
              <a:rPr lang="en-GB" dirty="0">
                <a:latin typeface="Cambria" panose="02040503050406030204" pitchFamily="18" charset="0"/>
              </a:rPr>
              <a:t>
</a:t>
            </a:r>
            <a:endParaRPr lang="en-GB" b="1" dirty="0">
              <a:latin typeface="Cambria" panose="02040503050406030204" pitchFamily="18" charset="0"/>
            </a:endParaRPr>
          </a:p>
          <a:p>
            <a:endParaRPr lang="pt-PT" dirty="0">
              <a:latin typeface="Cambria" panose="02040503050406030204" pitchFamily="18" charset="0"/>
            </a:endParaRPr>
          </a:p>
          <a:p>
            <a:endParaRPr lang="pt-PT" b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478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EEASD- </a:t>
            </a:r>
            <a:r>
              <a:rPr lang="en" dirty="0">
                <a:solidFill>
                  <a:srgbClr val="0A0F7C"/>
                </a:solidFill>
              </a:rPr>
              <a:t>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F0D011-1ED1-8341-B366-0FD30C4684C5}"/>
              </a:ext>
            </a:extLst>
          </p:cNvPr>
          <p:cNvSpPr txBox="1"/>
          <p:nvPr/>
        </p:nvSpPr>
        <p:spPr>
          <a:xfrm>
            <a:off x="1343472" y="1484784"/>
            <a:ext cx="101531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latin typeface="Cambria" panose="02040503050406030204" pitchFamily="18" charset="0"/>
              </a:rPr>
              <a:t>	    Agenda</a:t>
            </a:r>
          </a:p>
          <a:p>
            <a:endParaRPr lang="pt-PT" dirty="0">
              <a:latin typeface="Cambria" panose="020405030504060302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mbria" panose="02040503050406030204" pitchFamily="18" charset="0"/>
              </a:rPr>
              <a:t>O projeto e o ponto de partida para o qual se pretende obter respostas – período de análise  - a partir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>
                <a:latin typeface="Cambria" panose="02040503050406030204" pitchFamily="18" charset="0"/>
              </a:rPr>
              <a:t>Método - 28 Entrevistas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>
                <a:latin typeface="Cambria" panose="02040503050406030204" pitchFamily="18" charset="0"/>
              </a:rPr>
              <a:t>Reflexões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>
                <a:latin typeface="Cambria" panose="02040503050406030204" pitchFamily="18" charset="0"/>
              </a:rPr>
              <a:t>Conferência final – 21.11.2019 Lisboa</a:t>
            </a:r>
          </a:p>
          <a:p>
            <a:endParaRPr lang="pt-PT" sz="2800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07368" y="1628799"/>
            <a:ext cx="10945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PARTE A. Experiência de diálogo social a nível de UE. A.1 Presença no diálogo social</a:t>
            </a:r>
            <a:r>
              <a:rPr lang="pt-PT" dirty="0">
                <a:latin typeface="Cambria" panose="02040503050406030204" pitchFamily="18" charset="0"/>
              </a:rPr>
              <a:t> </a:t>
            </a:r>
          </a:p>
          <a:p>
            <a:pPr algn="just"/>
            <a:endParaRPr lang="pt-PT" b="1" dirty="0">
              <a:latin typeface="Cambria" panose="02040503050406030204" pitchFamily="18" charset="0"/>
            </a:endParaRPr>
          </a:p>
          <a:p>
            <a:pPr lvl="0" algn="just"/>
            <a:r>
              <a:rPr lang="pt-PT" b="1" dirty="0">
                <a:latin typeface="Cambria" panose="02040503050406030204" pitchFamily="18" charset="0"/>
              </a:rPr>
              <a:t>Educação</a:t>
            </a:r>
            <a:endParaRPr lang="pt-PT" dirty="0">
              <a:latin typeface="Cambria" panose="02040503050406030204" pitchFamily="18" charset="0"/>
            </a:endParaRP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Distinguir privado do público. ( Estado empregador)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Empregadores privados – ANESPO e AEEP (CNEF) filiados na EFEE entidade envolvida no DS institucionalizado.</a:t>
            </a:r>
          </a:p>
          <a:p>
            <a:pPr lvl="0" algn="just"/>
            <a:r>
              <a:rPr lang="pt-PT" dirty="0">
                <a:latin typeface="Cambria" panose="02040503050406030204" pitchFamily="18" charset="0"/>
              </a:rPr>
              <a:t>Sindicatos – FNE e SINDEP – filiados na ETUCE entidade envolvida no DS institucionalizado</a:t>
            </a:r>
          </a:p>
          <a:p>
            <a:pPr lvl="0"/>
            <a:endParaRPr lang="pt-PT" dirty="0">
              <a:latin typeface="Cambria" panose="02040503050406030204" pitchFamily="18" charset="0"/>
            </a:endParaRPr>
          </a:p>
          <a:p>
            <a:pPr lvl="0"/>
            <a:r>
              <a:rPr lang="pt-PT" b="1" dirty="0">
                <a:latin typeface="Cambria" panose="02040503050406030204" pitchFamily="18" charset="0"/>
              </a:rPr>
              <a:t>Saúde</a:t>
            </a:r>
            <a:endParaRPr lang="pt-PT" dirty="0">
              <a:latin typeface="Cambria" panose="02040503050406030204" pitchFamily="18" charset="0"/>
            </a:endParaRPr>
          </a:p>
          <a:p>
            <a:pPr lvl="0"/>
            <a:r>
              <a:rPr lang="pt-PT" dirty="0">
                <a:latin typeface="Cambria" panose="02040503050406030204" pitchFamily="18" charset="0"/>
              </a:rPr>
              <a:t>Empregadores privados – associados numa estrutura associativa sem competências de DS estruturado UEHP. As entidades envolvidas no DS institucionalizado são HOSPEEM ( empregadores)e EPSU ( sindicatos). Não há organizações nacionais.</a:t>
            </a:r>
          </a:p>
          <a:p>
            <a:pPr lvl="0"/>
            <a:r>
              <a:rPr lang="pt-PT" dirty="0">
                <a:latin typeface="Cambria" panose="02040503050406030204" pitchFamily="18" charset="0"/>
              </a:rPr>
              <a:t>Sindicatos – Nem Enfermeiros, nem técnicos Superiores de diagnóstico estão associados em estruturas UE</a:t>
            </a:r>
          </a:p>
          <a:p>
            <a:r>
              <a:rPr lang="pt-PT" dirty="0">
                <a:latin typeface="Cambria" panose="02040503050406030204" pitchFamily="18" charset="0"/>
              </a:rPr>
              <a:t>Só a Ordem dos Enfermeiros está filiada - </a:t>
            </a:r>
            <a:r>
              <a:rPr lang="pt-PT" i="1" dirty="0" err="1">
                <a:latin typeface="Cambria" panose="02040503050406030204" pitchFamily="18" charset="0"/>
              </a:rPr>
              <a:t>European</a:t>
            </a:r>
            <a:r>
              <a:rPr lang="pt-PT" i="1" dirty="0">
                <a:latin typeface="Cambria" panose="02040503050406030204" pitchFamily="18" charset="0"/>
              </a:rPr>
              <a:t> </a:t>
            </a:r>
            <a:r>
              <a:rPr lang="pt-PT" i="1" dirty="0" err="1">
                <a:latin typeface="Cambria" panose="02040503050406030204" pitchFamily="18" charset="0"/>
              </a:rPr>
              <a:t>Federation</a:t>
            </a:r>
            <a:r>
              <a:rPr lang="pt-PT" i="1" dirty="0">
                <a:latin typeface="Cambria" panose="02040503050406030204" pitchFamily="18" charset="0"/>
              </a:rPr>
              <a:t> </a:t>
            </a:r>
            <a:r>
              <a:rPr lang="pt-PT" i="1" dirty="0" err="1">
                <a:latin typeface="Cambria" panose="02040503050406030204" pitchFamily="18" charset="0"/>
              </a:rPr>
              <a:t>of</a:t>
            </a:r>
            <a:r>
              <a:rPr lang="pt-PT" i="1" dirty="0">
                <a:latin typeface="Cambria" panose="02040503050406030204" pitchFamily="18" charset="0"/>
              </a:rPr>
              <a:t> </a:t>
            </a:r>
            <a:r>
              <a:rPr lang="pt-PT" i="1" dirty="0" err="1">
                <a:latin typeface="Cambria" panose="02040503050406030204" pitchFamily="18" charset="0"/>
              </a:rPr>
              <a:t>Nurses</a:t>
            </a:r>
            <a:r>
              <a:rPr lang="pt-PT" i="1" dirty="0">
                <a:latin typeface="Cambria" panose="02040503050406030204" pitchFamily="18" charset="0"/>
              </a:rPr>
              <a:t> </a:t>
            </a:r>
            <a:r>
              <a:rPr lang="pt-PT" i="1" dirty="0" err="1">
                <a:latin typeface="Cambria" panose="02040503050406030204" pitchFamily="18" charset="0"/>
              </a:rPr>
              <a:t>Associations</a:t>
            </a:r>
            <a:r>
              <a:rPr lang="pt-PT" dirty="0">
                <a:latin typeface="Cambria" panose="02040503050406030204" pitchFamily="18" charset="0"/>
              </a:rPr>
              <a:t>.</a:t>
            </a:r>
          </a:p>
          <a:p>
            <a:r>
              <a:rPr lang="en-GB" dirty="0">
                <a:latin typeface="Cambria" panose="02040503050406030204" pitchFamily="18" charset="0"/>
              </a:rPr>
              <a:t>
</a:t>
            </a:r>
            <a:endParaRPr lang="en-GB" b="1" dirty="0">
              <a:latin typeface="Cambria" panose="02040503050406030204" pitchFamily="18" charset="0"/>
            </a:endParaRPr>
          </a:p>
          <a:p>
            <a:endParaRPr lang="pt-PT" dirty="0">
              <a:latin typeface="Cambria" panose="02040503050406030204" pitchFamily="18" charset="0"/>
            </a:endParaRPr>
          </a:p>
          <a:p>
            <a:endParaRPr lang="pt-PT" b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2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PARTE A. Experiência de diálogo social a nível de UE. A.1 Presença no diálogo social</a:t>
            </a:r>
            <a:r>
              <a:rPr lang="pt-PT" dirty="0">
                <a:latin typeface="Cambria" panose="02040503050406030204" pitchFamily="18" charset="0"/>
              </a:rPr>
              <a:t> </a:t>
            </a:r>
          </a:p>
          <a:p>
            <a:pPr algn="just"/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A.2 Transposição dos resultados entre o diálogo social a nível da UE e a nível nacional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Dinâmicas variáveis. Para todos a UE é uma fonte de conhecimento e de inspiração. “Para aprender com os erros dos outros”</a:t>
            </a:r>
          </a:p>
          <a:p>
            <a:pPr algn="just"/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A.3 Envolvimento no semestre europeu</a:t>
            </a:r>
          </a:p>
          <a:p>
            <a:pPr algn="just"/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Não existe, só através das Confederações patronais e sindicais. Depende da forma como essas organizações comunicam com os associados. ( Por vezes, não há tempo...pois os documentos chegam ao conhecimento com pouco tempo para reação...)</a:t>
            </a:r>
          </a:p>
          <a:p>
            <a:r>
              <a:rPr lang="pt-PT" dirty="0">
                <a:latin typeface="Cambria" panose="02040503050406030204" pitchFamily="18" charset="0"/>
              </a:rPr>
              <a:t>
</a:t>
            </a:r>
            <a:endParaRPr lang="pt-PT" b="1" dirty="0">
              <a:latin typeface="Cambria" panose="02040503050406030204" pitchFamily="18" charset="0"/>
            </a:endParaRPr>
          </a:p>
          <a:p>
            <a:endParaRPr lang="pt-PT" dirty="0">
              <a:latin typeface="Cambria" panose="02040503050406030204" pitchFamily="18" charset="0"/>
            </a:endParaRPr>
          </a:p>
          <a:p>
            <a:endParaRPr lang="pt-PT" b="1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674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3F1CA7E-ED4D-1340-9D7D-616C5DA1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639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CCA3ABA2-C6C0-4443-83D3-743071E0D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006070"/>
              </p:ext>
            </p:extLst>
          </p:nvPr>
        </p:nvGraphicFramePr>
        <p:xfrm>
          <a:off x="839416" y="1639824"/>
          <a:ext cx="8352928" cy="423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1E91088E-5E5E-1F4C-AF0C-1918EC6E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29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DC36BD-AF26-F640-82A7-55C3004CC9E7}"/>
              </a:ext>
            </a:extLst>
          </p:cNvPr>
          <p:cNvSpPr txBox="1"/>
          <p:nvPr/>
        </p:nvSpPr>
        <p:spPr>
          <a:xfrm>
            <a:off x="1250066" y="1307939"/>
            <a:ext cx="390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latin typeface="Cambria" panose="02040503050406030204" pitchFamily="18" charset="0"/>
              </a:rPr>
              <a:t>Obstáculos à participação europeia</a:t>
            </a:r>
          </a:p>
        </p:txBody>
      </p:sp>
    </p:spTree>
    <p:extLst>
      <p:ext uri="{BB962C8B-B14F-4D97-AF65-F5344CB8AC3E}">
        <p14:creationId xmlns:p14="http://schemas.microsoft.com/office/powerpoint/2010/main" val="43353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latin typeface="Cambria" panose="02040503050406030204" pitchFamily="18" charset="0"/>
            </a:endParaRPr>
          </a:p>
          <a:p>
            <a:endParaRPr lang="pt-PT" b="1" dirty="0"/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42FEFD-5736-AD4A-AA09-5C382A86ABE4}"/>
              </a:ext>
            </a:extLst>
          </p:cNvPr>
          <p:cNvSpPr txBox="1"/>
          <p:nvPr/>
        </p:nvSpPr>
        <p:spPr>
          <a:xfrm>
            <a:off x="263352" y="1034825"/>
            <a:ext cx="112416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PART B. Articulação do diálogo social – nacional/ setorial</a:t>
            </a:r>
          </a:p>
          <a:p>
            <a:pPr algn="just"/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B.1 </a:t>
            </a:r>
            <a:r>
              <a:rPr lang="pt-PT" b="1" i="1" dirty="0">
                <a:latin typeface="Cambria" panose="02040503050406030204" pitchFamily="18" charset="0"/>
              </a:rPr>
              <a:t>Envolvimento em estruturas de diálogo social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Contratação coletiva + apoio sectorial às Confederações nacionais ( Ex: Conselho nacional de Saúde)
</a:t>
            </a:r>
            <a:r>
              <a:rPr lang="pt-PT" i="1" dirty="0">
                <a:latin typeface="Cambria" panose="02040503050406030204" pitchFamily="18" charset="0"/>
              </a:rPr>
              <a:t>Temas, consoante os setores</a:t>
            </a:r>
            <a:r>
              <a:rPr lang="pt-PT" dirty="0"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Salários, Condições de trabalho, organização tempo de trabalho ( turnos, trabalho noturno, tempos de repouso), assédio moral a representantes sindicais, reconhecimento das profissões da saúde ( enfermeiros e técnicos de diagnóstico) como de desgaste rápido, conciliação da vida profissional e familiar, formação continua.
</a:t>
            </a:r>
          </a:p>
          <a:p>
            <a:pPr algn="just"/>
            <a:r>
              <a:rPr lang="pt-PT" b="1" dirty="0">
                <a:latin typeface="Cambria" panose="02040503050406030204" pitchFamily="18" charset="0"/>
              </a:rPr>
              <a:t>B.2 interações, construção de coligações e relações de poder nas estruturas nacionais/setoriais de Diálogo Social</a:t>
            </a:r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Depende do contexto e das pessoas responsáveis. CGTP – posição de confronto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Outros – cooperação e negociação. 
</a:t>
            </a:r>
            <a:r>
              <a:rPr lang="pt-PT" b="1" dirty="0">
                <a:latin typeface="Cambria" panose="02040503050406030204" pitchFamily="18" charset="0"/>
              </a:rPr>
              <a:t>B.3 Avaliação geral da eficácia da articulação do diálogo social sectorial a nível nacional</a:t>
            </a:r>
            <a:r>
              <a:rPr lang="pt-PT" dirty="0">
                <a:latin typeface="Cambria" panose="02040503050406030204" pitchFamily="18" charset="0"/>
              </a:rPr>
              <a:t> </a:t>
            </a:r>
            <a:endParaRPr lang="pt-PT" b="1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Irregular, consoante os setores. A contratação em alguns setores está bloqueada, com sindicatos, sobretudo, CGTP.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Necessário rever profundamente as categorias profissionais ( Ex. comércio 400 categorias profissionais)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Para esse efeito – recursos técnicos e tempo para uma revisão. A contratação não acompanha a evolução do mercado trabalho)
</a:t>
            </a:r>
          </a:p>
        </p:txBody>
      </p:sp>
    </p:spTree>
    <p:extLst>
      <p:ext uri="{BB962C8B-B14F-4D97-AF65-F5344CB8AC3E}">
        <p14:creationId xmlns:p14="http://schemas.microsoft.com/office/powerpoint/2010/main" val="31520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Algumas reflexões:</a:t>
            </a:r>
          </a:p>
          <a:p>
            <a:pPr algn="just"/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Representatividade ... Estruturas sindicais que vão aparecendo fora do DS institucionalizado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A ideologia ainda marca a representação sindical, muito visível a nível sectorial.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Fragmentação na representatividade, sobretudo sindical. Consequências na efetividade da contratação   coletiva. Ex: na Saúde os Enfermeiros têm 5 sindicatos ( 73.650 em PT – </a:t>
            </a:r>
            <a:r>
              <a:rPr lang="pt-PT" sz="1200" i="1" dirty="0" err="1">
                <a:latin typeface="Cambria" panose="02040503050406030204" pitchFamily="18" charset="0"/>
              </a:rPr>
              <a:t>Pordata</a:t>
            </a:r>
            <a:r>
              <a:rPr lang="pt-PT" dirty="0">
                <a:latin typeface="Cambria" panose="02040503050406030204" pitchFamily="18" charset="0"/>
              </a:rPr>
              <a:t>) e uma Ordem.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Sindicatos – preponderância de sindicatos horizontais ( educação e saúde)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A qualidade do diálogo social é determinada pela medida em que os parceiros sociais são capazes de negociar acordos coletivos que regulam as relações de trabalho. ( Ex: ANESPO (educação) ao fim de 28 anos assinou um contrato coletivo).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A CGTP na CPCS e alguns sindicatos filiados na CGTP – “negoceiam”, introduzem temas  mas não assinam....</a:t>
            </a:r>
          </a:p>
          <a:p>
            <a:pPr algn="just"/>
            <a:endParaRPr lang="en-GB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042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479376" y="1628799"/>
            <a:ext cx="108732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latin typeface="Cambria" panose="02040503050406030204" pitchFamily="18" charset="0"/>
              </a:rPr>
              <a:t>Algumas reflexões:</a:t>
            </a:r>
          </a:p>
          <a:p>
            <a:pPr algn="just"/>
            <a:endParaRPr lang="pt-PT" dirty="0">
              <a:latin typeface="Cambria" panose="02040503050406030204" pitchFamily="18" charset="0"/>
            </a:endParaRP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Importância da capacitação das organizações e da visão dos seus dirigentes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Relações ao longo do tempo – paciência e atitude de compromisso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Confiança – respeito pelas opiniões. Reconhecimento de competência dos interlocutores.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Importância das relações pessoais e informais “ chegamos às reuniões e o trabalho está feito”. As relações pessoais “ servem para desbloquear o DS”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-Fragilidade das práticas - Casos bem sucedidos ( construção)/ mudança de alguns  dirigentes  e essas práticas foram abandonadas. Prática baseada no modelo europeu.</a:t>
            </a:r>
          </a:p>
          <a:p>
            <a:pPr algn="just"/>
            <a:r>
              <a:rPr lang="pt-PT" dirty="0">
                <a:latin typeface="Cambria" panose="02040503050406030204" pitchFamily="18" charset="0"/>
              </a:rPr>
              <a:t>- Importância de uma filiação numa associação europeia – maior contacto com a dinâmica de Diálogo social. Estar presente e seguir os trabalhos para se conseguir “ fazer a agenda”. Regularidade nos trabalhos. Ex. Construção, com grupos de trabalho cada 3 meses.</a:t>
            </a:r>
          </a:p>
          <a:p>
            <a:pPr algn="just"/>
            <a:endParaRPr lang="pt-P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6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F3658-8B8A-0C47-9306-E8EA4B17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>
                <a:solidFill>
                  <a:srgbClr val="0A0F7C"/>
                </a:solidFill>
              </a:rPr>
              <a:t>EEASD -</a:t>
            </a:r>
            <a:r>
              <a:rPr lang="en" sz="3200" dirty="0">
                <a:solidFill>
                  <a:srgbClr val="0A0F7C"/>
                </a:solidFill>
              </a:rPr>
              <a:t> Enhancing the Effectiveness of Social Dialogue Articulation in Europe</a:t>
            </a:r>
            <a:r>
              <a:rPr lang="en" sz="2800" dirty="0">
                <a:solidFill>
                  <a:srgbClr val="0A0F7C"/>
                </a:solidFill>
              </a:rPr>
              <a:t>” </a:t>
            </a:r>
            <a:endParaRPr lang="pt-PT" sz="28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076777D-62B4-C64B-9AE2-EF929292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PT" sz="1900" dirty="0">
              <a:latin typeface="Cambria" panose="02040503050406030204" pitchFamily="18" charset="0"/>
            </a:endParaRPr>
          </a:p>
          <a:p>
            <a:r>
              <a:rPr lang="pt-PT" sz="2000" b="1" dirty="0">
                <a:latin typeface="Cambria" panose="02040503050406030204" pitchFamily="18" charset="0"/>
              </a:rPr>
              <a:t>Algumas reflexões:</a:t>
            </a:r>
          </a:p>
          <a:p>
            <a:pPr marL="0" indent="0">
              <a:buNone/>
            </a:pPr>
            <a:endParaRPr lang="pt-PT" sz="19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pt-PT" sz="1900" dirty="0">
                <a:latin typeface="Cambria" panose="02040503050406030204" pitchFamily="18" charset="0"/>
              </a:rPr>
              <a:t>As estruturas mais capacitadas no contexto nacional e a semelhança de desafios enfrentados nos contextos setoriais e europeus aumentam a probabilidade de cooperação e coordenação de políticas nos comités de Diálogo social sectorial. Ao mesmo tempo levam a uma implementação eficaz dos resultados desse diálogo no contexto dos  Estados Membros.</a:t>
            </a:r>
          </a:p>
          <a:p>
            <a:pPr>
              <a:lnSpc>
                <a:spcPct val="120000"/>
              </a:lnSpc>
            </a:pPr>
            <a:r>
              <a:rPr lang="pt-PT" sz="1900" dirty="0">
                <a:latin typeface="Cambria" panose="02040503050406030204" pitchFamily="18" charset="0"/>
              </a:rPr>
              <a:t>- Quando se trata </a:t>
            </a:r>
            <a:r>
              <a:rPr lang="pt-PT" sz="1900" b="1" dirty="0">
                <a:latin typeface="Cambria" panose="02040503050406030204" pitchFamily="18" charset="0"/>
              </a:rPr>
              <a:t>de resultados</a:t>
            </a:r>
            <a:r>
              <a:rPr lang="pt-PT" sz="1900" dirty="0">
                <a:latin typeface="Cambria" panose="02040503050406030204" pitchFamily="18" charset="0"/>
              </a:rPr>
              <a:t>, os sindicatos revelam uma preferência mais forte por resultados vinculativos, enquanto os empregadores preferem resultados não vinculativos.</a:t>
            </a:r>
          </a:p>
          <a:p>
            <a:pPr>
              <a:lnSpc>
                <a:spcPct val="120000"/>
              </a:lnSpc>
            </a:pPr>
            <a:r>
              <a:rPr lang="pt-PT" sz="1900" dirty="0">
                <a:latin typeface="Cambria" panose="02040503050406030204" pitchFamily="18" charset="0"/>
              </a:rPr>
              <a:t>- Em termos de </a:t>
            </a:r>
            <a:r>
              <a:rPr lang="pt-PT" sz="1900" b="1" dirty="0">
                <a:latin typeface="Cambria" panose="02040503050406030204" pitchFamily="18" charset="0"/>
              </a:rPr>
              <a:t>melhoria do diálogo social</a:t>
            </a:r>
            <a:r>
              <a:rPr lang="pt-PT" sz="1900" dirty="0">
                <a:latin typeface="Cambria" panose="020405030504060302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pt-PT" sz="1900" dirty="0">
                <a:latin typeface="Cambria" panose="02040503050406030204" pitchFamily="18" charset="0"/>
              </a:rPr>
              <a:t>Empregadores – reforçar projetos conjuntos, declarações conjuntas. Descontentamento com a transposição da agenda EU para a legislação nacional ( </a:t>
            </a:r>
            <a:r>
              <a:rPr lang="pt-PT" sz="1900" dirty="0" err="1">
                <a:latin typeface="Cambria" panose="02040503050406030204" pitchFamily="18" charset="0"/>
              </a:rPr>
              <a:t>posting</a:t>
            </a:r>
            <a:r>
              <a:rPr lang="pt-PT" sz="1900" dirty="0">
                <a:latin typeface="Cambria" panose="02040503050406030204" pitchFamily="18" charset="0"/>
              </a:rPr>
              <a:t> </a:t>
            </a:r>
            <a:r>
              <a:rPr lang="pt-PT" sz="1900" dirty="0" err="1">
                <a:latin typeface="Cambria" panose="02040503050406030204" pitchFamily="18" charset="0"/>
              </a:rPr>
              <a:t>workers</a:t>
            </a:r>
            <a:r>
              <a:rPr lang="pt-PT" sz="1900" dirty="0">
                <a:latin typeface="Cambria" panose="02040503050406030204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pt-PT" sz="1900" dirty="0">
                <a:latin typeface="Cambria" panose="02040503050406030204" pitchFamily="18" charset="0"/>
              </a:rPr>
              <a:t>Sindicatos preferem mais negociação do que  troca de informações e posições comuns...o objetivo é alcançar resultados vinculativos. Futura discussão sobe o salário mínimo europeu.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855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E2AC9BA-0367-C744-AE12-912CA81090FE}"/>
              </a:ext>
            </a:extLst>
          </p:cNvPr>
          <p:cNvSpPr txBox="1"/>
          <p:nvPr/>
        </p:nvSpPr>
        <p:spPr>
          <a:xfrm>
            <a:off x="191344" y="1844824"/>
            <a:ext cx="11017224" cy="388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anose="02040503050406030204" pitchFamily="18" charset="0"/>
              </a:rPr>
              <a:t>A maioria dos entrevistados considera que o diálogo social pode ser </a:t>
            </a:r>
            <a:r>
              <a:rPr lang="pt-PT" b="1" dirty="0">
                <a:latin typeface="Cambria" panose="02040503050406030204" pitchFamily="18" charset="0"/>
              </a:rPr>
              <a:t>mais efetivo com</a:t>
            </a:r>
            <a:r>
              <a:rPr lang="pt-PT" dirty="0">
                <a:latin typeface="Cambria" panose="02040503050406030204" pitchFamily="18" charset="0"/>
              </a:rPr>
              <a:t>:</a:t>
            </a:r>
          </a:p>
          <a:p>
            <a:endParaRPr lang="pt-PT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mbria" panose="02040503050406030204" pitchFamily="18" charset="0"/>
              </a:rPr>
              <a:t>Melhoria de acesso a dados estatísticos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mbria" panose="02040503050406030204" pitchFamily="18" charset="0"/>
              </a:rPr>
              <a:t>Maior transparência nos dados Ex: negociação com o Estado impacto no orçamento, mas não se clarifica como se obtêm esses dados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Cambria" panose="02040503050406030204" pitchFamily="18" charset="0"/>
              </a:rPr>
              <a:t>Maior alinhamento de posições – grupos de trabalho regulares ( só sindicatos ou bipartido ou tripartido)</a:t>
            </a:r>
          </a:p>
          <a:p>
            <a:pPr>
              <a:lnSpc>
                <a:spcPct val="200000"/>
              </a:lnSpc>
            </a:pPr>
            <a:endParaRPr lang="pt-PT" dirty="0"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pt-PT" b="1" i="1" dirty="0">
                <a:latin typeface="Cambria" panose="02040503050406030204" pitchFamily="18" charset="0"/>
              </a:rPr>
              <a:t>Diálogo social – fundamental para a estabilidade da democracia</a:t>
            </a:r>
          </a:p>
        </p:txBody>
      </p:sp>
    </p:spTree>
    <p:extLst>
      <p:ext uri="{BB962C8B-B14F-4D97-AF65-F5344CB8AC3E}">
        <p14:creationId xmlns:p14="http://schemas.microsoft.com/office/powerpoint/2010/main" val="3933115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176" y="685800"/>
            <a:ext cx="3468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834B7-093D-4F99-9A8C-6E0BB762ABC7}"/>
              </a:ext>
            </a:extLst>
          </p:cNvPr>
          <p:cNvSpPr txBox="1"/>
          <p:nvPr/>
        </p:nvSpPr>
        <p:spPr>
          <a:xfrm>
            <a:off x="1055440" y="3645024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Confederação do Comércio e Serviços de Portugal (CCP)</a:t>
            </a:r>
          </a:p>
          <a:p>
            <a:r>
              <a:rPr lang="pt-PT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Avenida Dom Vasco da Gama, 26</a:t>
            </a:r>
          </a:p>
          <a:p>
            <a:r>
              <a:rPr lang="pt-PT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Lisboa</a:t>
            </a:r>
          </a:p>
          <a:p>
            <a:endParaRPr lang="pt-PT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PT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www.ccp.pt</a:t>
            </a:r>
            <a:endParaRPr lang="pt-PT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9699"/>
            <a:ext cx="3526005" cy="18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741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EEASD- </a:t>
            </a:r>
            <a:r>
              <a:rPr lang="en" dirty="0">
                <a:solidFill>
                  <a:srgbClr val="0A0F7C"/>
                </a:solidFill>
              </a:rPr>
              <a:t>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3F9692-088B-4841-9153-F1E678A827C9}"/>
              </a:ext>
            </a:extLst>
          </p:cNvPr>
          <p:cNvSpPr txBox="1"/>
          <p:nvPr/>
        </p:nvSpPr>
        <p:spPr>
          <a:xfrm>
            <a:off x="335360" y="1340768"/>
            <a:ext cx="172820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ambria" panose="02040503050406030204" pitchFamily="18" charset="0"/>
              </a:rPr>
              <a:t>Contexto</a:t>
            </a:r>
            <a:endParaRPr lang="en-GB" sz="2400" b="1" dirty="0">
              <a:latin typeface="Cambria" panose="02040503050406030204" pitchFamily="18" charset="0"/>
            </a:endParaRPr>
          </a:p>
          <a:p>
            <a:r>
              <a:rPr lang="pt-PT" dirty="0">
                <a:latin typeface="Cambria" panose="02040503050406030204" pitchFamily="18" charset="0"/>
              </a:rPr>
              <a:t> </a:t>
            </a:r>
          </a:p>
          <a:p>
            <a:r>
              <a:rPr lang="pt-PT" b="1" dirty="0">
                <a:latin typeface="Cambria" panose="02040503050406030204" pitchFamily="18" charset="0"/>
              </a:rPr>
              <a:t>Parceria </a:t>
            </a:r>
            <a:r>
              <a:rPr lang="pt-PT" dirty="0">
                <a:latin typeface="Cambria" panose="02040503050406030204" pitchFamily="18" charset="0"/>
              </a:rPr>
              <a:t>- Bélgica CEPS (</a:t>
            </a:r>
            <a:r>
              <a:rPr lang="pt-PT" i="1" dirty="0" err="1">
                <a:latin typeface="Cambria" panose="02040503050406030204" pitchFamily="18" charset="0"/>
              </a:rPr>
              <a:t>Think</a:t>
            </a:r>
            <a:r>
              <a:rPr lang="pt-PT" i="1" dirty="0">
                <a:latin typeface="Cambria" panose="02040503050406030204" pitchFamily="18" charset="0"/>
              </a:rPr>
              <a:t> </a:t>
            </a:r>
            <a:r>
              <a:rPr lang="pt-PT" i="1" dirty="0" err="1">
                <a:latin typeface="Cambria" panose="02040503050406030204" pitchFamily="18" charset="0"/>
              </a:rPr>
              <a:t>tank</a:t>
            </a:r>
            <a:r>
              <a:rPr lang="pt-PT" dirty="0">
                <a:latin typeface="Cambria" panose="02040503050406030204" pitchFamily="18" charset="0"/>
              </a:rPr>
              <a:t> e coordenador);</a:t>
            </a:r>
          </a:p>
          <a:p>
            <a:r>
              <a:rPr lang="pt-PT" dirty="0">
                <a:latin typeface="Cambria" panose="02040503050406030204" pitchFamily="18" charset="0"/>
              </a:rPr>
              <a:t> Eslováquia ( Centro de estudos universitários e coordenador científico); Estónia (Universidade); Suécia </a:t>
            </a:r>
          </a:p>
          <a:p>
            <a:r>
              <a:rPr lang="pt-PT" dirty="0">
                <a:latin typeface="Cambria" panose="02040503050406030204" pitchFamily="18" charset="0"/>
              </a:rPr>
              <a:t>( Universidade) e Portugal ( parceiro social)01.01.2018 a 31.12.2019</a:t>
            </a:r>
          </a:p>
          <a:p>
            <a:endParaRPr lang="pt-PT" dirty="0">
              <a:latin typeface="Cambria" panose="02040503050406030204" pitchFamily="18" charset="0"/>
            </a:endParaRPr>
          </a:p>
          <a:p>
            <a:r>
              <a:rPr lang="pt-PT" dirty="0">
                <a:latin typeface="Cambria" panose="02040503050406030204" pitchFamily="18" charset="0"/>
              </a:rPr>
              <a:t> </a:t>
            </a:r>
            <a:r>
              <a:rPr lang="pt-PT" b="1" dirty="0">
                <a:latin typeface="Cambria" panose="02040503050406030204" pitchFamily="18" charset="0"/>
              </a:rPr>
              <a:t>Questões:</a:t>
            </a:r>
          </a:p>
          <a:p>
            <a:endParaRPr lang="pt-PT" b="1" dirty="0">
              <a:latin typeface="Cambria" panose="02040503050406030204" pitchFamily="18" charset="0"/>
            </a:endParaRPr>
          </a:p>
          <a:p>
            <a:pPr lvl="0"/>
            <a:r>
              <a:rPr lang="pt-PT" dirty="0">
                <a:latin typeface="Cambria" panose="02040503050406030204" pitchFamily="18" charset="0"/>
              </a:rPr>
              <a:t>- De que forma  o diálogo social na Europa é organizado, a que níveis, e quais são os atores envolvidos;</a:t>
            </a:r>
          </a:p>
          <a:p>
            <a:pPr lvl="0"/>
            <a:r>
              <a:rPr lang="pt-PT" dirty="0">
                <a:latin typeface="Cambria" panose="02040503050406030204" pitchFamily="18" charset="0"/>
              </a:rPr>
              <a:t>- De que forma o diálogo social a nível europeu afeta as decisões, os resultados e a posição dos atores a nível nacional</a:t>
            </a:r>
          </a:p>
          <a:p>
            <a:pPr lvl="0"/>
            <a:r>
              <a:rPr lang="pt-PT" dirty="0">
                <a:latin typeface="Cambria" panose="02040503050406030204" pitchFamily="18" charset="0"/>
              </a:rPr>
              <a:t>e vice versa;</a:t>
            </a:r>
          </a:p>
          <a:p>
            <a:pPr lvl="0"/>
            <a:r>
              <a:rPr lang="pt-PT" dirty="0">
                <a:latin typeface="Cambria" panose="02040503050406030204" pitchFamily="18" charset="0"/>
              </a:rPr>
              <a:t>- Quais são fatores determinantes para uma articulação eficaz do diálogo social;</a:t>
            </a:r>
          </a:p>
          <a:p>
            <a:pPr lvl="0"/>
            <a:r>
              <a:rPr lang="pt-PT" dirty="0">
                <a:latin typeface="Cambria" panose="02040503050406030204" pitchFamily="18" charset="0"/>
              </a:rPr>
              <a:t>- Como se compara a experiência de países com modelos e diferentes tradições de relações laborais e que boas práticas podem ser identificadas e em que sectores;  </a:t>
            </a:r>
          </a:p>
          <a:p>
            <a:pPr lvl="0"/>
            <a:r>
              <a:rPr lang="pt-PT" dirty="0">
                <a:latin typeface="Cambria" panose="02040503050406030204" pitchFamily="18" charset="0"/>
              </a:rPr>
              <a:t>- Que lições podem ser realçadas e quais as oportunidades e os riscos.</a:t>
            </a:r>
          </a:p>
          <a:p>
            <a:pPr marL="285750" lvl="0" indent="-285750">
              <a:buFontTx/>
              <a:buChar char="-"/>
            </a:pPr>
            <a:endParaRPr lang="pt-PT" dirty="0">
              <a:latin typeface="Cambria" panose="020405030504060302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pt-PT" b="1" dirty="0">
                <a:latin typeface="Cambria" panose="02040503050406030204" pitchFamily="18" charset="0"/>
              </a:rPr>
              <a:t>Eficácia do Diálogo Social - capacidade de influenciar a formulação de políticas.</a:t>
            </a:r>
          </a:p>
          <a:p>
            <a:r>
              <a:rPr lang="pt-PT" dirty="0">
                <a:latin typeface="Cambria" panose="02040503050406030204" pitchFamily="18" charset="0"/>
              </a:rPr>
              <a:t> </a:t>
            </a:r>
          </a:p>
          <a:p>
            <a:r>
              <a:rPr lang="pt-PT" dirty="0"/>
              <a:t> 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84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D75C31-8B6E-E24D-86C7-1DC52E889A52}"/>
              </a:ext>
            </a:extLst>
          </p:cNvPr>
          <p:cNvSpPr txBox="1"/>
          <p:nvPr/>
        </p:nvSpPr>
        <p:spPr>
          <a:xfrm>
            <a:off x="767408" y="1393365"/>
            <a:ext cx="1036915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b="1" dirty="0">
                <a:latin typeface="Cambria" panose="02040503050406030204" pitchFamily="18" charset="0"/>
              </a:rPr>
              <a:t>Âmbito:</a:t>
            </a:r>
          </a:p>
          <a:p>
            <a:r>
              <a:rPr lang="pt-PT" dirty="0">
                <a:latin typeface="Cambria" panose="02040503050406030204" pitchFamily="18" charset="0"/>
              </a:rPr>
              <a:t> 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Cambria" panose="02040503050406030204" pitchFamily="18" charset="0"/>
              </a:rPr>
              <a:t>Mapeamento nos 27 países da UE dos atores e níveis de diálogo social ( UE, nacional, regional...) </a:t>
            </a:r>
          </a:p>
          <a:p>
            <a:r>
              <a:rPr lang="pt-PT" dirty="0">
                <a:latin typeface="Cambria" panose="02040503050406030204" pitchFamily="18" charset="0"/>
              </a:rPr>
              <a:t>Inquérito - 27 países</a:t>
            </a:r>
          </a:p>
          <a:p>
            <a:endParaRPr lang="pt-PT" dirty="0">
              <a:latin typeface="Cambria" panose="02040503050406030204" pitchFamily="18" charset="0"/>
            </a:endParaRPr>
          </a:p>
          <a:p>
            <a:r>
              <a:rPr lang="pt-PT" dirty="0">
                <a:latin typeface="Cambria" panose="02040503050406030204" pitchFamily="18" charset="0"/>
              </a:rPr>
              <a:t>- 6 países - Estónia; Irlanda; Países Baixos; Portugal; Suécia e Eslováquia – Entrevistas a parceiros sociais nacionais</a:t>
            </a:r>
          </a:p>
          <a:p>
            <a:r>
              <a:rPr lang="pt-PT" dirty="0">
                <a:latin typeface="Cambria" panose="02040503050406030204" pitchFamily="18" charset="0"/>
              </a:rPr>
              <a:t>-  4 sectores - Comércio; Construção; Educação e Saúde - Entrevistas a parceiros sociais setoriais</a:t>
            </a:r>
          </a:p>
          <a:p>
            <a:r>
              <a:rPr lang="pt-PT" dirty="0">
                <a:latin typeface="Cambria" panose="02040503050406030204" pitchFamily="18" charset="0"/>
              </a:rPr>
              <a:t>-  Quadro metodológico e Relatórios comparativos</a:t>
            </a:r>
          </a:p>
          <a:p>
            <a:endParaRPr lang="pt-PT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latin typeface="Cambria" panose="02040503050406030204" pitchFamily="18" charset="0"/>
              </a:rPr>
              <a:t>Análise de rede ( </a:t>
            </a:r>
            <a:r>
              <a:rPr lang="pt-PT" i="1" dirty="0">
                <a:latin typeface="Cambria" panose="02040503050406030204" pitchFamily="18" charset="0"/>
              </a:rPr>
              <a:t>network </a:t>
            </a:r>
            <a:r>
              <a:rPr lang="pt-PT" i="1" dirty="0" err="1">
                <a:latin typeface="Cambria" panose="02040503050406030204" pitchFamily="18" charset="0"/>
              </a:rPr>
              <a:t>analyses</a:t>
            </a:r>
            <a:r>
              <a:rPr lang="pt-PT" dirty="0">
                <a:latin typeface="Cambria" panose="02040503050406030204" pitchFamily="18" charset="0"/>
              </a:rPr>
              <a:t>). Aspeto inovador do projeto. Usualmente não se usa este tipo de análise em projetos de diálogo social. Perceber as relações entre os parceiros, empregadores e sindicatos, e a importância dos laços informais.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Cambria" panose="02040503050406030204" pitchFamily="18" charset="0"/>
              </a:rPr>
              <a:t>Recomendações sobre a articulação do Diálogo social e sua efetividade e  desafios.</a:t>
            </a:r>
            <a:endParaRPr lang="en-GB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7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D75C31-8B6E-E24D-86C7-1DC52E889A52}"/>
              </a:ext>
            </a:extLst>
          </p:cNvPr>
          <p:cNvSpPr txBox="1"/>
          <p:nvPr/>
        </p:nvSpPr>
        <p:spPr>
          <a:xfrm>
            <a:off x="263352" y="1700808"/>
            <a:ext cx="108732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mbria" panose="02040503050406030204" pitchFamily="18" charset="0"/>
              </a:rPr>
              <a:t>Diálogo social</a:t>
            </a:r>
            <a:r>
              <a:rPr lang="pt-PT" sz="2400" dirty="0">
                <a:latin typeface="Cambria" panose="02040503050406030204" pitchFamily="18" charset="0"/>
              </a:rPr>
              <a:t>: interações, incluindo </a:t>
            </a:r>
            <a:r>
              <a:rPr lang="pt-PT" sz="2400" b="1" dirty="0">
                <a:latin typeface="Cambria" panose="02040503050406030204" pitchFamily="18" charset="0"/>
              </a:rPr>
              <a:t>negociação, consulta ou troca de informações,</a:t>
            </a:r>
            <a:r>
              <a:rPr lang="pt-PT" sz="2400" dirty="0">
                <a:latin typeface="Cambria" panose="02040503050406030204" pitchFamily="18" charset="0"/>
              </a:rPr>
              <a:t> entre os parceiros sociais (bipartido) ou entre parceiros sociais e autoridades públicas (tripartido).</a:t>
            </a:r>
          </a:p>
          <a:p>
            <a:r>
              <a:rPr lang="pt-PT" sz="2400" dirty="0">
                <a:latin typeface="Cambria" panose="02040503050406030204" pitchFamily="18" charset="0"/>
              </a:rPr>
              <a:t> </a:t>
            </a:r>
          </a:p>
          <a:p>
            <a:r>
              <a:rPr lang="pt-PT" sz="2400" b="1" dirty="0">
                <a:latin typeface="Cambria" panose="02040503050406030204" pitchFamily="18" charset="0"/>
              </a:rPr>
              <a:t>Articulação do diálogo social</a:t>
            </a:r>
            <a:r>
              <a:rPr lang="pt-PT" sz="2400" dirty="0">
                <a:latin typeface="Cambria" panose="02040503050406030204" pitchFamily="18" charset="0"/>
              </a:rPr>
              <a:t>: formas em que o diálogo social entre atores públicos e privados em diferentes níveis funciona e os </a:t>
            </a:r>
            <a:r>
              <a:rPr lang="pt-PT" sz="2400" b="1" dirty="0">
                <a:latin typeface="Cambria" panose="02040503050406030204" pitchFamily="18" charset="0"/>
              </a:rPr>
              <a:t>canais </a:t>
            </a:r>
            <a:r>
              <a:rPr lang="pt-PT" sz="2400" dirty="0">
                <a:latin typeface="Cambria" panose="02040503050406030204" pitchFamily="18" charset="0"/>
              </a:rPr>
              <a:t>através dos quais o diálogo social a nível da UE </a:t>
            </a:r>
            <a:r>
              <a:rPr lang="pt-PT" sz="2400" b="1" dirty="0">
                <a:latin typeface="Cambria" panose="02040503050406030204" pitchFamily="18" charset="0"/>
              </a:rPr>
              <a:t>influencia as decisões</a:t>
            </a:r>
            <a:r>
              <a:rPr lang="pt-PT" sz="2400" dirty="0">
                <a:latin typeface="Cambria" panose="02040503050406030204" pitchFamily="18" charset="0"/>
              </a:rPr>
              <a:t>, os resultados e as posições dos intervenientes quer a nível nacional quer sectorial e vice-versa </a:t>
            </a:r>
          </a:p>
          <a:p>
            <a:r>
              <a:rPr lang="pt-PT" sz="2400" dirty="0">
                <a:latin typeface="Cambria" panose="02040503050406030204" pitchFamily="18" charset="0"/>
              </a:rPr>
              <a:t> </a:t>
            </a:r>
          </a:p>
          <a:p>
            <a:r>
              <a:rPr lang="pt-PT" sz="2400" b="1" dirty="0">
                <a:latin typeface="Cambria" panose="02040503050406030204" pitchFamily="18" charset="0"/>
              </a:rPr>
              <a:t>Estrutura do diálogo social a nível da UE</a:t>
            </a:r>
            <a:r>
              <a:rPr lang="pt-PT" sz="2400" dirty="0">
                <a:latin typeface="Cambria" panose="02040503050406030204" pitchFamily="18" charset="0"/>
              </a:rPr>
              <a:t>: tripartida (Cimeira Social Tripartida, Semestre europeu, Comité Económico e Social) e bipartido (Comité Europeu do diálogo social, comités de diálogo social sectoriais europeus)</a:t>
            </a:r>
            <a:endParaRPr lang="en-GB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1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D75C31-8B6E-E24D-86C7-1DC52E889A52}"/>
              </a:ext>
            </a:extLst>
          </p:cNvPr>
          <p:cNvSpPr txBox="1"/>
          <p:nvPr/>
        </p:nvSpPr>
        <p:spPr>
          <a:xfrm>
            <a:off x="335360" y="1700808"/>
            <a:ext cx="10801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Cambria" panose="02040503050406030204" pitchFamily="18" charset="0"/>
              </a:rPr>
              <a:t> </a:t>
            </a:r>
          </a:p>
          <a:p>
            <a:r>
              <a:rPr lang="pt-PT" sz="1400" dirty="0">
                <a:latin typeface="Cambria" panose="02040503050406030204" pitchFamily="18" charset="0"/>
              </a:rPr>
              <a:t> </a:t>
            </a:r>
          </a:p>
          <a:p>
            <a:pPr algn="just"/>
            <a:r>
              <a:rPr lang="pt-PT" sz="2800" b="1" dirty="0">
                <a:latin typeface="Cambria" panose="02040503050406030204" pitchFamily="18" charset="0"/>
              </a:rPr>
              <a:t>Diálogo social eficaz</a:t>
            </a:r>
            <a:r>
              <a:rPr lang="pt-PT" sz="2800" dirty="0">
                <a:latin typeface="Cambria" panose="02040503050406030204" pitchFamily="18" charset="0"/>
              </a:rPr>
              <a:t>: diálogo social que produz resultados relevantes implementados a nível europeu, nacional e/ou sectorial. </a:t>
            </a:r>
          </a:p>
          <a:p>
            <a:pPr algn="just"/>
            <a:endParaRPr lang="pt-PT" sz="2800" dirty="0">
              <a:latin typeface="Cambria" panose="02040503050406030204" pitchFamily="18" charset="0"/>
            </a:endParaRPr>
          </a:p>
          <a:p>
            <a:pPr algn="just"/>
            <a:r>
              <a:rPr lang="pt-PT" sz="2800" b="1" dirty="0">
                <a:latin typeface="Cambria" panose="02040503050406030204" pitchFamily="18" charset="0"/>
              </a:rPr>
              <a:t>Resultados do diálogo social</a:t>
            </a:r>
            <a:r>
              <a:rPr lang="pt-PT" sz="2800" dirty="0">
                <a:latin typeface="Cambria" panose="02040503050406030204" pitchFamily="18" charset="0"/>
              </a:rPr>
              <a:t>: </a:t>
            </a:r>
            <a:r>
              <a:rPr lang="pt-PT" sz="2800" u="sng" dirty="0">
                <a:latin typeface="Cambria" panose="02040503050406030204" pitchFamily="18" charset="0"/>
              </a:rPr>
              <a:t>vinculativos</a:t>
            </a:r>
            <a:r>
              <a:rPr lang="pt-PT" sz="2800" dirty="0">
                <a:latin typeface="Cambria" panose="02040503050406030204" pitchFamily="18" charset="0"/>
              </a:rPr>
              <a:t> (por exemplo, diretivas comunitárias, acordos autónomos, legislação nacional, convenções coletivas) ou </a:t>
            </a:r>
            <a:r>
              <a:rPr lang="pt-PT" sz="2800" u="sng" dirty="0">
                <a:latin typeface="Cambria" panose="02040503050406030204" pitchFamily="18" charset="0"/>
              </a:rPr>
              <a:t>não vinculativos </a:t>
            </a:r>
            <a:r>
              <a:rPr lang="pt-PT" sz="2800" dirty="0">
                <a:latin typeface="Cambria" panose="02040503050406030204" pitchFamily="18" charset="0"/>
              </a:rPr>
              <a:t>(quadros de ação, orientações, códigos de conduta, declarações, memorandos, manuais, websites de </a:t>
            </a:r>
            <a:r>
              <a:rPr lang="pt-PT" sz="2800" dirty="0" err="1">
                <a:latin typeface="Cambria" panose="02040503050406030204" pitchFamily="18" charset="0"/>
              </a:rPr>
              <a:t>ferramentas,campanhas</a:t>
            </a:r>
            <a:r>
              <a:rPr lang="pt-PT" sz="2800" dirty="0">
                <a:latin typeface="Cambria" panose="02040503050406030204" pitchFamily="18" charset="0"/>
              </a:rPr>
              <a:t> </a:t>
            </a:r>
            <a:r>
              <a:rPr lang="pt-PT" sz="2800" dirty="0" err="1">
                <a:latin typeface="Cambria" panose="02040503050406030204" pitchFamily="18" charset="0"/>
              </a:rPr>
              <a:t>etc</a:t>
            </a:r>
            <a:r>
              <a:rPr lang="pt-PT" sz="2800" dirty="0">
                <a:latin typeface="Cambria" panose="02040503050406030204" pitchFamily="18" charset="0"/>
              </a:rPr>
              <a:t>)</a:t>
            </a:r>
          </a:p>
          <a:p>
            <a:pPr algn="just"/>
            <a:r>
              <a:rPr lang="pt-PT" sz="2800" dirty="0">
                <a:latin typeface="Cambria" panose="0204050305040603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989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E7658-C9A0-5346-814F-89E93C5E31EA}"/>
              </a:ext>
            </a:extLst>
          </p:cNvPr>
          <p:cNvSpPr txBox="1"/>
          <p:nvPr/>
        </p:nvSpPr>
        <p:spPr>
          <a:xfrm>
            <a:off x="3251684" y="1678180"/>
            <a:ext cx="1087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B7ECCCA-711C-0945-8991-73A6CB305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379103"/>
              </p:ext>
            </p:extLst>
          </p:nvPr>
        </p:nvGraphicFramePr>
        <p:xfrm>
          <a:off x="1991544" y="1628799"/>
          <a:ext cx="6847656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42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A0F7C"/>
                </a:solidFill>
              </a:rPr>
              <a:t>EEASD -</a:t>
            </a:r>
            <a:r>
              <a:rPr lang="en" dirty="0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 dirty="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B89D8A-AF35-4C4E-AB80-275BAE6B79D3}"/>
              </a:ext>
            </a:extLst>
          </p:cNvPr>
          <p:cNvSpPr txBox="1"/>
          <p:nvPr/>
        </p:nvSpPr>
        <p:spPr>
          <a:xfrm>
            <a:off x="767408" y="1596864"/>
            <a:ext cx="1065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" dirty="0"/>
            </a:b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736A38-C9A7-7344-881F-8B70A4B6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1955800"/>
            <a:ext cx="10693400" cy="29464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2F10A5A8-6E71-064B-8800-9AC0B86876A3}"/>
              </a:ext>
            </a:extLst>
          </p:cNvPr>
          <p:cNvSpPr/>
          <p:nvPr/>
        </p:nvSpPr>
        <p:spPr>
          <a:xfrm>
            <a:off x="5231904" y="1268760"/>
            <a:ext cx="7200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655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E04FB-80BD-48E3-AD8C-A7BD907F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52660"/>
            <a:ext cx="8208912" cy="782165"/>
          </a:xfrm>
        </p:spPr>
        <p:txBody>
          <a:bodyPr>
            <a:normAutofit fontScale="90000"/>
          </a:bodyPr>
          <a:lstStyle/>
          <a:p>
            <a:r>
              <a:rPr lang="pt-PT" sz="3600">
                <a:solidFill>
                  <a:srgbClr val="0A0F7C"/>
                </a:solidFill>
              </a:rPr>
              <a:t>EEASD -</a:t>
            </a:r>
            <a:r>
              <a:rPr lang="en">
                <a:solidFill>
                  <a:srgbClr val="0A0F7C"/>
                </a:solidFill>
              </a:rPr>
              <a:t> Enhancing the Effectiveness of Social Dialogue Articulation in Europe” </a:t>
            </a:r>
            <a:endParaRPr lang="pt-PT" sz="3600">
              <a:solidFill>
                <a:srgbClr val="0A0F7C"/>
              </a:solidFill>
            </a:endParaRPr>
          </a:p>
        </p:txBody>
      </p:sp>
      <p:pic>
        <p:nvPicPr>
          <p:cNvPr id="5" name="Marcador de Posição de Conteúdo 4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A88D531A-9BE3-6841-84C9-F85F4C74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8288" y="5445225"/>
            <a:ext cx="3503712" cy="1068106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A28989-A80A-744C-9A4D-218ED6500B4F}"/>
              </a:ext>
            </a:extLst>
          </p:cNvPr>
          <p:cNvSpPr txBox="1"/>
          <p:nvPr/>
        </p:nvSpPr>
        <p:spPr>
          <a:xfrm>
            <a:off x="1033152" y="1543792"/>
            <a:ext cx="995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63F5BF-9143-1D41-9C97-D0AD5131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219200"/>
            <a:ext cx="1059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675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ldura">
  <a:themeElements>
    <a:clrScheme name="Moldur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oldur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ld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18990</TotalTime>
  <Words>2590</Words>
  <Application>Microsoft Macintosh PowerPoint</Application>
  <PresentationFormat>Ecrã Panorâmico</PresentationFormat>
  <Paragraphs>224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Calibri</vt:lpstr>
      <vt:lpstr>Cambria</vt:lpstr>
      <vt:lpstr>Corbel</vt:lpstr>
      <vt:lpstr>Segoe UI</vt:lpstr>
      <vt:lpstr>Wingdings 2</vt:lpstr>
      <vt:lpstr>Modelo de apresentação personalizado</vt:lpstr>
      <vt:lpstr>Moldura</vt:lpstr>
      <vt:lpstr>Apresentação do PowerPoint</vt:lpstr>
      <vt:lpstr>EEASD- Enhancing the Effectiveness of Social Dialogue Articulation in Europe” </vt:lpstr>
      <vt:lpstr>EEASD-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EEASD - Enhancing the Effectiveness of Social Dialogue Articulation in Europe”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Costa Artur</dc:creator>
  <cp:lastModifiedBy>Alexandra Costa Artur</cp:lastModifiedBy>
  <cp:revision>56</cp:revision>
  <dcterms:created xsi:type="dcterms:W3CDTF">2019-02-26T21:08:50Z</dcterms:created>
  <dcterms:modified xsi:type="dcterms:W3CDTF">2019-12-17T16:56:14Z</dcterms:modified>
</cp:coreProperties>
</file>