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58" r:id="rId5"/>
    <p:sldId id="259" r:id="rId6"/>
    <p:sldId id="260" r:id="rId7"/>
    <p:sldId id="261" r:id="rId8"/>
    <p:sldId id="266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00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id="{950664DD-517D-F1AF-AE9B-331935EB47A2}"/>
              </a:ext>
            </a:extLst>
          </p:cNvPr>
          <p:cNvSpPr/>
          <p:nvPr userDrawn="1"/>
        </p:nvSpPr>
        <p:spPr>
          <a:xfrm rot="5400000">
            <a:off x="4069062" y="-3246302"/>
            <a:ext cx="437707" cy="871787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3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4240A9B-1B90-4BD6-EAAF-9F06A1C754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3" b="47102"/>
          <a:stretch>
            <a:fillRect/>
          </a:stretch>
        </p:blipFill>
        <p:spPr bwMode="auto">
          <a:xfrm>
            <a:off x="326982" y="136749"/>
            <a:ext cx="3128964" cy="5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7" descr="Graphical user interface, website&#10;&#10;Description automatically generated with medium confidence">
            <a:extLst>
              <a:ext uri="{FF2B5EF4-FFF2-40B4-BE49-F238E27FC236}">
                <a16:creationId xmlns:a16="http://schemas.microsoft.com/office/drawing/2014/main" id="{810806A5-6FB5-3E4C-397F-80BFF6BAB4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88" t="11484" r="3995" b="43494"/>
          <a:stretch>
            <a:fillRect/>
          </a:stretch>
        </p:blipFill>
        <p:spPr bwMode="auto">
          <a:xfrm>
            <a:off x="4043334" y="156245"/>
            <a:ext cx="873878" cy="47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8">
            <a:extLst>
              <a:ext uri="{FF2B5EF4-FFF2-40B4-BE49-F238E27FC236}">
                <a16:creationId xmlns:a16="http://schemas.microsoft.com/office/drawing/2014/main" id="{5FC7BA2C-7D04-E232-0910-44E27E42C8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549" y="153383"/>
            <a:ext cx="1192589" cy="38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9" descr="Icon&#10;&#10;Description automatically generated">
            <a:extLst>
              <a:ext uri="{FF2B5EF4-FFF2-40B4-BE49-F238E27FC236}">
                <a16:creationId xmlns:a16="http://schemas.microsoft.com/office/drawing/2014/main" id="{D71CE715-5C46-C01B-14BA-0D87A5C8C9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10" y="191452"/>
            <a:ext cx="409818" cy="40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0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40E38B8C-B340-9D74-D387-C267E01D25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3" t="53249" r="23688" b="18124"/>
          <a:stretch>
            <a:fillRect/>
          </a:stretch>
        </p:blipFill>
        <p:spPr bwMode="auto">
          <a:xfrm>
            <a:off x="5002976" y="321244"/>
            <a:ext cx="1288089" cy="16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387DE00-B03D-891E-F41B-AB31CEB6CB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813" y="3619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FA9DE2-5683-E79D-810F-68711B1C7A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" name="Picture 8" descr="A blue screen with yellow stars&#10;&#10;Description automatically generated with low confidence">
            <a:extLst>
              <a:ext uri="{FF2B5EF4-FFF2-40B4-BE49-F238E27FC236}">
                <a16:creationId xmlns:a16="http://schemas.microsoft.com/office/drawing/2014/main" id="{2C943368-772B-38E1-D0AF-127A5B76C6D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6982" y="6435715"/>
            <a:ext cx="457835" cy="304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BE59E4C-D2FA-626E-FA3C-82B005F5AF94}"/>
              </a:ext>
            </a:extLst>
          </p:cNvPr>
          <p:cNvSpPr txBox="1"/>
          <p:nvPr userDrawn="1"/>
        </p:nvSpPr>
        <p:spPr>
          <a:xfrm>
            <a:off x="220451" y="942055"/>
            <a:ext cx="8085350" cy="313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DEFEN-CE: Social Dialogue in </a:t>
            </a:r>
            <a:r>
              <a:rPr lang="en-US" sz="1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Defence</a:t>
            </a:r>
            <a:r>
              <a:rPr 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Vulnerable Groups in Post-COVID-19 </a:t>
            </a:r>
            <a:r>
              <a:rPr lang="en-US" sz="1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Labour</a:t>
            </a:r>
            <a:r>
              <a:rPr 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Markets</a:t>
            </a:r>
          </a:p>
        </p:txBody>
      </p:sp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D95D92CB-B6E0-6FAB-46F9-49E7B7AED34A}"/>
              </a:ext>
            </a:extLst>
          </p:cNvPr>
          <p:cNvSpPr/>
          <p:nvPr userDrawn="1"/>
        </p:nvSpPr>
        <p:spPr>
          <a:xfrm rot="5400000">
            <a:off x="3516151" y="-2060216"/>
            <a:ext cx="4819385" cy="11922717"/>
          </a:xfrm>
          <a:prstGeom prst="round2SameRect">
            <a:avLst>
              <a:gd name="adj1" fmla="val 8668"/>
              <a:gd name="adj2" fmla="val 0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464A18-5373-78E2-87CE-E9D0BA78FD32}"/>
              </a:ext>
            </a:extLst>
          </p:cNvPr>
          <p:cNvSpPr txBox="1"/>
          <p:nvPr userDrawn="1"/>
        </p:nvSpPr>
        <p:spPr>
          <a:xfrm>
            <a:off x="784817" y="6435715"/>
            <a:ext cx="4638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  <a:latin typeface="+mj-lt"/>
                <a:ea typeface="Cambria" panose="02040503050406030204" pitchFamily="18" charset="0"/>
              </a:rPr>
              <a:t>The project is funded by the European Union, </a:t>
            </a:r>
            <a:r>
              <a:rPr lang="en-GB" sz="1200" b="1" dirty="0">
                <a:solidFill>
                  <a:schemeClr val="tx1"/>
                </a:solidFill>
                <a:latin typeface="+mj-lt"/>
                <a:ea typeface="Cambria" panose="02040503050406030204" pitchFamily="18" charset="0"/>
                <a:cs typeface="Cordia New" panose="020B0304020202020204" pitchFamily="34" charset="-34"/>
              </a:rPr>
              <a:t>Project No. VS/2021/0196</a:t>
            </a:r>
            <a:endParaRPr lang="en-GB" sz="1200" b="1" dirty="0">
              <a:solidFill>
                <a:schemeClr val="tx1"/>
              </a:solidFill>
              <a:latin typeface="+mj-lt"/>
              <a:ea typeface="Cambria" panose="02040503050406030204" pitchFamily="18" charset="0"/>
            </a:endParaRPr>
          </a:p>
          <a:p>
            <a:endParaRPr lang="en-GB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0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40AA-86F3-5495-299C-7094EF4CB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2A9E7-CA76-A85E-9C3E-CAEBB1FDC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92A6-7D88-8324-28F5-D1559AC0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7FBAC-7F03-818B-FB76-D7F99DA3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DE7D8-F7BF-E632-5589-CCEBACD1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3796-57E0-74FB-27C4-83D1485F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F94C0-BAE4-E5A4-4B5F-961258D7B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43A3C-3E1B-9D26-F168-66E36A5F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39799-B832-6E47-549E-E5D487FD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2146A-7BAD-DE4D-85D8-9DC212E7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E5AF-9BBD-547D-4CE7-7A197AE6D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0649F-1BFD-9CB2-C9CD-F558A1EEE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EC0E9-85D1-66E4-CBC6-1B6E36FC6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56AEC-3A02-866E-FA20-DE0EA6BE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4932B-98C9-585E-8446-2F089D0E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1D670-DE06-07DF-A429-2D439D59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72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71006-A4FA-E330-8DD9-A161B510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3F983-ED6F-DABC-B2FF-532FB7A91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0A3BA-058C-8EFD-8070-ED3A8241F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10248-A12C-F026-C882-235513576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E94FA-EC3D-603A-3538-A0E70E044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7632D-A2C4-E02E-4C0A-BA37CA53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E5170-93FA-859B-425D-CCC87BE2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EF9D9-BB1F-E960-2FD0-78144A83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3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E632-99D3-A568-94CF-46DFF09C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C8A6D-A2FE-5266-8155-04FF0012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17330-7F70-69F1-744F-1E7E6E8A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FD230-CA6C-3B99-C75C-754D7E88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0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7D277-13CC-50A5-F974-333D78C9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C5AA2-9624-9094-06CF-EC0BCEFB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EB21F-22C3-C564-30E2-B3944325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3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DB4F-9B40-3D1E-2618-CE2778454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40420-7EC1-61A5-642F-7281C2A6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9F93A-AC2C-FDCA-AAA8-AB64E7BAE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7F2D6-F461-E4F6-8A47-F1AA5929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67953-E89F-0D30-C359-92B0F26E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F6CEA-93A2-2A56-3A93-CD927415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35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419C-48E9-32A8-F33E-D3BE6044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972D3-DB30-9E6E-B50F-2B6B3EA3E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4C3C-ABAA-03F5-17F5-3569283ED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140C8-BBF4-C4B3-0114-F276AF58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40F46-1051-E6A1-101C-5A272F57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D56A0-DDD7-4ADE-E2B8-B80FA595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3B992-C42E-68F6-1D17-8F1F8642B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58735-EA05-3112-BC89-BF54475E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58599-DD3B-2C45-D906-CFF90E76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DFAB0-1EF7-2501-FDB4-2F7895CE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55E61-F048-944C-8707-6997BEE4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8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A946C9-FBD6-0201-166B-C431397C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AD99D-2BB3-0FDF-875F-F1782F338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DFECF-F06D-B220-5C91-C54A1B543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7136-693F-422A-B1D3-8D5352AB473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FFF30-0219-C3A4-58FC-C4F94D563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E88FA-A2F0-CEC7-18C4-910418065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5EBA-6633-4600-AE78-BCF36DF6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4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556E202C-2929-4427-5E05-549EF844A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3" b="47102"/>
          <a:stretch>
            <a:fillRect/>
          </a:stretch>
        </p:blipFill>
        <p:spPr bwMode="auto">
          <a:xfrm>
            <a:off x="2412957" y="236083"/>
            <a:ext cx="3128964" cy="5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raphical user interface, website&#10;&#10;Description automatically generated with medium confidence">
            <a:extLst>
              <a:ext uri="{FF2B5EF4-FFF2-40B4-BE49-F238E27FC236}">
                <a16:creationId xmlns:a16="http://schemas.microsoft.com/office/drawing/2014/main" id="{0C24EE4D-8D3E-AEE6-CBD3-0D85FEBFD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88" t="11484" r="3995" b="43494"/>
          <a:stretch>
            <a:fillRect/>
          </a:stretch>
        </p:blipFill>
        <p:spPr bwMode="auto">
          <a:xfrm>
            <a:off x="6129309" y="255579"/>
            <a:ext cx="873878" cy="47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1FE40AF6-1C09-E2B5-2A52-581A55E1F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524" y="252717"/>
            <a:ext cx="1192589" cy="38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Icon&#10;&#10;Description automatically generated">
            <a:extLst>
              <a:ext uri="{FF2B5EF4-FFF2-40B4-BE49-F238E27FC236}">
                <a16:creationId xmlns:a16="http://schemas.microsoft.com/office/drawing/2014/main" id="{DBEF1C8D-485C-6D34-A1A8-959B41E81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85" y="290786"/>
            <a:ext cx="409818" cy="40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2A81A9B-D409-9F15-3B35-40085133B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3" t="53249" r="23688" b="18124"/>
          <a:stretch>
            <a:fillRect/>
          </a:stretch>
        </p:blipFill>
        <p:spPr bwMode="auto">
          <a:xfrm>
            <a:off x="7088951" y="420578"/>
            <a:ext cx="1288089" cy="16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885A4E-C6D4-60AC-BA6A-C55F5FB3FC58}"/>
              </a:ext>
            </a:extLst>
          </p:cNvPr>
          <p:cNvSpPr txBox="1"/>
          <p:nvPr/>
        </p:nvSpPr>
        <p:spPr>
          <a:xfrm>
            <a:off x="1362569" y="1280115"/>
            <a:ext cx="8917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DEFEN-CE: Social Dialogue in </a:t>
            </a:r>
            <a:r>
              <a:rPr lang="en-US" sz="1600" b="1" dirty="0" err="1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Defence</a:t>
            </a:r>
            <a:r>
              <a:rPr lang="en-US" sz="1600" b="1" dirty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Vulnerable Groups in Post-COVID-19 </a:t>
            </a:r>
            <a:r>
              <a:rPr lang="en-US" sz="1600" b="1" dirty="0" err="1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Labour</a:t>
            </a:r>
            <a:r>
              <a:rPr lang="en-US" sz="1600" b="1" dirty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Markets</a:t>
            </a:r>
          </a:p>
        </p:txBody>
      </p:sp>
      <p:pic>
        <p:nvPicPr>
          <p:cNvPr id="10" name="Picture 9" descr="A blue screen with yellow stars&#10;&#10;Description automatically generated with low confidence">
            <a:extLst>
              <a:ext uri="{FF2B5EF4-FFF2-40B4-BE49-F238E27FC236}">
                <a16:creationId xmlns:a16="http://schemas.microsoft.com/office/drawing/2014/main" id="{26252366-9110-F489-A9DB-F8673E7551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977439" y="6464290"/>
            <a:ext cx="457835" cy="304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58C9892-3309-F583-B075-A902994B5EA4}"/>
              </a:ext>
            </a:extLst>
          </p:cNvPr>
          <p:cNvSpPr txBox="1"/>
          <p:nvPr/>
        </p:nvSpPr>
        <p:spPr>
          <a:xfrm>
            <a:off x="4469049" y="6464290"/>
            <a:ext cx="3842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schemeClr val="tx1"/>
                </a:solidFill>
                <a:latin typeface="+mj-lt"/>
                <a:ea typeface="Cambria" panose="02040503050406030204" pitchFamily="18" charset="0"/>
              </a:rPr>
              <a:t>The project is funded by the European Union, </a:t>
            </a:r>
            <a:r>
              <a:rPr lang="en-GB" sz="1000" b="1" dirty="0">
                <a:solidFill>
                  <a:schemeClr val="tx1"/>
                </a:solidFill>
                <a:latin typeface="+mj-lt"/>
                <a:ea typeface="Cambria" panose="02040503050406030204" pitchFamily="18" charset="0"/>
                <a:cs typeface="Cordia New" panose="020B0304020202020204" pitchFamily="34" charset="-34"/>
              </a:rPr>
              <a:t>Project No. VS/2021/0196</a:t>
            </a:r>
            <a:endParaRPr lang="en-GB" sz="1000" b="1" dirty="0">
              <a:solidFill>
                <a:schemeClr val="tx1"/>
              </a:solidFill>
              <a:latin typeface="+mj-lt"/>
              <a:ea typeface="Cambria" panose="02040503050406030204" pitchFamily="18" charset="0"/>
            </a:endParaRPr>
          </a:p>
          <a:p>
            <a:endParaRPr lang="en-GB" sz="1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3B382A-790A-4C01-436F-F6BD42F3D8FB}"/>
              </a:ext>
            </a:extLst>
          </p:cNvPr>
          <p:cNvSpPr/>
          <p:nvPr/>
        </p:nvSpPr>
        <p:spPr>
          <a:xfrm>
            <a:off x="328475" y="1704512"/>
            <a:ext cx="11532092" cy="4358935"/>
          </a:xfrm>
          <a:prstGeom prst="roundRect">
            <a:avLst>
              <a:gd name="adj" fmla="val 6401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sz="3400" b="0" i="0" dirty="0">
              <a:solidFill>
                <a:schemeClr val="bg1"/>
              </a:solidFill>
              <a:effectLst/>
              <a:ea typeface="Cambria" panose="02040503050406030204" pitchFamily="18" charset="0"/>
            </a:endParaRPr>
          </a:p>
          <a:p>
            <a:pPr algn="ctr" fontAlgn="base"/>
            <a:r>
              <a:rPr lang="en-GB" sz="3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Covid-19 measures to protect vulnerable groups at </a:t>
            </a:r>
          </a:p>
          <a:p>
            <a:pPr algn="ctr" fontAlgn="base"/>
            <a:r>
              <a:rPr lang="en-GB" sz="3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the labour market in the EU: national and EU-level perspectives</a:t>
            </a:r>
          </a:p>
          <a:p>
            <a:pPr algn="l" fontAlgn="base"/>
            <a:endParaRPr lang="en-GB" sz="2500" dirty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pPr algn="l" fontAlgn="base"/>
            <a:endParaRPr lang="en-GB" sz="2500" dirty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pPr algn="ctr" fontAlgn="base"/>
            <a:endParaRPr lang="en-GB" sz="2500" dirty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pPr algn="ctr" fontAlgn="base"/>
            <a:r>
              <a:rPr lang="en-GB" sz="1400" dirty="0">
                <a:solidFill>
                  <a:schemeClr val="bg1"/>
                </a:solidFill>
                <a:ea typeface="Cambria" panose="02040503050406030204" pitchFamily="18" charset="0"/>
              </a:rPr>
              <a:t>5</a:t>
            </a:r>
            <a:r>
              <a:rPr lang="en-GB" sz="1400" baseline="30000" dirty="0">
                <a:solidFill>
                  <a:schemeClr val="bg1"/>
                </a:solidFill>
                <a:ea typeface="Cambria" panose="02040503050406030204" pitchFamily="18" charset="0"/>
              </a:rPr>
              <a:t>th</a:t>
            </a:r>
            <a:r>
              <a:rPr lang="en-GB" sz="1400" dirty="0">
                <a:solidFill>
                  <a:schemeClr val="bg1"/>
                </a:solidFill>
                <a:ea typeface="Cambria" panose="02040503050406030204" pitchFamily="18" charset="0"/>
              </a:rPr>
              <a:t> October 2023</a:t>
            </a:r>
          </a:p>
          <a:p>
            <a:pPr algn="ctr" fontAlgn="base"/>
            <a:r>
              <a:rPr lang="en-GB" sz="1400" dirty="0">
                <a:solidFill>
                  <a:schemeClr val="bg1"/>
                </a:solidFill>
                <a:ea typeface="Cambria" panose="02040503050406030204" pitchFamily="18" charset="0"/>
              </a:rPr>
              <a:t>Brussels</a:t>
            </a:r>
          </a:p>
          <a:p>
            <a:pPr algn="l" fontAlgn="base"/>
            <a:endParaRPr lang="en-GB" sz="1400" dirty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pPr algn="ctr" fontAlgn="base"/>
            <a:r>
              <a:rPr lang="en-GB" sz="1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Chaitawat Boonjubun (University of Helsinki)</a:t>
            </a:r>
            <a:br>
              <a:rPr lang="en-GB" sz="1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</a:br>
            <a:r>
              <a:rPr lang="en-GB" sz="1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 </a:t>
            </a:r>
            <a:r>
              <a:rPr lang="en-GB" sz="1400" b="0" i="0" dirty="0" err="1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Barbora</a:t>
            </a:r>
            <a:r>
              <a:rPr lang="en-GB" sz="1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 </a:t>
            </a:r>
            <a:r>
              <a:rPr lang="en-GB" sz="1400" b="0" i="0" dirty="0" err="1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Holubová</a:t>
            </a:r>
            <a:r>
              <a:rPr lang="en-GB" sz="1400" b="0" i="0" dirty="0">
                <a:solidFill>
                  <a:schemeClr val="bg1"/>
                </a:solidFill>
                <a:effectLst/>
                <a:ea typeface="Cambria" panose="02040503050406030204" pitchFamily="18" charset="0"/>
              </a:rPr>
              <a:t> (Central European Labour Studies Institute)</a:t>
            </a:r>
          </a:p>
        </p:txBody>
      </p:sp>
    </p:spTree>
    <p:extLst>
      <p:ext uri="{BB962C8B-B14F-4D97-AF65-F5344CB8AC3E}">
        <p14:creationId xmlns:p14="http://schemas.microsoft.com/office/powerpoint/2010/main" val="120897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3E6-2FF4-410E-6F9A-87DCB98C16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1A863-D72B-2B59-ED71-736CCBE8FB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3813" y="1223730"/>
            <a:ext cx="11603114" cy="495577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91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3E6-2FF4-410E-6F9A-87DCB98C16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1A863-D72B-2B59-ED71-736CCBE8FB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3813" y="1223730"/>
            <a:ext cx="11603114" cy="495577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270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3E6-2FF4-410E-6F9A-87DCB98C16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1A863-D72B-2B59-ED71-736CCBE8FB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3813" y="1223730"/>
            <a:ext cx="11603114" cy="495577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43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3E6-2FF4-410E-6F9A-87DCB98C16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1A863-D72B-2B59-ED71-736CCBE8FB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3813" y="1223730"/>
            <a:ext cx="11603114" cy="495577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96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B1276B-4CB6-923E-842D-1C1660B81CC0}"/>
              </a:ext>
            </a:extLst>
          </p:cNvPr>
          <p:cNvSpPr txBox="1"/>
          <p:nvPr/>
        </p:nvSpPr>
        <p:spPr>
          <a:xfrm>
            <a:off x="1074198" y="1811045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ea typeface="Cambria" panose="02040503050406030204" pitchFamily="18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725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ABBC0C-776B-F5AF-0EA7-A2772ECA26EC}"/>
              </a:ext>
            </a:extLst>
          </p:cNvPr>
          <p:cNvSpPr txBox="1"/>
          <p:nvPr/>
        </p:nvSpPr>
        <p:spPr>
          <a:xfrm flipH="1">
            <a:off x="1180728" y="2157273"/>
            <a:ext cx="2583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a typeface="Cambria" panose="02040503050406030204" pitchFamily="18" charset="0"/>
              </a:rPr>
              <a:t>Background:</a:t>
            </a:r>
          </a:p>
          <a:p>
            <a:r>
              <a:rPr lang="en-GB" b="1" dirty="0">
                <a:ea typeface="Cambria" panose="02040503050406030204" pitchFamily="18" charset="0"/>
              </a:rPr>
              <a:t>Aim: </a:t>
            </a:r>
          </a:p>
          <a:p>
            <a:r>
              <a:rPr lang="en-GB" b="1" dirty="0">
                <a:ea typeface="Cambria" panose="02040503050406030204" pitchFamily="18" charset="0"/>
              </a:rPr>
              <a:t>Research questions:</a:t>
            </a:r>
          </a:p>
          <a:p>
            <a:r>
              <a:rPr lang="en-GB" b="1" dirty="0">
                <a:ea typeface="Cambria" panose="02040503050406030204" pitchFamily="18" charset="0"/>
              </a:rPr>
              <a:t>Methodology and data:   </a:t>
            </a:r>
          </a:p>
        </p:txBody>
      </p:sp>
    </p:spTree>
    <p:extLst>
      <p:ext uri="{BB962C8B-B14F-4D97-AF65-F5344CB8AC3E}">
        <p14:creationId xmlns:p14="http://schemas.microsoft.com/office/powerpoint/2010/main" val="239809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EB58FE-62A1-E21A-9CBA-075D7C486112}"/>
              </a:ext>
            </a:extLst>
          </p:cNvPr>
          <p:cNvSpPr txBox="1"/>
          <p:nvPr/>
        </p:nvSpPr>
        <p:spPr>
          <a:xfrm flipH="1">
            <a:off x="1180726" y="2157273"/>
            <a:ext cx="491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a typeface="Cambria" panose="02040503050406030204" pitchFamily="18" charset="0"/>
              </a:rPr>
              <a:t>Covid-19 measures (EU-level perspectives) </a:t>
            </a:r>
          </a:p>
        </p:txBody>
      </p:sp>
    </p:spTree>
    <p:extLst>
      <p:ext uri="{BB962C8B-B14F-4D97-AF65-F5344CB8AC3E}">
        <p14:creationId xmlns:p14="http://schemas.microsoft.com/office/powerpoint/2010/main" val="186734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319DF-25D5-0209-7C2C-575FAC1826C7}"/>
              </a:ext>
            </a:extLst>
          </p:cNvPr>
          <p:cNvSpPr txBox="1"/>
          <p:nvPr/>
        </p:nvSpPr>
        <p:spPr>
          <a:xfrm flipH="1">
            <a:off x="1180726" y="2157273"/>
            <a:ext cx="491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a typeface="Cambria" panose="02040503050406030204" pitchFamily="18" charset="0"/>
              </a:rPr>
              <a:t>The vulnerable groups (EU-level perspectives) </a:t>
            </a:r>
          </a:p>
        </p:txBody>
      </p:sp>
    </p:spTree>
    <p:extLst>
      <p:ext uri="{BB962C8B-B14F-4D97-AF65-F5344CB8AC3E}">
        <p14:creationId xmlns:p14="http://schemas.microsoft.com/office/powerpoint/2010/main" val="270917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B91F24-BFBC-0E2A-FAB2-729DA1049FA1}"/>
              </a:ext>
            </a:extLst>
          </p:cNvPr>
          <p:cNvSpPr txBox="1"/>
          <p:nvPr/>
        </p:nvSpPr>
        <p:spPr>
          <a:xfrm flipH="1">
            <a:off x="1180726" y="2157273"/>
            <a:ext cx="491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a typeface="Cambria" panose="02040503050406030204" pitchFamily="18" charset="0"/>
              </a:rPr>
              <a:t>Policy relevance (EU-level perspectives) </a:t>
            </a:r>
          </a:p>
        </p:txBody>
      </p:sp>
    </p:spTree>
    <p:extLst>
      <p:ext uri="{BB962C8B-B14F-4D97-AF65-F5344CB8AC3E}">
        <p14:creationId xmlns:p14="http://schemas.microsoft.com/office/powerpoint/2010/main" val="78607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3E6-2FF4-410E-6F9A-87DCB98C16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1A863-D72B-2B59-ED71-736CCBE8FB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3813" y="1223730"/>
            <a:ext cx="11603114" cy="495577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70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3E6-2FF4-410E-6F9A-87DCB98C16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1A863-D72B-2B59-ED71-736CCBE8FB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51500" y="1902230"/>
            <a:ext cx="11603114" cy="495577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B966B284-32FC-C73C-8915-60E0B9438076}"/>
              </a:ext>
            </a:extLst>
          </p:cNvPr>
          <p:cNvSpPr txBox="1"/>
          <p:nvPr/>
        </p:nvSpPr>
        <p:spPr>
          <a:xfrm>
            <a:off x="1421296" y="39557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66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B7DE4622-9608-22D4-0289-90CD149A21A9}"/>
              </a:ext>
            </a:extLst>
          </p:cNvPr>
          <p:cNvSpPr txBox="1"/>
          <p:nvPr/>
        </p:nvSpPr>
        <p:spPr>
          <a:xfrm>
            <a:off x="1888435" y="2266121"/>
            <a:ext cx="58304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defence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methodology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+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limits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Overview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measures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collected</a:t>
            </a:r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Measures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objectives</a:t>
            </a:r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Measures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target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groups</a:t>
            </a:r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Involvement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social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partners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(role and 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strategies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6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130</Words>
  <Application>Microsoft Macintosh PowerPoint</Application>
  <PresentationFormat>Širokouhlá</PresentationFormat>
  <Paragraphs>25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Boonjubun, Chaitawat</dc:creator>
  <cp:lastModifiedBy>Holubova Barbora</cp:lastModifiedBy>
  <cp:revision>15</cp:revision>
  <dcterms:created xsi:type="dcterms:W3CDTF">2023-09-25T13:52:02Z</dcterms:created>
  <dcterms:modified xsi:type="dcterms:W3CDTF">2023-09-28T08:20:36Z</dcterms:modified>
</cp:coreProperties>
</file>