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62" r:id="rId4"/>
    <p:sldId id="258" r:id="rId5"/>
    <p:sldId id="259" r:id="rId6"/>
    <p:sldId id="260" r:id="rId7"/>
    <p:sldId id="261" r:id="rId8"/>
    <p:sldId id="266" r:id="rId9"/>
    <p:sldId id="268" r:id="rId10"/>
    <p:sldId id="269" r:id="rId11"/>
    <p:sldId id="270" r:id="rId12"/>
    <p:sldId id="271" r:id="rId13"/>
    <p:sldId id="27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00FF"/>
    <a:srgbClr val="0000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: Top Corners Rounded 16">
            <a:extLst>
              <a:ext uri="{FF2B5EF4-FFF2-40B4-BE49-F238E27FC236}">
                <a16:creationId xmlns:a16="http://schemas.microsoft.com/office/drawing/2014/main" id="{950664DD-517D-F1AF-AE9B-331935EB47A2}"/>
              </a:ext>
            </a:extLst>
          </p:cNvPr>
          <p:cNvSpPr/>
          <p:nvPr userDrawn="1"/>
        </p:nvSpPr>
        <p:spPr>
          <a:xfrm rot="5400000">
            <a:off x="4069062" y="-3246302"/>
            <a:ext cx="437707" cy="871787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053" name="Picture 6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84240A9B-1B90-4BD6-EAAF-9F06A1C7545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373" b="47102"/>
          <a:stretch>
            <a:fillRect/>
          </a:stretch>
        </p:blipFill>
        <p:spPr bwMode="auto">
          <a:xfrm>
            <a:off x="326982" y="136749"/>
            <a:ext cx="3128964" cy="531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7" descr="Graphical user interface, website&#10;&#10;Description automatically generated with medium confidence">
            <a:extLst>
              <a:ext uri="{FF2B5EF4-FFF2-40B4-BE49-F238E27FC236}">
                <a16:creationId xmlns:a16="http://schemas.microsoft.com/office/drawing/2014/main" id="{810806A5-6FB5-3E4C-397F-80BFF6BAB49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888" t="11484" r="3995" b="43494"/>
          <a:stretch>
            <a:fillRect/>
          </a:stretch>
        </p:blipFill>
        <p:spPr bwMode="auto">
          <a:xfrm>
            <a:off x="4043334" y="156245"/>
            <a:ext cx="873878" cy="474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8">
            <a:extLst>
              <a:ext uri="{FF2B5EF4-FFF2-40B4-BE49-F238E27FC236}">
                <a16:creationId xmlns:a16="http://schemas.microsoft.com/office/drawing/2014/main" id="{5FC7BA2C-7D04-E232-0910-44E27E42C85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549" y="153383"/>
            <a:ext cx="1192589" cy="380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9" descr="Icon&#10;&#10;Description automatically generated">
            <a:extLst>
              <a:ext uri="{FF2B5EF4-FFF2-40B4-BE49-F238E27FC236}">
                <a16:creationId xmlns:a16="http://schemas.microsoft.com/office/drawing/2014/main" id="{D71CE715-5C46-C01B-14BA-0D87A5C8C93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6910" y="191452"/>
            <a:ext cx="409818" cy="409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10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40E38B8C-B340-9D74-D387-C267E01D255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73" t="53249" r="23688" b="18124"/>
          <a:stretch>
            <a:fillRect/>
          </a:stretch>
        </p:blipFill>
        <p:spPr bwMode="auto">
          <a:xfrm>
            <a:off x="5002976" y="321244"/>
            <a:ext cx="1288089" cy="162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387DE00-B03D-891E-F41B-AB31CEB6CBF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813" y="36194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DFA9DE2-5683-E79D-810F-68711B1C7A7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9" name="Picture 8" descr="A blue screen with yellow stars&#10;&#10;Description automatically generated with low confidence">
            <a:extLst>
              <a:ext uri="{FF2B5EF4-FFF2-40B4-BE49-F238E27FC236}">
                <a16:creationId xmlns:a16="http://schemas.microsoft.com/office/drawing/2014/main" id="{2C943368-772B-38E1-D0AF-127A5B76C6D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26982" y="6435715"/>
            <a:ext cx="457835" cy="3048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BE59E4C-D2FA-626E-FA3C-82B005F5AF94}"/>
              </a:ext>
            </a:extLst>
          </p:cNvPr>
          <p:cNvSpPr txBox="1"/>
          <p:nvPr userDrawn="1"/>
        </p:nvSpPr>
        <p:spPr>
          <a:xfrm>
            <a:off x="220451" y="942055"/>
            <a:ext cx="8085350" cy="3136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DEFEN-CE: Social Dialogue in </a:t>
            </a:r>
            <a:r>
              <a:rPr lang="en-US" sz="14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Defence</a:t>
            </a:r>
            <a:r>
              <a:rPr lang="en-US" sz="1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of Vulnerable Groups in Post-COVID-19 </a:t>
            </a:r>
            <a:r>
              <a:rPr lang="en-US" sz="14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Labour</a:t>
            </a:r>
            <a:r>
              <a:rPr lang="en-US" sz="1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Markets</a:t>
            </a:r>
          </a:p>
        </p:txBody>
      </p:sp>
      <p:sp>
        <p:nvSpPr>
          <p:cNvPr id="15" name="Rectangle: Top Corners Rounded 14">
            <a:extLst>
              <a:ext uri="{FF2B5EF4-FFF2-40B4-BE49-F238E27FC236}">
                <a16:creationId xmlns:a16="http://schemas.microsoft.com/office/drawing/2014/main" id="{D95D92CB-B6E0-6FAB-46F9-49E7B7AED34A}"/>
              </a:ext>
            </a:extLst>
          </p:cNvPr>
          <p:cNvSpPr/>
          <p:nvPr userDrawn="1"/>
        </p:nvSpPr>
        <p:spPr>
          <a:xfrm rot="5400000">
            <a:off x="3516151" y="-2060216"/>
            <a:ext cx="4819385" cy="11922717"/>
          </a:xfrm>
          <a:prstGeom prst="round2SameRect">
            <a:avLst>
              <a:gd name="adj1" fmla="val 8668"/>
              <a:gd name="adj2" fmla="val 0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6464A18-5373-78E2-87CE-E9D0BA78FD32}"/>
              </a:ext>
            </a:extLst>
          </p:cNvPr>
          <p:cNvSpPr txBox="1"/>
          <p:nvPr userDrawn="1"/>
        </p:nvSpPr>
        <p:spPr>
          <a:xfrm>
            <a:off x="784817" y="6435715"/>
            <a:ext cx="4638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dirty="0">
                <a:solidFill>
                  <a:schemeClr val="tx1"/>
                </a:solidFill>
                <a:latin typeface="+mj-lt"/>
                <a:ea typeface="Cambria" panose="02040503050406030204" pitchFamily="18" charset="0"/>
              </a:rPr>
              <a:t>The project is funded by the European Union, </a:t>
            </a:r>
            <a:r>
              <a:rPr lang="en-GB" sz="1200" b="1" dirty="0">
                <a:solidFill>
                  <a:schemeClr val="tx1"/>
                </a:solidFill>
                <a:latin typeface="+mj-lt"/>
                <a:ea typeface="Cambria" panose="02040503050406030204" pitchFamily="18" charset="0"/>
                <a:cs typeface="Cordia New" panose="020B0304020202020204" pitchFamily="34" charset="-34"/>
              </a:rPr>
              <a:t>Project No. VS/2021/0196</a:t>
            </a:r>
            <a:endParaRPr lang="en-GB" sz="1200" b="1" dirty="0">
              <a:solidFill>
                <a:schemeClr val="tx1"/>
              </a:solidFill>
              <a:latin typeface="+mj-lt"/>
              <a:ea typeface="Cambria" panose="02040503050406030204" pitchFamily="18" charset="0"/>
            </a:endParaRPr>
          </a:p>
          <a:p>
            <a:endParaRPr lang="en-GB" sz="12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709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9140AA-86F3-5495-299C-7094EF4CB9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D2A9E7-CA76-A85E-9C3E-CAEBB1FDCE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92A6-7D88-8324-28F5-D1559AC0F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7136-693F-422A-B1D3-8D5352AB4732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7FBAC-7F03-818B-FB76-D7F99DA34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3DE7D8-F7BF-E632-5589-CCEBACD16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5EBA-6633-4600-AE78-BCF36DF63B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9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D3796-57E0-74FB-27C4-83D1485FD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5F94C0-BAE4-E5A4-4B5F-961258D7B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43A3C-3E1B-9D26-F168-66E36A5F3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7136-693F-422A-B1D3-8D5352AB4732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439799-B832-6E47-549E-E5D487FDF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52146A-7BAD-DE4D-85D8-9DC212E79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5EBA-6633-4600-AE78-BCF36DF63B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210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7E5AF-9BBD-547D-4CE7-7A197AE6D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0649F-1BFD-9CB2-C9CD-F558A1EEE2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BEC0E9-85D1-66E4-CBC6-1B6E36FC65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956AEC-3A02-866E-FA20-DE0EA6BEF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7136-693F-422A-B1D3-8D5352AB4732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D4932B-98C9-585E-8446-2F089D0E4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71D670-DE06-07DF-A429-2D439D594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5EBA-6633-4600-AE78-BCF36DF63B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728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71006-A4FA-E330-8DD9-A161B5107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3F983-ED6F-DABC-B2FF-532FB7A919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C0A3BA-058C-8EFD-8070-ED3A8241FE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510248-A12C-F026-C882-2355135761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E94FA-EC3D-603A-3538-A0E70E044D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57632D-A2C4-E02E-4C0A-BA37CA530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7136-693F-422A-B1D3-8D5352AB4732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0E5170-93FA-859B-425D-CCC87BE25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1EF9D9-BB1F-E960-2FD0-78144A835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5EBA-6633-4600-AE78-BCF36DF63B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331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6E632-99D3-A568-94CF-46DFF09CC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AC8A6D-A2FE-5266-8155-04FF00126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7136-693F-422A-B1D3-8D5352AB4732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617330-7F70-69F1-744F-1E7E6E8AD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2FD230-CA6C-3B99-C75C-754D7E88B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5EBA-6633-4600-AE78-BCF36DF63B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703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67D277-13CC-50A5-F974-333D78C9C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7136-693F-422A-B1D3-8D5352AB4732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7C5AA2-9624-9094-06CF-EC0BCEFB5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6EB21F-22C3-C564-30E2-B39443259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5EBA-6633-4600-AE78-BCF36DF63B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238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FDB4F-9B40-3D1E-2618-CE2778454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40420-7EC1-61A5-642F-7281C2A6F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69F93A-AC2C-FDCA-AAA8-AB64E7BAE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07F2D6-F461-E4F6-8A47-F1AA59294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7136-693F-422A-B1D3-8D5352AB4732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067953-E89F-0D30-C359-92B0F26E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5F6CEA-93A2-2A56-3A93-CD9274153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5EBA-6633-4600-AE78-BCF36DF63B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350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7419C-48E9-32A8-F33E-D3BE60449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C972D3-DB30-9E6E-B50F-2B6B3EA3EA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F94C3C-ABAA-03F5-17F5-3569283ED1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0140C8-BBF4-C4B3-0114-F276AF580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7136-693F-422A-B1D3-8D5352AB4732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E40F46-1051-E6A1-101C-5A272F572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ED56A0-DDD7-4ADE-E2B8-B80FA5952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5EBA-6633-4600-AE78-BCF36DF63B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160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3B992-C42E-68F6-1D17-8F1F8642B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558735-EA05-3112-BC89-BF54475E2D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B58599-DD3B-2C45-D906-CFF90E769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7136-693F-422A-B1D3-8D5352AB4732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6DFAB0-1EF7-2501-FDB4-2F7895CE0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55E61-F048-944C-8707-6997BEE4A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5EBA-6633-4600-AE78-BCF36DF63B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586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A946C9-FBD6-0201-166B-C431397C1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1AD99D-2BB3-0FDF-875F-F1782F338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DFECF-F06D-B220-5C91-C54A1B543F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67136-693F-422A-B1D3-8D5352AB4732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FFF30-0219-C3A4-58FC-C4F94D563F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CE88FA-A2F0-CEC7-18C4-9104180650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E5EBA-6633-4600-AE78-BCF36DF63B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541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556E202C-2929-4427-5E05-549EF844A8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373" b="47102"/>
          <a:stretch>
            <a:fillRect/>
          </a:stretch>
        </p:blipFill>
        <p:spPr bwMode="auto">
          <a:xfrm>
            <a:off x="2412957" y="236083"/>
            <a:ext cx="3128964" cy="531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Graphical user interface, website&#10;&#10;Description automatically generated with medium confidence">
            <a:extLst>
              <a:ext uri="{FF2B5EF4-FFF2-40B4-BE49-F238E27FC236}">
                <a16:creationId xmlns:a16="http://schemas.microsoft.com/office/drawing/2014/main" id="{0C24EE4D-8D3E-AEE6-CBD3-0D85FEBFDA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888" t="11484" r="3995" b="43494"/>
          <a:stretch>
            <a:fillRect/>
          </a:stretch>
        </p:blipFill>
        <p:spPr bwMode="auto">
          <a:xfrm>
            <a:off x="6129309" y="255579"/>
            <a:ext cx="873878" cy="474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>
            <a:extLst>
              <a:ext uri="{FF2B5EF4-FFF2-40B4-BE49-F238E27FC236}">
                <a16:creationId xmlns:a16="http://schemas.microsoft.com/office/drawing/2014/main" id="{1FE40AF6-1C09-E2B5-2A52-581A55E1F9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0524" y="252717"/>
            <a:ext cx="1192589" cy="380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9" descr="Icon&#10;&#10;Description automatically generated">
            <a:extLst>
              <a:ext uri="{FF2B5EF4-FFF2-40B4-BE49-F238E27FC236}">
                <a16:creationId xmlns:a16="http://schemas.microsoft.com/office/drawing/2014/main" id="{DBEF1C8D-485C-6D34-A1A8-959B41E816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885" y="290786"/>
            <a:ext cx="409818" cy="409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F2A81A9B-D409-9F15-3B35-40085133B2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73" t="53249" r="23688" b="18124"/>
          <a:stretch>
            <a:fillRect/>
          </a:stretch>
        </p:blipFill>
        <p:spPr bwMode="auto">
          <a:xfrm>
            <a:off x="7088951" y="420578"/>
            <a:ext cx="1288089" cy="162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B885A4E-C6D4-60AC-BA6A-C55F5FB3FC58}"/>
              </a:ext>
            </a:extLst>
          </p:cNvPr>
          <p:cNvSpPr txBox="1"/>
          <p:nvPr/>
        </p:nvSpPr>
        <p:spPr>
          <a:xfrm>
            <a:off x="1362569" y="1280115"/>
            <a:ext cx="89177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33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DEFEN-CE: Social Dialogue in </a:t>
            </a:r>
            <a:r>
              <a:rPr lang="en-US" sz="1600" b="1" dirty="0" err="1">
                <a:solidFill>
                  <a:srgbClr val="0033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Defence</a:t>
            </a:r>
            <a:r>
              <a:rPr lang="en-US" sz="1600" b="1" dirty="0">
                <a:solidFill>
                  <a:srgbClr val="0033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of Vulnerable Groups in Post-COVID-19 </a:t>
            </a:r>
            <a:r>
              <a:rPr lang="en-US" sz="1600" b="1" dirty="0" err="1">
                <a:solidFill>
                  <a:srgbClr val="0033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Labour</a:t>
            </a:r>
            <a:r>
              <a:rPr lang="en-US" sz="1600" b="1" dirty="0">
                <a:solidFill>
                  <a:srgbClr val="0033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Markets</a:t>
            </a:r>
          </a:p>
        </p:txBody>
      </p:sp>
      <p:pic>
        <p:nvPicPr>
          <p:cNvPr id="10" name="Picture 9" descr="A blue screen with yellow stars&#10;&#10;Description automatically generated with low confidence">
            <a:extLst>
              <a:ext uri="{FF2B5EF4-FFF2-40B4-BE49-F238E27FC236}">
                <a16:creationId xmlns:a16="http://schemas.microsoft.com/office/drawing/2014/main" id="{26252366-9110-F489-A9DB-F8673E75513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977439" y="6464290"/>
            <a:ext cx="457835" cy="3048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58C9892-3309-F583-B075-A902994B5EA4}"/>
              </a:ext>
            </a:extLst>
          </p:cNvPr>
          <p:cNvSpPr txBox="1"/>
          <p:nvPr/>
        </p:nvSpPr>
        <p:spPr>
          <a:xfrm>
            <a:off x="4469049" y="6464290"/>
            <a:ext cx="38427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schemeClr val="tx1"/>
                </a:solidFill>
                <a:latin typeface="+mj-lt"/>
                <a:ea typeface="Cambria" panose="02040503050406030204" pitchFamily="18" charset="0"/>
              </a:rPr>
              <a:t>The project is funded by the European Union, </a:t>
            </a:r>
            <a:r>
              <a:rPr lang="en-GB" sz="1000" b="1" dirty="0">
                <a:solidFill>
                  <a:schemeClr val="tx1"/>
                </a:solidFill>
                <a:latin typeface="+mj-lt"/>
                <a:ea typeface="Cambria" panose="02040503050406030204" pitchFamily="18" charset="0"/>
                <a:cs typeface="Cordia New" panose="020B0304020202020204" pitchFamily="34" charset="-34"/>
              </a:rPr>
              <a:t>Project No. VS/2021/0196</a:t>
            </a:r>
            <a:endParaRPr lang="en-GB" sz="1000" b="1" dirty="0">
              <a:solidFill>
                <a:schemeClr val="tx1"/>
              </a:solidFill>
              <a:latin typeface="+mj-lt"/>
              <a:ea typeface="Cambria" panose="02040503050406030204" pitchFamily="18" charset="0"/>
            </a:endParaRPr>
          </a:p>
          <a:p>
            <a:endParaRPr lang="en-GB" sz="10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E3B382A-790A-4C01-436F-F6BD42F3D8FB}"/>
              </a:ext>
            </a:extLst>
          </p:cNvPr>
          <p:cNvSpPr/>
          <p:nvPr/>
        </p:nvSpPr>
        <p:spPr>
          <a:xfrm>
            <a:off x="328475" y="1704512"/>
            <a:ext cx="11532092" cy="4358935"/>
          </a:xfrm>
          <a:prstGeom prst="roundRect">
            <a:avLst>
              <a:gd name="adj" fmla="val 6401"/>
            </a:avLst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en-GB" sz="3400" b="0" i="0" dirty="0">
              <a:solidFill>
                <a:schemeClr val="bg1"/>
              </a:solidFill>
              <a:effectLst/>
              <a:ea typeface="Cambria" panose="02040503050406030204" pitchFamily="18" charset="0"/>
            </a:endParaRPr>
          </a:p>
          <a:p>
            <a:pPr algn="ctr" fontAlgn="base"/>
            <a:r>
              <a:rPr lang="en-GB" sz="3400" b="0" i="0" dirty="0">
                <a:solidFill>
                  <a:schemeClr val="bg1"/>
                </a:solidFill>
                <a:effectLst/>
                <a:ea typeface="Cambria" panose="02040503050406030204" pitchFamily="18" charset="0"/>
              </a:rPr>
              <a:t>Covid-19 measures to protect vulnerable groups at </a:t>
            </a:r>
          </a:p>
          <a:p>
            <a:pPr algn="ctr" fontAlgn="base"/>
            <a:r>
              <a:rPr lang="en-GB" sz="3400" b="0" i="0" dirty="0">
                <a:solidFill>
                  <a:schemeClr val="bg1"/>
                </a:solidFill>
                <a:effectLst/>
                <a:ea typeface="Cambria" panose="02040503050406030204" pitchFamily="18" charset="0"/>
              </a:rPr>
              <a:t>the labour market in the EU: national and EU-level perspectives</a:t>
            </a:r>
          </a:p>
          <a:p>
            <a:pPr algn="l" fontAlgn="base"/>
            <a:endParaRPr lang="en-GB" sz="2500" dirty="0">
              <a:solidFill>
                <a:schemeClr val="bg1"/>
              </a:solidFill>
              <a:ea typeface="Cambria" panose="02040503050406030204" pitchFamily="18" charset="0"/>
            </a:endParaRPr>
          </a:p>
          <a:p>
            <a:pPr algn="l" fontAlgn="base"/>
            <a:endParaRPr lang="en-GB" sz="2500" dirty="0">
              <a:solidFill>
                <a:schemeClr val="bg1"/>
              </a:solidFill>
              <a:ea typeface="Cambria" panose="02040503050406030204" pitchFamily="18" charset="0"/>
            </a:endParaRPr>
          </a:p>
          <a:p>
            <a:pPr algn="ctr" fontAlgn="base"/>
            <a:endParaRPr lang="en-GB" sz="2500" dirty="0">
              <a:solidFill>
                <a:schemeClr val="bg1"/>
              </a:solidFill>
              <a:ea typeface="Cambria" panose="02040503050406030204" pitchFamily="18" charset="0"/>
            </a:endParaRPr>
          </a:p>
          <a:p>
            <a:pPr algn="ctr" fontAlgn="base"/>
            <a:r>
              <a:rPr lang="en-GB" sz="1400" dirty="0">
                <a:solidFill>
                  <a:schemeClr val="bg1"/>
                </a:solidFill>
                <a:ea typeface="Cambria" panose="02040503050406030204" pitchFamily="18" charset="0"/>
              </a:rPr>
              <a:t>5</a:t>
            </a:r>
            <a:r>
              <a:rPr lang="en-GB" sz="1400" baseline="30000" dirty="0">
                <a:solidFill>
                  <a:schemeClr val="bg1"/>
                </a:solidFill>
                <a:ea typeface="Cambria" panose="02040503050406030204" pitchFamily="18" charset="0"/>
              </a:rPr>
              <a:t>th</a:t>
            </a:r>
            <a:r>
              <a:rPr lang="en-GB" sz="1400" dirty="0">
                <a:solidFill>
                  <a:schemeClr val="bg1"/>
                </a:solidFill>
                <a:ea typeface="Cambria" panose="02040503050406030204" pitchFamily="18" charset="0"/>
              </a:rPr>
              <a:t> October 2023</a:t>
            </a:r>
          </a:p>
          <a:p>
            <a:pPr algn="ctr" fontAlgn="base"/>
            <a:r>
              <a:rPr lang="en-GB" sz="1400" dirty="0">
                <a:solidFill>
                  <a:schemeClr val="bg1"/>
                </a:solidFill>
                <a:ea typeface="Cambria" panose="02040503050406030204" pitchFamily="18" charset="0"/>
              </a:rPr>
              <a:t>Brussels</a:t>
            </a:r>
          </a:p>
          <a:p>
            <a:pPr algn="l" fontAlgn="base"/>
            <a:endParaRPr lang="en-GB" sz="1400" dirty="0">
              <a:solidFill>
                <a:schemeClr val="bg1"/>
              </a:solidFill>
              <a:ea typeface="Cambria" panose="02040503050406030204" pitchFamily="18" charset="0"/>
            </a:endParaRPr>
          </a:p>
          <a:p>
            <a:pPr algn="ctr" fontAlgn="base"/>
            <a:r>
              <a:rPr lang="en-GB" sz="1400" b="0" i="0" dirty="0">
                <a:solidFill>
                  <a:schemeClr val="bg1"/>
                </a:solidFill>
                <a:effectLst/>
                <a:ea typeface="Cambria" panose="02040503050406030204" pitchFamily="18" charset="0"/>
              </a:rPr>
              <a:t>Chaitawat Boonjubun (University of Helsinki)</a:t>
            </a:r>
            <a:br>
              <a:rPr lang="en-GB" sz="1400" b="0" i="0" dirty="0">
                <a:solidFill>
                  <a:schemeClr val="bg1"/>
                </a:solidFill>
                <a:effectLst/>
                <a:ea typeface="Cambria" panose="02040503050406030204" pitchFamily="18" charset="0"/>
              </a:rPr>
            </a:br>
            <a:r>
              <a:rPr lang="en-GB" sz="1400" b="0" i="0" dirty="0">
                <a:solidFill>
                  <a:schemeClr val="bg1"/>
                </a:solidFill>
                <a:effectLst/>
                <a:ea typeface="Cambria" panose="02040503050406030204" pitchFamily="18" charset="0"/>
              </a:rPr>
              <a:t> </a:t>
            </a:r>
            <a:r>
              <a:rPr lang="en-GB" sz="1400" b="0" i="0" dirty="0" err="1">
                <a:solidFill>
                  <a:schemeClr val="bg1"/>
                </a:solidFill>
                <a:effectLst/>
                <a:ea typeface="Cambria" panose="02040503050406030204" pitchFamily="18" charset="0"/>
              </a:rPr>
              <a:t>Barbora</a:t>
            </a:r>
            <a:r>
              <a:rPr lang="en-GB" sz="1400" b="0" i="0" dirty="0">
                <a:solidFill>
                  <a:schemeClr val="bg1"/>
                </a:solidFill>
                <a:effectLst/>
                <a:ea typeface="Cambria" panose="02040503050406030204" pitchFamily="18" charset="0"/>
              </a:rPr>
              <a:t> </a:t>
            </a:r>
            <a:r>
              <a:rPr lang="en-GB" sz="1400" b="0" i="0" dirty="0" err="1">
                <a:solidFill>
                  <a:schemeClr val="bg1"/>
                </a:solidFill>
                <a:effectLst/>
                <a:ea typeface="Cambria" panose="02040503050406030204" pitchFamily="18" charset="0"/>
              </a:rPr>
              <a:t>Holubová</a:t>
            </a:r>
            <a:r>
              <a:rPr lang="en-GB" sz="1400" b="0" i="0" dirty="0">
                <a:solidFill>
                  <a:schemeClr val="bg1"/>
                </a:solidFill>
                <a:effectLst/>
                <a:ea typeface="Cambria" panose="02040503050406030204" pitchFamily="18" charset="0"/>
              </a:rPr>
              <a:t> (Central European Labour Studies Institute)</a:t>
            </a:r>
          </a:p>
        </p:txBody>
      </p:sp>
    </p:spTree>
    <p:extLst>
      <p:ext uri="{BB962C8B-B14F-4D97-AF65-F5344CB8AC3E}">
        <p14:creationId xmlns:p14="http://schemas.microsoft.com/office/powerpoint/2010/main" val="1208975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9B3E6-2FF4-410E-6F9A-87DCB98C162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11A863-D72B-2B59-ED71-736CCBE8FB14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73813" y="1223730"/>
            <a:ext cx="11603114" cy="495577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913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9B3E6-2FF4-410E-6F9A-87DCB98C162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11A863-D72B-2B59-ED71-736CCBE8FB14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73813" y="1223730"/>
            <a:ext cx="11603114" cy="495577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72703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9B3E6-2FF4-410E-6F9A-87DCB98C162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11A863-D72B-2B59-ED71-736CCBE8FB14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73813" y="1223730"/>
            <a:ext cx="11603114" cy="495577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24386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9B3E6-2FF4-410E-6F9A-87DCB98C162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11A863-D72B-2B59-ED71-736CCBE8FB14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73813" y="1223730"/>
            <a:ext cx="11603114" cy="495577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3960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B1276B-4CB6-923E-842D-1C1660B81CC0}"/>
              </a:ext>
            </a:extLst>
          </p:cNvPr>
          <p:cNvSpPr txBox="1"/>
          <p:nvPr/>
        </p:nvSpPr>
        <p:spPr>
          <a:xfrm>
            <a:off x="1074198" y="1811045"/>
            <a:ext cx="976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ea typeface="Cambria" panose="02040503050406030204" pitchFamily="18" charset="0"/>
              </a:rPr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47257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CABBC0C-776B-F5AF-0EA7-A2772ECA26EC}"/>
              </a:ext>
            </a:extLst>
          </p:cNvPr>
          <p:cNvSpPr txBox="1"/>
          <p:nvPr/>
        </p:nvSpPr>
        <p:spPr>
          <a:xfrm flipH="1">
            <a:off x="1180728" y="2157273"/>
            <a:ext cx="2583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ea typeface="Cambria" panose="02040503050406030204" pitchFamily="18" charset="0"/>
              </a:rPr>
              <a:t>Background:</a:t>
            </a:r>
          </a:p>
          <a:p>
            <a:r>
              <a:rPr lang="en-GB" b="1" dirty="0">
                <a:ea typeface="Cambria" panose="02040503050406030204" pitchFamily="18" charset="0"/>
              </a:rPr>
              <a:t>Aim: </a:t>
            </a:r>
          </a:p>
          <a:p>
            <a:r>
              <a:rPr lang="en-GB" b="1" dirty="0">
                <a:ea typeface="Cambria" panose="02040503050406030204" pitchFamily="18" charset="0"/>
              </a:rPr>
              <a:t>Research questions:</a:t>
            </a:r>
          </a:p>
          <a:p>
            <a:r>
              <a:rPr lang="en-GB" b="1" dirty="0">
                <a:ea typeface="Cambria" panose="02040503050406030204" pitchFamily="18" charset="0"/>
              </a:rPr>
              <a:t>Methodology and data:   </a:t>
            </a:r>
          </a:p>
        </p:txBody>
      </p:sp>
    </p:spTree>
    <p:extLst>
      <p:ext uri="{BB962C8B-B14F-4D97-AF65-F5344CB8AC3E}">
        <p14:creationId xmlns:p14="http://schemas.microsoft.com/office/powerpoint/2010/main" val="2398096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4EB58FE-62A1-E21A-9CBA-075D7C486112}"/>
              </a:ext>
            </a:extLst>
          </p:cNvPr>
          <p:cNvSpPr txBox="1"/>
          <p:nvPr/>
        </p:nvSpPr>
        <p:spPr>
          <a:xfrm flipH="1">
            <a:off x="1180726" y="2157273"/>
            <a:ext cx="4915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ea typeface="Cambria" panose="02040503050406030204" pitchFamily="18" charset="0"/>
              </a:rPr>
              <a:t>Covid-19 measures (EU-level perspectives) </a:t>
            </a:r>
          </a:p>
        </p:txBody>
      </p:sp>
    </p:spTree>
    <p:extLst>
      <p:ext uri="{BB962C8B-B14F-4D97-AF65-F5344CB8AC3E}">
        <p14:creationId xmlns:p14="http://schemas.microsoft.com/office/powerpoint/2010/main" val="1867347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C319DF-25D5-0209-7C2C-575FAC1826C7}"/>
              </a:ext>
            </a:extLst>
          </p:cNvPr>
          <p:cNvSpPr txBox="1"/>
          <p:nvPr/>
        </p:nvSpPr>
        <p:spPr>
          <a:xfrm flipH="1">
            <a:off x="1180726" y="2157273"/>
            <a:ext cx="4915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ea typeface="Cambria" panose="02040503050406030204" pitchFamily="18" charset="0"/>
              </a:rPr>
              <a:t>The vulnerable groups (EU-level perspectives) </a:t>
            </a:r>
          </a:p>
        </p:txBody>
      </p:sp>
    </p:spTree>
    <p:extLst>
      <p:ext uri="{BB962C8B-B14F-4D97-AF65-F5344CB8AC3E}">
        <p14:creationId xmlns:p14="http://schemas.microsoft.com/office/powerpoint/2010/main" val="2709177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5B91F24-BFBC-0E2A-FAB2-729DA1049FA1}"/>
              </a:ext>
            </a:extLst>
          </p:cNvPr>
          <p:cNvSpPr txBox="1"/>
          <p:nvPr/>
        </p:nvSpPr>
        <p:spPr>
          <a:xfrm flipH="1">
            <a:off x="1180726" y="2157273"/>
            <a:ext cx="4915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ea typeface="Cambria" panose="02040503050406030204" pitchFamily="18" charset="0"/>
              </a:rPr>
              <a:t>Policy relevance (EU-level perspectives) </a:t>
            </a:r>
          </a:p>
        </p:txBody>
      </p:sp>
    </p:spTree>
    <p:extLst>
      <p:ext uri="{BB962C8B-B14F-4D97-AF65-F5344CB8AC3E}">
        <p14:creationId xmlns:p14="http://schemas.microsoft.com/office/powerpoint/2010/main" val="786073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9B3E6-2FF4-410E-6F9A-87DCB98C162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11A863-D72B-2B59-ED71-736CCBE8FB14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73813" y="1223730"/>
            <a:ext cx="11603114" cy="495577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6708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9B3E6-2FF4-410E-6F9A-87DCB98C162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11A863-D72B-2B59-ED71-736CCBE8FB14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51500" y="1902230"/>
            <a:ext cx="11603114" cy="495577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B966B284-32FC-C73C-8915-60E0B9438076}"/>
              </a:ext>
            </a:extLst>
          </p:cNvPr>
          <p:cNvSpPr txBox="1"/>
          <p:nvPr/>
        </p:nvSpPr>
        <p:spPr>
          <a:xfrm>
            <a:off x="1421296" y="39557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8668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>
            <a:extLst>
              <a:ext uri="{FF2B5EF4-FFF2-40B4-BE49-F238E27FC236}">
                <a16:creationId xmlns:a16="http://schemas.microsoft.com/office/drawing/2014/main" id="{B7DE4622-9608-22D4-0289-90CD149A21A9}"/>
              </a:ext>
            </a:extLst>
          </p:cNvPr>
          <p:cNvSpPr txBox="1"/>
          <p:nvPr/>
        </p:nvSpPr>
        <p:spPr>
          <a:xfrm>
            <a:off x="1888435" y="2266121"/>
            <a:ext cx="583044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sk-SK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On </a:t>
            </a:r>
            <a:r>
              <a:rPr lang="sk-SK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</a:t>
            </a:r>
            <a:r>
              <a:rPr lang="sk-SK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defence </a:t>
            </a:r>
            <a:r>
              <a:rPr lang="sk-SK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database</a:t>
            </a:r>
            <a:r>
              <a:rPr lang="sk-SK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sk-SK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methodology</a:t>
            </a:r>
            <a:r>
              <a:rPr lang="sk-SK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+ </a:t>
            </a:r>
            <a:r>
              <a:rPr lang="sk-SK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limits</a:t>
            </a:r>
            <a:r>
              <a:rPr lang="sk-SK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k-SK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Overview</a:t>
            </a:r>
            <a:r>
              <a:rPr lang="sk-SK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of </a:t>
            </a:r>
            <a:r>
              <a:rPr lang="sk-SK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</a:t>
            </a:r>
            <a:r>
              <a:rPr lang="sk-SK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sk-SK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measures</a:t>
            </a:r>
            <a:r>
              <a:rPr lang="sk-SK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sk-SK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collected</a:t>
            </a:r>
            <a:endParaRPr lang="sk-SK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sk-SK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Measures</a:t>
            </a:r>
            <a:r>
              <a:rPr lang="sk-SK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by </a:t>
            </a:r>
            <a:r>
              <a:rPr lang="sk-SK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objectives</a:t>
            </a:r>
            <a:endParaRPr lang="sk-SK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sk-SK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Measures</a:t>
            </a:r>
            <a:r>
              <a:rPr lang="sk-SK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by </a:t>
            </a:r>
            <a:r>
              <a:rPr lang="sk-SK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target</a:t>
            </a:r>
            <a:r>
              <a:rPr lang="sk-SK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sk-SK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groups</a:t>
            </a:r>
            <a:endParaRPr lang="sk-SK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sk-SK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Involvement</a:t>
            </a:r>
            <a:r>
              <a:rPr lang="sk-SK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of </a:t>
            </a:r>
            <a:r>
              <a:rPr lang="sk-SK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</a:t>
            </a:r>
            <a:r>
              <a:rPr lang="sk-SK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sk-SK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social</a:t>
            </a:r>
            <a:r>
              <a:rPr lang="sk-SK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sk-SK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partners</a:t>
            </a:r>
            <a:r>
              <a:rPr lang="sk-SK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(role and </a:t>
            </a:r>
            <a:r>
              <a:rPr lang="sk-SK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strategies</a:t>
            </a:r>
            <a:r>
              <a:rPr lang="sk-SK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367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130</Words>
  <Application>Microsoft Macintosh PowerPoint</Application>
  <PresentationFormat>Širokouhlá</PresentationFormat>
  <Paragraphs>25</Paragraphs>
  <Slides>13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</vt:lpstr>
      <vt:lpstr>Office Theme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>University of Helsinki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Boonjubun, Chaitawat</dc:creator>
  <cp:lastModifiedBy>Holubova Barbora</cp:lastModifiedBy>
  <cp:revision>15</cp:revision>
  <dcterms:created xsi:type="dcterms:W3CDTF">2023-09-25T13:52:02Z</dcterms:created>
  <dcterms:modified xsi:type="dcterms:W3CDTF">2023-09-28T08:20:36Z</dcterms:modified>
</cp:coreProperties>
</file>