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7" r:id="rId2"/>
    <p:sldId id="259" r:id="rId3"/>
    <p:sldId id="262" r:id="rId4"/>
    <p:sldId id="273" r:id="rId5"/>
    <p:sldId id="263" r:id="rId6"/>
    <p:sldId id="264" r:id="rId7"/>
    <p:sldId id="265" r:id="rId8"/>
    <p:sldId id="266" r:id="rId9"/>
    <p:sldId id="272" r:id="rId10"/>
    <p:sldId id="267" r:id="rId11"/>
    <p:sldId id="275" r:id="rId12"/>
    <p:sldId id="260"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113" d="100"/>
          <a:sy n="113" d="100"/>
        </p:scale>
        <p:origin x="4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832206-C317-43E1-8DB0-19B89FF2D283}" type="doc">
      <dgm:prSet loTypeId="urn:microsoft.com/office/officeart/2005/8/layout/hList1" loCatId="list" qsTypeId="urn:microsoft.com/office/officeart/2005/8/quickstyle/simple3" qsCatId="simple" csTypeId="urn:microsoft.com/office/officeart/2005/8/colors/accent3_2" csCatId="accent3" phldr="1"/>
      <dgm:spPr/>
      <dgm:t>
        <a:bodyPr/>
        <a:lstStyle/>
        <a:p>
          <a:endParaRPr lang="sk-SK"/>
        </a:p>
      </dgm:t>
    </dgm:pt>
    <dgm:pt modelId="{4D1BE325-C23A-4656-A8D9-F3942CD70E90}">
      <dgm:prSet phldrT="[Text]"/>
      <dgm:spPr/>
      <dgm:t>
        <a:bodyPr/>
        <a:lstStyle/>
        <a:p>
          <a:r>
            <a:rPr lang="en-GB" b="1" dirty="0">
              <a:latin typeface="Arial" panose="020B0604020202020204" pitchFamily="34" charset="0"/>
              <a:ea typeface="Calibri" panose="020F0502020204030204" pitchFamily="34" charset="0"/>
              <a:cs typeface="Times New Roman" panose="02020603050405020304" pitchFamily="18" charset="0"/>
            </a:rPr>
            <a:t>Vulnerability related to employment status</a:t>
          </a:r>
          <a:endParaRPr lang="sk-SK" dirty="0"/>
        </a:p>
      </dgm:t>
    </dgm:pt>
    <dgm:pt modelId="{EA8E4578-6394-452A-A9C5-9FD2E660F233}" type="parTrans" cxnId="{24A84A6D-3366-47CA-843D-B0A75A7C9554}">
      <dgm:prSet/>
      <dgm:spPr/>
      <dgm:t>
        <a:bodyPr/>
        <a:lstStyle/>
        <a:p>
          <a:endParaRPr lang="sk-SK"/>
        </a:p>
      </dgm:t>
    </dgm:pt>
    <dgm:pt modelId="{40F1BECB-41E3-4D99-BA1B-0C2A3A963F45}" type="sibTrans" cxnId="{24A84A6D-3366-47CA-843D-B0A75A7C9554}">
      <dgm:prSet/>
      <dgm:spPr/>
      <dgm:t>
        <a:bodyPr/>
        <a:lstStyle/>
        <a:p>
          <a:endParaRPr lang="sk-SK"/>
        </a:p>
      </dgm:t>
    </dgm:pt>
    <dgm:pt modelId="{1DD2C388-5A34-4D39-B8FB-26EBC4489C13}">
      <dgm:prSet phldrT="[Text]"/>
      <dgm:spPr/>
      <dgm:t>
        <a:bodyPr/>
        <a:lstStyle/>
        <a:p>
          <a:r>
            <a:rPr lang="en-GB" dirty="0"/>
            <a:t>Self-employed </a:t>
          </a:r>
          <a:endParaRPr lang="sk-SK" dirty="0"/>
        </a:p>
      </dgm:t>
    </dgm:pt>
    <dgm:pt modelId="{80AD533C-64CA-4682-987A-9B32D71A4078}" type="parTrans" cxnId="{8DDF013D-3111-47A2-A953-0266FB7E9C73}">
      <dgm:prSet/>
      <dgm:spPr/>
      <dgm:t>
        <a:bodyPr/>
        <a:lstStyle/>
        <a:p>
          <a:endParaRPr lang="sk-SK"/>
        </a:p>
      </dgm:t>
    </dgm:pt>
    <dgm:pt modelId="{CBD69416-971B-48A0-9588-B16050D3F5EF}" type="sibTrans" cxnId="{8DDF013D-3111-47A2-A953-0266FB7E9C73}">
      <dgm:prSet/>
      <dgm:spPr/>
      <dgm:t>
        <a:bodyPr/>
        <a:lstStyle/>
        <a:p>
          <a:endParaRPr lang="sk-SK"/>
        </a:p>
      </dgm:t>
    </dgm:pt>
    <dgm:pt modelId="{0A302A5F-F005-4D2B-98EC-283885AEFBAB}">
      <dgm:prSet phldrT="[Text]"/>
      <dgm:spPr/>
      <dgm:t>
        <a:bodyPr/>
        <a:lstStyle/>
        <a:p>
          <a:r>
            <a:rPr lang="en-GB" dirty="0"/>
            <a:t>Vulnerability related to the economy:   </a:t>
          </a:r>
          <a:r>
            <a:rPr lang="sk-SK" dirty="0" err="1"/>
            <a:t>i.e</a:t>
          </a:r>
          <a:r>
            <a:rPr lang="sk-SK" dirty="0"/>
            <a:t>. </a:t>
          </a:r>
          <a:r>
            <a:rPr lang="en-GB" dirty="0"/>
            <a:t>working in</a:t>
          </a:r>
          <a:r>
            <a:rPr lang="sk-SK" dirty="0"/>
            <a:t>/</a:t>
          </a:r>
          <a:r>
            <a:rPr lang="sk-SK" dirty="0" err="1"/>
            <a:t>targeted</a:t>
          </a:r>
          <a:r>
            <a:rPr lang="sk-SK" dirty="0"/>
            <a:t> </a:t>
          </a:r>
          <a:r>
            <a:rPr lang="sk-SK" dirty="0" err="1"/>
            <a:t>specific</a:t>
          </a:r>
          <a:r>
            <a:rPr lang="sk-SK" dirty="0"/>
            <a:t> sector</a:t>
          </a:r>
        </a:p>
      </dgm:t>
    </dgm:pt>
    <dgm:pt modelId="{0C3998BB-1544-4FEC-AE38-DC8152F20031}" type="parTrans" cxnId="{868E1DCD-935F-48B6-9CE7-F8175EAA4674}">
      <dgm:prSet/>
      <dgm:spPr/>
      <dgm:t>
        <a:bodyPr/>
        <a:lstStyle/>
        <a:p>
          <a:endParaRPr lang="sk-SK"/>
        </a:p>
      </dgm:t>
    </dgm:pt>
    <dgm:pt modelId="{11F638B0-A374-4C8D-8586-7F1B2D6A60AD}" type="sibTrans" cxnId="{868E1DCD-935F-48B6-9CE7-F8175EAA4674}">
      <dgm:prSet/>
      <dgm:spPr/>
      <dgm:t>
        <a:bodyPr/>
        <a:lstStyle/>
        <a:p>
          <a:endParaRPr lang="sk-SK"/>
        </a:p>
      </dgm:t>
    </dgm:pt>
    <dgm:pt modelId="{A6A3D399-9A99-4301-B5F1-4B5D1EE78C4E}">
      <dgm:prSet phldrT="[Text]"/>
      <dgm:spPr/>
      <dgm:t>
        <a:bodyPr/>
        <a:lstStyle/>
        <a:p>
          <a:r>
            <a:rPr lang="en-GB" dirty="0"/>
            <a:t>essential services, </a:t>
          </a:r>
          <a:endParaRPr lang="sk-SK" dirty="0"/>
        </a:p>
      </dgm:t>
    </dgm:pt>
    <dgm:pt modelId="{45727C4F-E136-407F-BE22-7CF939D5696C}" type="parTrans" cxnId="{25C8A44E-051D-4DEF-AFB0-C0263FDB3E8C}">
      <dgm:prSet/>
      <dgm:spPr/>
      <dgm:t>
        <a:bodyPr/>
        <a:lstStyle/>
        <a:p>
          <a:endParaRPr lang="sk-SK"/>
        </a:p>
      </dgm:t>
    </dgm:pt>
    <dgm:pt modelId="{139967D6-E187-4A4D-98AE-4D71B5C4A6D4}" type="sibTrans" cxnId="{25C8A44E-051D-4DEF-AFB0-C0263FDB3E8C}">
      <dgm:prSet/>
      <dgm:spPr/>
      <dgm:t>
        <a:bodyPr/>
        <a:lstStyle/>
        <a:p>
          <a:endParaRPr lang="sk-SK"/>
        </a:p>
      </dgm:t>
    </dgm:pt>
    <dgm:pt modelId="{DAD2D10B-5740-466D-A06D-C328EDC4E29B}">
      <dgm:prSet phldrT="[Text]"/>
      <dgm:spPr/>
      <dgm:t>
        <a:bodyPr/>
        <a:lstStyle/>
        <a:p>
          <a:r>
            <a:rPr lang="en-GB" dirty="0"/>
            <a:t>Social vulnerability</a:t>
          </a:r>
          <a:endParaRPr lang="sk-SK" dirty="0"/>
        </a:p>
      </dgm:t>
    </dgm:pt>
    <dgm:pt modelId="{CF9BD5DD-BDC8-4A4F-A471-C64D30D9F08A}" type="parTrans" cxnId="{336118B3-2A33-4270-A150-65B6205454BC}">
      <dgm:prSet/>
      <dgm:spPr/>
      <dgm:t>
        <a:bodyPr/>
        <a:lstStyle/>
        <a:p>
          <a:endParaRPr lang="sk-SK"/>
        </a:p>
      </dgm:t>
    </dgm:pt>
    <dgm:pt modelId="{9B0DC2DC-2359-44B5-A440-F1B39C872EB2}" type="sibTrans" cxnId="{336118B3-2A33-4270-A150-65B6205454BC}">
      <dgm:prSet/>
      <dgm:spPr/>
      <dgm:t>
        <a:bodyPr/>
        <a:lstStyle/>
        <a:p>
          <a:endParaRPr lang="sk-SK"/>
        </a:p>
      </dgm:t>
    </dgm:pt>
    <dgm:pt modelId="{B482DE16-03D5-4AD8-AD13-3816E63D7A7A}">
      <dgm:prSet phldrT="[Text]"/>
      <dgm:spPr/>
      <dgm:t>
        <a:bodyPr/>
        <a:lstStyle/>
        <a:p>
          <a:r>
            <a:rPr lang="en-GB" dirty="0"/>
            <a:t>Elderly (age range, retired, old age pensions)</a:t>
          </a:r>
          <a:endParaRPr lang="sk-SK" dirty="0"/>
        </a:p>
      </dgm:t>
    </dgm:pt>
    <dgm:pt modelId="{D2FF650E-F058-4EC2-97E9-9816A8C5C2EB}" type="parTrans" cxnId="{2D869FD0-58EB-4035-B3D3-3FAF586D0694}">
      <dgm:prSet/>
      <dgm:spPr/>
      <dgm:t>
        <a:bodyPr/>
        <a:lstStyle/>
        <a:p>
          <a:endParaRPr lang="sk-SK"/>
        </a:p>
      </dgm:t>
    </dgm:pt>
    <dgm:pt modelId="{B633730D-ECCC-4B80-AB70-02F71BF15224}" type="sibTrans" cxnId="{2D869FD0-58EB-4035-B3D3-3FAF586D0694}">
      <dgm:prSet/>
      <dgm:spPr/>
      <dgm:t>
        <a:bodyPr/>
        <a:lstStyle/>
        <a:p>
          <a:endParaRPr lang="sk-SK"/>
        </a:p>
      </dgm:t>
    </dgm:pt>
    <dgm:pt modelId="{2ECA86D8-01D0-479F-B590-E013399904AB}">
      <dgm:prSet/>
      <dgm:spPr/>
      <dgm:t>
        <a:bodyPr/>
        <a:lstStyle/>
        <a:p>
          <a:r>
            <a:rPr lang="en-GB"/>
            <a:t>Non-standard workers (agency workers, platform workers, temporary employment)</a:t>
          </a:r>
        </a:p>
      </dgm:t>
    </dgm:pt>
    <dgm:pt modelId="{6AFFD93C-A3EF-4052-BA92-826EB40FDB8B}" type="parTrans" cxnId="{51EFDED0-4253-4E0B-B743-9116485C1A6E}">
      <dgm:prSet/>
      <dgm:spPr/>
      <dgm:t>
        <a:bodyPr/>
        <a:lstStyle/>
        <a:p>
          <a:endParaRPr lang="sk-SK"/>
        </a:p>
      </dgm:t>
    </dgm:pt>
    <dgm:pt modelId="{147904F2-224C-48A3-BDE2-70A80E6F0EE3}" type="sibTrans" cxnId="{51EFDED0-4253-4E0B-B743-9116485C1A6E}">
      <dgm:prSet/>
      <dgm:spPr/>
      <dgm:t>
        <a:bodyPr/>
        <a:lstStyle/>
        <a:p>
          <a:endParaRPr lang="sk-SK"/>
        </a:p>
      </dgm:t>
    </dgm:pt>
    <dgm:pt modelId="{C6632102-B455-44D3-B23D-562ED674D8B2}">
      <dgm:prSet/>
      <dgm:spPr/>
      <dgm:t>
        <a:bodyPr/>
        <a:lstStyle/>
        <a:p>
          <a:r>
            <a:rPr lang="en-GB"/>
            <a:t>Workers in hazardous working conditions</a:t>
          </a:r>
        </a:p>
      </dgm:t>
    </dgm:pt>
    <dgm:pt modelId="{DCA26E48-C5DF-49C1-B5B7-5CFF44FAF22C}" type="parTrans" cxnId="{87220449-2C3A-430C-9BE0-2C9BCE604233}">
      <dgm:prSet/>
      <dgm:spPr/>
      <dgm:t>
        <a:bodyPr/>
        <a:lstStyle/>
        <a:p>
          <a:endParaRPr lang="sk-SK"/>
        </a:p>
      </dgm:t>
    </dgm:pt>
    <dgm:pt modelId="{C3E83E88-7840-4F5D-88C3-EA8908CEF065}" type="sibTrans" cxnId="{87220449-2C3A-430C-9BE0-2C9BCE604233}">
      <dgm:prSet/>
      <dgm:spPr/>
      <dgm:t>
        <a:bodyPr/>
        <a:lstStyle/>
        <a:p>
          <a:endParaRPr lang="sk-SK"/>
        </a:p>
      </dgm:t>
    </dgm:pt>
    <dgm:pt modelId="{996E5794-6651-4814-84EB-AA0126A4D7A1}">
      <dgm:prSet/>
      <dgm:spPr/>
      <dgm:t>
        <a:bodyPr/>
        <a:lstStyle/>
        <a:p>
          <a:r>
            <a:rPr lang="en-GB"/>
            <a:t>Short-term contract(s) workers </a:t>
          </a:r>
        </a:p>
      </dgm:t>
    </dgm:pt>
    <dgm:pt modelId="{FEBDBE56-5404-4781-BACF-29799AFF1341}" type="parTrans" cxnId="{59D0EAD9-4240-44D5-898C-B29CC7FEA5D6}">
      <dgm:prSet/>
      <dgm:spPr/>
      <dgm:t>
        <a:bodyPr/>
        <a:lstStyle/>
        <a:p>
          <a:endParaRPr lang="sk-SK"/>
        </a:p>
      </dgm:t>
    </dgm:pt>
    <dgm:pt modelId="{AD3B8E7F-5961-4B16-9692-945FDC267452}" type="sibTrans" cxnId="{59D0EAD9-4240-44D5-898C-B29CC7FEA5D6}">
      <dgm:prSet/>
      <dgm:spPr/>
      <dgm:t>
        <a:bodyPr/>
        <a:lstStyle/>
        <a:p>
          <a:endParaRPr lang="sk-SK"/>
        </a:p>
      </dgm:t>
    </dgm:pt>
    <dgm:pt modelId="{632C4C37-AB41-4389-9DB0-3C4D6A5040F6}">
      <dgm:prSet/>
      <dgm:spPr/>
      <dgm:t>
        <a:bodyPr/>
        <a:lstStyle/>
        <a:p>
          <a:r>
            <a:rPr lang="en-GB"/>
            <a:t>Zero-hours contract workers</a:t>
          </a:r>
        </a:p>
      </dgm:t>
    </dgm:pt>
    <dgm:pt modelId="{03B643D5-1CF8-437C-BB48-8297F26EBEBA}" type="parTrans" cxnId="{FB6D7789-D4C6-4EED-9B63-0883FB2CB5E1}">
      <dgm:prSet/>
      <dgm:spPr/>
      <dgm:t>
        <a:bodyPr/>
        <a:lstStyle/>
        <a:p>
          <a:endParaRPr lang="sk-SK"/>
        </a:p>
      </dgm:t>
    </dgm:pt>
    <dgm:pt modelId="{BD300F88-A54F-40E4-9B2F-B5AE09EAB5C4}" type="sibTrans" cxnId="{FB6D7789-D4C6-4EED-9B63-0883FB2CB5E1}">
      <dgm:prSet/>
      <dgm:spPr/>
      <dgm:t>
        <a:bodyPr/>
        <a:lstStyle/>
        <a:p>
          <a:endParaRPr lang="sk-SK"/>
        </a:p>
      </dgm:t>
    </dgm:pt>
    <dgm:pt modelId="{E264B563-6ECA-4A26-8B30-7C52D814C343}">
      <dgm:prSet/>
      <dgm:spPr/>
      <dgm:t>
        <a:bodyPr/>
        <a:lstStyle/>
        <a:p>
          <a:r>
            <a:rPr lang="en-GB"/>
            <a:t>Travelers, returnees from abroad or foreigners</a:t>
          </a:r>
        </a:p>
      </dgm:t>
    </dgm:pt>
    <dgm:pt modelId="{D1F29874-9147-4061-82FC-547F331FADC3}" type="parTrans" cxnId="{B16136D3-02E6-4E5F-B396-BE6449DDCBFD}">
      <dgm:prSet/>
      <dgm:spPr/>
      <dgm:t>
        <a:bodyPr/>
        <a:lstStyle/>
        <a:p>
          <a:endParaRPr lang="sk-SK"/>
        </a:p>
      </dgm:t>
    </dgm:pt>
    <dgm:pt modelId="{643F6FFF-FE6C-45D0-82AA-4345088EDA94}" type="sibTrans" cxnId="{B16136D3-02E6-4E5F-B396-BE6449DDCBFD}">
      <dgm:prSet/>
      <dgm:spPr/>
      <dgm:t>
        <a:bodyPr/>
        <a:lstStyle/>
        <a:p>
          <a:endParaRPr lang="sk-SK"/>
        </a:p>
      </dgm:t>
    </dgm:pt>
    <dgm:pt modelId="{AED08EA2-0F2C-449F-9DCA-BD23BEF54E50}">
      <dgm:prSet/>
      <dgm:spPr/>
      <dgm:t>
        <a:bodyPr/>
        <a:lstStyle/>
        <a:p>
          <a:r>
            <a:rPr lang="en-GB"/>
            <a:t>Workers in undeclared work (without insurance)</a:t>
          </a:r>
        </a:p>
      </dgm:t>
    </dgm:pt>
    <dgm:pt modelId="{C406D5BA-3C4D-424A-992C-07F70779EFF8}" type="parTrans" cxnId="{E491F8B7-D34E-49BF-8EB0-499B41740173}">
      <dgm:prSet/>
      <dgm:spPr/>
      <dgm:t>
        <a:bodyPr/>
        <a:lstStyle/>
        <a:p>
          <a:endParaRPr lang="sk-SK"/>
        </a:p>
      </dgm:t>
    </dgm:pt>
    <dgm:pt modelId="{F5399E36-0223-4FC3-AFD3-FA41ED70F98F}" type="sibTrans" cxnId="{E491F8B7-D34E-49BF-8EB0-499B41740173}">
      <dgm:prSet/>
      <dgm:spPr/>
      <dgm:t>
        <a:bodyPr/>
        <a:lstStyle/>
        <a:p>
          <a:endParaRPr lang="sk-SK"/>
        </a:p>
      </dgm:t>
    </dgm:pt>
    <dgm:pt modelId="{CABAC54C-2590-46E2-B48C-FAFBAFAE5E5D}">
      <dgm:prSet/>
      <dgm:spPr/>
      <dgm:t>
        <a:bodyPr/>
        <a:lstStyle/>
        <a:p>
          <a:r>
            <a:rPr lang="en-GB"/>
            <a:t>Workers in under-declared work (underpaid)</a:t>
          </a:r>
        </a:p>
      </dgm:t>
    </dgm:pt>
    <dgm:pt modelId="{DC5696A9-57F7-4865-9B66-3929D5B6FBA8}" type="parTrans" cxnId="{73F0660B-7D54-4D76-9DE2-1B8B0706D59C}">
      <dgm:prSet/>
      <dgm:spPr/>
      <dgm:t>
        <a:bodyPr/>
        <a:lstStyle/>
        <a:p>
          <a:endParaRPr lang="sk-SK"/>
        </a:p>
      </dgm:t>
    </dgm:pt>
    <dgm:pt modelId="{65AC5C42-32ED-46A6-9CCB-CF64A3D22956}" type="sibTrans" cxnId="{73F0660B-7D54-4D76-9DE2-1B8B0706D59C}">
      <dgm:prSet/>
      <dgm:spPr/>
      <dgm:t>
        <a:bodyPr/>
        <a:lstStyle/>
        <a:p>
          <a:endParaRPr lang="sk-SK"/>
        </a:p>
      </dgm:t>
    </dgm:pt>
    <dgm:pt modelId="{7D91B3D4-5C99-41A7-924C-A9756AB17012}">
      <dgm:prSet/>
      <dgm:spPr/>
      <dgm:t>
        <a:bodyPr/>
        <a:lstStyle/>
        <a:p>
          <a:r>
            <a:rPr lang="en-GB"/>
            <a:t>Workers with minimum wage income </a:t>
          </a:r>
        </a:p>
      </dgm:t>
    </dgm:pt>
    <dgm:pt modelId="{FC3C5B36-086E-4BB4-8C78-F00FBC035E37}" type="parTrans" cxnId="{08758871-B088-4A65-B697-4D2828900243}">
      <dgm:prSet/>
      <dgm:spPr/>
      <dgm:t>
        <a:bodyPr/>
        <a:lstStyle/>
        <a:p>
          <a:endParaRPr lang="sk-SK"/>
        </a:p>
      </dgm:t>
    </dgm:pt>
    <dgm:pt modelId="{8C5735EB-F631-4D31-96BA-62ADE6F65288}" type="sibTrans" cxnId="{08758871-B088-4A65-B697-4D2828900243}">
      <dgm:prSet/>
      <dgm:spPr/>
      <dgm:t>
        <a:bodyPr/>
        <a:lstStyle/>
        <a:p>
          <a:endParaRPr lang="sk-SK"/>
        </a:p>
      </dgm:t>
    </dgm:pt>
    <dgm:pt modelId="{0DFE6903-69D8-4C13-86F8-0BB419C1652F}">
      <dgm:prSet/>
      <dgm:spPr/>
      <dgm:t>
        <a:bodyPr/>
        <a:lstStyle/>
        <a:p>
          <a:r>
            <a:rPr lang="en-GB"/>
            <a:t>Agency workers</a:t>
          </a:r>
        </a:p>
      </dgm:t>
    </dgm:pt>
    <dgm:pt modelId="{79BB542D-9FB9-44BB-8AA8-3AF0D377E907}" type="parTrans" cxnId="{2631EE3C-13B5-484F-82D9-D5235306043E}">
      <dgm:prSet/>
      <dgm:spPr/>
      <dgm:t>
        <a:bodyPr/>
        <a:lstStyle/>
        <a:p>
          <a:endParaRPr lang="sk-SK"/>
        </a:p>
      </dgm:t>
    </dgm:pt>
    <dgm:pt modelId="{989C5A84-A00C-4020-8B76-7AD600BAC7F1}" type="sibTrans" cxnId="{2631EE3C-13B5-484F-82D9-D5235306043E}">
      <dgm:prSet/>
      <dgm:spPr/>
      <dgm:t>
        <a:bodyPr/>
        <a:lstStyle/>
        <a:p>
          <a:endParaRPr lang="sk-SK"/>
        </a:p>
      </dgm:t>
    </dgm:pt>
    <dgm:pt modelId="{63B9E251-9FF3-45DC-9B99-3C8D8C110FCC}">
      <dgm:prSet/>
      <dgm:spPr/>
      <dgm:t>
        <a:bodyPr/>
        <a:lstStyle/>
        <a:p>
          <a:r>
            <a:rPr lang="en-GB" dirty="0"/>
            <a:t>Low-skilled workers</a:t>
          </a:r>
        </a:p>
      </dgm:t>
    </dgm:pt>
    <dgm:pt modelId="{671F8143-6D03-4F70-A3EF-D08F721CB0E3}" type="parTrans" cxnId="{1F6D3A54-406F-4ABF-B02B-65D50368C228}">
      <dgm:prSet/>
      <dgm:spPr/>
      <dgm:t>
        <a:bodyPr/>
        <a:lstStyle/>
        <a:p>
          <a:endParaRPr lang="sk-SK"/>
        </a:p>
      </dgm:t>
    </dgm:pt>
    <dgm:pt modelId="{140C3BC2-334A-440C-8C0E-D12B5D633C1F}" type="sibTrans" cxnId="{1F6D3A54-406F-4ABF-B02B-65D50368C228}">
      <dgm:prSet/>
      <dgm:spPr/>
      <dgm:t>
        <a:bodyPr/>
        <a:lstStyle/>
        <a:p>
          <a:endParaRPr lang="sk-SK"/>
        </a:p>
      </dgm:t>
    </dgm:pt>
    <dgm:pt modelId="{0DEC6F55-393B-444F-85FD-5CD686183503}">
      <dgm:prSet/>
      <dgm:spPr/>
      <dgm:t>
        <a:bodyPr/>
        <a:lstStyle/>
        <a:p>
          <a:r>
            <a:rPr lang="en-GB" dirty="0"/>
            <a:t>Unemployed (Job seekers, Long-term unemployed, NEETS)</a:t>
          </a:r>
        </a:p>
      </dgm:t>
    </dgm:pt>
    <dgm:pt modelId="{D52A18BB-5E8B-4C39-A96C-89BB048F6245}" type="parTrans" cxnId="{7F030128-CC3A-4313-B3B8-1FAA1D70DB64}">
      <dgm:prSet/>
      <dgm:spPr/>
      <dgm:t>
        <a:bodyPr/>
        <a:lstStyle/>
        <a:p>
          <a:endParaRPr lang="sk-SK"/>
        </a:p>
      </dgm:t>
    </dgm:pt>
    <dgm:pt modelId="{3F7FE2C5-2652-4444-B38E-CA7BF9D31907}" type="sibTrans" cxnId="{7F030128-CC3A-4313-B3B8-1FAA1D70DB64}">
      <dgm:prSet/>
      <dgm:spPr/>
      <dgm:t>
        <a:bodyPr/>
        <a:lstStyle/>
        <a:p>
          <a:endParaRPr lang="sk-SK"/>
        </a:p>
      </dgm:t>
    </dgm:pt>
    <dgm:pt modelId="{172FD684-9527-4A05-90AA-4A0B0174743C}">
      <dgm:prSet/>
      <dgm:spPr/>
      <dgm:t>
        <a:bodyPr/>
        <a:lstStyle/>
        <a:p>
          <a:r>
            <a:rPr lang="en-GB"/>
            <a:t>retail, </a:t>
          </a:r>
        </a:p>
      </dgm:t>
    </dgm:pt>
    <dgm:pt modelId="{4F6F2056-453D-483F-819B-2E9D73F94F49}" type="parTrans" cxnId="{1AFFA304-71BF-45CD-AFC1-45854BF2BC20}">
      <dgm:prSet/>
      <dgm:spPr/>
      <dgm:t>
        <a:bodyPr/>
        <a:lstStyle/>
        <a:p>
          <a:endParaRPr lang="sk-SK"/>
        </a:p>
      </dgm:t>
    </dgm:pt>
    <dgm:pt modelId="{C4FB776F-C1FD-4619-B62E-8B17834A6858}" type="sibTrans" cxnId="{1AFFA304-71BF-45CD-AFC1-45854BF2BC20}">
      <dgm:prSet/>
      <dgm:spPr/>
      <dgm:t>
        <a:bodyPr/>
        <a:lstStyle/>
        <a:p>
          <a:endParaRPr lang="sk-SK"/>
        </a:p>
      </dgm:t>
    </dgm:pt>
    <dgm:pt modelId="{8FE41261-31FA-4669-94A3-F0C314DD6FF8}">
      <dgm:prSet/>
      <dgm:spPr/>
      <dgm:t>
        <a:bodyPr/>
        <a:lstStyle/>
        <a:p>
          <a:r>
            <a:rPr lang="en-GB"/>
            <a:t>gastronomy and hospitality,</a:t>
          </a:r>
        </a:p>
      </dgm:t>
    </dgm:pt>
    <dgm:pt modelId="{CB92DDF7-FEA0-4418-807E-700E955C1BA8}" type="parTrans" cxnId="{081CE214-4CCD-4AA1-8C8F-A4ECA63F6CD3}">
      <dgm:prSet/>
      <dgm:spPr/>
      <dgm:t>
        <a:bodyPr/>
        <a:lstStyle/>
        <a:p>
          <a:endParaRPr lang="sk-SK"/>
        </a:p>
      </dgm:t>
    </dgm:pt>
    <dgm:pt modelId="{B04EF961-2ADF-4E86-BFEC-CF713E47F1E3}" type="sibTrans" cxnId="{081CE214-4CCD-4AA1-8C8F-A4ECA63F6CD3}">
      <dgm:prSet/>
      <dgm:spPr/>
      <dgm:t>
        <a:bodyPr/>
        <a:lstStyle/>
        <a:p>
          <a:endParaRPr lang="sk-SK"/>
        </a:p>
      </dgm:t>
    </dgm:pt>
    <dgm:pt modelId="{C0EB3AC6-B2EA-4020-9AA7-5C48118A9E9B}">
      <dgm:prSet/>
      <dgm:spPr/>
      <dgm:t>
        <a:bodyPr/>
        <a:lstStyle/>
        <a:p>
          <a:r>
            <a:rPr lang="en-GB" dirty="0"/>
            <a:t>arts and culture, etc. </a:t>
          </a:r>
        </a:p>
      </dgm:t>
    </dgm:pt>
    <dgm:pt modelId="{04B4958D-6897-4C6E-809D-00A3A2D8D0F7}" type="parTrans" cxnId="{96F739B5-0B13-4B22-936A-913FCEAAFB0A}">
      <dgm:prSet/>
      <dgm:spPr/>
      <dgm:t>
        <a:bodyPr/>
        <a:lstStyle/>
        <a:p>
          <a:endParaRPr lang="sk-SK"/>
        </a:p>
      </dgm:t>
    </dgm:pt>
    <dgm:pt modelId="{96DCD499-8F1C-4F79-B90D-DE6B2CDEE86D}" type="sibTrans" cxnId="{96F739B5-0B13-4B22-936A-913FCEAAFB0A}">
      <dgm:prSet/>
      <dgm:spPr/>
      <dgm:t>
        <a:bodyPr/>
        <a:lstStyle/>
        <a:p>
          <a:endParaRPr lang="sk-SK"/>
        </a:p>
      </dgm:t>
    </dgm:pt>
    <dgm:pt modelId="{04A85876-15B3-450D-92E7-FD0AE1B22594}">
      <dgm:prSet/>
      <dgm:spPr/>
      <dgm:t>
        <a:bodyPr/>
        <a:lstStyle/>
        <a:p>
          <a:r>
            <a:rPr lang="en-GB"/>
            <a:t>Young people (age range)</a:t>
          </a:r>
        </a:p>
      </dgm:t>
    </dgm:pt>
    <dgm:pt modelId="{326DBB1F-5391-4841-859E-FD289E155004}" type="parTrans" cxnId="{D598B0E8-C0E7-46BB-B823-0202F064BC81}">
      <dgm:prSet/>
      <dgm:spPr/>
      <dgm:t>
        <a:bodyPr/>
        <a:lstStyle/>
        <a:p>
          <a:endParaRPr lang="sk-SK"/>
        </a:p>
      </dgm:t>
    </dgm:pt>
    <dgm:pt modelId="{D6576AFF-3F54-449D-9E4C-F01087AB6F50}" type="sibTrans" cxnId="{D598B0E8-C0E7-46BB-B823-0202F064BC81}">
      <dgm:prSet/>
      <dgm:spPr/>
      <dgm:t>
        <a:bodyPr/>
        <a:lstStyle/>
        <a:p>
          <a:endParaRPr lang="sk-SK"/>
        </a:p>
      </dgm:t>
    </dgm:pt>
    <dgm:pt modelId="{3647793E-9E1F-48A8-A625-21B12C9AB1F5}">
      <dgm:prSet/>
      <dgm:spPr/>
      <dgm:t>
        <a:bodyPr/>
        <a:lstStyle/>
        <a:p>
          <a:r>
            <a:rPr lang="en-GB"/>
            <a:t>Children (age range)</a:t>
          </a:r>
        </a:p>
      </dgm:t>
    </dgm:pt>
    <dgm:pt modelId="{D6255AB9-E240-458D-9A07-73F81DE7AAE5}" type="parTrans" cxnId="{FFD98068-AB86-4EBC-B4F9-03CB427A11FF}">
      <dgm:prSet/>
      <dgm:spPr/>
      <dgm:t>
        <a:bodyPr/>
        <a:lstStyle/>
        <a:p>
          <a:endParaRPr lang="sk-SK"/>
        </a:p>
      </dgm:t>
    </dgm:pt>
    <dgm:pt modelId="{4F5F6C99-41BA-4903-A715-11D9B5B86425}" type="sibTrans" cxnId="{FFD98068-AB86-4EBC-B4F9-03CB427A11FF}">
      <dgm:prSet/>
      <dgm:spPr/>
      <dgm:t>
        <a:bodyPr/>
        <a:lstStyle/>
        <a:p>
          <a:endParaRPr lang="sk-SK"/>
        </a:p>
      </dgm:t>
    </dgm:pt>
    <dgm:pt modelId="{DA0CD14B-BB89-4ED6-8614-D4626BBFCD70}">
      <dgm:prSet/>
      <dgm:spPr/>
      <dgm:t>
        <a:bodyPr/>
        <a:lstStyle/>
        <a:p>
          <a:r>
            <a:rPr lang="en-GB"/>
            <a:t>Women (e.g. pregnant women, breastfeeding women, women in abusive relationships ) </a:t>
          </a:r>
        </a:p>
      </dgm:t>
    </dgm:pt>
    <dgm:pt modelId="{C372E0F2-50FB-4544-8BA1-5CD336DFAEC9}" type="parTrans" cxnId="{A7A8D8E6-4457-407A-9AF1-4F1129D634C8}">
      <dgm:prSet/>
      <dgm:spPr/>
      <dgm:t>
        <a:bodyPr/>
        <a:lstStyle/>
        <a:p>
          <a:endParaRPr lang="sk-SK"/>
        </a:p>
      </dgm:t>
    </dgm:pt>
    <dgm:pt modelId="{6D7FBC1D-C803-42B6-A967-445ADD6255B2}" type="sibTrans" cxnId="{A7A8D8E6-4457-407A-9AF1-4F1129D634C8}">
      <dgm:prSet/>
      <dgm:spPr/>
      <dgm:t>
        <a:bodyPr/>
        <a:lstStyle/>
        <a:p>
          <a:endParaRPr lang="sk-SK"/>
        </a:p>
      </dgm:t>
    </dgm:pt>
    <dgm:pt modelId="{FE20D929-0214-432B-BA0E-1DDD9D09F552}">
      <dgm:prSet/>
      <dgm:spPr/>
      <dgm:t>
        <a:bodyPr/>
        <a:lstStyle/>
        <a:p>
          <a:r>
            <a:rPr lang="en-GB"/>
            <a:t>Workers/People with disabilities/health issues</a:t>
          </a:r>
        </a:p>
      </dgm:t>
    </dgm:pt>
    <dgm:pt modelId="{EC6B5F5A-EDC3-4BF3-9AC3-9A18CD22E235}" type="parTrans" cxnId="{27151C30-58AE-4A0B-9036-B9B9292B0A1F}">
      <dgm:prSet/>
      <dgm:spPr/>
      <dgm:t>
        <a:bodyPr/>
        <a:lstStyle/>
        <a:p>
          <a:endParaRPr lang="sk-SK"/>
        </a:p>
      </dgm:t>
    </dgm:pt>
    <dgm:pt modelId="{097CB7A2-E4B9-4344-9775-475D06A6A967}" type="sibTrans" cxnId="{27151C30-58AE-4A0B-9036-B9B9292B0A1F}">
      <dgm:prSet/>
      <dgm:spPr/>
      <dgm:t>
        <a:bodyPr/>
        <a:lstStyle/>
        <a:p>
          <a:endParaRPr lang="sk-SK"/>
        </a:p>
      </dgm:t>
    </dgm:pt>
    <dgm:pt modelId="{CDE2641E-C835-4EAB-88AB-AC8FF076E4EA}">
      <dgm:prSet/>
      <dgm:spPr/>
      <dgm:t>
        <a:bodyPr/>
        <a:lstStyle/>
        <a:p>
          <a:r>
            <a:rPr lang="en-GB"/>
            <a:t>Ethnic minorities</a:t>
          </a:r>
        </a:p>
      </dgm:t>
    </dgm:pt>
    <dgm:pt modelId="{D55EA5DB-0A44-4E5F-B910-B47120647DF2}" type="parTrans" cxnId="{F08AEA12-5188-4285-9682-8325DDD5122B}">
      <dgm:prSet/>
      <dgm:spPr/>
      <dgm:t>
        <a:bodyPr/>
        <a:lstStyle/>
        <a:p>
          <a:endParaRPr lang="sk-SK"/>
        </a:p>
      </dgm:t>
    </dgm:pt>
    <dgm:pt modelId="{11C72C65-E38B-4BE8-8144-BCBA921E0891}" type="sibTrans" cxnId="{F08AEA12-5188-4285-9682-8325DDD5122B}">
      <dgm:prSet/>
      <dgm:spPr/>
      <dgm:t>
        <a:bodyPr/>
        <a:lstStyle/>
        <a:p>
          <a:endParaRPr lang="sk-SK"/>
        </a:p>
      </dgm:t>
    </dgm:pt>
    <dgm:pt modelId="{CA454868-8D38-4B6F-8778-ABDDB243AB7F}">
      <dgm:prSet/>
      <dgm:spPr/>
      <dgm:t>
        <a:bodyPr/>
        <a:lstStyle/>
        <a:p>
          <a:r>
            <a:rPr lang="en-GB"/>
            <a:t>Migrants (various status)</a:t>
          </a:r>
        </a:p>
      </dgm:t>
    </dgm:pt>
    <dgm:pt modelId="{18F0E6FC-3785-4639-B07E-22FD8A81A4F0}" type="parTrans" cxnId="{18C2354C-98D9-469F-BEF9-060CF5F569BB}">
      <dgm:prSet/>
      <dgm:spPr/>
      <dgm:t>
        <a:bodyPr/>
        <a:lstStyle/>
        <a:p>
          <a:endParaRPr lang="sk-SK"/>
        </a:p>
      </dgm:t>
    </dgm:pt>
    <dgm:pt modelId="{3AAB0A9B-7B1F-4E72-AB5F-1DAC92BA9FC9}" type="sibTrans" cxnId="{18C2354C-98D9-469F-BEF9-060CF5F569BB}">
      <dgm:prSet/>
      <dgm:spPr/>
      <dgm:t>
        <a:bodyPr/>
        <a:lstStyle/>
        <a:p>
          <a:endParaRPr lang="sk-SK"/>
        </a:p>
      </dgm:t>
    </dgm:pt>
    <dgm:pt modelId="{62A15531-8795-4634-BF6A-2A4B476C9448}">
      <dgm:prSet/>
      <dgm:spPr/>
      <dgm:t>
        <a:bodyPr/>
        <a:lstStyle/>
        <a:p>
          <a:r>
            <a:rPr lang="en-GB"/>
            <a:t>Single parents’ households </a:t>
          </a:r>
        </a:p>
      </dgm:t>
    </dgm:pt>
    <dgm:pt modelId="{A6BD0BD8-4D62-4F3C-B57F-B70D1829F232}" type="parTrans" cxnId="{DBC01130-728C-4F9F-B7D7-A6A7C1764001}">
      <dgm:prSet/>
      <dgm:spPr/>
      <dgm:t>
        <a:bodyPr/>
        <a:lstStyle/>
        <a:p>
          <a:endParaRPr lang="sk-SK"/>
        </a:p>
      </dgm:t>
    </dgm:pt>
    <dgm:pt modelId="{21E5E205-5907-4192-98A4-138B3D4FCCE1}" type="sibTrans" cxnId="{DBC01130-728C-4F9F-B7D7-A6A7C1764001}">
      <dgm:prSet/>
      <dgm:spPr/>
      <dgm:t>
        <a:bodyPr/>
        <a:lstStyle/>
        <a:p>
          <a:endParaRPr lang="sk-SK"/>
        </a:p>
      </dgm:t>
    </dgm:pt>
    <dgm:pt modelId="{806B2402-331A-4D19-AC3B-F6743CE5C8ED}">
      <dgm:prSet/>
      <dgm:spPr/>
      <dgm:t>
        <a:bodyPr/>
        <a:lstStyle/>
        <a:p>
          <a:r>
            <a:rPr lang="en-GB" dirty="0"/>
            <a:t>Families with 3 and more children</a:t>
          </a:r>
        </a:p>
      </dgm:t>
    </dgm:pt>
    <dgm:pt modelId="{84284A29-37D5-4C3E-9FAB-8744C33FD87C}" type="parTrans" cxnId="{CF5170FD-83CA-47C4-A18C-4B7D8B6029E4}">
      <dgm:prSet/>
      <dgm:spPr/>
      <dgm:t>
        <a:bodyPr/>
        <a:lstStyle/>
        <a:p>
          <a:endParaRPr lang="sk-SK"/>
        </a:p>
      </dgm:t>
    </dgm:pt>
    <dgm:pt modelId="{82764C74-A6FC-409C-A8B6-332642FCD93A}" type="sibTrans" cxnId="{CF5170FD-83CA-47C4-A18C-4B7D8B6029E4}">
      <dgm:prSet/>
      <dgm:spPr/>
      <dgm:t>
        <a:bodyPr/>
        <a:lstStyle/>
        <a:p>
          <a:endParaRPr lang="sk-SK"/>
        </a:p>
      </dgm:t>
    </dgm:pt>
    <dgm:pt modelId="{F0FBBFA8-12D4-450F-AC09-BD57022B55ED}" type="pres">
      <dgm:prSet presAssocID="{DC832206-C317-43E1-8DB0-19B89FF2D283}" presName="Name0" presStyleCnt="0">
        <dgm:presLayoutVars>
          <dgm:dir/>
          <dgm:animLvl val="lvl"/>
          <dgm:resizeHandles val="exact"/>
        </dgm:presLayoutVars>
      </dgm:prSet>
      <dgm:spPr/>
    </dgm:pt>
    <dgm:pt modelId="{F4A93735-F834-47D7-839D-7C391391DF70}" type="pres">
      <dgm:prSet presAssocID="{4D1BE325-C23A-4656-A8D9-F3942CD70E90}" presName="composite" presStyleCnt="0"/>
      <dgm:spPr/>
    </dgm:pt>
    <dgm:pt modelId="{52128380-CFCC-48A5-AE3D-2610F95B293A}" type="pres">
      <dgm:prSet presAssocID="{4D1BE325-C23A-4656-A8D9-F3942CD70E90}" presName="parTx" presStyleLbl="alignNode1" presStyleIdx="0" presStyleCnt="3">
        <dgm:presLayoutVars>
          <dgm:chMax val="0"/>
          <dgm:chPref val="0"/>
          <dgm:bulletEnabled val="1"/>
        </dgm:presLayoutVars>
      </dgm:prSet>
      <dgm:spPr/>
    </dgm:pt>
    <dgm:pt modelId="{50E128D7-EC1B-4AA6-82BF-0DB6FE209E07}" type="pres">
      <dgm:prSet presAssocID="{4D1BE325-C23A-4656-A8D9-F3942CD70E90}" presName="desTx" presStyleLbl="alignAccFollowNode1" presStyleIdx="0" presStyleCnt="3">
        <dgm:presLayoutVars>
          <dgm:bulletEnabled val="1"/>
        </dgm:presLayoutVars>
      </dgm:prSet>
      <dgm:spPr/>
    </dgm:pt>
    <dgm:pt modelId="{FFB0DB66-A2D6-4461-AFC8-C4ABA4CC0EC0}" type="pres">
      <dgm:prSet presAssocID="{40F1BECB-41E3-4D99-BA1B-0C2A3A963F45}" presName="space" presStyleCnt="0"/>
      <dgm:spPr/>
    </dgm:pt>
    <dgm:pt modelId="{1ED0DBB7-D317-4665-A012-FA23E7A25BD2}" type="pres">
      <dgm:prSet presAssocID="{0A302A5F-F005-4D2B-98EC-283885AEFBAB}" presName="composite" presStyleCnt="0"/>
      <dgm:spPr/>
    </dgm:pt>
    <dgm:pt modelId="{EEEE23BC-71EC-474D-9BBA-DA3D7685EEFC}" type="pres">
      <dgm:prSet presAssocID="{0A302A5F-F005-4D2B-98EC-283885AEFBAB}" presName="parTx" presStyleLbl="alignNode1" presStyleIdx="1" presStyleCnt="3">
        <dgm:presLayoutVars>
          <dgm:chMax val="0"/>
          <dgm:chPref val="0"/>
          <dgm:bulletEnabled val="1"/>
        </dgm:presLayoutVars>
      </dgm:prSet>
      <dgm:spPr/>
    </dgm:pt>
    <dgm:pt modelId="{F0551C2D-C9E2-4B97-A71F-73CF70F624B7}" type="pres">
      <dgm:prSet presAssocID="{0A302A5F-F005-4D2B-98EC-283885AEFBAB}" presName="desTx" presStyleLbl="alignAccFollowNode1" presStyleIdx="1" presStyleCnt="3">
        <dgm:presLayoutVars>
          <dgm:bulletEnabled val="1"/>
        </dgm:presLayoutVars>
      </dgm:prSet>
      <dgm:spPr/>
    </dgm:pt>
    <dgm:pt modelId="{D12618DF-1E34-498D-9F99-05202C562AE6}" type="pres">
      <dgm:prSet presAssocID="{11F638B0-A374-4C8D-8586-7F1B2D6A60AD}" presName="space" presStyleCnt="0"/>
      <dgm:spPr/>
    </dgm:pt>
    <dgm:pt modelId="{26787038-82CA-4675-929E-68C9434B4C3C}" type="pres">
      <dgm:prSet presAssocID="{DAD2D10B-5740-466D-A06D-C328EDC4E29B}" presName="composite" presStyleCnt="0"/>
      <dgm:spPr/>
    </dgm:pt>
    <dgm:pt modelId="{E159896B-BB09-4022-BC1B-26BAB5909A68}" type="pres">
      <dgm:prSet presAssocID="{DAD2D10B-5740-466D-A06D-C328EDC4E29B}" presName="parTx" presStyleLbl="alignNode1" presStyleIdx="2" presStyleCnt="3">
        <dgm:presLayoutVars>
          <dgm:chMax val="0"/>
          <dgm:chPref val="0"/>
          <dgm:bulletEnabled val="1"/>
        </dgm:presLayoutVars>
      </dgm:prSet>
      <dgm:spPr/>
    </dgm:pt>
    <dgm:pt modelId="{F21B2061-4E98-4D2B-A6C0-0296E1CC8364}" type="pres">
      <dgm:prSet presAssocID="{DAD2D10B-5740-466D-A06D-C328EDC4E29B}" presName="desTx" presStyleLbl="alignAccFollowNode1" presStyleIdx="2" presStyleCnt="3">
        <dgm:presLayoutVars>
          <dgm:bulletEnabled val="1"/>
        </dgm:presLayoutVars>
      </dgm:prSet>
      <dgm:spPr/>
    </dgm:pt>
  </dgm:ptLst>
  <dgm:cxnLst>
    <dgm:cxn modelId="{76161604-6EB7-45B3-AF50-0ABE89D31563}" type="presOf" srcId="{A6A3D399-9A99-4301-B5F1-4B5D1EE78C4E}" destId="{F0551C2D-C9E2-4B97-A71F-73CF70F624B7}" srcOrd="0" destOrd="0" presId="urn:microsoft.com/office/officeart/2005/8/layout/hList1"/>
    <dgm:cxn modelId="{1AFFA304-71BF-45CD-AFC1-45854BF2BC20}" srcId="{0A302A5F-F005-4D2B-98EC-283885AEFBAB}" destId="{172FD684-9527-4A05-90AA-4A0B0174743C}" srcOrd="1" destOrd="0" parTransId="{4F6F2056-453D-483F-819B-2E9D73F94F49}" sibTransId="{C4FB776F-C1FD-4619-B62E-8B17834A6858}"/>
    <dgm:cxn modelId="{82F09B07-7542-4D9D-822A-6B5BDC4EE629}" type="presOf" srcId="{63B9E251-9FF3-45DC-9B99-3C8D8C110FCC}" destId="{50E128D7-EC1B-4AA6-82BF-0DB6FE209E07}" srcOrd="0" destOrd="10" presId="urn:microsoft.com/office/officeart/2005/8/layout/hList1"/>
    <dgm:cxn modelId="{73F0660B-7D54-4D76-9DE2-1B8B0706D59C}" srcId="{2ECA86D8-01D0-479F-B590-E013399904AB}" destId="{CABAC54C-2590-46E2-B48C-FAFBAFAE5E5D}" srcOrd="5" destOrd="0" parTransId="{DC5696A9-57F7-4865-9B66-3929D5B6FBA8}" sibTransId="{65AC5C42-32ED-46A6-9CCB-CF64A3D22956}"/>
    <dgm:cxn modelId="{F08AEA12-5188-4285-9682-8325DDD5122B}" srcId="{DAD2D10B-5740-466D-A06D-C328EDC4E29B}" destId="{CDE2641E-C835-4EAB-88AB-AC8FF076E4EA}" srcOrd="5" destOrd="0" parTransId="{D55EA5DB-0A44-4E5F-B910-B47120647DF2}" sibTransId="{11C72C65-E38B-4BE8-8144-BCBA921E0891}"/>
    <dgm:cxn modelId="{ED9F8D14-D836-4ABE-BDD1-14CEF78B0611}" type="presOf" srcId="{62A15531-8795-4634-BF6A-2A4B476C9448}" destId="{F21B2061-4E98-4D2B-A6C0-0296E1CC8364}" srcOrd="0" destOrd="7" presId="urn:microsoft.com/office/officeart/2005/8/layout/hList1"/>
    <dgm:cxn modelId="{081CE214-4CCD-4AA1-8C8F-A4ECA63F6CD3}" srcId="{0A302A5F-F005-4D2B-98EC-283885AEFBAB}" destId="{8FE41261-31FA-4669-94A3-F0C314DD6FF8}" srcOrd="2" destOrd="0" parTransId="{CB92DDF7-FEA0-4418-807E-700E955C1BA8}" sibTransId="{B04EF961-2ADF-4E86-BFEC-CF713E47F1E3}"/>
    <dgm:cxn modelId="{6DD8ED26-545A-4438-8A44-65D728FABF37}" type="presOf" srcId="{E264B563-6ECA-4A26-8B30-7C52D814C343}" destId="{50E128D7-EC1B-4AA6-82BF-0DB6FE209E07}" srcOrd="0" destOrd="5" presId="urn:microsoft.com/office/officeart/2005/8/layout/hList1"/>
    <dgm:cxn modelId="{7F030128-CC3A-4313-B3B8-1FAA1D70DB64}" srcId="{4D1BE325-C23A-4656-A8D9-F3942CD70E90}" destId="{0DEC6F55-393B-444F-85FD-5CD686183503}" srcOrd="3" destOrd="0" parTransId="{D52A18BB-5E8B-4C39-A96C-89BB048F6245}" sibTransId="{3F7FE2C5-2652-4444-B38E-CA7BF9D31907}"/>
    <dgm:cxn modelId="{0BAB422D-0699-4548-9689-E2DF1ADD3A55}" type="presOf" srcId="{CDE2641E-C835-4EAB-88AB-AC8FF076E4EA}" destId="{F21B2061-4E98-4D2B-A6C0-0296E1CC8364}" srcOrd="0" destOrd="5" presId="urn:microsoft.com/office/officeart/2005/8/layout/hList1"/>
    <dgm:cxn modelId="{DBC01130-728C-4F9F-B7D7-A6A7C1764001}" srcId="{DAD2D10B-5740-466D-A06D-C328EDC4E29B}" destId="{62A15531-8795-4634-BF6A-2A4B476C9448}" srcOrd="7" destOrd="0" parTransId="{A6BD0BD8-4D62-4F3C-B57F-B70D1829F232}" sibTransId="{21E5E205-5907-4192-98A4-138B3D4FCCE1}"/>
    <dgm:cxn modelId="{27151C30-58AE-4A0B-9036-B9B9292B0A1F}" srcId="{DAD2D10B-5740-466D-A06D-C328EDC4E29B}" destId="{FE20D929-0214-432B-BA0E-1DDD9D09F552}" srcOrd="4" destOrd="0" parTransId="{EC6B5F5A-EDC3-4BF3-9AC3-9A18CD22E235}" sibTransId="{097CB7A2-E4B9-4344-9775-475D06A6A967}"/>
    <dgm:cxn modelId="{A4F82935-8EE9-431D-88D8-2E56EFC96F68}" type="presOf" srcId="{DC832206-C317-43E1-8DB0-19B89FF2D283}" destId="{F0FBBFA8-12D4-450F-AC09-BD57022B55ED}" srcOrd="0" destOrd="0" presId="urn:microsoft.com/office/officeart/2005/8/layout/hList1"/>
    <dgm:cxn modelId="{B0826A36-7903-4993-9D9B-4FABA3EB9ADE}" type="presOf" srcId="{AED08EA2-0F2C-449F-9DCA-BD23BEF54E50}" destId="{50E128D7-EC1B-4AA6-82BF-0DB6FE209E07}" srcOrd="0" destOrd="6" presId="urn:microsoft.com/office/officeart/2005/8/layout/hList1"/>
    <dgm:cxn modelId="{7E7CCB39-A2D6-437A-81AD-BB27992D9826}" type="presOf" srcId="{172FD684-9527-4A05-90AA-4A0B0174743C}" destId="{F0551C2D-C9E2-4B97-A71F-73CF70F624B7}" srcOrd="0" destOrd="1" presId="urn:microsoft.com/office/officeart/2005/8/layout/hList1"/>
    <dgm:cxn modelId="{2631EE3C-13B5-484F-82D9-D5235306043E}" srcId="{2ECA86D8-01D0-479F-B590-E013399904AB}" destId="{0DFE6903-69D8-4C13-86F8-0BB419C1652F}" srcOrd="7" destOrd="0" parTransId="{79BB542D-9FB9-44BB-8AA8-3AF0D377E907}" sibTransId="{989C5A84-A00C-4020-8B76-7AD600BAC7F1}"/>
    <dgm:cxn modelId="{8DDF013D-3111-47A2-A953-0266FB7E9C73}" srcId="{4D1BE325-C23A-4656-A8D9-F3942CD70E90}" destId="{1DD2C388-5A34-4D39-B8FB-26EBC4489C13}" srcOrd="0" destOrd="0" parTransId="{80AD533C-64CA-4682-987A-9B32D71A4078}" sibTransId="{CBD69416-971B-48A0-9588-B16050D3F5EF}"/>
    <dgm:cxn modelId="{EE08A73D-C9C9-44A1-AA47-FF4E798F6073}" type="presOf" srcId="{04A85876-15B3-450D-92E7-FD0AE1B22594}" destId="{F21B2061-4E98-4D2B-A6C0-0296E1CC8364}" srcOrd="0" destOrd="1" presId="urn:microsoft.com/office/officeart/2005/8/layout/hList1"/>
    <dgm:cxn modelId="{87220449-2C3A-430C-9BE0-2C9BCE604233}" srcId="{2ECA86D8-01D0-479F-B590-E013399904AB}" destId="{C6632102-B455-44D3-B23D-562ED674D8B2}" srcOrd="0" destOrd="0" parTransId="{DCA26E48-C5DF-49C1-B5B7-5CFF44FAF22C}" sibTransId="{C3E83E88-7840-4F5D-88C3-EA8908CEF065}"/>
    <dgm:cxn modelId="{18C2354C-98D9-469F-BEF9-060CF5F569BB}" srcId="{DAD2D10B-5740-466D-A06D-C328EDC4E29B}" destId="{CA454868-8D38-4B6F-8778-ABDDB243AB7F}" srcOrd="6" destOrd="0" parTransId="{18F0E6FC-3785-4639-B07E-22FD8A81A4F0}" sibTransId="{3AAB0A9B-7B1F-4E72-AB5F-1DAC92BA9FC9}"/>
    <dgm:cxn modelId="{25C8A44E-051D-4DEF-AFB0-C0263FDB3E8C}" srcId="{0A302A5F-F005-4D2B-98EC-283885AEFBAB}" destId="{A6A3D399-9A99-4301-B5F1-4B5D1EE78C4E}" srcOrd="0" destOrd="0" parTransId="{45727C4F-E136-407F-BE22-7CF939D5696C}" sibTransId="{139967D6-E187-4A4D-98AE-4D71B5C4A6D4}"/>
    <dgm:cxn modelId="{1F6D3A54-406F-4ABF-B02B-65D50368C228}" srcId="{4D1BE325-C23A-4656-A8D9-F3942CD70E90}" destId="{63B9E251-9FF3-45DC-9B99-3C8D8C110FCC}" srcOrd="2" destOrd="0" parTransId="{671F8143-6D03-4F70-A3EF-D08F721CB0E3}" sibTransId="{140C3BC2-334A-440C-8C0E-D12B5D633C1F}"/>
    <dgm:cxn modelId="{E5823756-5C7E-4C33-A0F7-6A06A37806F5}" type="presOf" srcId="{806B2402-331A-4D19-AC3B-F6743CE5C8ED}" destId="{F21B2061-4E98-4D2B-A6C0-0296E1CC8364}" srcOrd="0" destOrd="8" presId="urn:microsoft.com/office/officeart/2005/8/layout/hList1"/>
    <dgm:cxn modelId="{FFD98068-AB86-4EBC-B4F9-03CB427A11FF}" srcId="{DAD2D10B-5740-466D-A06D-C328EDC4E29B}" destId="{3647793E-9E1F-48A8-A625-21B12C9AB1F5}" srcOrd="2" destOrd="0" parTransId="{D6255AB9-E240-458D-9A07-73F81DE7AAE5}" sibTransId="{4F5F6C99-41BA-4903-A715-11D9B5B86425}"/>
    <dgm:cxn modelId="{24A84A6D-3366-47CA-843D-B0A75A7C9554}" srcId="{DC832206-C317-43E1-8DB0-19B89FF2D283}" destId="{4D1BE325-C23A-4656-A8D9-F3942CD70E90}" srcOrd="0" destOrd="0" parTransId="{EA8E4578-6394-452A-A9C5-9FD2E660F233}" sibTransId="{40F1BECB-41E3-4D99-BA1B-0C2A3A963F45}"/>
    <dgm:cxn modelId="{E0B0756E-3823-4F93-A930-A05C8980598B}" type="presOf" srcId="{8FE41261-31FA-4669-94A3-F0C314DD6FF8}" destId="{F0551C2D-C9E2-4B97-A71F-73CF70F624B7}" srcOrd="0" destOrd="2" presId="urn:microsoft.com/office/officeart/2005/8/layout/hList1"/>
    <dgm:cxn modelId="{9FB77C6F-CB9F-48CF-BEC4-9E47068FCAA5}" type="presOf" srcId="{1DD2C388-5A34-4D39-B8FB-26EBC4489C13}" destId="{50E128D7-EC1B-4AA6-82BF-0DB6FE209E07}" srcOrd="0" destOrd="0" presId="urn:microsoft.com/office/officeart/2005/8/layout/hList1"/>
    <dgm:cxn modelId="{08758871-B088-4A65-B697-4D2828900243}" srcId="{2ECA86D8-01D0-479F-B590-E013399904AB}" destId="{7D91B3D4-5C99-41A7-924C-A9756AB17012}" srcOrd="6" destOrd="0" parTransId="{FC3C5B36-086E-4BB4-8C78-F00FBC035E37}" sibTransId="{8C5735EB-F631-4D31-96BA-62ADE6F65288}"/>
    <dgm:cxn modelId="{76AD477C-916A-4EC4-9C79-8D3A85155BFA}" type="presOf" srcId="{DA0CD14B-BB89-4ED6-8614-D4626BBFCD70}" destId="{F21B2061-4E98-4D2B-A6C0-0296E1CC8364}" srcOrd="0" destOrd="3" presId="urn:microsoft.com/office/officeart/2005/8/layout/hList1"/>
    <dgm:cxn modelId="{FB6D7789-D4C6-4EED-9B63-0883FB2CB5E1}" srcId="{2ECA86D8-01D0-479F-B590-E013399904AB}" destId="{632C4C37-AB41-4389-9DB0-3C4D6A5040F6}" srcOrd="2" destOrd="0" parTransId="{03B643D5-1CF8-437C-BB48-8297F26EBEBA}" sibTransId="{BD300F88-A54F-40E4-9B2F-B5AE09EAB5C4}"/>
    <dgm:cxn modelId="{1D019E8F-685E-4C58-B4ED-6CC84F1E7379}" type="presOf" srcId="{996E5794-6651-4814-84EB-AA0126A4D7A1}" destId="{50E128D7-EC1B-4AA6-82BF-0DB6FE209E07}" srcOrd="0" destOrd="3" presId="urn:microsoft.com/office/officeart/2005/8/layout/hList1"/>
    <dgm:cxn modelId="{18B70998-536D-4BD8-8063-9647387FCB5C}" type="presOf" srcId="{7D91B3D4-5C99-41A7-924C-A9756AB17012}" destId="{50E128D7-EC1B-4AA6-82BF-0DB6FE209E07}" srcOrd="0" destOrd="8" presId="urn:microsoft.com/office/officeart/2005/8/layout/hList1"/>
    <dgm:cxn modelId="{1EAD099A-99F7-400C-AE4B-49103F7F6A32}" type="presOf" srcId="{0A302A5F-F005-4D2B-98EC-283885AEFBAB}" destId="{EEEE23BC-71EC-474D-9BBA-DA3D7685EEFC}" srcOrd="0" destOrd="0" presId="urn:microsoft.com/office/officeart/2005/8/layout/hList1"/>
    <dgm:cxn modelId="{C32DE0A9-46E6-4423-BAD9-1C7A7818761E}" type="presOf" srcId="{CABAC54C-2590-46E2-B48C-FAFBAFAE5E5D}" destId="{50E128D7-EC1B-4AA6-82BF-0DB6FE209E07}" srcOrd="0" destOrd="7" presId="urn:microsoft.com/office/officeart/2005/8/layout/hList1"/>
    <dgm:cxn modelId="{8ED1D8B0-9C83-4DB2-A237-0DD900990707}" type="presOf" srcId="{2ECA86D8-01D0-479F-B590-E013399904AB}" destId="{50E128D7-EC1B-4AA6-82BF-0DB6FE209E07}" srcOrd="0" destOrd="1" presId="urn:microsoft.com/office/officeart/2005/8/layout/hList1"/>
    <dgm:cxn modelId="{336118B3-2A33-4270-A150-65B6205454BC}" srcId="{DC832206-C317-43E1-8DB0-19B89FF2D283}" destId="{DAD2D10B-5740-466D-A06D-C328EDC4E29B}" srcOrd="2" destOrd="0" parTransId="{CF9BD5DD-BDC8-4A4F-A471-C64D30D9F08A}" sibTransId="{9B0DC2DC-2359-44B5-A440-F1B39C872EB2}"/>
    <dgm:cxn modelId="{96F739B5-0B13-4B22-936A-913FCEAAFB0A}" srcId="{0A302A5F-F005-4D2B-98EC-283885AEFBAB}" destId="{C0EB3AC6-B2EA-4020-9AA7-5C48118A9E9B}" srcOrd="3" destOrd="0" parTransId="{04B4958D-6897-4C6E-809D-00A3A2D8D0F7}" sibTransId="{96DCD499-8F1C-4F79-B90D-DE6B2CDEE86D}"/>
    <dgm:cxn modelId="{912293B7-D9EC-4876-B24D-2961E0D6E67C}" type="presOf" srcId="{632C4C37-AB41-4389-9DB0-3C4D6A5040F6}" destId="{50E128D7-EC1B-4AA6-82BF-0DB6FE209E07}" srcOrd="0" destOrd="4" presId="urn:microsoft.com/office/officeart/2005/8/layout/hList1"/>
    <dgm:cxn modelId="{E491F8B7-D34E-49BF-8EB0-499B41740173}" srcId="{2ECA86D8-01D0-479F-B590-E013399904AB}" destId="{AED08EA2-0F2C-449F-9DCA-BD23BEF54E50}" srcOrd="4" destOrd="0" parTransId="{C406D5BA-3C4D-424A-992C-07F70779EFF8}" sibTransId="{F5399E36-0223-4FC3-AFD3-FA41ED70F98F}"/>
    <dgm:cxn modelId="{FB12A9C0-DF88-48FE-8434-644E1DF86CFF}" type="presOf" srcId="{DAD2D10B-5740-466D-A06D-C328EDC4E29B}" destId="{E159896B-BB09-4022-BC1B-26BAB5909A68}" srcOrd="0" destOrd="0" presId="urn:microsoft.com/office/officeart/2005/8/layout/hList1"/>
    <dgm:cxn modelId="{874296C1-25D3-42D3-B5C5-B817B0BA3FE7}" type="presOf" srcId="{C6632102-B455-44D3-B23D-562ED674D8B2}" destId="{50E128D7-EC1B-4AA6-82BF-0DB6FE209E07}" srcOrd="0" destOrd="2" presId="urn:microsoft.com/office/officeart/2005/8/layout/hList1"/>
    <dgm:cxn modelId="{6BF367C8-C313-48C2-8463-D7C10AFEA4AB}" type="presOf" srcId="{3647793E-9E1F-48A8-A625-21B12C9AB1F5}" destId="{F21B2061-4E98-4D2B-A6C0-0296E1CC8364}" srcOrd="0" destOrd="2" presId="urn:microsoft.com/office/officeart/2005/8/layout/hList1"/>
    <dgm:cxn modelId="{5BB336CC-3FE8-4AB8-883F-30B2C889EE9D}" type="presOf" srcId="{4D1BE325-C23A-4656-A8D9-F3942CD70E90}" destId="{52128380-CFCC-48A5-AE3D-2610F95B293A}" srcOrd="0" destOrd="0" presId="urn:microsoft.com/office/officeart/2005/8/layout/hList1"/>
    <dgm:cxn modelId="{868E1DCD-935F-48B6-9CE7-F8175EAA4674}" srcId="{DC832206-C317-43E1-8DB0-19B89FF2D283}" destId="{0A302A5F-F005-4D2B-98EC-283885AEFBAB}" srcOrd="1" destOrd="0" parTransId="{0C3998BB-1544-4FEC-AE38-DC8152F20031}" sibTransId="{11F638B0-A374-4C8D-8586-7F1B2D6A60AD}"/>
    <dgm:cxn modelId="{DE7FFACE-75E4-4646-BCBF-2C52D02DE666}" type="presOf" srcId="{0DEC6F55-393B-444F-85FD-5CD686183503}" destId="{50E128D7-EC1B-4AA6-82BF-0DB6FE209E07}" srcOrd="0" destOrd="11" presId="urn:microsoft.com/office/officeart/2005/8/layout/hList1"/>
    <dgm:cxn modelId="{46849ECF-6A27-4A3B-9B28-51A171FF01BC}" type="presOf" srcId="{0DFE6903-69D8-4C13-86F8-0BB419C1652F}" destId="{50E128D7-EC1B-4AA6-82BF-0DB6FE209E07}" srcOrd="0" destOrd="9" presId="urn:microsoft.com/office/officeart/2005/8/layout/hList1"/>
    <dgm:cxn modelId="{2D869FD0-58EB-4035-B3D3-3FAF586D0694}" srcId="{DAD2D10B-5740-466D-A06D-C328EDC4E29B}" destId="{B482DE16-03D5-4AD8-AD13-3816E63D7A7A}" srcOrd="0" destOrd="0" parTransId="{D2FF650E-F058-4EC2-97E9-9816A8C5C2EB}" sibTransId="{B633730D-ECCC-4B80-AB70-02F71BF15224}"/>
    <dgm:cxn modelId="{51EFDED0-4253-4E0B-B743-9116485C1A6E}" srcId="{4D1BE325-C23A-4656-A8D9-F3942CD70E90}" destId="{2ECA86D8-01D0-479F-B590-E013399904AB}" srcOrd="1" destOrd="0" parTransId="{6AFFD93C-A3EF-4052-BA92-826EB40FDB8B}" sibTransId="{147904F2-224C-48A3-BDE2-70A80E6F0EE3}"/>
    <dgm:cxn modelId="{F6DF2AD3-C340-4B5B-99AD-FB4172B9005C}" type="presOf" srcId="{FE20D929-0214-432B-BA0E-1DDD9D09F552}" destId="{F21B2061-4E98-4D2B-A6C0-0296E1CC8364}" srcOrd="0" destOrd="4" presId="urn:microsoft.com/office/officeart/2005/8/layout/hList1"/>
    <dgm:cxn modelId="{B16136D3-02E6-4E5F-B396-BE6449DDCBFD}" srcId="{2ECA86D8-01D0-479F-B590-E013399904AB}" destId="{E264B563-6ECA-4A26-8B30-7C52D814C343}" srcOrd="3" destOrd="0" parTransId="{D1F29874-9147-4061-82FC-547F331FADC3}" sibTransId="{643F6FFF-FE6C-45D0-82AA-4345088EDA94}"/>
    <dgm:cxn modelId="{E81749D9-7A45-4A1C-BE44-8D177E21C3C7}" type="presOf" srcId="{B482DE16-03D5-4AD8-AD13-3816E63D7A7A}" destId="{F21B2061-4E98-4D2B-A6C0-0296E1CC8364}" srcOrd="0" destOrd="0" presId="urn:microsoft.com/office/officeart/2005/8/layout/hList1"/>
    <dgm:cxn modelId="{59D0EAD9-4240-44D5-898C-B29CC7FEA5D6}" srcId="{2ECA86D8-01D0-479F-B590-E013399904AB}" destId="{996E5794-6651-4814-84EB-AA0126A4D7A1}" srcOrd="1" destOrd="0" parTransId="{FEBDBE56-5404-4781-BACF-29799AFF1341}" sibTransId="{AD3B8E7F-5961-4B16-9692-945FDC267452}"/>
    <dgm:cxn modelId="{A7A8D8E6-4457-407A-9AF1-4F1129D634C8}" srcId="{DAD2D10B-5740-466D-A06D-C328EDC4E29B}" destId="{DA0CD14B-BB89-4ED6-8614-D4626BBFCD70}" srcOrd="3" destOrd="0" parTransId="{C372E0F2-50FB-4544-8BA1-5CD336DFAEC9}" sibTransId="{6D7FBC1D-C803-42B6-A967-445ADD6255B2}"/>
    <dgm:cxn modelId="{D598B0E8-C0E7-46BB-B823-0202F064BC81}" srcId="{DAD2D10B-5740-466D-A06D-C328EDC4E29B}" destId="{04A85876-15B3-450D-92E7-FD0AE1B22594}" srcOrd="1" destOrd="0" parTransId="{326DBB1F-5391-4841-859E-FD289E155004}" sibTransId="{D6576AFF-3F54-449D-9E4C-F01087AB6F50}"/>
    <dgm:cxn modelId="{21994DEA-C9E5-4B90-A6CF-C6A0C0B57ADB}" type="presOf" srcId="{CA454868-8D38-4B6F-8778-ABDDB243AB7F}" destId="{F21B2061-4E98-4D2B-A6C0-0296E1CC8364}" srcOrd="0" destOrd="6" presId="urn:microsoft.com/office/officeart/2005/8/layout/hList1"/>
    <dgm:cxn modelId="{A9DB5EEA-066F-4F4F-A0BA-A9BA96AED0D1}" type="presOf" srcId="{C0EB3AC6-B2EA-4020-9AA7-5C48118A9E9B}" destId="{F0551C2D-C9E2-4B97-A71F-73CF70F624B7}" srcOrd="0" destOrd="3" presId="urn:microsoft.com/office/officeart/2005/8/layout/hList1"/>
    <dgm:cxn modelId="{CF5170FD-83CA-47C4-A18C-4B7D8B6029E4}" srcId="{DAD2D10B-5740-466D-A06D-C328EDC4E29B}" destId="{806B2402-331A-4D19-AC3B-F6743CE5C8ED}" srcOrd="8" destOrd="0" parTransId="{84284A29-37D5-4C3E-9FAB-8744C33FD87C}" sibTransId="{82764C74-A6FC-409C-A8B6-332642FCD93A}"/>
    <dgm:cxn modelId="{23E948A2-A51A-41AE-B575-8F64675B2F99}" type="presParOf" srcId="{F0FBBFA8-12D4-450F-AC09-BD57022B55ED}" destId="{F4A93735-F834-47D7-839D-7C391391DF70}" srcOrd="0" destOrd="0" presId="urn:microsoft.com/office/officeart/2005/8/layout/hList1"/>
    <dgm:cxn modelId="{79F546EF-6EE5-435B-9439-E21CE269B4BA}" type="presParOf" srcId="{F4A93735-F834-47D7-839D-7C391391DF70}" destId="{52128380-CFCC-48A5-AE3D-2610F95B293A}" srcOrd="0" destOrd="0" presId="urn:microsoft.com/office/officeart/2005/8/layout/hList1"/>
    <dgm:cxn modelId="{EB820194-75CD-4AA2-BF2E-FC058A95742B}" type="presParOf" srcId="{F4A93735-F834-47D7-839D-7C391391DF70}" destId="{50E128D7-EC1B-4AA6-82BF-0DB6FE209E07}" srcOrd="1" destOrd="0" presId="urn:microsoft.com/office/officeart/2005/8/layout/hList1"/>
    <dgm:cxn modelId="{D20A8B56-5D50-48AA-A898-CFEB80C0F33E}" type="presParOf" srcId="{F0FBBFA8-12D4-450F-AC09-BD57022B55ED}" destId="{FFB0DB66-A2D6-4461-AFC8-C4ABA4CC0EC0}" srcOrd="1" destOrd="0" presId="urn:microsoft.com/office/officeart/2005/8/layout/hList1"/>
    <dgm:cxn modelId="{1CC6592D-B3E4-4BD5-B91C-B946373693B6}" type="presParOf" srcId="{F0FBBFA8-12D4-450F-AC09-BD57022B55ED}" destId="{1ED0DBB7-D317-4665-A012-FA23E7A25BD2}" srcOrd="2" destOrd="0" presId="urn:microsoft.com/office/officeart/2005/8/layout/hList1"/>
    <dgm:cxn modelId="{1CFFDFBD-E8CC-451B-9127-F4BCADA80C8F}" type="presParOf" srcId="{1ED0DBB7-D317-4665-A012-FA23E7A25BD2}" destId="{EEEE23BC-71EC-474D-9BBA-DA3D7685EEFC}" srcOrd="0" destOrd="0" presId="urn:microsoft.com/office/officeart/2005/8/layout/hList1"/>
    <dgm:cxn modelId="{A0894D13-993F-4448-B5F6-C8B72077B8E5}" type="presParOf" srcId="{1ED0DBB7-D317-4665-A012-FA23E7A25BD2}" destId="{F0551C2D-C9E2-4B97-A71F-73CF70F624B7}" srcOrd="1" destOrd="0" presId="urn:microsoft.com/office/officeart/2005/8/layout/hList1"/>
    <dgm:cxn modelId="{8EC9E22E-D9D3-46A7-8D0D-87DF2A314C42}" type="presParOf" srcId="{F0FBBFA8-12D4-450F-AC09-BD57022B55ED}" destId="{D12618DF-1E34-498D-9F99-05202C562AE6}" srcOrd="3" destOrd="0" presId="urn:microsoft.com/office/officeart/2005/8/layout/hList1"/>
    <dgm:cxn modelId="{D3ADB9BB-E74F-435D-B95B-66C91E574DFB}" type="presParOf" srcId="{F0FBBFA8-12D4-450F-AC09-BD57022B55ED}" destId="{26787038-82CA-4675-929E-68C9434B4C3C}" srcOrd="4" destOrd="0" presId="urn:microsoft.com/office/officeart/2005/8/layout/hList1"/>
    <dgm:cxn modelId="{16A81726-DDDA-461E-80F2-8BCF5B3BA19A}" type="presParOf" srcId="{26787038-82CA-4675-929E-68C9434B4C3C}" destId="{E159896B-BB09-4022-BC1B-26BAB5909A68}" srcOrd="0" destOrd="0" presId="urn:microsoft.com/office/officeart/2005/8/layout/hList1"/>
    <dgm:cxn modelId="{446805E9-0A3C-45DF-AFF4-E0470DB3A94F}" type="presParOf" srcId="{26787038-82CA-4675-929E-68C9434B4C3C}" destId="{F21B2061-4E98-4D2B-A6C0-0296E1CC836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28380-CFCC-48A5-AE3D-2610F95B293A}">
      <dsp:nvSpPr>
        <dsp:cNvPr id="0" name=""/>
        <dsp:cNvSpPr/>
      </dsp:nvSpPr>
      <dsp:spPr>
        <a:xfrm>
          <a:off x="2540" y="306778"/>
          <a:ext cx="2476500" cy="6656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b="1" kern="1200" dirty="0">
              <a:latin typeface="Arial" panose="020B0604020202020204" pitchFamily="34" charset="0"/>
              <a:ea typeface="Calibri" panose="020F0502020204030204" pitchFamily="34" charset="0"/>
              <a:cs typeface="Times New Roman" panose="02020603050405020304" pitchFamily="18" charset="0"/>
            </a:rPr>
            <a:t>Vulnerability related to employment status</a:t>
          </a:r>
          <a:endParaRPr lang="sk-SK" sz="1300" kern="1200" dirty="0"/>
        </a:p>
      </dsp:txBody>
      <dsp:txXfrm>
        <a:off x="2540" y="306778"/>
        <a:ext cx="2476500" cy="665650"/>
      </dsp:txXfrm>
    </dsp:sp>
    <dsp:sp modelId="{50E128D7-EC1B-4AA6-82BF-0DB6FE209E07}">
      <dsp:nvSpPr>
        <dsp:cNvPr id="0" name=""/>
        <dsp:cNvSpPr/>
      </dsp:nvSpPr>
      <dsp:spPr>
        <a:xfrm>
          <a:off x="2540" y="972428"/>
          <a:ext cx="2476500" cy="4139459"/>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t>Self-employed </a:t>
          </a:r>
          <a:endParaRPr lang="sk-SK" sz="1300" kern="1200" dirty="0"/>
        </a:p>
        <a:p>
          <a:pPr marL="114300" lvl="1" indent="-114300" algn="l" defTabSz="577850">
            <a:lnSpc>
              <a:spcPct val="90000"/>
            </a:lnSpc>
            <a:spcBef>
              <a:spcPct val="0"/>
            </a:spcBef>
            <a:spcAft>
              <a:spcPct val="15000"/>
            </a:spcAft>
            <a:buChar char="•"/>
          </a:pPr>
          <a:r>
            <a:rPr lang="en-GB" sz="1300" kern="1200"/>
            <a:t>Non-standard workers (agency workers, platform workers, temporary employment)</a:t>
          </a:r>
        </a:p>
        <a:p>
          <a:pPr marL="228600" lvl="2" indent="-114300" algn="l" defTabSz="577850">
            <a:lnSpc>
              <a:spcPct val="90000"/>
            </a:lnSpc>
            <a:spcBef>
              <a:spcPct val="0"/>
            </a:spcBef>
            <a:spcAft>
              <a:spcPct val="15000"/>
            </a:spcAft>
            <a:buChar char="•"/>
          </a:pPr>
          <a:r>
            <a:rPr lang="en-GB" sz="1300" kern="1200"/>
            <a:t>Workers in hazardous working conditions</a:t>
          </a:r>
        </a:p>
        <a:p>
          <a:pPr marL="228600" lvl="2" indent="-114300" algn="l" defTabSz="577850">
            <a:lnSpc>
              <a:spcPct val="90000"/>
            </a:lnSpc>
            <a:spcBef>
              <a:spcPct val="0"/>
            </a:spcBef>
            <a:spcAft>
              <a:spcPct val="15000"/>
            </a:spcAft>
            <a:buChar char="•"/>
          </a:pPr>
          <a:r>
            <a:rPr lang="en-GB" sz="1300" kern="1200"/>
            <a:t>Short-term contract(s) workers </a:t>
          </a:r>
        </a:p>
        <a:p>
          <a:pPr marL="228600" lvl="2" indent="-114300" algn="l" defTabSz="577850">
            <a:lnSpc>
              <a:spcPct val="90000"/>
            </a:lnSpc>
            <a:spcBef>
              <a:spcPct val="0"/>
            </a:spcBef>
            <a:spcAft>
              <a:spcPct val="15000"/>
            </a:spcAft>
            <a:buChar char="•"/>
          </a:pPr>
          <a:r>
            <a:rPr lang="en-GB" sz="1300" kern="1200"/>
            <a:t>Zero-hours contract workers</a:t>
          </a:r>
        </a:p>
        <a:p>
          <a:pPr marL="228600" lvl="2" indent="-114300" algn="l" defTabSz="577850">
            <a:lnSpc>
              <a:spcPct val="90000"/>
            </a:lnSpc>
            <a:spcBef>
              <a:spcPct val="0"/>
            </a:spcBef>
            <a:spcAft>
              <a:spcPct val="15000"/>
            </a:spcAft>
            <a:buChar char="•"/>
          </a:pPr>
          <a:r>
            <a:rPr lang="en-GB" sz="1300" kern="1200"/>
            <a:t>Travelers, returnees from abroad or foreigners</a:t>
          </a:r>
        </a:p>
        <a:p>
          <a:pPr marL="228600" lvl="2" indent="-114300" algn="l" defTabSz="577850">
            <a:lnSpc>
              <a:spcPct val="90000"/>
            </a:lnSpc>
            <a:spcBef>
              <a:spcPct val="0"/>
            </a:spcBef>
            <a:spcAft>
              <a:spcPct val="15000"/>
            </a:spcAft>
            <a:buChar char="•"/>
          </a:pPr>
          <a:r>
            <a:rPr lang="en-GB" sz="1300" kern="1200"/>
            <a:t>Workers in undeclared work (without insurance)</a:t>
          </a:r>
        </a:p>
        <a:p>
          <a:pPr marL="228600" lvl="2" indent="-114300" algn="l" defTabSz="577850">
            <a:lnSpc>
              <a:spcPct val="90000"/>
            </a:lnSpc>
            <a:spcBef>
              <a:spcPct val="0"/>
            </a:spcBef>
            <a:spcAft>
              <a:spcPct val="15000"/>
            </a:spcAft>
            <a:buChar char="•"/>
          </a:pPr>
          <a:r>
            <a:rPr lang="en-GB" sz="1300" kern="1200"/>
            <a:t>Workers in under-declared work (underpaid)</a:t>
          </a:r>
        </a:p>
        <a:p>
          <a:pPr marL="228600" lvl="2" indent="-114300" algn="l" defTabSz="577850">
            <a:lnSpc>
              <a:spcPct val="90000"/>
            </a:lnSpc>
            <a:spcBef>
              <a:spcPct val="0"/>
            </a:spcBef>
            <a:spcAft>
              <a:spcPct val="15000"/>
            </a:spcAft>
            <a:buChar char="•"/>
          </a:pPr>
          <a:r>
            <a:rPr lang="en-GB" sz="1300" kern="1200"/>
            <a:t>Workers with minimum wage income </a:t>
          </a:r>
        </a:p>
        <a:p>
          <a:pPr marL="228600" lvl="2" indent="-114300" algn="l" defTabSz="577850">
            <a:lnSpc>
              <a:spcPct val="90000"/>
            </a:lnSpc>
            <a:spcBef>
              <a:spcPct val="0"/>
            </a:spcBef>
            <a:spcAft>
              <a:spcPct val="15000"/>
            </a:spcAft>
            <a:buChar char="•"/>
          </a:pPr>
          <a:r>
            <a:rPr lang="en-GB" sz="1300" kern="1200"/>
            <a:t>Agency workers</a:t>
          </a:r>
        </a:p>
        <a:p>
          <a:pPr marL="114300" lvl="1" indent="-114300" algn="l" defTabSz="577850">
            <a:lnSpc>
              <a:spcPct val="90000"/>
            </a:lnSpc>
            <a:spcBef>
              <a:spcPct val="0"/>
            </a:spcBef>
            <a:spcAft>
              <a:spcPct val="15000"/>
            </a:spcAft>
            <a:buChar char="•"/>
          </a:pPr>
          <a:r>
            <a:rPr lang="en-GB" sz="1300" kern="1200" dirty="0"/>
            <a:t>Low-skilled workers</a:t>
          </a:r>
        </a:p>
        <a:p>
          <a:pPr marL="114300" lvl="1" indent="-114300" algn="l" defTabSz="577850">
            <a:lnSpc>
              <a:spcPct val="90000"/>
            </a:lnSpc>
            <a:spcBef>
              <a:spcPct val="0"/>
            </a:spcBef>
            <a:spcAft>
              <a:spcPct val="15000"/>
            </a:spcAft>
            <a:buChar char="•"/>
          </a:pPr>
          <a:r>
            <a:rPr lang="en-GB" sz="1300" kern="1200" dirty="0"/>
            <a:t>Unemployed (Job seekers, Long-term unemployed, NEETS)</a:t>
          </a:r>
        </a:p>
      </dsp:txBody>
      <dsp:txXfrm>
        <a:off x="2540" y="972428"/>
        <a:ext cx="2476500" cy="4139459"/>
      </dsp:txXfrm>
    </dsp:sp>
    <dsp:sp modelId="{EEEE23BC-71EC-474D-9BBA-DA3D7685EEFC}">
      <dsp:nvSpPr>
        <dsp:cNvPr id="0" name=""/>
        <dsp:cNvSpPr/>
      </dsp:nvSpPr>
      <dsp:spPr>
        <a:xfrm>
          <a:off x="2825750" y="306778"/>
          <a:ext cx="2476500" cy="6656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kern="1200" dirty="0"/>
            <a:t>Vulnerability related to the economy:   </a:t>
          </a:r>
          <a:r>
            <a:rPr lang="sk-SK" sz="1300" kern="1200" dirty="0" err="1"/>
            <a:t>i.e</a:t>
          </a:r>
          <a:r>
            <a:rPr lang="sk-SK" sz="1300" kern="1200" dirty="0"/>
            <a:t>. </a:t>
          </a:r>
          <a:r>
            <a:rPr lang="en-GB" sz="1300" kern="1200" dirty="0"/>
            <a:t>working in</a:t>
          </a:r>
          <a:r>
            <a:rPr lang="sk-SK" sz="1300" kern="1200" dirty="0"/>
            <a:t>/</a:t>
          </a:r>
          <a:r>
            <a:rPr lang="sk-SK" sz="1300" kern="1200" dirty="0" err="1"/>
            <a:t>targeted</a:t>
          </a:r>
          <a:r>
            <a:rPr lang="sk-SK" sz="1300" kern="1200" dirty="0"/>
            <a:t> </a:t>
          </a:r>
          <a:r>
            <a:rPr lang="sk-SK" sz="1300" kern="1200" dirty="0" err="1"/>
            <a:t>specific</a:t>
          </a:r>
          <a:r>
            <a:rPr lang="sk-SK" sz="1300" kern="1200" dirty="0"/>
            <a:t> sector</a:t>
          </a:r>
        </a:p>
      </dsp:txBody>
      <dsp:txXfrm>
        <a:off x="2825750" y="306778"/>
        <a:ext cx="2476500" cy="665650"/>
      </dsp:txXfrm>
    </dsp:sp>
    <dsp:sp modelId="{F0551C2D-C9E2-4B97-A71F-73CF70F624B7}">
      <dsp:nvSpPr>
        <dsp:cNvPr id="0" name=""/>
        <dsp:cNvSpPr/>
      </dsp:nvSpPr>
      <dsp:spPr>
        <a:xfrm>
          <a:off x="2825750" y="972428"/>
          <a:ext cx="2476500" cy="4139459"/>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t>essential services, </a:t>
          </a:r>
          <a:endParaRPr lang="sk-SK" sz="1300" kern="1200" dirty="0"/>
        </a:p>
        <a:p>
          <a:pPr marL="114300" lvl="1" indent="-114300" algn="l" defTabSz="577850">
            <a:lnSpc>
              <a:spcPct val="90000"/>
            </a:lnSpc>
            <a:spcBef>
              <a:spcPct val="0"/>
            </a:spcBef>
            <a:spcAft>
              <a:spcPct val="15000"/>
            </a:spcAft>
            <a:buChar char="•"/>
          </a:pPr>
          <a:r>
            <a:rPr lang="en-GB" sz="1300" kern="1200"/>
            <a:t>retail, </a:t>
          </a:r>
        </a:p>
        <a:p>
          <a:pPr marL="114300" lvl="1" indent="-114300" algn="l" defTabSz="577850">
            <a:lnSpc>
              <a:spcPct val="90000"/>
            </a:lnSpc>
            <a:spcBef>
              <a:spcPct val="0"/>
            </a:spcBef>
            <a:spcAft>
              <a:spcPct val="15000"/>
            </a:spcAft>
            <a:buChar char="•"/>
          </a:pPr>
          <a:r>
            <a:rPr lang="en-GB" sz="1300" kern="1200"/>
            <a:t>gastronomy and hospitality,</a:t>
          </a:r>
        </a:p>
        <a:p>
          <a:pPr marL="114300" lvl="1" indent="-114300" algn="l" defTabSz="577850">
            <a:lnSpc>
              <a:spcPct val="90000"/>
            </a:lnSpc>
            <a:spcBef>
              <a:spcPct val="0"/>
            </a:spcBef>
            <a:spcAft>
              <a:spcPct val="15000"/>
            </a:spcAft>
            <a:buChar char="•"/>
          </a:pPr>
          <a:r>
            <a:rPr lang="en-GB" sz="1300" kern="1200" dirty="0"/>
            <a:t>arts and culture, etc. </a:t>
          </a:r>
        </a:p>
      </dsp:txBody>
      <dsp:txXfrm>
        <a:off x="2825750" y="972428"/>
        <a:ext cx="2476500" cy="4139459"/>
      </dsp:txXfrm>
    </dsp:sp>
    <dsp:sp modelId="{E159896B-BB09-4022-BC1B-26BAB5909A68}">
      <dsp:nvSpPr>
        <dsp:cNvPr id="0" name=""/>
        <dsp:cNvSpPr/>
      </dsp:nvSpPr>
      <dsp:spPr>
        <a:xfrm>
          <a:off x="5648960" y="306778"/>
          <a:ext cx="2476500" cy="6656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GB" sz="1300" kern="1200" dirty="0"/>
            <a:t>Social vulnerability</a:t>
          </a:r>
          <a:endParaRPr lang="sk-SK" sz="1300" kern="1200" dirty="0"/>
        </a:p>
      </dsp:txBody>
      <dsp:txXfrm>
        <a:off x="5648960" y="306778"/>
        <a:ext cx="2476500" cy="665650"/>
      </dsp:txXfrm>
    </dsp:sp>
    <dsp:sp modelId="{F21B2061-4E98-4D2B-A6C0-0296E1CC8364}">
      <dsp:nvSpPr>
        <dsp:cNvPr id="0" name=""/>
        <dsp:cNvSpPr/>
      </dsp:nvSpPr>
      <dsp:spPr>
        <a:xfrm>
          <a:off x="5648960" y="972428"/>
          <a:ext cx="2476500" cy="4139459"/>
        </a:xfrm>
        <a:prstGeom prst="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GB" sz="1300" kern="1200" dirty="0"/>
            <a:t>Elderly (age range, retired, old age pensions)</a:t>
          </a:r>
          <a:endParaRPr lang="sk-SK" sz="1300" kern="1200" dirty="0"/>
        </a:p>
        <a:p>
          <a:pPr marL="114300" lvl="1" indent="-114300" algn="l" defTabSz="577850">
            <a:lnSpc>
              <a:spcPct val="90000"/>
            </a:lnSpc>
            <a:spcBef>
              <a:spcPct val="0"/>
            </a:spcBef>
            <a:spcAft>
              <a:spcPct val="15000"/>
            </a:spcAft>
            <a:buChar char="•"/>
          </a:pPr>
          <a:r>
            <a:rPr lang="en-GB" sz="1300" kern="1200"/>
            <a:t>Young people (age range)</a:t>
          </a:r>
        </a:p>
        <a:p>
          <a:pPr marL="114300" lvl="1" indent="-114300" algn="l" defTabSz="577850">
            <a:lnSpc>
              <a:spcPct val="90000"/>
            </a:lnSpc>
            <a:spcBef>
              <a:spcPct val="0"/>
            </a:spcBef>
            <a:spcAft>
              <a:spcPct val="15000"/>
            </a:spcAft>
            <a:buChar char="•"/>
          </a:pPr>
          <a:r>
            <a:rPr lang="en-GB" sz="1300" kern="1200"/>
            <a:t>Children (age range)</a:t>
          </a:r>
        </a:p>
        <a:p>
          <a:pPr marL="114300" lvl="1" indent="-114300" algn="l" defTabSz="577850">
            <a:lnSpc>
              <a:spcPct val="90000"/>
            </a:lnSpc>
            <a:spcBef>
              <a:spcPct val="0"/>
            </a:spcBef>
            <a:spcAft>
              <a:spcPct val="15000"/>
            </a:spcAft>
            <a:buChar char="•"/>
          </a:pPr>
          <a:r>
            <a:rPr lang="en-GB" sz="1300" kern="1200"/>
            <a:t>Women (e.g. pregnant women, breastfeeding women, women in abusive relationships ) </a:t>
          </a:r>
        </a:p>
        <a:p>
          <a:pPr marL="114300" lvl="1" indent="-114300" algn="l" defTabSz="577850">
            <a:lnSpc>
              <a:spcPct val="90000"/>
            </a:lnSpc>
            <a:spcBef>
              <a:spcPct val="0"/>
            </a:spcBef>
            <a:spcAft>
              <a:spcPct val="15000"/>
            </a:spcAft>
            <a:buChar char="•"/>
          </a:pPr>
          <a:r>
            <a:rPr lang="en-GB" sz="1300" kern="1200"/>
            <a:t>Workers/People with disabilities/health issues</a:t>
          </a:r>
        </a:p>
        <a:p>
          <a:pPr marL="114300" lvl="1" indent="-114300" algn="l" defTabSz="577850">
            <a:lnSpc>
              <a:spcPct val="90000"/>
            </a:lnSpc>
            <a:spcBef>
              <a:spcPct val="0"/>
            </a:spcBef>
            <a:spcAft>
              <a:spcPct val="15000"/>
            </a:spcAft>
            <a:buChar char="•"/>
          </a:pPr>
          <a:r>
            <a:rPr lang="en-GB" sz="1300" kern="1200"/>
            <a:t>Ethnic minorities</a:t>
          </a:r>
        </a:p>
        <a:p>
          <a:pPr marL="114300" lvl="1" indent="-114300" algn="l" defTabSz="577850">
            <a:lnSpc>
              <a:spcPct val="90000"/>
            </a:lnSpc>
            <a:spcBef>
              <a:spcPct val="0"/>
            </a:spcBef>
            <a:spcAft>
              <a:spcPct val="15000"/>
            </a:spcAft>
            <a:buChar char="•"/>
          </a:pPr>
          <a:r>
            <a:rPr lang="en-GB" sz="1300" kern="1200"/>
            <a:t>Migrants (various status)</a:t>
          </a:r>
        </a:p>
        <a:p>
          <a:pPr marL="114300" lvl="1" indent="-114300" algn="l" defTabSz="577850">
            <a:lnSpc>
              <a:spcPct val="90000"/>
            </a:lnSpc>
            <a:spcBef>
              <a:spcPct val="0"/>
            </a:spcBef>
            <a:spcAft>
              <a:spcPct val="15000"/>
            </a:spcAft>
            <a:buChar char="•"/>
          </a:pPr>
          <a:r>
            <a:rPr lang="en-GB" sz="1300" kern="1200"/>
            <a:t>Single parents’ households </a:t>
          </a:r>
        </a:p>
        <a:p>
          <a:pPr marL="114300" lvl="1" indent="-114300" algn="l" defTabSz="577850">
            <a:lnSpc>
              <a:spcPct val="90000"/>
            </a:lnSpc>
            <a:spcBef>
              <a:spcPct val="0"/>
            </a:spcBef>
            <a:spcAft>
              <a:spcPct val="15000"/>
            </a:spcAft>
            <a:buChar char="•"/>
          </a:pPr>
          <a:r>
            <a:rPr lang="en-GB" sz="1300" kern="1200" dirty="0"/>
            <a:t>Families with 3 and more children</a:t>
          </a:r>
        </a:p>
      </dsp:txBody>
      <dsp:txXfrm>
        <a:off x="5648960" y="972428"/>
        <a:ext cx="2476500" cy="413945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239EF-8059-4194-8CD7-71FEC36C5812}" type="datetimeFigureOut">
              <a:rPr lang="en-GB" smtClean="0"/>
              <a:t>02/06/2022</a:t>
            </a:fld>
            <a:endParaRPr lang="en-GB"/>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04E30-8EA3-4DFA-9FC6-D001F4B9B077}" type="slidenum">
              <a:rPr lang="en-GB" smtClean="0"/>
              <a:t>‹#›</a:t>
            </a:fld>
            <a:endParaRPr lang="en-GB"/>
          </a:p>
        </p:txBody>
      </p:sp>
    </p:spTree>
    <p:extLst>
      <p:ext uri="{BB962C8B-B14F-4D97-AF65-F5344CB8AC3E}">
        <p14:creationId xmlns:p14="http://schemas.microsoft.com/office/powerpoint/2010/main" val="317721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endParaRPr lang="en-GB"/>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endParaRPr lang="en-GB"/>
          </a:p>
        </p:txBody>
      </p:sp>
      <p:sp>
        <p:nvSpPr>
          <p:cNvPr id="4" name="Zástupný objekt pre dátum 3"/>
          <p:cNvSpPr>
            <a:spLocks noGrp="1"/>
          </p:cNvSpPr>
          <p:nvPr>
            <p:ph type="dt" sz="half" idx="10"/>
          </p:nvPr>
        </p:nvSpPr>
        <p:spPr/>
        <p:txBody>
          <a:bodyPr/>
          <a:lstStyle/>
          <a:p>
            <a:r>
              <a:rPr lang="en-US"/>
              <a:t>VS/2021/0196</a:t>
            </a:r>
            <a:endParaRPr lang="en-GB"/>
          </a:p>
        </p:txBody>
      </p:sp>
      <p:sp>
        <p:nvSpPr>
          <p:cNvPr id="5" name="Zástupný objekt pre pätu 4"/>
          <p:cNvSpPr>
            <a:spLocks noGrp="1"/>
          </p:cNvSpPr>
          <p:nvPr>
            <p:ph type="ftr" sz="quarter" idx="11"/>
          </p:nvPr>
        </p:nvSpPr>
        <p:spPr/>
        <p:txBody>
          <a:bodyPr/>
          <a:lstStyle/>
          <a:p>
            <a:r>
              <a:rPr lang="en-GB"/>
              <a:t>Interim meeting, DEFEN-CE project, 2. 6. 2022</a:t>
            </a:r>
          </a:p>
        </p:txBody>
      </p:sp>
      <p:sp>
        <p:nvSpPr>
          <p:cNvPr id="6" name="Zástupný objekt pre číslo snímky 5"/>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26584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GB"/>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p:cNvSpPr>
            <a:spLocks noGrp="1"/>
          </p:cNvSpPr>
          <p:nvPr>
            <p:ph type="dt" sz="half" idx="10"/>
          </p:nvPr>
        </p:nvSpPr>
        <p:spPr/>
        <p:txBody>
          <a:bodyPr/>
          <a:lstStyle/>
          <a:p>
            <a:r>
              <a:rPr lang="en-US"/>
              <a:t>VS/2021/0196</a:t>
            </a:r>
            <a:endParaRPr lang="en-GB"/>
          </a:p>
        </p:txBody>
      </p:sp>
      <p:sp>
        <p:nvSpPr>
          <p:cNvPr id="5" name="Zástupný objekt pre pätu 4"/>
          <p:cNvSpPr>
            <a:spLocks noGrp="1"/>
          </p:cNvSpPr>
          <p:nvPr>
            <p:ph type="ftr" sz="quarter" idx="11"/>
          </p:nvPr>
        </p:nvSpPr>
        <p:spPr/>
        <p:txBody>
          <a:bodyPr/>
          <a:lstStyle/>
          <a:p>
            <a:r>
              <a:rPr lang="en-GB"/>
              <a:t>Interim meeting, DEFEN-CE project, 2. 6. 2022</a:t>
            </a:r>
          </a:p>
        </p:txBody>
      </p:sp>
      <p:sp>
        <p:nvSpPr>
          <p:cNvPr id="6" name="Zástupný objekt pre číslo snímky 5"/>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21210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endParaRPr lang="en-GB"/>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p:cNvSpPr>
            <a:spLocks noGrp="1"/>
          </p:cNvSpPr>
          <p:nvPr>
            <p:ph type="dt" sz="half" idx="10"/>
          </p:nvPr>
        </p:nvSpPr>
        <p:spPr/>
        <p:txBody>
          <a:bodyPr/>
          <a:lstStyle/>
          <a:p>
            <a:r>
              <a:rPr lang="en-US"/>
              <a:t>VS/2021/0196</a:t>
            </a:r>
            <a:endParaRPr lang="en-GB"/>
          </a:p>
        </p:txBody>
      </p:sp>
      <p:sp>
        <p:nvSpPr>
          <p:cNvPr id="5" name="Zástupný objekt pre pätu 4"/>
          <p:cNvSpPr>
            <a:spLocks noGrp="1"/>
          </p:cNvSpPr>
          <p:nvPr>
            <p:ph type="ftr" sz="quarter" idx="11"/>
          </p:nvPr>
        </p:nvSpPr>
        <p:spPr/>
        <p:txBody>
          <a:bodyPr/>
          <a:lstStyle/>
          <a:p>
            <a:r>
              <a:rPr lang="en-GB"/>
              <a:t>Interim meeting, DEFEN-CE project, 2. 6. 2022</a:t>
            </a:r>
          </a:p>
        </p:txBody>
      </p:sp>
      <p:sp>
        <p:nvSpPr>
          <p:cNvPr id="6" name="Zástupný objekt pre číslo snímky 5"/>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881034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slide 3">
    <p:spTree>
      <p:nvGrpSpPr>
        <p:cNvPr id="1" name=""/>
        <p:cNvGrpSpPr/>
        <p:nvPr/>
      </p:nvGrpSpPr>
      <p:grpSpPr>
        <a:xfrm>
          <a:off x="0" y="0"/>
          <a:ext cx="0" cy="0"/>
          <a:chOff x="0" y="0"/>
          <a:chExt cx="0" cy="0"/>
        </a:xfrm>
      </p:grpSpPr>
      <p:pic>
        <p:nvPicPr>
          <p:cNvPr id="25" name="Kuva 24"/>
          <p:cNvPicPr>
            <a:picLocks noChangeAspect="1"/>
          </p:cNvPicPr>
          <p:nvPr userDrawn="1"/>
        </p:nvPicPr>
        <p:blipFill rotWithShape="1">
          <a:blip r:embed="rId2" cstate="email">
            <a:extLst>
              <a:ext uri="{28A0092B-C50C-407E-A947-70E740481C1C}">
                <a14:useLocalDpi xmlns:a14="http://schemas.microsoft.com/office/drawing/2010/main" val="0"/>
              </a:ext>
            </a:extLst>
          </a:blip>
          <a:srcRect r="-6" b="3125"/>
          <a:stretch/>
        </p:blipFill>
        <p:spPr bwMode="ltGray">
          <a:xfrm>
            <a:off x="338667" y="254000"/>
            <a:ext cx="11514667" cy="5905500"/>
          </a:xfrm>
          <a:prstGeom prst="rect">
            <a:avLst/>
          </a:prstGeom>
        </p:spPr>
      </p:pic>
      <p:sp>
        <p:nvSpPr>
          <p:cNvPr id="43011" name="Text Placeholder 2"/>
          <p:cNvSpPr>
            <a:spLocks noGrp="1"/>
          </p:cNvSpPr>
          <p:nvPr>
            <p:ph type="subTitle" idx="1" hasCustomPrompt="1"/>
          </p:nvPr>
        </p:nvSpPr>
        <p:spPr>
          <a:xfrm>
            <a:off x="914400" y="4267200"/>
            <a:ext cx="10363200" cy="1371600"/>
          </a:xfrm>
        </p:spPr>
        <p:txBody>
          <a:bodyPr/>
          <a:lstStyle>
            <a:lvl1pPr algn="ctr">
              <a:lnSpc>
                <a:spcPct val="90000"/>
              </a:lnSpc>
              <a:spcAft>
                <a:spcPct val="0"/>
              </a:spcAft>
              <a:defRPr b="0">
                <a:latin typeface="+mj-lt"/>
                <a:ea typeface="ＭＳ Ｐゴシック" charset="0"/>
                <a:cs typeface="Gotham Narrow Bold"/>
              </a:defRPr>
            </a:lvl1pPr>
          </a:lstStyle>
          <a:p>
            <a:pPr lvl="0"/>
            <a:r>
              <a:rPr lang="fi-FI" noProof="0" dirty="0" err="1"/>
              <a:t>Click</a:t>
            </a:r>
            <a:r>
              <a:rPr lang="fi-FI" noProof="0" dirty="0"/>
              <a:t> to </a:t>
            </a:r>
            <a:r>
              <a:rPr lang="fi-FI" noProof="0" dirty="0" err="1"/>
              <a:t>add</a:t>
            </a:r>
            <a:r>
              <a:rPr lang="fi-FI" noProof="0" dirty="0"/>
              <a:t> </a:t>
            </a:r>
            <a:r>
              <a:rPr lang="fi-FI" noProof="0" dirty="0" err="1"/>
              <a:t>subtitle</a:t>
            </a:r>
            <a:endParaRPr lang="fi-FI" noProof="0" dirty="0"/>
          </a:p>
        </p:txBody>
      </p:sp>
      <p:sp>
        <p:nvSpPr>
          <p:cNvPr id="13" name="Title Placeholder 1"/>
          <p:cNvSpPr>
            <a:spLocks noGrp="1"/>
          </p:cNvSpPr>
          <p:nvPr>
            <p:ph type="ctrTitle" hasCustomPrompt="1"/>
          </p:nvPr>
        </p:nvSpPr>
        <p:spPr>
          <a:xfrm>
            <a:off x="914400" y="2708920"/>
            <a:ext cx="10363200" cy="1296144"/>
          </a:xfrm>
        </p:spPr>
        <p:txBody>
          <a:bodyPr anchor="ctr" anchorCtr="0"/>
          <a:lstStyle>
            <a:lvl1pPr algn="ctr">
              <a:lnSpc>
                <a:spcPct val="70000"/>
              </a:lnSpc>
              <a:defRPr sz="4800">
                <a:latin typeface="+mj-lt"/>
                <a:ea typeface="ＭＳ Ｐゴシック" charset="0"/>
                <a:cs typeface="Gotham Narrow Bold"/>
              </a:defRPr>
            </a:lvl1pPr>
          </a:lstStyle>
          <a:p>
            <a:pPr lvl="0"/>
            <a:r>
              <a:rPr lang="fi-FI" noProof="0" dirty="0"/>
              <a:t>CLICK TO ADD TITLE</a:t>
            </a:r>
          </a:p>
        </p:txBody>
      </p:sp>
      <p:sp>
        <p:nvSpPr>
          <p:cNvPr id="2" name="Päivämäärän paikkamerkki 1"/>
          <p:cNvSpPr>
            <a:spLocks noGrp="1"/>
          </p:cNvSpPr>
          <p:nvPr>
            <p:ph type="dt" sz="half" idx="10"/>
          </p:nvPr>
        </p:nvSpPr>
        <p:spPr/>
        <p:txBody>
          <a:bodyPr/>
          <a:lstStyle/>
          <a:p>
            <a:pPr>
              <a:defRPr/>
            </a:pPr>
            <a:r>
              <a:rPr lang="en-US"/>
              <a:t>VS/2021/0196</a:t>
            </a:r>
            <a:endParaRPr lang="fi-FI" dirty="0"/>
          </a:p>
        </p:txBody>
      </p:sp>
      <p:sp>
        <p:nvSpPr>
          <p:cNvPr id="6" name="Alatunnisteen paikkamerkki 5"/>
          <p:cNvSpPr>
            <a:spLocks noGrp="1"/>
          </p:cNvSpPr>
          <p:nvPr>
            <p:ph type="ftr" sz="quarter" idx="11"/>
          </p:nvPr>
        </p:nvSpPr>
        <p:spPr/>
        <p:txBody>
          <a:bodyPr/>
          <a:lstStyle/>
          <a:p>
            <a:r>
              <a:rPr lang="en-GB"/>
              <a:t>Interim meeting, DEFEN-CE project, 2. 6. 2022</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grpSp>
        <p:nvGrpSpPr>
          <p:cNvPr id="12" name="Ryhmä 11"/>
          <p:cNvGrpSpPr/>
          <p:nvPr userDrawn="1"/>
        </p:nvGrpSpPr>
        <p:grpSpPr bwMode="black">
          <a:xfrm>
            <a:off x="347250" y="260248"/>
            <a:ext cx="2491200" cy="2334818"/>
            <a:chOff x="1311275" y="373063"/>
            <a:chExt cx="6524625" cy="6115050"/>
          </a:xfrm>
          <a:solidFill>
            <a:srgbClr val="E5053A"/>
          </a:solidFill>
        </p:grpSpPr>
        <p:sp>
          <p:nvSpPr>
            <p:cNvPr id="14" name="Rectangle 5"/>
            <p:cNvSpPr>
              <a:spLocks noChangeArrowheads="1"/>
            </p:cNvSpPr>
            <p:nvPr userDrawn="1"/>
          </p:nvSpPr>
          <p:spPr bwMode="black">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Rectangle 6"/>
            <p:cNvSpPr>
              <a:spLocks noChangeArrowheads="1"/>
            </p:cNvSpPr>
            <p:nvPr userDrawn="1"/>
          </p:nvSpPr>
          <p:spPr bwMode="black">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p:cNvSpPr>
              <a:spLocks noEditPoints="1"/>
            </p:cNvSpPr>
            <p:nvPr userDrawn="1"/>
          </p:nvSpPr>
          <p:spPr bwMode="black">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996769459"/>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335360" y="716436"/>
            <a:ext cx="11521280" cy="1225803"/>
          </a:xfrm>
          <a:prstGeom prst="rect">
            <a:avLst/>
          </a:prstGeom>
          <a:noFill/>
          <a:ln w="9525">
            <a:noFill/>
            <a:miter lim="800000"/>
            <a:headEnd/>
            <a:tailEnd/>
          </a:ln>
        </p:spPr>
        <p:txBody>
          <a:bodyPr lIns="91440" tIns="45720" rIns="91440" bIns="45720" anchor="t" anchorCtr="0"/>
          <a:lstStyle>
            <a:lvl1pPr algn="ctr">
              <a:defRPr sz="4000"/>
            </a:lvl1pPr>
          </a:lstStyle>
          <a:p>
            <a:pPr lvl="0"/>
            <a:r>
              <a:rPr lang="fi-FI" dirty="0"/>
              <a:t>CLICK TO ADD TITLE</a:t>
            </a:r>
            <a:endParaRPr lang="en-US" dirty="0"/>
          </a:p>
        </p:txBody>
      </p:sp>
      <p:sp>
        <p:nvSpPr>
          <p:cNvPr id="13" name="Text Placeholder 2"/>
          <p:cNvSpPr>
            <a:spLocks noGrp="1"/>
          </p:cNvSpPr>
          <p:nvPr>
            <p:ph idx="1" hasCustomPrompt="1"/>
          </p:nvPr>
        </p:nvSpPr>
        <p:spPr bwMode="auto">
          <a:xfrm>
            <a:off x="335360" y="2204865"/>
            <a:ext cx="11521280" cy="3888432"/>
          </a:xfrm>
          <a:prstGeom prst="rect">
            <a:avLst/>
          </a:prstGeom>
          <a:noFill/>
          <a:ln w="9525">
            <a:noFill/>
            <a:miter lim="800000"/>
            <a:headEnd/>
            <a:tailEnd/>
          </a:ln>
        </p:spPr>
        <p:txBody>
          <a:bodyPr lIns="91440" tIns="45720" rIns="91440" bIns="45720"/>
          <a:lstStyle>
            <a:lvl1pPr marL="92075" indent="0" algn="ctr">
              <a:lnSpc>
                <a:spcPct val="80000"/>
              </a:lnSpc>
              <a:buClr>
                <a:schemeClr val="tx1"/>
              </a:buClr>
              <a:buFont typeface="Arial"/>
              <a:buNone/>
              <a:defRPr>
                <a:latin typeface="+mj-lt"/>
                <a:cs typeface="Gotham narrow bold"/>
              </a:defRPr>
            </a:lvl1pPr>
            <a:lvl2pPr marL="382588" indent="0" algn="ctr">
              <a:lnSpc>
                <a:spcPct val="80000"/>
              </a:lnSpc>
              <a:buFont typeface="Arial"/>
              <a:buNone/>
              <a:defRPr>
                <a:latin typeface="Gotham Narrow Book"/>
                <a:cs typeface="Gotham Narrow Book"/>
              </a:defRPr>
            </a:lvl2pPr>
            <a:lvl3pPr marL="765175" indent="0" algn="ctr">
              <a:lnSpc>
                <a:spcPct val="80000"/>
              </a:lnSpc>
              <a:buNone/>
              <a:defRPr>
                <a:latin typeface="Gotham Narrow Book"/>
                <a:cs typeface="Gotham Narrow Book"/>
              </a:defRPr>
            </a:lvl3pPr>
            <a:lvl4pPr marL="1241425" indent="0" algn="ctr">
              <a:lnSpc>
                <a:spcPct val="80000"/>
              </a:lnSpc>
              <a:buNone/>
              <a:defRPr>
                <a:latin typeface="Gotham Narrow Book"/>
                <a:cs typeface="Gotham Narrow Book"/>
              </a:defRPr>
            </a:lvl4pPr>
            <a:lvl5pPr marL="1717675" indent="0" algn="ctr">
              <a:lnSpc>
                <a:spcPct val="80000"/>
              </a:lnSpc>
              <a:buNone/>
              <a:defRPr>
                <a:latin typeface="Gotham Narrow Book"/>
                <a:cs typeface="Gotham Narrow Book"/>
              </a:defRPr>
            </a:lvl5pPr>
          </a:lstStyle>
          <a:p>
            <a:r>
              <a:rPr lang="en-US" dirty="0"/>
              <a:t>Click to add subtitle</a:t>
            </a:r>
          </a:p>
        </p:txBody>
      </p:sp>
      <p:sp>
        <p:nvSpPr>
          <p:cNvPr id="2" name="Päivämäärän paikkamerkki 1"/>
          <p:cNvSpPr>
            <a:spLocks noGrp="1"/>
          </p:cNvSpPr>
          <p:nvPr>
            <p:ph type="dt" sz="half" idx="10"/>
          </p:nvPr>
        </p:nvSpPr>
        <p:spPr/>
        <p:txBody>
          <a:bodyPr/>
          <a:lstStyle/>
          <a:p>
            <a:pPr>
              <a:defRPr/>
            </a:pPr>
            <a:r>
              <a:rPr lang="en-US"/>
              <a:t>VS/2021/0196</a:t>
            </a:r>
            <a:endParaRPr lang="fi-FI" dirty="0"/>
          </a:p>
        </p:txBody>
      </p:sp>
      <p:sp>
        <p:nvSpPr>
          <p:cNvPr id="4" name="Alatunnisteen paikkamerkki 3"/>
          <p:cNvSpPr>
            <a:spLocks noGrp="1"/>
          </p:cNvSpPr>
          <p:nvPr>
            <p:ph type="ftr" sz="quarter" idx="11"/>
          </p:nvPr>
        </p:nvSpPr>
        <p:spPr/>
        <p:txBody>
          <a:bodyPr/>
          <a:lstStyle/>
          <a:p>
            <a:r>
              <a:rPr lang="en-GB"/>
              <a:t>Interim meeting, DEFEN-CE project, 2. 6. 2022</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spTree>
    <p:extLst>
      <p:ext uri="{BB962C8B-B14F-4D97-AF65-F5344CB8AC3E}">
        <p14:creationId xmlns:p14="http://schemas.microsoft.com/office/powerpoint/2010/main" val="331644053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GB"/>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p:cNvSpPr>
            <a:spLocks noGrp="1"/>
          </p:cNvSpPr>
          <p:nvPr>
            <p:ph type="dt" sz="half" idx="10"/>
          </p:nvPr>
        </p:nvSpPr>
        <p:spPr/>
        <p:txBody>
          <a:bodyPr/>
          <a:lstStyle/>
          <a:p>
            <a:r>
              <a:rPr lang="en-US"/>
              <a:t>VS/2021/0196</a:t>
            </a:r>
            <a:endParaRPr lang="en-GB"/>
          </a:p>
        </p:txBody>
      </p:sp>
      <p:sp>
        <p:nvSpPr>
          <p:cNvPr id="5" name="Zástupný objekt pre pätu 4"/>
          <p:cNvSpPr>
            <a:spLocks noGrp="1"/>
          </p:cNvSpPr>
          <p:nvPr>
            <p:ph type="ftr" sz="quarter" idx="11"/>
          </p:nvPr>
        </p:nvSpPr>
        <p:spPr/>
        <p:txBody>
          <a:bodyPr/>
          <a:lstStyle/>
          <a:p>
            <a:r>
              <a:rPr lang="en-GB"/>
              <a:t>Interim meeting, DEFEN-CE project, 2. 6. 2022</a:t>
            </a:r>
          </a:p>
        </p:txBody>
      </p:sp>
      <p:sp>
        <p:nvSpPr>
          <p:cNvPr id="6" name="Zástupný objekt pre číslo snímky 5"/>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53757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endParaRPr lang="en-GB"/>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r>
              <a:rPr lang="en-US"/>
              <a:t>VS/2021/0196</a:t>
            </a:r>
            <a:endParaRPr lang="en-GB"/>
          </a:p>
        </p:txBody>
      </p:sp>
      <p:sp>
        <p:nvSpPr>
          <p:cNvPr id="5" name="Zástupný objekt pre pätu 4"/>
          <p:cNvSpPr>
            <a:spLocks noGrp="1"/>
          </p:cNvSpPr>
          <p:nvPr>
            <p:ph type="ftr" sz="quarter" idx="11"/>
          </p:nvPr>
        </p:nvSpPr>
        <p:spPr/>
        <p:txBody>
          <a:bodyPr/>
          <a:lstStyle/>
          <a:p>
            <a:r>
              <a:rPr lang="en-GB"/>
              <a:t>Interim meeting, DEFEN-CE project, 2. 6. 2022</a:t>
            </a:r>
          </a:p>
        </p:txBody>
      </p:sp>
      <p:sp>
        <p:nvSpPr>
          <p:cNvPr id="6" name="Zástupný objekt pre číslo snímky 5"/>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3045820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GB"/>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dátum 4"/>
          <p:cNvSpPr>
            <a:spLocks noGrp="1"/>
          </p:cNvSpPr>
          <p:nvPr>
            <p:ph type="dt" sz="half" idx="10"/>
          </p:nvPr>
        </p:nvSpPr>
        <p:spPr/>
        <p:txBody>
          <a:bodyPr/>
          <a:lstStyle/>
          <a:p>
            <a:r>
              <a:rPr lang="en-US"/>
              <a:t>VS/2021/0196</a:t>
            </a:r>
            <a:endParaRPr lang="en-GB"/>
          </a:p>
        </p:txBody>
      </p:sp>
      <p:sp>
        <p:nvSpPr>
          <p:cNvPr id="6" name="Zástupný objekt pre pätu 5"/>
          <p:cNvSpPr>
            <a:spLocks noGrp="1"/>
          </p:cNvSpPr>
          <p:nvPr>
            <p:ph type="ftr" sz="quarter" idx="11"/>
          </p:nvPr>
        </p:nvSpPr>
        <p:spPr/>
        <p:txBody>
          <a:bodyPr/>
          <a:lstStyle/>
          <a:p>
            <a:r>
              <a:rPr lang="en-GB"/>
              <a:t>Interim meeting, DEFEN-CE project, 2. 6. 2022</a:t>
            </a:r>
          </a:p>
        </p:txBody>
      </p:sp>
      <p:sp>
        <p:nvSpPr>
          <p:cNvPr id="7" name="Zástupný objekt pre číslo snímky 6"/>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1957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endParaRPr lang="en-GB"/>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7" name="Zástupný objekt pre dátum 6"/>
          <p:cNvSpPr>
            <a:spLocks noGrp="1"/>
          </p:cNvSpPr>
          <p:nvPr>
            <p:ph type="dt" sz="half" idx="10"/>
          </p:nvPr>
        </p:nvSpPr>
        <p:spPr/>
        <p:txBody>
          <a:bodyPr/>
          <a:lstStyle/>
          <a:p>
            <a:r>
              <a:rPr lang="en-US"/>
              <a:t>VS/2021/0196</a:t>
            </a:r>
            <a:endParaRPr lang="en-GB"/>
          </a:p>
        </p:txBody>
      </p:sp>
      <p:sp>
        <p:nvSpPr>
          <p:cNvPr id="8" name="Zástupný objekt pre pätu 7"/>
          <p:cNvSpPr>
            <a:spLocks noGrp="1"/>
          </p:cNvSpPr>
          <p:nvPr>
            <p:ph type="ftr" sz="quarter" idx="11"/>
          </p:nvPr>
        </p:nvSpPr>
        <p:spPr/>
        <p:txBody>
          <a:bodyPr/>
          <a:lstStyle/>
          <a:p>
            <a:r>
              <a:rPr lang="en-GB"/>
              <a:t>Interim meeting, DEFEN-CE project, 2. 6. 2022</a:t>
            </a:r>
          </a:p>
        </p:txBody>
      </p:sp>
      <p:sp>
        <p:nvSpPr>
          <p:cNvPr id="9" name="Zástupný objekt pre číslo snímky 8"/>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18913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GB"/>
          </a:p>
        </p:txBody>
      </p:sp>
      <p:sp>
        <p:nvSpPr>
          <p:cNvPr id="3" name="Zástupný objekt pre dátum 2"/>
          <p:cNvSpPr>
            <a:spLocks noGrp="1"/>
          </p:cNvSpPr>
          <p:nvPr>
            <p:ph type="dt" sz="half" idx="10"/>
          </p:nvPr>
        </p:nvSpPr>
        <p:spPr/>
        <p:txBody>
          <a:bodyPr/>
          <a:lstStyle/>
          <a:p>
            <a:r>
              <a:rPr lang="en-US"/>
              <a:t>VS/2021/0196</a:t>
            </a:r>
            <a:endParaRPr lang="en-GB"/>
          </a:p>
        </p:txBody>
      </p:sp>
      <p:sp>
        <p:nvSpPr>
          <p:cNvPr id="4" name="Zástupný objekt pre pätu 3"/>
          <p:cNvSpPr>
            <a:spLocks noGrp="1"/>
          </p:cNvSpPr>
          <p:nvPr>
            <p:ph type="ftr" sz="quarter" idx="11"/>
          </p:nvPr>
        </p:nvSpPr>
        <p:spPr/>
        <p:txBody>
          <a:bodyPr/>
          <a:lstStyle/>
          <a:p>
            <a:r>
              <a:rPr lang="en-GB"/>
              <a:t>Interim meeting, DEFEN-CE project, 2. 6. 2022</a:t>
            </a:r>
          </a:p>
        </p:txBody>
      </p:sp>
      <p:sp>
        <p:nvSpPr>
          <p:cNvPr id="5" name="Zástupný objekt pre číslo snímky 4"/>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444625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r>
              <a:rPr lang="en-US"/>
              <a:t>VS/2021/0196</a:t>
            </a:r>
            <a:endParaRPr lang="en-GB"/>
          </a:p>
        </p:txBody>
      </p:sp>
      <p:sp>
        <p:nvSpPr>
          <p:cNvPr id="3" name="Zástupný objekt pre pätu 2"/>
          <p:cNvSpPr>
            <a:spLocks noGrp="1"/>
          </p:cNvSpPr>
          <p:nvPr>
            <p:ph type="ftr" sz="quarter" idx="11"/>
          </p:nvPr>
        </p:nvSpPr>
        <p:spPr/>
        <p:txBody>
          <a:bodyPr/>
          <a:lstStyle/>
          <a:p>
            <a:r>
              <a:rPr lang="en-GB"/>
              <a:t>Interim meeting, DEFEN-CE project, 2. 6. 2022</a:t>
            </a:r>
          </a:p>
        </p:txBody>
      </p:sp>
      <p:sp>
        <p:nvSpPr>
          <p:cNvPr id="4" name="Zástupný objekt pre číslo snímky 3"/>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72856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endParaRPr lang="en-GB"/>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r>
              <a:rPr lang="en-US"/>
              <a:t>VS/2021/0196</a:t>
            </a:r>
            <a:endParaRPr lang="en-GB"/>
          </a:p>
        </p:txBody>
      </p:sp>
      <p:sp>
        <p:nvSpPr>
          <p:cNvPr id="6" name="Zástupný objekt pre pätu 5"/>
          <p:cNvSpPr>
            <a:spLocks noGrp="1"/>
          </p:cNvSpPr>
          <p:nvPr>
            <p:ph type="ftr" sz="quarter" idx="11"/>
          </p:nvPr>
        </p:nvSpPr>
        <p:spPr/>
        <p:txBody>
          <a:bodyPr/>
          <a:lstStyle/>
          <a:p>
            <a:r>
              <a:rPr lang="en-GB"/>
              <a:t>Interim meeting, DEFEN-CE project, 2. 6. 2022</a:t>
            </a:r>
          </a:p>
        </p:txBody>
      </p:sp>
      <p:sp>
        <p:nvSpPr>
          <p:cNvPr id="7" name="Zástupný objekt pre číslo snímky 6"/>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6939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endParaRPr lang="en-GB"/>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r>
              <a:rPr lang="en-US"/>
              <a:t>VS/2021/0196</a:t>
            </a:r>
            <a:endParaRPr lang="en-GB"/>
          </a:p>
        </p:txBody>
      </p:sp>
      <p:sp>
        <p:nvSpPr>
          <p:cNvPr id="6" name="Zástupný objekt pre pätu 5"/>
          <p:cNvSpPr>
            <a:spLocks noGrp="1"/>
          </p:cNvSpPr>
          <p:nvPr>
            <p:ph type="ftr" sz="quarter" idx="11"/>
          </p:nvPr>
        </p:nvSpPr>
        <p:spPr/>
        <p:txBody>
          <a:bodyPr/>
          <a:lstStyle/>
          <a:p>
            <a:r>
              <a:rPr lang="en-GB"/>
              <a:t>Interim meeting, DEFEN-CE project, 2. 6. 2022</a:t>
            </a:r>
          </a:p>
        </p:txBody>
      </p:sp>
      <p:sp>
        <p:nvSpPr>
          <p:cNvPr id="7" name="Zástupný objekt pre číslo snímky 6"/>
          <p:cNvSpPr>
            <a:spLocks noGrp="1"/>
          </p:cNvSpPr>
          <p:nvPr>
            <p:ph type="sldNum" sz="quarter" idx="12"/>
          </p:nvPr>
        </p:nvSpPr>
        <p:spPr/>
        <p:txBody>
          <a:bodyPr/>
          <a:lstStyle/>
          <a:p>
            <a:fld id="{B2A889AF-5516-4DFF-B8CF-27DAA0DCABB8}" type="slidenum">
              <a:rPr lang="en-GB" smtClean="0"/>
              <a:t>‹#›</a:t>
            </a:fld>
            <a:endParaRPr lang="en-GB"/>
          </a:p>
        </p:txBody>
      </p:sp>
    </p:spTree>
    <p:extLst>
      <p:ext uri="{BB962C8B-B14F-4D97-AF65-F5344CB8AC3E}">
        <p14:creationId xmlns:p14="http://schemas.microsoft.com/office/powerpoint/2010/main" val="221136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endParaRPr lang="en-GB"/>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VS/2021/0196</a:t>
            </a:r>
            <a:endParaRPr lang="en-GB"/>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Interim meeting, DEFEN-CE project, 2. 6. 2022</a:t>
            </a:r>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A889AF-5516-4DFF-B8CF-27DAA0DCABB8}" type="slidenum">
              <a:rPr lang="en-GB" smtClean="0"/>
              <a:t>‹#›</a:t>
            </a:fld>
            <a:endParaRPr lang="en-GB"/>
          </a:p>
        </p:txBody>
      </p:sp>
    </p:spTree>
    <p:extLst>
      <p:ext uri="{BB962C8B-B14F-4D97-AF65-F5344CB8AC3E}">
        <p14:creationId xmlns:p14="http://schemas.microsoft.com/office/powerpoint/2010/main" val="418642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aotsikko 10"/>
          <p:cNvSpPr>
            <a:spLocks noGrp="1"/>
          </p:cNvSpPr>
          <p:nvPr>
            <p:ph type="subTitle" idx="1"/>
          </p:nvPr>
        </p:nvSpPr>
        <p:spPr>
          <a:xfrm>
            <a:off x="2386719" y="5157422"/>
            <a:ext cx="7911957" cy="698848"/>
          </a:xfrm>
        </p:spPr>
        <p:txBody>
          <a:bodyPr>
            <a:noAutofit/>
          </a:bodyPr>
          <a:lstStyle/>
          <a:p>
            <a:pPr marL="0" indent="0">
              <a:buNone/>
            </a:pPr>
            <a:r>
              <a:rPr lang="en-GB" sz="1400" dirty="0"/>
              <a:t>Interim Meeting DEFEN-CE project,  2. 6. 2022</a:t>
            </a:r>
          </a:p>
          <a:p>
            <a:pPr marL="0" indent="0">
              <a:buNone/>
            </a:pPr>
            <a:r>
              <a:rPr lang="en-GB" sz="1400" dirty="0"/>
              <a:t>University of Helsinki and online</a:t>
            </a:r>
          </a:p>
        </p:txBody>
      </p:sp>
      <p:sp>
        <p:nvSpPr>
          <p:cNvPr id="10" name="Otsikko 9"/>
          <p:cNvSpPr>
            <a:spLocks noGrp="1"/>
          </p:cNvSpPr>
          <p:nvPr>
            <p:ph type="ctrTitle"/>
          </p:nvPr>
        </p:nvSpPr>
        <p:spPr>
          <a:xfrm>
            <a:off x="914400" y="2892511"/>
            <a:ext cx="10363200" cy="1893621"/>
          </a:xfrm>
        </p:spPr>
        <p:txBody>
          <a:bodyPr>
            <a:normAutofit fontScale="90000"/>
          </a:bodyPr>
          <a:lstStyle/>
          <a:p>
            <a:pPr>
              <a:lnSpc>
                <a:spcPct val="120000"/>
              </a:lnSpc>
            </a:pPr>
            <a:r>
              <a:rPr lang="en-GB" b="1" dirty="0">
                <a:solidFill>
                  <a:schemeClr val="accent5">
                    <a:lumMod val="50000"/>
                  </a:schemeClr>
                </a:solidFill>
              </a:rPr>
              <a:t>DEFEN-CE: Social dialogue in </a:t>
            </a:r>
            <a:r>
              <a:rPr lang="en-GB" b="1" dirty="0" err="1">
                <a:solidFill>
                  <a:schemeClr val="accent5">
                    <a:lumMod val="50000"/>
                  </a:schemeClr>
                </a:solidFill>
              </a:rPr>
              <a:t>defense</a:t>
            </a:r>
            <a:r>
              <a:rPr lang="en-GB" b="1" dirty="0">
                <a:solidFill>
                  <a:schemeClr val="accent5">
                    <a:lumMod val="50000"/>
                  </a:schemeClr>
                </a:solidFill>
              </a:rPr>
              <a:t> of vulnerable groups </a:t>
            </a:r>
            <a:br>
              <a:rPr lang="fi-FI" b="1" dirty="0">
                <a:solidFill>
                  <a:schemeClr val="accent5">
                    <a:lumMod val="50000"/>
                  </a:schemeClr>
                </a:solidFill>
              </a:rPr>
            </a:br>
            <a:r>
              <a:rPr lang="en-GB" b="1" dirty="0">
                <a:solidFill>
                  <a:schemeClr val="accent5">
                    <a:lumMod val="50000"/>
                  </a:schemeClr>
                </a:solidFill>
              </a:rPr>
              <a:t>in post-COVID-19 labour markets</a:t>
            </a:r>
            <a:endParaRPr lang="fi-FI" b="1" dirty="0">
              <a:solidFill>
                <a:schemeClr val="accent5">
                  <a:lumMod val="50000"/>
                </a:schemeClr>
              </a:solidFill>
            </a:endParaRPr>
          </a:p>
        </p:txBody>
      </p:sp>
      <p:sp>
        <p:nvSpPr>
          <p:cNvPr id="6" name="Dian numeron paikkamerkki 5"/>
          <p:cNvSpPr>
            <a:spLocks noGrp="1"/>
          </p:cNvSpPr>
          <p:nvPr>
            <p:ph type="sldNum" sz="quarter" idx="12"/>
          </p:nvPr>
        </p:nvSpPr>
        <p:spPr/>
        <p:txBody>
          <a:bodyPr/>
          <a:lstStyle/>
          <a:p>
            <a:fld id="{4669315E-5A66-CF44-AE5D-C333B2F730C4}" type="slidenum">
              <a:rPr lang="en-GB" smtClean="0"/>
              <a:pPr/>
              <a:t>1</a:t>
            </a:fld>
            <a:endParaRPr lang="en-GB" dirty="0"/>
          </a:p>
        </p:txBody>
      </p:sp>
      <p:pic>
        <p:nvPicPr>
          <p:cNvPr id="8" name="Picture 7" descr="A blue screen with yellow stars&#10;&#10;Description automatically generated with low confidence"/>
          <p:cNvPicPr/>
          <p:nvPr/>
        </p:nvPicPr>
        <p:blipFill>
          <a:blip r:embed="rId2">
            <a:extLst>
              <a:ext uri="{28A0092B-C50C-407E-A947-70E740481C1C}">
                <a14:useLocalDpi xmlns:a14="http://schemas.microsoft.com/office/drawing/2010/main" val="0"/>
              </a:ext>
            </a:extLst>
          </a:blip>
          <a:stretch>
            <a:fillRect/>
          </a:stretch>
        </p:blipFill>
        <p:spPr>
          <a:xfrm>
            <a:off x="554672" y="5160010"/>
            <a:ext cx="719455" cy="478790"/>
          </a:xfrm>
          <a:prstGeom prst="rect">
            <a:avLst/>
          </a:prstGeom>
        </p:spPr>
      </p:pic>
      <p:pic>
        <p:nvPicPr>
          <p:cNvPr id="3" name="Picture 2"/>
          <p:cNvPicPr>
            <a:picLocks noChangeAspect="1"/>
          </p:cNvPicPr>
          <p:nvPr/>
        </p:nvPicPr>
        <p:blipFill>
          <a:blip r:embed="rId3"/>
          <a:stretch>
            <a:fillRect/>
          </a:stretch>
        </p:blipFill>
        <p:spPr>
          <a:xfrm>
            <a:off x="2759679" y="470523"/>
            <a:ext cx="1981372" cy="1402202"/>
          </a:xfrm>
          <a:prstGeom prst="rect">
            <a:avLst/>
          </a:prstGeom>
        </p:spPr>
      </p:pic>
      <p:pic>
        <p:nvPicPr>
          <p:cNvPr id="5" name="Picture 4"/>
          <p:cNvPicPr>
            <a:picLocks noChangeAspect="1"/>
          </p:cNvPicPr>
          <p:nvPr/>
        </p:nvPicPr>
        <p:blipFill>
          <a:blip r:embed="rId4"/>
          <a:stretch>
            <a:fillRect/>
          </a:stretch>
        </p:blipFill>
        <p:spPr>
          <a:xfrm>
            <a:off x="4812613" y="604898"/>
            <a:ext cx="1352550" cy="1123950"/>
          </a:xfrm>
          <a:prstGeom prst="rect">
            <a:avLst/>
          </a:prstGeom>
        </p:spPr>
      </p:pic>
      <p:pic>
        <p:nvPicPr>
          <p:cNvPr id="9" name="Picture 8"/>
          <p:cNvPicPr>
            <a:picLocks noChangeAspect="1"/>
          </p:cNvPicPr>
          <p:nvPr/>
        </p:nvPicPr>
        <p:blipFill>
          <a:blip r:embed="rId5"/>
          <a:stretch>
            <a:fillRect/>
          </a:stretch>
        </p:blipFill>
        <p:spPr>
          <a:xfrm>
            <a:off x="3659919" y="1844348"/>
            <a:ext cx="5715000" cy="581025"/>
          </a:xfrm>
          <a:prstGeom prst="rect">
            <a:avLst/>
          </a:prstGeom>
        </p:spPr>
      </p:pic>
      <p:pic>
        <p:nvPicPr>
          <p:cNvPr id="12" name="Picture 11"/>
          <p:cNvPicPr>
            <a:picLocks noChangeAspect="1"/>
          </p:cNvPicPr>
          <p:nvPr/>
        </p:nvPicPr>
        <p:blipFill>
          <a:blip r:embed="rId6"/>
          <a:stretch>
            <a:fillRect/>
          </a:stretch>
        </p:blipFill>
        <p:spPr>
          <a:xfrm>
            <a:off x="6342698" y="668140"/>
            <a:ext cx="2968280" cy="892661"/>
          </a:xfrm>
          <a:prstGeom prst="rect">
            <a:avLst/>
          </a:prstGeom>
        </p:spPr>
      </p:pic>
      <p:pic>
        <p:nvPicPr>
          <p:cNvPr id="13" name="Picture 12"/>
          <p:cNvPicPr>
            <a:picLocks noChangeAspect="1"/>
          </p:cNvPicPr>
          <p:nvPr/>
        </p:nvPicPr>
        <p:blipFill>
          <a:blip r:embed="rId7"/>
          <a:stretch>
            <a:fillRect/>
          </a:stretch>
        </p:blipFill>
        <p:spPr>
          <a:xfrm>
            <a:off x="9374919" y="470523"/>
            <a:ext cx="2297596" cy="1809750"/>
          </a:xfrm>
          <a:prstGeom prst="rect">
            <a:avLst/>
          </a:prstGeom>
        </p:spPr>
      </p:pic>
      <p:sp>
        <p:nvSpPr>
          <p:cNvPr id="14" name="TextBox 13"/>
          <p:cNvSpPr txBox="1"/>
          <p:nvPr/>
        </p:nvSpPr>
        <p:spPr>
          <a:xfrm>
            <a:off x="9652884" y="1846619"/>
            <a:ext cx="2305878" cy="1200329"/>
          </a:xfrm>
          <a:prstGeom prst="rect">
            <a:avLst/>
          </a:prstGeom>
          <a:noFill/>
        </p:spPr>
        <p:txBody>
          <a:bodyPr wrap="square" rtlCol="0">
            <a:spAutoFit/>
          </a:bodyPr>
          <a:lstStyle/>
          <a:p>
            <a:r>
              <a:rPr lang="fr-FR" dirty="0"/>
              <a:t>LITHUANIAN CENTRE FOR SOCIAL SCIENCES (LCSS)</a:t>
            </a:r>
            <a:endParaRPr lang="fi-FI" dirty="0"/>
          </a:p>
          <a:p>
            <a:endParaRPr lang="fi-FI" dirty="0"/>
          </a:p>
        </p:txBody>
      </p:sp>
      <p:sp>
        <p:nvSpPr>
          <p:cNvPr id="2" name="TextBox 1">
            <a:extLst>
              <a:ext uri="{FF2B5EF4-FFF2-40B4-BE49-F238E27FC236}">
                <a16:creationId xmlns:a16="http://schemas.microsoft.com/office/drawing/2014/main" id="{BF9F7224-9B41-8148-ACE1-CC16325FD67A}"/>
              </a:ext>
            </a:extLst>
          </p:cNvPr>
          <p:cNvSpPr txBox="1"/>
          <p:nvPr/>
        </p:nvSpPr>
        <p:spPr>
          <a:xfrm>
            <a:off x="506300" y="5746003"/>
            <a:ext cx="3075102" cy="246221"/>
          </a:xfrm>
          <a:prstGeom prst="rect">
            <a:avLst/>
          </a:prstGeom>
          <a:noFill/>
        </p:spPr>
        <p:txBody>
          <a:bodyPr wrap="square" rtlCol="0">
            <a:spAutoFit/>
          </a:bodyPr>
          <a:lstStyle/>
          <a:p>
            <a:r>
              <a:rPr lang="en-GB" sz="1000" dirty="0"/>
              <a:t>Funded by the European Union, Ref. VS/2021/0196 </a:t>
            </a:r>
            <a:endParaRPr lang="fi-FI" sz="1000" dirty="0"/>
          </a:p>
        </p:txBody>
      </p:sp>
    </p:spTree>
    <p:extLst>
      <p:ext uri="{BB962C8B-B14F-4D97-AF65-F5344CB8AC3E}">
        <p14:creationId xmlns:p14="http://schemas.microsoft.com/office/powerpoint/2010/main" val="4215688687"/>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5"/>
            <a:ext cx="10515600" cy="903999"/>
          </a:xfrm>
        </p:spPr>
        <p:txBody>
          <a:bodyPr>
            <a:normAutofit/>
          </a:bodyPr>
          <a:lstStyle/>
          <a:p>
            <a:pPr lvl="1"/>
            <a:r>
              <a:rPr lang="en-GB" sz="2400" b="1" dirty="0">
                <a:latin typeface="Arial" panose="020B0604020202020204" pitchFamily="34" charset="0"/>
                <a:cs typeface="Arial" panose="020B0604020202020204" pitchFamily="34" charset="0"/>
              </a:rPr>
              <a:t>Main approach and defining vulnerable groups</a:t>
            </a:r>
          </a:p>
        </p:txBody>
      </p:sp>
      <p:sp>
        <p:nvSpPr>
          <p:cNvPr id="3" name="Sisällön paikkamerkki 2"/>
          <p:cNvSpPr>
            <a:spLocks noGrp="1"/>
          </p:cNvSpPr>
          <p:nvPr>
            <p:ph idx="1"/>
          </p:nvPr>
        </p:nvSpPr>
        <p:spPr>
          <a:xfrm>
            <a:off x="641130" y="1286827"/>
            <a:ext cx="10515600" cy="4351338"/>
          </a:xfrm>
        </p:spPr>
        <p:txBody>
          <a:bodyPr>
            <a:noAutofit/>
          </a:bodyPr>
          <a:lstStyle/>
          <a:p>
            <a:pPr marL="263525" indent="-171450"/>
            <a:r>
              <a:rPr lang="en-GB" sz="1400" dirty="0">
                <a:latin typeface="Arial" panose="020B0604020202020204" pitchFamily="34" charset="0"/>
                <a:cs typeface="Arial" panose="020B0604020202020204" pitchFamily="34" charset="0"/>
              </a:rPr>
              <a:t>Actor centred institutionalism (</a:t>
            </a:r>
            <a:r>
              <a:rPr lang="en-GB" sz="1400" dirty="0" err="1">
                <a:latin typeface="Arial" panose="020B0604020202020204" pitchFamily="34" charset="0"/>
                <a:cs typeface="Arial" panose="020B0604020202020204" pitchFamily="34" charset="0"/>
              </a:rPr>
              <a:t>Schaprf</a:t>
            </a:r>
            <a:r>
              <a:rPr lang="en-GB" sz="1400" dirty="0">
                <a:latin typeface="Arial" panose="020B0604020202020204" pitchFamily="34" charset="0"/>
                <a:cs typeface="Arial" panose="020B0604020202020204" pitchFamily="34" charset="0"/>
              </a:rPr>
              <a:t> 1997), in contexts of ideas, institutions and interests (Hall 1997)</a:t>
            </a:r>
          </a:p>
          <a:p>
            <a:pPr marL="263525" indent="-171450"/>
            <a:r>
              <a:rPr lang="en-GB" sz="1400" dirty="0">
                <a:latin typeface="Arial" panose="020B0604020202020204" pitchFamily="34" charset="0"/>
                <a:cs typeface="Arial" panose="020B0604020202020204" pitchFamily="34" charset="0"/>
              </a:rPr>
              <a:t>Power resources (</a:t>
            </a:r>
            <a:r>
              <a:rPr lang="en-GB" sz="1400" dirty="0" err="1">
                <a:latin typeface="Arial" panose="020B0604020202020204" pitchFamily="34" charset="0"/>
                <a:cs typeface="Arial" panose="020B0604020202020204" pitchFamily="34" charset="0"/>
              </a:rPr>
              <a:t>Korpi</a:t>
            </a:r>
            <a:r>
              <a:rPr lang="en-GB" sz="1400" dirty="0">
                <a:latin typeface="Arial" panose="020B0604020202020204" pitchFamily="34" charset="0"/>
                <a:cs typeface="Arial" panose="020B0604020202020204" pitchFamily="34" charset="0"/>
              </a:rPr>
              <a:t> 1989,2003): importance of political mobilisation, particularly the role and strength of labour  mobilization explaining the different levels of policy development and efficiencies of social policies. The power resource theory is suited to analyse the differences in distributional rewards and policy preferences of different social classes, and therefore very useful for analysing policy processes and outcomes for the vulnerable groups</a:t>
            </a:r>
          </a:p>
          <a:p>
            <a:pPr marL="263525" indent="-171450"/>
            <a:r>
              <a:rPr lang="en-GB" sz="1400" dirty="0">
                <a:latin typeface="Arial" panose="020B0604020202020204" pitchFamily="34" charset="0"/>
                <a:cs typeface="Arial" panose="020B0604020202020204" pitchFamily="34" charset="0"/>
              </a:rPr>
              <a:t>Multilevel governance </a:t>
            </a:r>
          </a:p>
          <a:p>
            <a:pPr marL="263525" indent="-171450"/>
            <a:r>
              <a:rPr lang="en-GB" sz="1400" dirty="0">
                <a:latin typeface="Arial" panose="020B0604020202020204" pitchFamily="34" charset="0"/>
                <a:cs typeface="Arial" panose="020B0604020202020204" pitchFamily="34" charset="0"/>
              </a:rPr>
              <a:t>Framework also for the analysis: actor-centred institutionalism, actors’ strategies and actions towards policy making and bargaining are embedded in certain institutional conditions</a:t>
            </a:r>
          </a:p>
          <a:p>
            <a:pPr marL="0" indent="0" algn="just">
              <a:spcAft>
                <a:spcPts val="800"/>
              </a:spcAft>
              <a:buNone/>
            </a:pPr>
            <a:r>
              <a:rPr lang="en-GB" sz="1400" dirty="0">
                <a:solidFill>
                  <a:srgbClr val="C00000"/>
                </a:solidFill>
                <a:latin typeface="Arial" panose="020B0604020202020204" pitchFamily="34" charset="0"/>
                <a:ea typeface="Calibri" panose="020F0502020204030204" pitchFamily="34" charset="0"/>
                <a:cs typeface="Times New Roman" panose="02020603050405020304" pitchFamily="18" charset="0"/>
              </a:rPr>
              <a:t>Defining vulnerable groups</a:t>
            </a:r>
            <a:r>
              <a:rPr lang="en-GB" sz="1400" dirty="0">
                <a:latin typeface="Arial" panose="020B0604020202020204" pitchFamily="34" charset="0"/>
                <a:ea typeface="Calibri" panose="020F0502020204030204" pitchFamily="34" charset="0"/>
                <a:cs typeface="Times New Roman" panose="02020603050405020304" pitchFamily="18" charset="0"/>
              </a:rPr>
              <a:t>: </a:t>
            </a:r>
            <a:r>
              <a:rPr lang="en-GB" sz="1400" b="1" dirty="0">
                <a:latin typeface="Arial" panose="020B0604020202020204" pitchFamily="34" charset="0"/>
                <a:ea typeface="Calibri" panose="020F0502020204030204" pitchFamily="34" charset="0"/>
                <a:cs typeface="Times New Roman" panose="02020603050405020304" pitchFamily="18" charset="0"/>
              </a:rPr>
              <a:t>groups whose social and employment situation have been hit hardest by the economic and social damage by the COVID-19 crisis’</a:t>
            </a:r>
            <a:endParaRPr lang="en-GB" sz="1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GB" sz="1400" b="1" dirty="0">
                <a:latin typeface="Arial" panose="020B0604020202020204" pitchFamily="34" charset="0"/>
                <a:ea typeface="Calibri" panose="020F0502020204030204" pitchFamily="34" charset="0"/>
                <a:cs typeface="Times New Roman" panose="02020603050405020304" pitchFamily="18" charset="0"/>
              </a:rPr>
              <a:t>Vulnerability related to employment status</a:t>
            </a:r>
            <a:r>
              <a:rPr lang="en-GB" sz="1400" dirty="0">
                <a:latin typeface="Arial" panose="020B0604020202020204" pitchFamily="34" charset="0"/>
                <a:ea typeface="Calibri" panose="020F0502020204030204" pitchFamily="34" charset="0"/>
                <a:cs typeface="Times New Roman" panose="02020603050405020304" pitchFamily="18" charset="0"/>
              </a:rPr>
              <a:t>: refers to adverse-precarious employment conditions exposing the workers to low job and social security, low pay and autonomy and insufficient or even absence of collective interest representation; risky work arrangement and health and safety security conditions. </a:t>
            </a:r>
          </a:p>
          <a:p>
            <a:pPr marL="342900" lvl="0" indent="-342900" algn="just">
              <a:spcAft>
                <a:spcPts val="0"/>
              </a:spcAft>
              <a:buFont typeface="Symbol" panose="05050102010706020507" pitchFamily="18" charset="2"/>
              <a:buChar char=""/>
            </a:pPr>
            <a:r>
              <a:rPr lang="en-GB" sz="1400" b="1" dirty="0">
                <a:latin typeface="Arial" panose="020B0604020202020204" pitchFamily="34" charset="0"/>
                <a:ea typeface="Calibri" panose="020F0502020204030204" pitchFamily="34" charset="0"/>
                <a:cs typeface="Times New Roman" panose="02020603050405020304" pitchFamily="18" charset="0"/>
              </a:rPr>
              <a:t>Vulnerability related to the economy and labour market</a:t>
            </a:r>
            <a:r>
              <a:rPr lang="en-GB" sz="1400" dirty="0">
                <a:latin typeface="Arial" panose="020B0604020202020204" pitchFamily="34" charset="0"/>
                <a:ea typeface="Calibri" panose="020F0502020204030204" pitchFamily="34" charset="0"/>
                <a:cs typeface="Times New Roman" panose="02020603050405020304" pitchFamily="18" charset="0"/>
              </a:rPr>
              <a:t>: refers to those sectors of labour market segments that were impacted heavily by the counter-pandemic measures (for example long term closures, declined in demand or disruption of supply chains).  </a:t>
            </a:r>
          </a:p>
          <a:p>
            <a:pPr marL="342900" lvl="0" indent="-342900" algn="just">
              <a:spcAft>
                <a:spcPts val="800"/>
              </a:spcAft>
              <a:buFont typeface="Symbol" panose="05050102010706020507" pitchFamily="18" charset="2"/>
              <a:buChar char=""/>
            </a:pPr>
            <a:r>
              <a:rPr lang="en-GB" sz="1400" b="1" dirty="0">
                <a:latin typeface="Arial" panose="020B0604020202020204" pitchFamily="34" charset="0"/>
                <a:ea typeface="Calibri" panose="020F0502020204030204" pitchFamily="34" charset="0"/>
                <a:cs typeface="Times New Roman" panose="02020603050405020304" pitchFamily="18" charset="0"/>
              </a:rPr>
              <a:t>Social vulnerability</a:t>
            </a:r>
            <a:r>
              <a:rPr lang="en-GB" sz="1400" dirty="0">
                <a:latin typeface="Arial" panose="020B0604020202020204" pitchFamily="34" charset="0"/>
                <a:ea typeface="Calibri" panose="020F0502020204030204" pitchFamily="34" charset="0"/>
                <a:cs typeface="Times New Roman" panose="02020603050405020304" pitchFamily="18" charset="0"/>
              </a:rPr>
              <a:t>: social vulnerability refers to the inability of people, organisations, and societies to withstand adverse impacts from multiple stressors to which they are exposed. Specifically, the social vulnerability might be related to adverse family or migrant status and health pre-conditions that might cause disadvantages in terms of employment and lower the well-being of the persons. </a:t>
            </a:r>
          </a:p>
          <a:p>
            <a:pPr marL="0" indent="0">
              <a:buNone/>
            </a:pPr>
            <a:br>
              <a:rPr lang="en-GB" sz="1400" dirty="0">
                <a:latin typeface="Arial" panose="020B0604020202020204" pitchFamily="34" charset="0"/>
                <a:cs typeface="Arial" panose="020B0604020202020204" pitchFamily="34" charset="0"/>
              </a:rPr>
            </a:br>
            <a:endParaRPr lang="en-GB" sz="1400" dirty="0">
              <a:latin typeface="Arial" panose="020B0604020202020204" pitchFamily="34" charset="0"/>
              <a:cs typeface="Arial" panose="020B0604020202020204" pitchFamily="34" charset="0"/>
            </a:endParaRPr>
          </a:p>
          <a:p>
            <a:pPr marL="0" indent="0" algn="l">
              <a:lnSpc>
                <a:spcPct val="130000"/>
              </a:lnSpc>
              <a:buNone/>
            </a:pPr>
            <a:endParaRPr lang="en-GB" sz="14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10</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877560"/>
            <a:ext cx="719455" cy="478790"/>
          </a:xfrm>
          <a:prstGeom prst="rect">
            <a:avLst/>
          </a:prstGeom>
        </p:spPr>
      </p:pic>
    </p:spTree>
    <p:extLst>
      <p:ext uri="{BB962C8B-B14F-4D97-AF65-F5344CB8AC3E}">
        <p14:creationId xmlns:p14="http://schemas.microsoft.com/office/powerpoint/2010/main" val="371443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5"/>
            <a:ext cx="10515600" cy="903999"/>
          </a:xfrm>
        </p:spPr>
        <p:txBody>
          <a:bodyPr>
            <a:normAutofit/>
          </a:bodyPr>
          <a:lstStyle/>
          <a:p>
            <a:pPr lvl="1"/>
            <a:r>
              <a:rPr lang="sk-SK" sz="2400" b="1" dirty="0" err="1">
                <a:latin typeface="Arial" panose="020B0604020202020204" pitchFamily="34" charset="0"/>
                <a:cs typeface="Arial" panose="020B0604020202020204" pitchFamily="34" charset="0"/>
              </a:rPr>
              <a:t>Empirical</a:t>
            </a:r>
            <a:r>
              <a:rPr lang="sk-SK" sz="2400" b="1" dirty="0">
                <a:latin typeface="Arial" panose="020B0604020202020204" pitchFamily="34" charset="0"/>
                <a:cs typeface="Arial" panose="020B0604020202020204" pitchFamily="34" charset="0"/>
              </a:rPr>
              <a:t> </a:t>
            </a:r>
            <a:r>
              <a:rPr lang="sk-SK" sz="2400" b="1" dirty="0" err="1">
                <a:latin typeface="Arial" panose="020B0604020202020204" pitchFamily="34" charset="0"/>
                <a:cs typeface="Arial" panose="020B0604020202020204" pitchFamily="34" charset="0"/>
              </a:rPr>
              <a:t>selection</a:t>
            </a:r>
            <a:r>
              <a:rPr lang="sk-SK" sz="2400" b="1" dirty="0">
                <a:latin typeface="Arial" panose="020B0604020202020204" pitchFamily="34" charset="0"/>
                <a:cs typeface="Arial" panose="020B0604020202020204" pitchFamily="34" charset="0"/>
              </a:rPr>
              <a:t>  of </a:t>
            </a:r>
            <a:r>
              <a:rPr lang="en-GB" sz="2400" b="1" dirty="0">
                <a:latin typeface="Arial" panose="020B0604020202020204" pitchFamily="34" charset="0"/>
                <a:cs typeface="Arial" panose="020B0604020202020204" pitchFamily="34" charset="0"/>
              </a:rPr>
              <a:t>vulnerable groups</a:t>
            </a:r>
            <a:r>
              <a:rPr lang="sk-SK" sz="2400" b="1" dirty="0">
                <a:latin typeface="Arial" panose="020B0604020202020204" pitchFamily="34" charset="0"/>
                <a:cs typeface="Arial" panose="020B0604020202020204" pitchFamily="34" charset="0"/>
              </a:rPr>
              <a:t> (</a:t>
            </a:r>
            <a:r>
              <a:rPr lang="sk-SK" sz="2400" b="1" dirty="0" err="1">
                <a:latin typeface="Arial" panose="020B0604020202020204" pitchFamily="34" charset="0"/>
                <a:cs typeface="Arial" panose="020B0604020202020204" pitchFamily="34" charset="0"/>
              </a:rPr>
              <a:t>not</a:t>
            </a:r>
            <a:r>
              <a:rPr lang="sk-SK" sz="2400" b="1" dirty="0">
                <a:latin typeface="Arial" panose="020B0604020202020204" pitchFamily="34" charset="0"/>
                <a:cs typeface="Arial" panose="020B0604020202020204" pitchFamily="34" charset="0"/>
              </a:rPr>
              <a:t> </a:t>
            </a:r>
            <a:r>
              <a:rPr lang="sk-SK" sz="2400" b="1" dirty="0" err="1">
                <a:latin typeface="Arial" panose="020B0604020202020204" pitchFamily="34" charset="0"/>
                <a:cs typeface="Arial" panose="020B0604020202020204" pitchFamily="34" charset="0"/>
              </a:rPr>
              <a:t>limited</a:t>
            </a:r>
            <a:r>
              <a:rPr lang="sk-SK" sz="2400" b="1" dirty="0">
                <a:latin typeface="Arial" panose="020B0604020202020204" pitchFamily="34" charset="0"/>
                <a:cs typeface="Arial" panose="020B0604020202020204" pitchFamily="34" charset="0"/>
              </a:rPr>
              <a:t>)</a:t>
            </a:r>
            <a:endParaRPr lang="en-GB" sz="2400" b="1" dirty="0">
              <a:latin typeface="Arial" panose="020B0604020202020204" pitchFamily="34" charset="0"/>
              <a:cs typeface="Arial" panose="020B0604020202020204" pitchFamily="34" charset="0"/>
            </a:endParaRPr>
          </a:p>
        </p:txBody>
      </p:sp>
      <p:sp>
        <p:nvSpPr>
          <p:cNvPr id="3" name="Sisällön paikkamerkki 2"/>
          <p:cNvSpPr>
            <a:spLocks noGrp="1"/>
          </p:cNvSpPr>
          <p:nvPr>
            <p:ph idx="1"/>
          </p:nvPr>
        </p:nvSpPr>
        <p:spPr>
          <a:xfrm>
            <a:off x="641130" y="1286827"/>
            <a:ext cx="10515600" cy="4351338"/>
          </a:xfrm>
        </p:spPr>
        <p:txBody>
          <a:bodyPr>
            <a:noAutofit/>
          </a:bodyPr>
          <a:lstStyle/>
          <a:p>
            <a:pPr marL="0" indent="0">
              <a:buNone/>
            </a:pPr>
            <a:br>
              <a:rPr lang="en-GB" sz="1400" dirty="0">
                <a:latin typeface="Arial" panose="020B0604020202020204" pitchFamily="34" charset="0"/>
                <a:cs typeface="Arial" panose="020B0604020202020204" pitchFamily="34" charset="0"/>
              </a:rPr>
            </a:br>
            <a:endParaRPr lang="sk-SK" sz="1400" dirty="0">
              <a:latin typeface="Arial" panose="020B0604020202020204" pitchFamily="34" charset="0"/>
              <a:cs typeface="Arial" panose="020B0604020202020204" pitchFamily="34" charset="0"/>
            </a:endParaRPr>
          </a:p>
          <a:p>
            <a:pPr marL="0" indent="0">
              <a:buNone/>
            </a:pPr>
            <a:endParaRPr lang="sk-SK" sz="1400" dirty="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indent="0" algn="l">
              <a:lnSpc>
                <a:spcPct val="130000"/>
              </a:lnSpc>
              <a:buNone/>
            </a:pPr>
            <a:endParaRPr lang="en-GB" sz="14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11</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877560"/>
            <a:ext cx="719455" cy="478790"/>
          </a:xfrm>
          <a:prstGeom prst="rect">
            <a:avLst/>
          </a:prstGeom>
        </p:spPr>
      </p:pic>
      <p:graphicFrame>
        <p:nvGraphicFramePr>
          <p:cNvPr id="2" name="Diagram 1"/>
          <p:cNvGraphicFramePr/>
          <p:nvPr>
            <p:extLst>
              <p:ext uri="{D42A27DB-BD31-4B8C-83A1-F6EECF244321}">
                <p14:modId xmlns:p14="http://schemas.microsoft.com/office/powerpoint/2010/main" val="3596586302"/>
              </p:ext>
            </p:extLst>
          </p:nvPr>
        </p:nvGraphicFramePr>
        <p:xfrm>
          <a:off x="1440793" y="112024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7969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p:txBody>
          <a:bodyPr>
            <a:normAutofit/>
          </a:bodyPr>
          <a:lstStyle/>
          <a:p>
            <a:pPr algn="l"/>
            <a:r>
              <a:rPr lang="en-GB" sz="3600" dirty="0">
                <a:latin typeface="Arial" panose="020B0604020202020204" pitchFamily="34" charset="0"/>
                <a:cs typeface="Arial" panose="020B0604020202020204" pitchFamily="34" charset="0"/>
              </a:rPr>
              <a:t>Questions for discussion </a:t>
            </a:r>
          </a:p>
        </p:txBody>
      </p:sp>
      <p:sp>
        <p:nvSpPr>
          <p:cNvPr id="3" name="Sisällön paikkamerkki 2"/>
          <p:cNvSpPr>
            <a:spLocks noGrp="1"/>
          </p:cNvSpPr>
          <p:nvPr>
            <p:ph idx="1"/>
          </p:nvPr>
        </p:nvSpPr>
        <p:spPr/>
        <p:txBody>
          <a:bodyPr>
            <a:noAutofit/>
          </a:bodyPr>
          <a:lstStyle/>
          <a:p>
            <a:pPr marL="0" indent="0">
              <a:buNone/>
            </a:pPr>
            <a:r>
              <a:rPr lang="en-GB" sz="1800" dirty="0">
                <a:latin typeface="Arial" panose="020B0604020202020204" pitchFamily="34" charset="0"/>
                <a:cs typeface="Arial" panose="020B0604020202020204" pitchFamily="34" charset="0"/>
              </a:rPr>
              <a:t>What is the main – primary focus of the project? (practical consequence for data collection)</a:t>
            </a:r>
          </a:p>
          <a:p>
            <a:pPr lvl="1"/>
            <a:r>
              <a:rPr lang="en-GB" sz="1400" dirty="0">
                <a:latin typeface="Arial" panose="020B0604020202020204" pitchFamily="34" charset="0"/>
                <a:cs typeface="Arial" panose="020B0604020202020204" pitchFamily="34" charset="0"/>
              </a:rPr>
              <a:t>Policies</a:t>
            </a:r>
          </a:p>
          <a:p>
            <a:pPr lvl="1"/>
            <a:r>
              <a:rPr lang="en-GB" sz="1400" dirty="0">
                <a:latin typeface="Arial" panose="020B0604020202020204" pitchFamily="34" charset="0"/>
                <a:cs typeface="Arial" panose="020B0604020202020204" pitchFamily="34" charset="0"/>
              </a:rPr>
              <a:t>Involvement of social partners in social dialogue </a:t>
            </a:r>
          </a:p>
          <a:p>
            <a:pPr lvl="1"/>
            <a:r>
              <a:rPr lang="en-GB" sz="1400" dirty="0">
                <a:latin typeface="Arial" panose="020B0604020202020204" pitchFamily="34" charset="0"/>
                <a:cs typeface="Arial" panose="020B0604020202020204" pitchFamily="34" charset="0"/>
              </a:rPr>
              <a:t>Vulnerable groups </a:t>
            </a:r>
          </a:p>
          <a:p>
            <a:r>
              <a:rPr lang="en-GB" sz="1800" dirty="0">
                <a:latin typeface="Arial" panose="020B0604020202020204" pitchFamily="34" charset="0"/>
                <a:cs typeface="Arial" panose="020B0604020202020204" pitchFamily="34" charset="0"/>
              </a:rPr>
              <a:t>Are we focusing  on all employment and social policies to mitigate the pandemic impact or only policies targeting vulnerable groups?</a:t>
            </a:r>
          </a:p>
          <a:p>
            <a:r>
              <a:rPr lang="en-GB" sz="1800" dirty="0">
                <a:latin typeface="Arial" panose="020B0604020202020204" pitchFamily="34" charset="0"/>
                <a:cs typeface="Arial" panose="020B0604020202020204" pitchFamily="34" charset="0"/>
              </a:rPr>
              <a:t>Are we focusing only  of those employment and social policies where the social partners have been involved?</a:t>
            </a:r>
          </a:p>
          <a:p>
            <a:r>
              <a:rPr lang="en-GB" sz="1800" dirty="0">
                <a:latin typeface="Arial" panose="020B0604020202020204" pitchFamily="34" charset="0"/>
                <a:cs typeface="Arial" panose="020B0604020202020204" pitchFamily="34" charset="0"/>
              </a:rPr>
              <a:t>Who are social partners:  involved in tripartite or bipartite social dialogue or also those excluded (e.g. professional associations), NGO and other CSOs (?) </a:t>
            </a:r>
          </a:p>
          <a:p>
            <a:r>
              <a:rPr lang="en-GB" sz="1800" dirty="0">
                <a:latin typeface="Arial" panose="020B0604020202020204" pitchFamily="34" charset="0"/>
                <a:cs typeface="Arial" panose="020B0604020202020204" pitchFamily="34" charset="0"/>
              </a:rPr>
              <a:t>How to approach and collect the changes/updates of the policies over time (very often)?</a:t>
            </a:r>
          </a:p>
          <a:p>
            <a:r>
              <a:rPr lang="en-GB" sz="1800" dirty="0">
                <a:latin typeface="Arial" panose="020B0604020202020204" pitchFamily="34" charset="0"/>
                <a:cs typeface="Arial" panose="020B0604020202020204" pitchFamily="34" charset="0"/>
              </a:rPr>
              <a:t>Do we want to have comparative statistical analysis based on main economic/social indicators?  </a:t>
            </a:r>
          </a:p>
          <a:p>
            <a:pPr marL="0" indent="0">
              <a:buNone/>
            </a:pPr>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pPr marL="0" indent="0" algn="l">
              <a:buNone/>
            </a:pPr>
            <a:endParaRPr lang="en-GB" sz="1800" dirty="0">
              <a:latin typeface="Arial" panose="020B0604020202020204" pitchFamily="34" charset="0"/>
              <a:cs typeface="Arial" panose="020B0604020202020204" pitchFamily="34" charset="0"/>
            </a:endParaRPr>
          </a:p>
          <a:p>
            <a:pPr marL="0" indent="0" algn="l">
              <a:buNone/>
            </a:pPr>
            <a:endParaRPr lang="en-GB" sz="1800" dirty="0">
              <a:latin typeface="Arial" panose="020B0604020202020204" pitchFamily="34" charset="0"/>
              <a:cs typeface="Arial" panose="020B0604020202020204" pitchFamily="34" charset="0"/>
            </a:endParaRPr>
          </a:p>
          <a:p>
            <a:pPr marL="0" indent="0" algn="l">
              <a:buNone/>
            </a:pPr>
            <a:br>
              <a:rPr lang="en-GB" sz="1800" dirty="0">
                <a:latin typeface="Arial" panose="020B0604020202020204" pitchFamily="34" charset="0"/>
                <a:cs typeface="Arial" panose="020B0604020202020204" pitchFamily="34" charset="0"/>
              </a:rPr>
            </a:br>
            <a:endParaRPr lang="en-GB" sz="1800" dirty="0">
              <a:latin typeface="Arial" panose="020B0604020202020204" pitchFamily="34" charset="0"/>
              <a:cs typeface="Arial" panose="020B0604020202020204" pitchFamily="34" charset="0"/>
            </a:endParaRPr>
          </a:p>
          <a:p>
            <a:pPr algn="l">
              <a:lnSpc>
                <a:spcPct val="130000"/>
              </a:lnSpc>
            </a:pPr>
            <a:endParaRPr lang="en-GB" sz="18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12</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82599" y="5877559"/>
            <a:ext cx="719455" cy="478790"/>
          </a:xfrm>
          <a:prstGeom prst="rect">
            <a:avLst/>
          </a:prstGeom>
        </p:spPr>
      </p:pic>
    </p:spTree>
    <p:extLst>
      <p:ext uri="{BB962C8B-B14F-4D97-AF65-F5344CB8AC3E}">
        <p14:creationId xmlns:p14="http://schemas.microsoft.com/office/powerpoint/2010/main" val="3103923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p:txBody>
          <a:bodyPr/>
          <a:lstStyle/>
          <a:p>
            <a:r>
              <a:rPr lang="sk-SK" dirty="0"/>
              <a:t>Copreq and Fireq database</a:t>
            </a:r>
            <a:endParaRPr lang="fi-FI" dirty="0"/>
          </a:p>
        </p:txBody>
      </p:sp>
      <p:sp>
        <p:nvSpPr>
          <p:cNvPr id="3" name="Sisällön paikkamerkki 2"/>
          <p:cNvSpPr>
            <a:spLocks noGrp="1"/>
          </p:cNvSpPr>
          <p:nvPr>
            <p:ph idx="1"/>
          </p:nvPr>
        </p:nvSpPr>
        <p:spPr/>
        <p:txBody>
          <a:bodyPr>
            <a:noAutofit/>
          </a:bodyPr>
          <a:lstStyle/>
          <a:p>
            <a:pPr algn="l"/>
            <a:endParaRPr lang="en-GB" sz="1200" dirty="0"/>
          </a:p>
          <a:p>
            <a:pPr algn="l"/>
            <a:br>
              <a:rPr lang="en-GB" sz="1200" dirty="0"/>
            </a:br>
            <a:endParaRPr lang="en-US" sz="1200" dirty="0"/>
          </a:p>
          <a:p>
            <a:pPr algn="l">
              <a:lnSpc>
                <a:spcPct val="130000"/>
              </a:lnSpc>
            </a:pPr>
            <a:endParaRPr lang="fi-FI" sz="1200" dirty="0"/>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13</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877560"/>
            <a:ext cx="719455" cy="478790"/>
          </a:xfrm>
          <a:prstGeom prst="rect">
            <a:avLst/>
          </a:prstGeom>
        </p:spPr>
      </p:pic>
      <p:pic>
        <p:nvPicPr>
          <p:cNvPr id="9" name="Picture 8">
            <a:extLst>
              <a:ext uri="{FF2B5EF4-FFF2-40B4-BE49-F238E27FC236}">
                <a16:creationId xmlns:a16="http://schemas.microsoft.com/office/drawing/2014/main" id="{1D32FF67-C97D-48D1-57A4-5F1838E67141}"/>
              </a:ext>
            </a:extLst>
          </p:cNvPr>
          <p:cNvPicPr>
            <a:picLocks noChangeAspect="1"/>
          </p:cNvPicPr>
          <p:nvPr/>
        </p:nvPicPr>
        <p:blipFill>
          <a:blip r:embed="rId3"/>
          <a:stretch>
            <a:fillRect/>
          </a:stretch>
        </p:blipFill>
        <p:spPr>
          <a:xfrm>
            <a:off x="1016667" y="1504950"/>
            <a:ext cx="10158666" cy="4007485"/>
          </a:xfrm>
          <a:prstGeom prst="rect">
            <a:avLst/>
          </a:prstGeom>
        </p:spPr>
      </p:pic>
    </p:spTree>
    <p:extLst>
      <p:ext uri="{BB962C8B-B14F-4D97-AF65-F5344CB8AC3E}">
        <p14:creationId xmlns:p14="http://schemas.microsoft.com/office/powerpoint/2010/main" val="2508798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p:txBody>
          <a:bodyPr/>
          <a:lstStyle/>
          <a:p>
            <a:r>
              <a:rPr lang="en-GB" dirty="0"/>
              <a:t>Questions related to the database to be discussed </a:t>
            </a:r>
          </a:p>
        </p:txBody>
      </p:sp>
      <p:sp>
        <p:nvSpPr>
          <p:cNvPr id="3" name="Sisällön paikkamerkki 2"/>
          <p:cNvSpPr>
            <a:spLocks noGrp="1"/>
          </p:cNvSpPr>
          <p:nvPr>
            <p:ph idx="1"/>
          </p:nvPr>
        </p:nvSpPr>
        <p:spPr/>
        <p:txBody>
          <a:bodyPr>
            <a:noAutofit/>
          </a:bodyPr>
          <a:lstStyle/>
          <a:p>
            <a:pPr marL="0" indent="0">
              <a:buNone/>
            </a:pPr>
            <a:endParaRPr lang="sk-SK" sz="1200" dirty="0"/>
          </a:p>
          <a:p>
            <a:pPr marL="0" indent="0">
              <a:buNone/>
            </a:pPr>
            <a:r>
              <a:rPr lang="sk-SK" sz="1600" b="1" dirty="0"/>
              <a:t>Content</a:t>
            </a:r>
          </a:p>
          <a:p>
            <a:pPr marL="285750" indent="-285750">
              <a:buFont typeface="Arial" panose="020B0604020202020204" pitchFamily="34" charset="0"/>
              <a:buChar char="•"/>
            </a:pPr>
            <a:r>
              <a:rPr lang="sk-SK" sz="1600" dirty="0"/>
              <a:t>Do you have any comments regarding the selection of the variables? Would the classification of policy measures be universal for all EU countries?</a:t>
            </a:r>
          </a:p>
          <a:p>
            <a:pPr marL="285750" indent="-285750"/>
            <a:r>
              <a:rPr lang="sk-SK" sz="1600" dirty="0"/>
              <a:t>Do we collect the collective agreements as well?</a:t>
            </a:r>
          </a:p>
          <a:p>
            <a:pPr marL="285750" indent="-285750">
              <a:buFont typeface="Arial" panose="020B0604020202020204" pitchFamily="34" charset="0"/>
              <a:buChar char="•"/>
            </a:pPr>
            <a:r>
              <a:rPr lang="sk-SK" sz="1600" dirty="0"/>
              <a:t>Do we collect data about the EU level policies? Do we focus on the policies with the high level of involvement of social partners?</a:t>
            </a:r>
          </a:p>
          <a:p>
            <a:pPr marL="285750" indent="-285750">
              <a:buFont typeface="Arial" panose="020B0604020202020204" pitchFamily="34" charset="0"/>
              <a:buChar char="•"/>
            </a:pPr>
            <a:r>
              <a:rPr lang="sk-SK" sz="1600" dirty="0"/>
              <a:t>Do we focus on specific vulnerable groups? If yes, on which ones?</a:t>
            </a:r>
          </a:p>
          <a:p>
            <a:pPr marL="285750" indent="-285750">
              <a:buFont typeface="Arial" panose="020B0604020202020204" pitchFamily="34" charset="0"/>
              <a:buChar char="•"/>
            </a:pPr>
            <a:r>
              <a:rPr lang="sk-SK" sz="1600" dirty="0"/>
              <a:t>Will we impose any limits on the number of policies? (E.g., max 5 policies per each category)</a:t>
            </a:r>
          </a:p>
          <a:p>
            <a:pPr marL="285750" indent="-285750">
              <a:buFont typeface="Arial" panose="020B0604020202020204" pitchFamily="34" charset="0"/>
              <a:buChar char="•"/>
            </a:pPr>
            <a:endParaRPr lang="sk-SK" sz="1600" dirty="0"/>
          </a:p>
          <a:p>
            <a:pPr marL="0" indent="0">
              <a:buNone/>
            </a:pPr>
            <a:r>
              <a:rPr lang="sk-SK" sz="1600" b="1" dirty="0"/>
              <a:t>Format</a:t>
            </a:r>
          </a:p>
          <a:p>
            <a:pPr marL="285750" indent="-285750">
              <a:buFont typeface="Arial" panose="020B0604020202020204" pitchFamily="34" charset="0"/>
              <a:buChar char="•"/>
            </a:pPr>
            <a:r>
              <a:rPr lang="sk-SK" sz="1600" dirty="0"/>
              <a:t>Would excel format of the database would suitable for you and national experts?</a:t>
            </a:r>
          </a:p>
          <a:p>
            <a:pPr marL="0" indent="0" algn="l">
              <a:buNone/>
            </a:pPr>
            <a:br>
              <a:rPr lang="en-GB" sz="1600" dirty="0"/>
            </a:br>
            <a:endParaRPr lang="en-US" sz="1600" dirty="0"/>
          </a:p>
          <a:p>
            <a:pPr algn="l">
              <a:lnSpc>
                <a:spcPct val="130000"/>
              </a:lnSpc>
            </a:pPr>
            <a:endParaRPr lang="fi-FI" sz="1200" dirty="0"/>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14</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937568"/>
            <a:ext cx="719455" cy="478790"/>
          </a:xfrm>
          <a:prstGeom prst="rect">
            <a:avLst/>
          </a:prstGeom>
        </p:spPr>
      </p:pic>
    </p:spTree>
    <p:extLst>
      <p:ext uri="{BB962C8B-B14F-4D97-AF65-F5344CB8AC3E}">
        <p14:creationId xmlns:p14="http://schemas.microsoft.com/office/powerpoint/2010/main" val="68872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767256" y="156209"/>
            <a:ext cx="10515600" cy="1325563"/>
          </a:xfrm>
        </p:spPr>
        <p:txBody>
          <a:bodyPr>
            <a:noAutofit/>
          </a:bodyPr>
          <a:lstStyle/>
          <a:p>
            <a:r>
              <a:rPr lang="en-GB" sz="4000" b="1" dirty="0">
                <a:latin typeface="Arial" panose="020B0604020202020204" pitchFamily="34" charset="0"/>
                <a:cs typeface="Arial" panose="020B0604020202020204" pitchFamily="34" charset="0"/>
              </a:rPr>
              <a:t>Introduction of the analytical framework </a:t>
            </a:r>
          </a:p>
        </p:txBody>
      </p:sp>
      <p:sp>
        <p:nvSpPr>
          <p:cNvPr id="3" name="Sisällön paikkamerkki 2"/>
          <p:cNvSpPr>
            <a:spLocks noGrp="1"/>
          </p:cNvSpPr>
          <p:nvPr>
            <p:ph idx="1"/>
          </p:nvPr>
        </p:nvSpPr>
        <p:spPr>
          <a:xfrm>
            <a:off x="838199" y="1481772"/>
            <a:ext cx="10515600" cy="4351338"/>
          </a:xfrm>
        </p:spPr>
        <p:txBody>
          <a:bodyPr>
            <a:noAutofit/>
          </a:bodyPr>
          <a:lstStyle/>
          <a:p>
            <a:pPr algn="l"/>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Relevant outcomes of the literature review on </a:t>
            </a:r>
          </a:p>
          <a:p>
            <a:pPr lvl="2"/>
            <a:r>
              <a:rPr lang="en-GB" sz="1600" dirty="0">
                <a:latin typeface="Arial" panose="020B0604020202020204" pitchFamily="34" charset="0"/>
                <a:cs typeface="Arial" panose="020B0604020202020204" pitchFamily="34" charset="0"/>
              </a:rPr>
              <a:t>Policies targeting vulnerable groups as a response to COVID-19 pandemic</a:t>
            </a:r>
          </a:p>
          <a:p>
            <a:pPr lvl="2"/>
            <a:r>
              <a:rPr lang="en-GB" sz="1600" dirty="0">
                <a:latin typeface="Arial" panose="020B0604020202020204" pitchFamily="34" charset="0"/>
                <a:cs typeface="Arial" panose="020B0604020202020204" pitchFamily="34" charset="0"/>
              </a:rPr>
              <a:t>Social dialogue and involvement of social partners into the policy response to COVID-19 </a:t>
            </a:r>
          </a:p>
          <a:p>
            <a:pPr lvl="2"/>
            <a:r>
              <a:rPr lang="en-GB" sz="1600" dirty="0">
                <a:latin typeface="Arial" panose="020B0604020202020204" pitchFamily="34" charset="0"/>
                <a:cs typeface="Arial" panose="020B0604020202020204" pitchFamily="34" charset="0"/>
              </a:rPr>
              <a:t>Existing databases and resources portals on policy responses to COVID-19 crisis</a:t>
            </a:r>
          </a:p>
          <a:p>
            <a:pPr lvl="2"/>
            <a:r>
              <a:rPr lang="en-GB" sz="1600" dirty="0">
                <a:latin typeface="Arial" panose="020B0604020202020204" pitchFamily="34" charset="0"/>
                <a:cs typeface="Arial" panose="020B0604020202020204" pitchFamily="34" charset="0"/>
              </a:rPr>
              <a:t>Theoretical understanding of vulnerability and defining vulnerable groups</a:t>
            </a:r>
          </a:p>
          <a:p>
            <a:pPr marL="914400" lvl="2" indent="0">
              <a:buNone/>
            </a:pPr>
            <a:endParaRPr lang="en-GB" sz="1600" dirty="0">
              <a:latin typeface="Arial" panose="020B0604020202020204" pitchFamily="34" charset="0"/>
              <a:cs typeface="Arial" panose="020B0604020202020204" pitchFamily="34" charset="0"/>
            </a:endParaRPr>
          </a:p>
          <a:p>
            <a:pPr lvl="1"/>
            <a:r>
              <a:rPr lang="en-GB" sz="2000" dirty="0">
                <a:latin typeface="Arial" panose="020B0604020202020204" pitchFamily="34" charset="0"/>
                <a:cs typeface="Arial" panose="020B0604020202020204" pitchFamily="34" charset="0"/>
              </a:rPr>
              <a:t>Basics of the analytical approach and research questions </a:t>
            </a:r>
          </a:p>
          <a:p>
            <a:pPr lvl="1"/>
            <a:r>
              <a:rPr lang="en-GB" sz="2000" dirty="0">
                <a:latin typeface="Arial" panose="020B0604020202020204" pitchFamily="34" charset="0"/>
                <a:cs typeface="Arial" panose="020B0604020202020204" pitchFamily="34" charset="0"/>
              </a:rPr>
              <a:t>Types of vulnerability and defining and identifying vulnerable groups</a:t>
            </a:r>
          </a:p>
          <a:p>
            <a:pPr lvl="1"/>
            <a:r>
              <a:rPr lang="en-GB" sz="2000" dirty="0">
                <a:latin typeface="Arial" panose="020B0604020202020204" pitchFamily="34" charset="0"/>
                <a:cs typeface="Arial" panose="020B0604020202020204" pitchFamily="34" charset="0"/>
              </a:rPr>
              <a:t>Research tools </a:t>
            </a:r>
          </a:p>
          <a:p>
            <a:pPr lvl="1"/>
            <a:r>
              <a:rPr lang="en-GB" sz="2000" dirty="0">
                <a:latin typeface="Arial" panose="020B0604020202020204" pitchFamily="34" charset="0"/>
                <a:cs typeface="Arial" panose="020B0604020202020204" pitchFamily="34" charset="0"/>
              </a:rPr>
              <a:t>Questions for discussion</a:t>
            </a:r>
          </a:p>
          <a:p>
            <a:pPr lvl="1"/>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lvl="1"/>
            <a:endParaRPr lang="en-GB" sz="2000" b="1" dirty="0">
              <a:latin typeface="Arial" panose="020B0604020202020204" pitchFamily="34" charset="0"/>
              <a:cs typeface="Arial" panose="020B0604020202020204" pitchFamily="34" charset="0"/>
            </a:endParaRPr>
          </a:p>
          <a:p>
            <a:pPr lvl="1"/>
            <a:endParaRPr lang="en-GB" sz="2000" dirty="0">
              <a:latin typeface="Arial" panose="020B0604020202020204" pitchFamily="34" charset="0"/>
              <a:cs typeface="Arial" panose="020B0604020202020204" pitchFamily="34" charset="0"/>
            </a:endParaRPr>
          </a:p>
          <a:p>
            <a:pPr algn="l">
              <a:lnSpc>
                <a:spcPct val="130000"/>
              </a:lnSpc>
            </a:pPr>
            <a:endParaRPr lang="en-GB" sz="20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2</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833110"/>
            <a:ext cx="719455" cy="478790"/>
          </a:xfrm>
          <a:prstGeom prst="rect">
            <a:avLst/>
          </a:prstGeom>
        </p:spPr>
      </p:pic>
    </p:spTree>
    <p:extLst>
      <p:ext uri="{BB962C8B-B14F-4D97-AF65-F5344CB8AC3E}">
        <p14:creationId xmlns:p14="http://schemas.microsoft.com/office/powerpoint/2010/main" val="75330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6"/>
            <a:ext cx="10515600" cy="865947"/>
          </a:xfrm>
        </p:spPr>
        <p:txBody>
          <a:bodyPr>
            <a:normAutofit/>
          </a:bodyPr>
          <a:lstStyle/>
          <a:p>
            <a:pPr lvl="2"/>
            <a:r>
              <a:rPr lang="sk-SK" sz="2400" b="1" dirty="0">
                <a:latin typeface="Arial" panose="020B0604020202020204" pitchFamily="34" charset="0"/>
                <a:cs typeface="Arial" panose="020B0604020202020204" pitchFamily="34" charset="0"/>
              </a:rPr>
              <a:t>P</a:t>
            </a:r>
            <a:r>
              <a:rPr lang="en-GB" sz="2400" b="1" dirty="0" err="1">
                <a:latin typeface="Arial" panose="020B0604020202020204" pitchFamily="34" charset="0"/>
                <a:cs typeface="Arial" panose="020B0604020202020204" pitchFamily="34" charset="0"/>
              </a:rPr>
              <a:t>olicies</a:t>
            </a:r>
            <a:r>
              <a:rPr lang="en-GB" sz="2400" b="1" dirty="0">
                <a:latin typeface="Arial" panose="020B0604020202020204" pitchFamily="34" charset="0"/>
                <a:cs typeface="Arial" panose="020B0604020202020204" pitchFamily="34" charset="0"/>
              </a:rPr>
              <a:t> targeting vulnerable groups as a response to COVID-19 pandemic</a:t>
            </a:r>
          </a:p>
        </p:txBody>
      </p:sp>
      <p:sp>
        <p:nvSpPr>
          <p:cNvPr id="3" name="Sisällön paikkamerkki 2"/>
          <p:cNvSpPr>
            <a:spLocks noGrp="1"/>
          </p:cNvSpPr>
          <p:nvPr>
            <p:ph idx="1"/>
          </p:nvPr>
        </p:nvSpPr>
        <p:spPr>
          <a:xfrm>
            <a:off x="838199" y="1596198"/>
            <a:ext cx="10515600" cy="4351338"/>
          </a:xfrm>
        </p:spPr>
        <p:txBody>
          <a:bodyPr>
            <a:noAutofit/>
          </a:bodyPr>
          <a:lstStyle/>
          <a:p>
            <a:r>
              <a:rPr lang="en-GB" sz="1300" dirty="0">
                <a:latin typeface="Arial" panose="020B0604020202020204" pitchFamily="34" charset="0"/>
                <a:cs typeface="Arial" panose="020B0604020202020204" pitchFamily="34" charset="0"/>
              </a:rPr>
              <a:t>First policies – </a:t>
            </a:r>
          </a:p>
          <a:p>
            <a:pPr lvl="1"/>
            <a:r>
              <a:rPr lang="en-GB" sz="1300" dirty="0">
                <a:latin typeface="Arial" panose="020B0604020202020204" pitchFamily="34" charset="0"/>
                <a:cs typeface="Arial" panose="020B0604020202020204" pitchFamily="34" charset="0"/>
              </a:rPr>
              <a:t>to reduce transmission of COVID-19 from person to person (active surveillance, detection, isolation and treatment, and contact tracing)</a:t>
            </a:r>
          </a:p>
          <a:p>
            <a:pPr lvl="1"/>
            <a:r>
              <a:rPr lang="en-GB" sz="1300" dirty="0">
                <a:latin typeface="Arial" panose="020B0604020202020204" pitchFamily="34" charset="0"/>
                <a:cs typeface="Arial" panose="020B0604020202020204" pitchFamily="34" charset="0"/>
              </a:rPr>
              <a:t>to reduce pressure on health systems and risk to public health (prevention of deaths)</a:t>
            </a:r>
          </a:p>
          <a:p>
            <a:r>
              <a:rPr lang="en-GB" sz="1300" dirty="0">
                <a:latin typeface="Arial" panose="020B0604020202020204" pitchFamily="34" charset="0"/>
                <a:cs typeface="Arial" panose="020B0604020202020204" pitchFamily="34" charset="0"/>
              </a:rPr>
              <a:t>The pandemic was creating new vulnerabilities from the first moment, while old vulnerabilities may be aggravated. The pandemic effects can exacerbate underlying tensions and aggravate pre-existing vulnerabilities. </a:t>
            </a:r>
          </a:p>
          <a:p>
            <a:r>
              <a:rPr lang="en-GB" sz="1300" dirty="0">
                <a:latin typeface="Arial" panose="020B0604020202020204" pitchFamily="34" charset="0"/>
                <a:cs typeface="Arial" panose="020B0604020202020204" pitchFamily="34" charset="0"/>
              </a:rPr>
              <a:t>In the vulnerable communities, overcrowded and sub-standard living conditions reduce or inhibit the ability to follow recommended public health measures (e.g. allegedly segregated Roma communities)</a:t>
            </a:r>
          </a:p>
          <a:p>
            <a:r>
              <a:rPr lang="en-GB" sz="1300" b="1" dirty="0">
                <a:latin typeface="Arial" panose="020B0604020202020204" pitchFamily="34" charset="0"/>
                <a:cs typeface="Arial" panose="020B0604020202020204" pitchFamily="34" charset="0"/>
              </a:rPr>
              <a:t>Specific adaptations each country took towards people with social, health and economic vulnerabilities. </a:t>
            </a:r>
            <a:r>
              <a:rPr lang="en-GB" sz="1300" dirty="0">
                <a:latin typeface="Arial" panose="020B0604020202020204" pitchFamily="34" charset="0"/>
                <a:cs typeface="Arial" panose="020B0604020202020204" pitchFamily="34" charset="0"/>
              </a:rPr>
              <a:t>Elderly population, people with disabilities, people with mental health issues and chronic illnesses, children, minor and teenagers, minorities, and migrant populations as well as health care workers </a:t>
            </a:r>
            <a:endParaRPr lang="sk-SK" sz="1300" dirty="0">
              <a:latin typeface="Arial" panose="020B0604020202020204" pitchFamily="34" charset="0"/>
              <a:cs typeface="Arial" panose="020B0604020202020204" pitchFamily="34" charset="0"/>
            </a:endParaRPr>
          </a:p>
          <a:p>
            <a:pPr marL="228600" lvl="1">
              <a:lnSpc>
                <a:spcPct val="100000"/>
              </a:lnSpc>
              <a:spcBef>
                <a:spcPts val="1000"/>
              </a:spcBef>
            </a:pPr>
            <a:r>
              <a:rPr lang="en-GB" sz="1300" dirty="0">
                <a:latin typeface="Arial" panose="020B0604020202020204" pitchFamily="34" charset="0"/>
                <a:cs typeface="Arial" panose="020B0604020202020204" pitchFamily="34" charset="0"/>
              </a:rPr>
              <a:t>Specific countries’ policies addressing vulnerable groups </a:t>
            </a:r>
          </a:p>
          <a:p>
            <a:pPr>
              <a:lnSpc>
                <a:spcPct val="100000"/>
              </a:lnSpc>
            </a:pPr>
            <a:r>
              <a:rPr lang="en-GB" sz="1300" dirty="0">
                <a:latin typeface="Arial" panose="020B0604020202020204" pitchFamily="34" charset="0"/>
                <a:cs typeface="Arial" panose="020B0604020202020204" pitchFamily="34" charset="0"/>
              </a:rPr>
              <a:t>Health emergency  = a growing number of businesses under threat, putting the jobs of more and more workers at risk </a:t>
            </a:r>
          </a:p>
          <a:p>
            <a:pPr>
              <a:lnSpc>
                <a:spcPct val="100000"/>
              </a:lnSpc>
            </a:pPr>
            <a:r>
              <a:rPr lang="en-GB" sz="1300" dirty="0">
                <a:latin typeface="Arial" panose="020B0604020202020204" pitchFamily="34" charset="0"/>
                <a:cs typeface="Arial" panose="020B0604020202020204" pitchFamily="34" charset="0"/>
              </a:rPr>
              <a:t>Governments and social actors  = moved swiftly in an effort to mitigate the social and economic effects on businesses, workers and citizens, often taking measures which would have been unthinkable before, or had been under discussion without progress for many years  (Eurofound, 2020)</a:t>
            </a:r>
          </a:p>
          <a:p>
            <a:br>
              <a:rPr lang="en-GB" sz="1300" dirty="0">
                <a:latin typeface="Arial" panose="020B0604020202020204" pitchFamily="34" charset="0"/>
                <a:cs typeface="Arial" panose="020B0604020202020204" pitchFamily="34" charset="0"/>
              </a:rPr>
            </a:br>
            <a:endParaRPr lang="en-GB" sz="1300" dirty="0">
              <a:latin typeface="Arial" panose="020B0604020202020204" pitchFamily="34" charset="0"/>
              <a:cs typeface="Arial" panose="020B0604020202020204" pitchFamily="34" charset="0"/>
            </a:endParaRPr>
          </a:p>
          <a:p>
            <a:pPr algn="l">
              <a:lnSpc>
                <a:spcPct val="130000"/>
              </a:lnSpc>
            </a:pPr>
            <a:endParaRPr lang="en-GB" sz="13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3</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1" y="5877560"/>
            <a:ext cx="719455" cy="478790"/>
          </a:xfrm>
          <a:prstGeom prst="rect">
            <a:avLst/>
          </a:prstGeom>
        </p:spPr>
      </p:pic>
    </p:spTree>
    <p:extLst>
      <p:ext uri="{BB962C8B-B14F-4D97-AF65-F5344CB8AC3E}">
        <p14:creationId xmlns:p14="http://schemas.microsoft.com/office/powerpoint/2010/main" val="657240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6"/>
            <a:ext cx="10515600" cy="865947"/>
          </a:xfrm>
        </p:spPr>
        <p:txBody>
          <a:bodyPr>
            <a:normAutofit/>
          </a:bodyPr>
          <a:lstStyle/>
          <a:p>
            <a:pPr lvl="2"/>
            <a:r>
              <a:rPr lang="en-GB" sz="2400" b="1" dirty="0">
                <a:latin typeface="Arial" panose="020B0604020202020204" pitchFamily="34" charset="0"/>
                <a:cs typeface="Arial" panose="020B0604020202020204" pitchFamily="34" charset="0"/>
              </a:rPr>
              <a:t>Policies targeting vulnerable groups as a response to COVID-19 pandemic</a:t>
            </a:r>
          </a:p>
        </p:txBody>
      </p:sp>
      <p:sp>
        <p:nvSpPr>
          <p:cNvPr id="3" name="Sisällön paikkamerkki 2"/>
          <p:cNvSpPr>
            <a:spLocks noGrp="1"/>
          </p:cNvSpPr>
          <p:nvPr>
            <p:ph idx="1"/>
          </p:nvPr>
        </p:nvSpPr>
        <p:spPr>
          <a:xfrm>
            <a:off x="838198" y="1378647"/>
            <a:ext cx="10515600" cy="4351338"/>
          </a:xfrm>
        </p:spPr>
        <p:txBody>
          <a:bodyPr>
            <a:noAutofit/>
          </a:bodyPr>
          <a:lstStyle/>
          <a:p>
            <a:pPr>
              <a:lnSpc>
                <a:spcPct val="100000"/>
              </a:lnSpc>
            </a:pPr>
            <a:r>
              <a:rPr lang="en-GB" sz="1400" dirty="0">
                <a:cs typeface="Arial" panose="020B0604020202020204" pitchFamily="34" charset="0"/>
              </a:rPr>
              <a:t>Differences in labour market impacts by sector have important distributional consequences (sectors subject to closure by decree </a:t>
            </a:r>
            <a:r>
              <a:rPr lang="en-GB" sz="1400" b="1" dirty="0">
                <a:cs typeface="Arial" panose="020B0604020202020204" pitchFamily="34" charset="0"/>
              </a:rPr>
              <a:t>was mainly female</a:t>
            </a:r>
            <a:r>
              <a:rPr lang="en-GB" sz="1400" dirty="0">
                <a:cs typeface="Arial" panose="020B0604020202020204" pitchFamily="34" charset="0"/>
              </a:rPr>
              <a:t> (56% versus 46% across all sectors), </a:t>
            </a:r>
            <a:r>
              <a:rPr lang="en-GB" sz="1400" b="1" dirty="0">
                <a:cs typeface="Arial" panose="020B0604020202020204" pitchFamily="34" charset="0"/>
              </a:rPr>
              <a:t>young</a:t>
            </a:r>
            <a:r>
              <a:rPr lang="en-GB" sz="1400" dirty="0">
                <a:cs typeface="Arial" panose="020B0604020202020204" pitchFamily="34" charset="0"/>
              </a:rPr>
              <a:t> (28% versus 18% aged 30 or under across all sectors) and </a:t>
            </a:r>
            <a:r>
              <a:rPr lang="en-GB" sz="1400" b="1" dirty="0">
                <a:cs typeface="Arial" panose="020B0604020202020204" pitchFamily="34" charset="0"/>
              </a:rPr>
              <a:t>low-paid</a:t>
            </a:r>
            <a:r>
              <a:rPr lang="en-GB" sz="1400" dirty="0">
                <a:cs typeface="Arial" panose="020B0604020202020204" pitchFamily="34" charset="0"/>
              </a:rPr>
              <a:t>. </a:t>
            </a:r>
          </a:p>
          <a:p>
            <a:pPr>
              <a:lnSpc>
                <a:spcPct val="100000"/>
              </a:lnSpc>
            </a:pPr>
            <a:r>
              <a:rPr lang="en-GB" sz="1400" dirty="0">
                <a:cs typeface="Arial" panose="020B0604020202020204" pitchFamily="34" charset="0"/>
              </a:rPr>
              <a:t>Sectors and group of people hit hardest by labour markets that were already </a:t>
            </a:r>
            <a:r>
              <a:rPr lang="en-GB" sz="1400" b="1" dirty="0">
                <a:cs typeface="Arial" panose="020B0604020202020204" pitchFamily="34" charset="0"/>
              </a:rPr>
              <a:t>vulnerable before the crisis, which were those characterised by precarious work and high unemployment rates.</a:t>
            </a:r>
            <a:r>
              <a:rPr lang="sk-SK" sz="1400" b="1" dirty="0">
                <a:cs typeface="Arial" panose="020B0604020202020204" pitchFamily="34" charset="0"/>
              </a:rPr>
              <a:t> </a:t>
            </a:r>
            <a:r>
              <a:rPr lang="en-GB" sz="1400" dirty="0">
                <a:cs typeface="Arial" panose="020B0604020202020204" pitchFamily="34" charset="0"/>
              </a:rPr>
              <a:t>T</a:t>
            </a:r>
            <a:r>
              <a:rPr lang="en-GB" sz="1400" b="1" dirty="0">
                <a:cs typeface="Arial" panose="020B0604020202020204" pitchFamily="34" charset="0"/>
              </a:rPr>
              <a:t>he more vulnerable labour market categories before the pandemic were also those that experienced a worsening of their socioeconomic conditions.</a:t>
            </a:r>
          </a:p>
          <a:p>
            <a:pPr>
              <a:lnSpc>
                <a:spcPct val="100000"/>
              </a:lnSpc>
            </a:pPr>
            <a:r>
              <a:rPr lang="en-GB" sz="1400" dirty="0">
                <a:cs typeface="Arial" panose="020B0604020202020204" pitchFamily="34" charset="0"/>
              </a:rPr>
              <a:t>Adoption of long- and short-term measures for economic support and further financial incentives to the sectors that had been most hit by the pandemic  +  </a:t>
            </a:r>
            <a:r>
              <a:rPr lang="en-GB" sz="1400" b="1" dirty="0">
                <a:cs typeface="Arial" panose="020B0604020202020204" pitchFamily="34" charset="0"/>
              </a:rPr>
              <a:t>relevance of the EU level a package of measures </a:t>
            </a:r>
            <a:r>
              <a:rPr lang="en-GB" sz="1400" dirty="0">
                <a:cs typeface="Arial" panose="020B0604020202020204" pitchFamily="34" charset="0"/>
              </a:rPr>
              <a:t>has been adopted aimed at supporting jobs and businesses (relaxation of the fiscal rules, rules of use of the Structural Funds, funds for short-time schemes...)</a:t>
            </a:r>
            <a:endParaRPr lang="en-GB" sz="1400" b="1" dirty="0">
              <a:cs typeface="Arial" panose="020B0604020202020204" pitchFamily="34" charset="0"/>
            </a:endParaRPr>
          </a:p>
          <a:p>
            <a:pPr>
              <a:lnSpc>
                <a:spcPct val="100000"/>
              </a:lnSpc>
            </a:pPr>
            <a:r>
              <a:rPr lang="en-GB" sz="1400" b="1" dirty="0">
                <a:cs typeface="Arial" panose="020B0604020202020204" pitchFamily="34" charset="0"/>
              </a:rPr>
              <a:t>Diverse categorisation of policies </a:t>
            </a:r>
            <a:r>
              <a:rPr lang="en-GB" sz="1400" dirty="0">
                <a:cs typeface="Arial" panose="020B0604020202020204" pitchFamily="34" charset="0"/>
              </a:rPr>
              <a:t>adopted based on: the phase of pandemic (</a:t>
            </a:r>
            <a:r>
              <a:rPr lang="en-GB" sz="1400" dirty="0"/>
              <a:t>survival, adjustment and recovery); scope of coverage, target groups, etc.</a:t>
            </a:r>
            <a:endParaRPr lang="sk-SK" sz="1400" dirty="0"/>
          </a:p>
          <a:p>
            <a:pPr>
              <a:lnSpc>
                <a:spcPct val="100000"/>
              </a:lnSpc>
            </a:pPr>
            <a:r>
              <a:rPr lang="en-GB" sz="1400" dirty="0">
                <a:cs typeface="Arial" panose="020B0604020202020204" pitchFamily="34" charset="0"/>
              </a:rPr>
              <a:t>To conclude, based on the preliminary literature analysis of the policy measures mostly in the early phase of the pandemic, it is obvious that the </a:t>
            </a:r>
            <a:r>
              <a:rPr lang="en-GB" sz="1400" b="1" dirty="0">
                <a:solidFill>
                  <a:srgbClr val="C00000"/>
                </a:solidFill>
                <a:cs typeface="Arial" panose="020B0604020202020204" pitchFamily="34" charset="0"/>
              </a:rPr>
              <a:t>vulnerability is perceive</a:t>
            </a:r>
            <a:r>
              <a:rPr lang="sk-SK" sz="1400" b="1" dirty="0">
                <a:solidFill>
                  <a:srgbClr val="C00000"/>
                </a:solidFill>
                <a:cs typeface="Arial" panose="020B0604020202020204" pitchFamily="34" charset="0"/>
              </a:rPr>
              <a:t>d</a:t>
            </a:r>
            <a:r>
              <a:rPr lang="en-GB" sz="1400" b="1" dirty="0">
                <a:solidFill>
                  <a:srgbClr val="C00000"/>
                </a:solidFill>
                <a:cs typeface="Arial" panose="020B0604020202020204" pitchFamily="34" charset="0"/>
              </a:rPr>
              <a:t> mostly in terms of health risks and social hardship beyond the employment suport</a:t>
            </a:r>
            <a:r>
              <a:rPr lang="en-GB" sz="1400" dirty="0">
                <a:cs typeface="Arial" panose="020B0604020202020204" pitchFamily="34" charset="0"/>
              </a:rPr>
              <a:t>. The notion of vulnerability thus does not often go beyond the “traditional” vulnerable groups such as persons with disabilities, migrants, elder people etc.  Nevertheless, the </a:t>
            </a:r>
            <a:r>
              <a:rPr lang="en-GB" sz="1400" b="1" dirty="0">
                <a:solidFill>
                  <a:srgbClr val="C00000"/>
                </a:solidFill>
                <a:cs typeface="Arial" panose="020B0604020202020204" pitchFamily="34" charset="0"/>
              </a:rPr>
              <a:t>literature provides a complex range of types of policies </a:t>
            </a:r>
            <a:r>
              <a:rPr lang="en-GB" sz="1400" dirty="0">
                <a:cs typeface="Arial" panose="020B0604020202020204" pitchFamily="34" charset="0"/>
              </a:rPr>
              <a:t>that could be used for the database items and/or by identifying specific measures targeting particular vulnerable groups. </a:t>
            </a: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4</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1" y="5877560"/>
            <a:ext cx="719455" cy="478790"/>
          </a:xfrm>
          <a:prstGeom prst="rect">
            <a:avLst/>
          </a:prstGeom>
        </p:spPr>
      </p:pic>
    </p:spTree>
    <p:extLst>
      <p:ext uri="{BB962C8B-B14F-4D97-AF65-F5344CB8AC3E}">
        <p14:creationId xmlns:p14="http://schemas.microsoft.com/office/powerpoint/2010/main" val="3440079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6"/>
            <a:ext cx="10515600" cy="848820"/>
          </a:xfrm>
        </p:spPr>
        <p:txBody>
          <a:bodyPr>
            <a:normAutofit/>
          </a:bodyPr>
          <a:lstStyle/>
          <a:p>
            <a:pPr lvl="2"/>
            <a:r>
              <a:rPr lang="en-GB" sz="2400" b="1" dirty="0">
                <a:latin typeface="Arial" panose="020B0604020202020204" pitchFamily="34" charset="0"/>
                <a:cs typeface="Arial" panose="020B0604020202020204" pitchFamily="34" charset="0"/>
              </a:rPr>
              <a:t>Social dialogue and involvement of social partners into the policy response to COVID-19 </a:t>
            </a:r>
          </a:p>
        </p:txBody>
      </p:sp>
      <p:sp>
        <p:nvSpPr>
          <p:cNvPr id="3" name="Sisällön paikkamerkki 2"/>
          <p:cNvSpPr>
            <a:spLocks noGrp="1"/>
          </p:cNvSpPr>
          <p:nvPr>
            <p:ph idx="1"/>
          </p:nvPr>
        </p:nvSpPr>
        <p:spPr>
          <a:xfrm>
            <a:off x="838200" y="1434662"/>
            <a:ext cx="11025352" cy="4193628"/>
          </a:xfrm>
        </p:spPr>
        <p:txBody>
          <a:bodyPr>
            <a:noAutofit/>
          </a:bodyPr>
          <a:lstStyle/>
          <a:p>
            <a:r>
              <a:rPr lang="en-GB" sz="2000" b="1" dirty="0">
                <a:latin typeface="Arial" panose="020B0604020202020204" pitchFamily="34" charset="0"/>
                <a:cs typeface="Arial" panose="020B0604020202020204" pitchFamily="34" charset="0"/>
              </a:rPr>
              <a:t>Evolution of the social dialogue (during the first year)</a:t>
            </a:r>
          </a:p>
          <a:p>
            <a:pPr lvl="1">
              <a:lnSpc>
                <a:spcPct val="100000"/>
              </a:lnSpc>
            </a:pPr>
            <a:r>
              <a:rPr lang="en-GB" sz="1400"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50% of measures adopted without meaningful consolations with social partners</a:t>
            </a:r>
          </a:p>
          <a:p>
            <a:pPr lvl="1">
              <a:lnSpc>
                <a:spcPct val="100000"/>
              </a:lnSpc>
            </a:pPr>
            <a:r>
              <a:rPr lang="en-GB" sz="1200" dirty="0">
                <a:latin typeface="Arial" panose="020B0604020202020204" pitchFamily="34" charset="0"/>
                <a:cs typeface="Arial" panose="020B0604020202020204" pitchFamily="34" charset="0"/>
              </a:rPr>
              <a:t> In some countries  side-lining the social partners and put established social dialogue practices under threat.</a:t>
            </a:r>
          </a:p>
          <a:p>
            <a:pPr lvl="1">
              <a:lnSpc>
                <a:spcPct val="100000"/>
              </a:lnSpc>
            </a:pPr>
            <a:r>
              <a:rPr lang="en-GB" sz="1200" dirty="0">
                <a:latin typeface="Arial" panose="020B0604020202020204" pitchFamily="34" charset="0"/>
                <a:cs typeface="Arial" panose="020B0604020202020204" pitchFamily="34" charset="0"/>
              </a:rPr>
              <a:t>Where tripartite social dialogue is well established and permanent, the impact of the health crisis on the involvement of the social partners has been relatively limited. In some cases, the crisis even speeded up consultations</a:t>
            </a:r>
          </a:p>
          <a:p>
            <a:pPr lvl="1">
              <a:lnSpc>
                <a:spcPct val="100000"/>
              </a:lnSpc>
            </a:pPr>
            <a:r>
              <a:rPr lang="en-GB" sz="1200" dirty="0">
                <a:latin typeface="Arial" panose="020B0604020202020204" pitchFamily="34" charset="0"/>
                <a:cs typeface="Arial" panose="020B0604020202020204" pitchFamily="34" charset="0"/>
              </a:rPr>
              <a:t>The evolution of the pandemic has been variable, and the quality of the involvement in policymaking has improved over time in some countries </a:t>
            </a:r>
          </a:p>
          <a:p>
            <a:r>
              <a:rPr lang="en-GB" sz="1800" dirty="0">
                <a:solidFill>
                  <a:srgbClr val="C00000"/>
                </a:solidFill>
                <a:latin typeface="Arial" panose="020B0604020202020204" pitchFamily="34" charset="0"/>
                <a:cs typeface="Arial" panose="020B0604020202020204" pitchFamily="34" charset="0"/>
              </a:rPr>
              <a:t>Involvement of the national social partners</a:t>
            </a:r>
            <a:r>
              <a:rPr lang="en-GB" sz="1800" b="1" dirty="0">
                <a:solidFill>
                  <a:srgbClr val="C00000"/>
                </a:solidFill>
                <a:latin typeface="Arial" panose="020B0604020202020204" pitchFamily="34" charset="0"/>
                <a:cs typeface="Arial" panose="020B0604020202020204" pitchFamily="34" charset="0"/>
              </a:rPr>
              <a:t> </a:t>
            </a:r>
            <a:endParaRPr lang="en-GB" sz="1200" b="1" dirty="0">
              <a:solidFill>
                <a:srgbClr val="C00000"/>
              </a:solidFill>
              <a:latin typeface="Arial" panose="020B0604020202020204" pitchFamily="34" charset="0"/>
              <a:cs typeface="Arial" panose="020B0604020202020204" pitchFamily="34" charset="0"/>
            </a:endParaRPr>
          </a:p>
          <a:p>
            <a:pPr lvl="1"/>
            <a:r>
              <a:rPr lang="en-GB" sz="1400" dirty="0">
                <a:latin typeface="Arial" panose="020B0604020202020204" pitchFamily="34" charset="0"/>
                <a:cs typeface="Arial" panose="020B0604020202020204" pitchFamily="34" charset="0"/>
              </a:rPr>
              <a:t>Types of measures advocating for and agreements (advancing labour market – mitigating the shock and impact; e.g. agreements on short-time working arrangements </a:t>
            </a:r>
          </a:p>
          <a:p>
            <a:pPr lvl="1"/>
            <a:r>
              <a:rPr lang="en-GB" sz="1400" dirty="0">
                <a:latin typeface="Arial" panose="020B0604020202020204" pitchFamily="34" charset="0"/>
                <a:cs typeface="Arial" panose="020B0604020202020204" pitchFamily="34" charset="0"/>
              </a:rPr>
              <a:t>Health and Safety  - safe working conditions  (specific sub-sectors and occupations)</a:t>
            </a:r>
          </a:p>
          <a:p>
            <a:pPr lvl="1"/>
            <a:r>
              <a:rPr lang="en-GB" sz="1400" dirty="0">
                <a:latin typeface="Arial" panose="020B0604020202020204" pitchFamily="34" charset="0"/>
                <a:cs typeface="Arial" panose="020B0604020202020204" pitchFamily="34" charset="0"/>
              </a:rPr>
              <a:t>Involvement in inclusive recovery - exiting the lockdown; job mobility, job matches</a:t>
            </a:r>
          </a:p>
          <a:p>
            <a:pPr marL="228600" lvl="1">
              <a:spcBef>
                <a:spcPts val="1000"/>
              </a:spcBef>
            </a:pPr>
            <a:r>
              <a:rPr lang="en-GB" sz="1600" dirty="0">
                <a:solidFill>
                  <a:srgbClr val="C00000"/>
                </a:solidFill>
                <a:latin typeface="Arial" panose="020B0604020202020204" pitchFamily="34" charset="0"/>
                <a:cs typeface="Arial" panose="020B0604020202020204" pitchFamily="34" charset="0"/>
              </a:rPr>
              <a:t>Involvement of the European sectoral social partners  </a:t>
            </a:r>
          </a:p>
          <a:p>
            <a:pPr marL="685800" lvl="2">
              <a:spcBef>
                <a:spcPts val="1000"/>
              </a:spcBef>
            </a:pPr>
            <a:r>
              <a:rPr lang="en-GB" sz="1400" dirty="0">
                <a:latin typeface="Arial" panose="020B0604020202020204" pitchFamily="34" charset="0"/>
                <a:cs typeface="Arial" panose="020B0604020202020204" pitchFamily="34" charset="0"/>
              </a:rPr>
              <a:t>Joint positions, declarations and guidelines (heath protocol) to protect health and support for business (funding, fiscal aids)</a:t>
            </a:r>
          </a:p>
          <a:p>
            <a:pPr marL="685800" lvl="2">
              <a:spcBef>
                <a:spcPts val="1000"/>
              </a:spcBef>
            </a:pPr>
            <a:r>
              <a:rPr lang="en-GB" sz="1400" dirty="0">
                <a:latin typeface="Arial" panose="020B0604020202020204" pitchFamily="34" charset="0"/>
                <a:cs typeface="Arial" panose="020B0604020202020204" pitchFamily="34" charset="0"/>
              </a:rPr>
              <a:t>The term vulnerability related either to specific types of workers with specific employment status (freelancers, in short term contract, self-employed) or the whole sector </a:t>
            </a:r>
          </a:p>
          <a:p>
            <a:pPr marL="685800" lvl="2">
              <a:spcBef>
                <a:spcPts val="1000"/>
              </a:spcBef>
            </a:pPr>
            <a:r>
              <a:rPr lang="en-GB" sz="1400" dirty="0">
                <a:latin typeface="Arial" panose="020B0604020202020204" pitchFamily="34" charset="0"/>
                <a:cs typeface="Arial" panose="020B0604020202020204" pitchFamily="34" charset="0"/>
              </a:rPr>
              <a:t>Pandemic re-boost the activities and </a:t>
            </a:r>
            <a:r>
              <a:rPr lang="en-GB" sz="1400" dirty="0" err="1">
                <a:latin typeface="Arial" panose="020B0604020202020204" pitchFamily="34" charset="0"/>
                <a:cs typeface="Arial" panose="020B0604020202020204" pitchFamily="34" charset="0"/>
              </a:rPr>
              <a:t>importence</a:t>
            </a:r>
            <a:r>
              <a:rPr lang="en-GB" sz="1400" dirty="0">
                <a:latin typeface="Arial" panose="020B0604020202020204" pitchFamily="34" charset="0"/>
                <a:cs typeface="Arial" panose="020B0604020202020204" pitchFamily="34" charset="0"/>
              </a:rPr>
              <a:t> of EU sectoral social dialogue </a:t>
            </a:r>
            <a:r>
              <a:rPr lang="en-GB" sz="1200" dirty="0">
                <a:solidFill>
                  <a:srgbClr val="C00000"/>
                </a:solidFill>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a:p>
            <a:pPr marL="0" indent="0" algn="l">
              <a:buNone/>
            </a:pPr>
            <a:br>
              <a:rPr lang="en-GB" sz="1400" b="1" dirty="0">
                <a:solidFill>
                  <a:srgbClr val="C00000"/>
                </a:solidFill>
                <a:latin typeface="Arial" panose="020B0604020202020204" pitchFamily="34" charset="0"/>
                <a:cs typeface="Arial" panose="020B0604020202020204" pitchFamily="34" charset="0"/>
              </a:rPr>
            </a:br>
            <a:endParaRPr lang="en-GB" sz="1400" b="1" dirty="0">
              <a:solidFill>
                <a:srgbClr val="C00000"/>
              </a:solidFill>
              <a:latin typeface="Arial" panose="020B0604020202020204" pitchFamily="34" charset="0"/>
              <a:cs typeface="Arial" panose="020B0604020202020204" pitchFamily="34" charset="0"/>
            </a:endParaRPr>
          </a:p>
          <a:p>
            <a:pPr algn="l">
              <a:lnSpc>
                <a:spcPct val="130000"/>
              </a:lnSpc>
            </a:pPr>
            <a:endParaRPr lang="en-GB" sz="14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5</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325821" y="5877560"/>
            <a:ext cx="719455" cy="478790"/>
          </a:xfrm>
          <a:prstGeom prst="rect">
            <a:avLst/>
          </a:prstGeom>
        </p:spPr>
      </p:pic>
    </p:spTree>
    <p:extLst>
      <p:ext uri="{BB962C8B-B14F-4D97-AF65-F5344CB8AC3E}">
        <p14:creationId xmlns:p14="http://schemas.microsoft.com/office/powerpoint/2010/main" val="225446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775138" y="136525"/>
            <a:ext cx="10515600" cy="1325563"/>
          </a:xfrm>
        </p:spPr>
        <p:txBody>
          <a:bodyPr>
            <a:normAutofit/>
          </a:bodyPr>
          <a:lstStyle/>
          <a:p>
            <a:pPr lvl="2"/>
            <a:r>
              <a:rPr lang="en-GB" sz="2400" b="1" dirty="0">
                <a:latin typeface="Arial" panose="020B0604020202020204" pitchFamily="34" charset="0"/>
                <a:cs typeface="Arial" panose="020B0604020202020204" pitchFamily="34" charset="0"/>
              </a:rPr>
              <a:t>Existing databases and resources portals on policy responses to COVID-19 crisis</a:t>
            </a:r>
          </a:p>
        </p:txBody>
      </p:sp>
      <p:sp>
        <p:nvSpPr>
          <p:cNvPr id="3" name="Sisällön paikkamerkki 2"/>
          <p:cNvSpPr>
            <a:spLocks noGrp="1"/>
          </p:cNvSpPr>
          <p:nvPr>
            <p:ph idx="1"/>
          </p:nvPr>
        </p:nvSpPr>
        <p:spPr>
          <a:xfrm>
            <a:off x="656897" y="1559269"/>
            <a:ext cx="10515600" cy="4351338"/>
          </a:xfrm>
        </p:spPr>
        <p:txBody>
          <a:bodyPr>
            <a:noAutofit/>
          </a:bodyPr>
          <a:lstStyle/>
          <a:p>
            <a:r>
              <a:rPr lang="en-GB" sz="1800" dirty="0">
                <a:latin typeface="Arial" panose="020B0604020202020204" pitchFamily="34" charset="0"/>
                <a:cs typeface="Arial" panose="020B0604020202020204" pitchFamily="34" charset="0"/>
              </a:rPr>
              <a:t>The literature review compiles several databases, policy trackers and portals on policy responses with divers aims</a:t>
            </a:r>
          </a:p>
          <a:p>
            <a:r>
              <a:rPr lang="en-GB" sz="1800" dirty="0">
                <a:latin typeface="Arial" panose="020B0604020202020204" pitchFamily="34" charset="0"/>
                <a:cs typeface="Arial" panose="020B0604020202020204" pitchFamily="34" charset="0"/>
              </a:rPr>
              <a:t>Useful for setting of the structure of DEFEN-CE database and source of policy measures to collate the database</a:t>
            </a:r>
          </a:p>
          <a:p>
            <a:r>
              <a:rPr lang="en-GB" sz="1800" dirty="0">
                <a:latin typeface="Arial" panose="020B0604020202020204" pitchFamily="34" charset="0"/>
                <a:cs typeface="Arial" panose="020B0604020202020204" pitchFamily="34" charset="0"/>
              </a:rPr>
              <a:t>Most databases focus on COVID-19 health data/health policies  + economic policies </a:t>
            </a:r>
          </a:p>
          <a:p>
            <a:pPr marL="228600" lvl="1">
              <a:spcBef>
                <a:spcPts val="1000"/>
              </a:spcBef>
            </a:pPr>
            <a:r>
              <a:rPr lang="en-GB" sz="1800" dirty="0">
                <a:latin typeface="Arial" panose="020B0604020202020204" pitchFamily="34" charset="0"/>
                <a:cs typeface="Arial" panose="020B0604020202020204" pitchFamily="34" charset="0"/>
              </a:rPr>
              <a:t> E.g.</a:t>
            </a:r>
            <a:r>
              <a:rPr lang="sk-SK"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Oxford COVID-19 Government Response Tracker – Economic policies ( income support</a:t>
            </a:r>
          </a:p>
          <a:p>
            <a:pPr marL="228600" lvl="1">
              <a:spcBef>
                <a:spcPts val="1000"/>
              </a:spcBef>
            </a:pPr>
            <a:r>
              <a:rPr lang="sk-SK" sz="1800" dirty="0">
                <a:latin typeface="Arial" panose="020B0604020202020204" pitchFamily="34" charset="0"/>
                <a:cs typeface="Arial" panose="020B0604020202020204" pitchFamily="34" charset="0"/>
              </a:rPr>
              <a:t>T</a:t>
            </a:r>
            <a:r>
              <a:rPr lang="en-GB" sz="1800" dirty="0" err="1">
                <a:latin typeface="Arial" panose="020B0604020202020204" pitchFamily="34" charset="0"/>
                <a:cs typeface="Arial" panose="020B0604020202020204" pitchFamily="34" charset="0"/>
              </a:rPr>
              <a:t>arget</a:t>
            </a:r>
            <a:r>
              <a:rPr lang="en-GB" sz="1800" dirty="0">
                <a:latin typeface="Arial" panose="020B0604020202020204" pitchFamily="34" charset="0"/>
                <a:cs typeface="Arial" panose="020B0604020202020204" pitchFamily="34" charset="0"/>
              </a:rPr>
              <a:t> groups: a wide range of types of business, citizens, workers (most complex in Eurofound Policy Watch)</a:t>
            </a:r>
            <a:r>
              <a:rPr lang="sk-SK" sz="180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pPr marL="228600" lvl="1">
              <a:spcBef>
                <a:spcPts val="1000"/>
              </a:spcBef>
            </a:pPr>
            <a:r>
              <a:rPr lang="en-GB" sz="1800" dirty="0">
                <a:latin typeface="Arial" panose="020B0604020202020204" pitchFamily="34" charset="0"/>
                <a:cs typeface="Arial" panose="020B0604020202020204" pitchFamily="34" charset="0"/>
              </a:rPr>
              <a:t>Involvement of social partners  - rare; only in Eurofound Policy Watch and ILO Country policy responses website + several portals witch documents describing the involvement (possibility of filtering – not systematic way)</a:t>
            </a:r>
            <a:endParaRPr lang="sk-SK" sz="1800" dirty="0">
              <a:latin typeface="Arial" panose="020B0604020202020204" pitchFamily="34" charset="0"/>
              <a:cs typeface="Arial" panose="020B0604020202020204" pitchFamily="34" charset="0"/>
            </a:endParaRPr>
          </a:p>
          <a:p>
            <a:pPr marL="0" lvl="1" indent="0">
              <a:spcBef>
                <a:spcPts val="1000"/>
              </a:spcBef>
              <a:buNone/>
            </a:pPr>
            <a:endParaRPr lang="en-GB" sz="1800" dirty="0">
              <a:latin typeface="Arial" panose="020B0604020202020204" pitchFamily="34" charset="0"/>
              <a:cs typeface="Arial" panose="020B0604020202020204" pitchFamily="34" charset="0"/>
            </a:endParaRPr>
          </a:p>
          <a:p>
            <a:pPr marL="228600" lvl="1">
              <a:spcBef>
                <a:spcPts val="1000"/>
              </a:spcBef>
            </a:pPr>
            <a:endParaRPr lang="en-GB" sz="1800" dirty="0">
              <a:latin typeface="Arial" panose="020B0604020202020204" pitchFamily="34" charset="0"/>
              <a:cs typeface="Arial" panose="020B0604020202020204" pitchFamily="34" charset="0"/>
            </a:endParaRPr>
          </a:p>
          <a:p>
            <a:pPr marL="228600" lvl="1">
              <a:spcBef>
                <a:spcPts val="1000"/>
              </a:spcBef>
            </a:pPr>
            <a:endParaRPr lang="en-GB" sz="1800" dirty="0">
              <a:latin typeface="Arial" panose="020B0604020202020204" pitchFamily="34" charset="0"/>
              <a:cs typeface="Arial" panose="020B0604020202020204" pitchFamily="34" charset="0"/>
            </a:endParaRPr>
          </a:p>
          <a:p>
            <a:pPr marL="228600" lvl="1">
              <a:spcBef>
                <a:spcPts val="1000"/>
              </a:spcBef>
            </a:pPr>
            <a:endParaRPr lang="en-GB" sz="1800" dirty="0">
              <a:latin typeface="Arial" panose="020B0604020202020204" pitchFamily="34" charset="0"/>
              <a:cs typeface="Arial" panose="020B0604020202020204" pitchFamily="34" charset="0"/>
            </a:endParaRPr>
          </a:p>
          <a:p>
            <a:pPr marL="228600" lvl="1">
              <a:spcBef>
                <a:spcPts val="1000"/>
              </a:spcBef>
            </a:pPr>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br>
              <a:rPr lang="en-GB" sz="1800" dirty="0">
                <a:latin typeface="Arial" panose="020B0604020202020204" pitchFamily="34" charset="0"/>
                <a:cs typeface="Arial" panose="020B0604020202020204" pitchFamily="34" charset="0"/>
              </a:rPr>
            </a:br>
            <a:endParaRPr lang="en-GB" sz="1800" dirty="0">
              <a:latin typeface="Arial" panose="020B0604020202020204" pitchFamily="34" charset="0"/>
              <a:cs typeface="Arial" panose="020B0604020202020204" pitchFamily="34" charset="0"/>
            </a:endParaRPr>
          </a:p>
          <a:p>
            <a:pPr algn="l">
              <a:lnSpc>
                <a:spcPct val="130000"/>
              </a:lnSpc>
            </a:pPr>
            <a:endParaRPr lang="en-GB" sz="18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6</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381000" y="6007789"/>
            <a:ext cx="719455" cy="478790"/>
          </a:xfrm>
          <a:prstGeom prst="rect">
            <a:avLst/>
          </a:prstGeom>
        </p:spPr>
      </p:pic>
    </p:spTree>
    <p:extLst>
      <p:ext uri="{BB962C8B-B14F-4D97-AF65-F5344CB8AC3E}">
        <p14:creationId xmlns:p14="http://schemas.microsoft.com/office/powerpoint/2010/main" val="69401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5"/>
            <a:ext cx="10515600" cy="754227"/>
          </a:xfrm>
        </p:spPr>
        <p:txBody>
          <a:bodyPr>
            <a:noAutofit/>
          </a:bodyPr>
          <a:lstStyle/>
          <a:p>
            <a:pPr lvl="2" algn="l" rtl="0">
              <a:lnSpc>
                <a:spcPct val="90000"/>
              </a:lnSpc>
              <a:spcBef>
                <a:spcPct val="0"/>
              </a:spcBef>
            </a:pPr>
            <a:r>
              <a:rPr lang="sk-SK" sz="2400" b="1" dirty="0">
                <a:latin typeface="Arial" panose="020B0604020202020204" pitchFamily="34" charset="0"/>
                <a:cs typeface="Arial" panose="020B0604020202020204" pitchFamily="34" charset="0"/>
              </a:rPr>
              <a:t>T</a:t>
            </a:r>
            <a:r>
              <a:rPr lang="en-GB" sz="2400" b="1" dirty="0" err="1">
                <a:latin typeface="Arial" panose="020B0604020202020204" pitchFamily="34" charset="0"/>
                <a:cs typeface="Arial" panose="020B0604020202020204" pitchFamily="34" charset="0"/>
              </a:rPr>
              <a:t>heoretical</a:t>
            </a:r>
            <a:r>
              <a:rPr lang="en-GB" sz="2400" b="1" dirty="0">
                <a:latin typeface="Arial" panose="020B0604020202020204" pitchFamily="34" charset="0"/>
                <a:cs typeface="Arial" panose="020B0604020202020204" pitchFamily="34" charset="0"/>
              </a:rPr>
              <a:t> understanding of vulnerability and defining vulnerable groups</a:t>
            </a:r>
            <a:br>
              <a:rPr lang="sk-SK" sz="2400" b="1" dirty="0">
                <a:latin typeface="Arial" panose="020B0604020202020204" pitchFamily="34" charset="0"/>
                <a:cs typeface="Arial" panose="020B0604020202020204" pitchFamily="34" charset="0"/>
              </a:rPr>
            </a:br>
            <a:endParaRPr lang="fi-FI" sz="2400" b="1" dirty="0"/>
          </a:p>
        </p:txBody>
      </p:sp>
      <p:sp>
        <p:nvSpPr>
          <p:cNvPr id="3" name="Sisällön paikkamerkki 2"/>
          <p:cNvSpPr>
            <a:spLocks noGrp="1"/>
          </p:cNvSpPr>
          <p:nvPr>
            <p:ph idx="1"/>
          </p:nvPr>
        </p:nvSpPr>
        <p:spPr>
          <a:xfrm>
            <a:off x="838200" y="1119352"/>
            <a:ext cx="10515600" cy="5057611"/>
          </a:xfrm>
        </p:spPr>
        <p:txBody>
          <a:bodyPr>
            <a:noAutofit/>
          </a:bodyPr>
          <a:lstStyle/>
          <a:p>
            <a:pPr marL="0" indent="0" algn="l">
              <a:buNone/>
            </a:pPr>
            <a:br>
              <a:rPr lang="en-GB" sz="1400" dirty="0">
                <a:latin typeface="Arial" panose="020B0604020202020204" pitchFamily="34" charset="0"/>
                <a:cs typeface="Arial" panose="020B0604020202020204" pitchFamily="34" charset="0"/>
              </a:rPr>
            </a:br>
            <a:endParaRPr lang="en-US" sz="1400" dirty="0">
              <a:latin typeface="Arial" panose="020B0604020202020204" pitchFamily="34" charset="0"/>
              <a:cs typeface="Arial" panose="020B0604020202020204" pitchFamily="34" charset="0"/>
            </a:endParaRPr>
          </a:p>
          <a:p>
            <a:pPr algn="l">
              <a:lnSpc>
                <a:spcPct val="130000"/>
              </a:lnSpc>
            </a:pPr>
            <a:endParaRPr lang="fi-FI" sz="14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7</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6116955"/>
            <a:ext cx="719455" cy="478790"/>
          </a:xfrm>
          <a:prstGeom prst="rect">
            <a:avLst/>
          </a:prstGeom>
        </p:spPr>
      </p:pic>
      <p:sp>
        <p:nvSpPr>
          <p:cNvPr id="9" name="Sisällön paikkamerkki 2"/>
          <p:cNvSpPr txBox="1">
            <a:spLocks/>
          </p:cNvSpPr>
          <p:nvPr/>
        </p:nvSpPr>
        <p:spPr>
          <a:xfrm>
            <a:off x="641130" y="1286827"/>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a:latin typeface="Arial" panose="020B0604020202020204" pitchFamily="34" charset="0"/>
                <a:cs typeface="Arial" panose="020B0604020202020204" pitchFamily="34" charset="0"/>
              </a:rPr>
              <a:t>The vulnerability and consequently vulnerable groups are often selected and researched </a:t>
            </a:r>
            <a:r>
              <a:rPr lang="en-GB" sz="1400" b="1">
                <a:latin typeface="Arial" panose="020B0604020202020204" pitchFamily="34" charset="0"/>
                <a:cs typeface="Arial" panose="020B0604020202020204" pitchFamily="34" charset="0"/>
              </a:rPr>
              <a:t>without proper theoretical background</a:t>
            </a:r>
            <a:r>
              <a:rPr lang="en-GB" sz="1400">
                <a:latin typeface="Arial" panose="020B0604020202020204" pitchFamily="34" charset="0"/>
                <a:cs typeface="Arial" panose="020B0604020202020204" pitchFamily="34" charset="0"/>
              </a:rPr>
              <a:t>, </a:t>
            </a:r>
            <a:r>
              <a:rPr lang="en-GB" sz="1400" b="1">
                <a:latin typeface="Arial" panose="020B0604020202020204" pitchFamily="34" charset="0"/>
                <a:cs typeface="Arial" panose="020B0604020202020204" pitchFamily="34" charset="0"/>
              </a:rPr>
              <a:t>assuming that the understanding of vulnerability is universal and considered for granted.</a:t>
            </a:r>
          </a:p>
          <a:p>
            <a:pPr marL="0" indent="0">
              <a:buFont typeface="Arial" panose="020B0604020202020204" pitchFamily="34" charset="0"/>
              <a:buNone/>
            </a:pPr>
            <a:r>
              <a:rPr lang="en-GB" sz="1400">
                <a:latin typeface="Arial" panose="020B0604020202020204" pitchFamily="34" charset="0"/>
                <a:cs typeface="Arial" panose="020B0604020202020204" pitchFamily="34" charset="0"/>
              </a:rPr>
              <a:t>Theoretical understanding of vulnerability – several inspirations – </a:t>
            </a:r>
            <a:r>
              <a:rPr lang="en-GB" sz="1400" b="1">
                <a:latin typeface="Arial" panose="020B0604020202020204" pitchFamily="34" charset="0"/>
                <a:cs typeface="Arial" panose="020B0604020202020204" pitchFamily="34" charset="0"/>
              </a:rPr>
              <a:t>disaster studies </a:t>
            </a:r>
            <a:r>
              <a:rPr lang="en-GB" sz="1400">
                <a:latin typeface="Arial" panose="020B0604020202020204" pitchFamily="34" charset="0"/>
                <a:cs typeface="Arial" panose="020B0604020202020204" pitchFamily="34" charset="0"/>
              </a:rPr>
              <a:t>(pandemic as a disaster); Sen´s entitlement approach (relevant for workers rights violation)</a:t>
            </a:r>
          </a:p>
          <a:p>
            <a:pPr marL="0" indent="0">
              <a:buFont typeface="Arial" panose="020B0604020202020204" pitchFamily="34" charset="0"/>
              <a:buNone/>
            </a:pPr>
            <a:r>
              <a:rPr lang="en-GB" sz="1400">
                <a:latin typeface="Arial" panose="020B0604020202020204" pitchFamily="34" charset="0"/>
                <a:cs typeface="Arial" panose="020B0604020202020204" pitchFamily="34" charset="0"/>
              </a:rPr>
              <a:t>Types of vulnerability: </a:t>
            </a:r>
          </a:p>
          <a:p>
            <a:r>
              <a:rPr lang="en-GB" sz="1400">
                <a:solidFill>
                  <a:srgbClr val="C00000"/>
                </a:solidFill>
                <a:latin typeface="Arial" panose="020B0604020202020204" pitchFamily="34" charset="0"/>
                <a:cs typeface="Arial" panose="020B0604020202020204" pitchFamily="34" charset="0"/>
              </a:rPr>
              <a:t>Social vulnerability </a:t>
            </a:r>
            <a:r>
              <a:rPr lang="en-GB" sz="1400">
                <a:latin typeface="Arial" panose="020B0604020202020204" pitchFamily="34" charset="0"/>
                <a:cs typeface="Arial" panose="020B0604020202020204" pitchFamily="34" charset="0"/>
              </a:rPr>
              <a:t>= Social vulnerability refers thus to the inability of people, organisations, and societies to withstand adverse impacts from multiple stressors to which they are exposed (Pilling)</a:t>
            </a:r>
          </a:p>
          <a:p>
            <a:r>
              <a:rPr lang="en-GB" sz="1400">
                <a:solidFill>
                  <a:srgbClr val="C00000"/>
                </a:solidFill>
                <a:latin typeface="Arial" panose="020B0604020202020204" pitchFamily="34" charset="0"/>
                <a:cs typeface="Arial" panose="020B0604020202020204" pitchFamily="34" charset="0"/>
              </a:rPr>
              <a:t>Labour market vulnerability  </a:t>
            </a:r>
            <a:r>
              <a:rPr lang="en-GB" sz="1400">
                <a:latin typeface="Arial" panose="020B0604020202020204" pitchFamily="34" charset="0"/>
                <a:cs typeface="Arial" panose="020B0604020202020204" pitchFamily="34" charset="0"/>
              </a:rPr>
              <a:t>=  Workers are vulnerable in that their participation in the labour market leaves their well-being at risk (Sounders)</a:t>
            </a:r>
          </a:p>
          <a:p>
            <a:r>
              <a:rPr lang="en-GB" sz="1400">
                <a:solidFill>
                  <a:srgbClr val="C00000"/>
                </a:solidFill>
                <a:latin typeface="Arial" panose="020B0604020202020204" pitchFamily="34" charset="0"/>
                <a:cs typeface="Arial" panose="020B0604020202020204" pitchFamily="34" charset="0"/>
              </a:rPr>
              <a:t>Relevant characteristic of  vulnerability  </a:t>
            </a:r>
            <a:r>
              <a:rPr lang="en-GB" sz="1400">
                <a:latin typeface="Arial" panose="020B0604020202020204" pitchFamily="34" charset="0"/>
                <a:cs typeface="Arial" panose="020B0604020202020204" pitchFamily="34" charset="0"/>
              </a:rPr>
              <a:t>- multiple vulnerabilities with cumulative effects – theory of intersectionality </a:t>
            </a:r>
          </a:p>
          <a:p>
            <a:r>
              <a:rPr lang="en-GB" sz="1400">
                <a:latin typeface="Arial" panose="020B0604020202020204" pitchFamily="34" charset="0"/>
                <a:cs typeface="Arial" panose="020B0604020202020204" pitchFamily="34" charset="0"/>
              </a:rPr>
              <a:t>Ways of identifying vulnerable groups:</a:t>
            </a:r>
          </a:p>
          <a:p>
            <a:pPr lvl="1"/>
            <a:r>
              <a:rPr lang="en-GB" sz="1400">
                <a:latin typeface="Arial" panose="020B0604020202020204" pitchFamily="34" charset="0"/>
                <a:cs typeface="Arial" panose="020B0604020202020204" pitchFamily="34" charset="0"/>
              </a:rPr>
              <a:t>Based on  dimensions of </a:t>
            </a:r>
            <a:r>
              <a:rPr lang="en-GB" sz="1400" b="1">
                <a:latin typeface="Arial" panose="020B0604020202020204" pitchFamily="34" charset="0"/>
                <a:cs typeface="Arial" panose="020B0604020202020204" pitchFamily="34" charset="0"/>
              </a:rPr>
              <a:t>precarious work  </a:t>
            </a:r>
            <a:r>
              <a:rPr lang="en-GB" sz="1400">
                <a:latin typeface="Arial" panose="020B0604020202020204" pitchFamily="34" charset="0"/>
                <a:cs typeface="Arial" panose="020B0604020202020204" pitchFamily="34" charset="0"/>
              </a:rPr>
              <a:t>(Kahancová)</a:t>
            </a:r>
          </a:p>
          <a:p>
            <a:pPr lvl="1"/>
            <a:r>
              <a:rPr lang="en-GB" sz="1400">
                <a:latin typeface="Arial" panose="020B0604020202020204" pitchFamily="34" charset="0"/>
                <a:cs typeface="Arial" panose="020B0604020202020204" pitchFamily="34" charset="0"/>
              </a:rPr>
              <a:t>Based on </a:t>
            </a:r>
            <a:r>
              <a:rPr lang="en-GB" sz="1400" b="1">
                <a:latin typeface="Arial" panose="020B0604020202020204" pitchFamily="34" charset="0"/>
                <a:cs typeface="Arial" panose="020B0604020202020204" pitchFamily="34" charset="0"/>
              </a:rPr>
              <a:t>risks</a:t>
            </a:r>
            <a:r>
              <a:rPr lang="en-GB" sz="1400">
                <a:latin typeface="Arial" panose="020B0604020202020204" pitchFamily="34" charset="0"/>
                <a:cs typeface="Arial" panose="020B0604020202020204" pitchFamily="34" charset="0"/>
              </a:rPr>
              <a:t> (economic, employment, social risks, health and security risks  (need for defining the particular risks)</a:t>
            </a:r>
          </a:p>
          <a:p>
            <a:pPr lvl="1"/>
            <a:r>
              <a:rPr lang="en-GB" sz="1400">
                <a:latin typeface="Arial" panose="020B0604020202020204" pitchFamily="34" charset="0"/>
                <a:cs typeface="Arial" panose="020B0604020202020204" pitchFamily="34" charset="0"/>
              </a:rPr>
              <a:t>Defining </a:t>
            </a:r>
            <a:r>
              <a:rPr lang="en-GB" sz="1400" b="1">
                <a:latin typeface="Arial" panose="020B0604020202020204" pitchFamily="34" charset="0"/>
                <a:cs typeface="Arial" panose="020B0604020202020204" pitchFamily="34" charset="0"/>
              </a:rPr>
              <a:t>by pandemic impact/effects </a:t>
            </a:r>
            <a:r>
              <a:rPr lang="en-GB" sz="1400">
                <a:latin typeface="Arial" panose="020B0604020202020204" pitchFamily="34" charset="0"/>
                <a:cs typeface="Arial" panose="020B0604020202020204" pitchFamily="34" charset="0"/>
              </a:rPr>
              <a:t>- vulnerable groups are groups whose social and employment situation have been hit hardest by the economic and social damage by the COVID-19 crisis (need for in-depth statistical analysis – availability of microdata)</a:t>
            </a:r>
          </a:p>
          <a:p>
            <a:pPr lvl="1"/>
            <a:r>
              <a:rPr lang="en-GB" sz="1400">
                <a:latin typeface="Arial" panose="020B0604020202020204" pitchFamily="34" charset="0"/>
                <a:cs typeface="Arial" panose="020B0604020202020204" pitchFamily="34" charset="0"/>
              </a:rPr>
              <a:t>Selection of vulnerable groups by (non)</a:t>
            </a:r>
            <a:r>
              <a:rPr lang="sk-SK" sz="1400">
                <a:latin typeface="Arial" panose="020B0604020202020204" pitchFamily="34" charset="0"/>
                <a:cs typeface="Arial" panose="020B0604020202020204" pitchFamily="34" charset="0"/>
              </a:rPr>
              <a:t> </a:t>
            </a:r>
            <a:r>
              <a:rPr lang="en-GB" sz="1400">
                <a:latin typeface="Arial" panose="020B0604020202020204" pitchFamily="34" charset="0"/>
                <a:cs typeface="Arial" panose="020B0604020202020204" pitchFamily="34" charset="0"/>
              </a:rPr>
              <a:t>exhaustiv list -  without justifying their vulnerability </a:t>
            </a:r>
          </a:p>
          <a:p>
            <a:pPr lvl="1"/>
            <a:endParaRPr lang="en-GB" sz="1400">
              <a:latin typeface="Arial" panose="020B0604020202020204" pitchFamily="34" charset="0"/>
              <a:cs typeface="Arial" panose="020B0604020202020204" pitchFamily="34" charset="0"/>
            </a:endParaRPr>
          </a:p>
          <a:p>
            <a:br>
              <a:rPr lang="en-GB" sz="1400">
                <a:latin typeface="Arial" panose="020B0604020202020204" pitchFamily="34" charset="0"/>
                <a:cs typeface="Arial" panose="020B0604020202020204" pitchFamily="34" charset="0"/>
              </a:rPr>
            </a:br>
            <a:endParaRPr lang="en-GB" sz="1400">
              <a:latin typeface="Arial" panose="020B0604020202020204" pitchFamily="34" charset="0"/>
              <a:cs typeface="Arial" panose="020B0604020202020204" pitchFamily="34" charset="0"/>
            </a:endParaRPr>
          </a:p>
          <a:p>
            <a:pPr marL="0" indent="0">
              <a:lnSpc>
                <a:spcPct val="130000"/>
              </a:lnSpc>
              <a:buFont typeface="Arial" panose="020B0604020202020204" pitchFamily="34" charset="0"/>
              <a:buNone/>
            </a:pP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50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199" y="191705"/>
            <a:ext cx="10515600" cy="738462"/>
          </a:xfrm>
        </p:spPr>
        <p:txBody>
          <a:bodyPr>
            <a:normAutofit/>
          </a:bodyPr>
          <a:lstStyle/>
          <a:p>
            <a:pPr lvl="1"/>
            <a:r>
              <a:rPr lang="en-GB" sz="2400" b="1" dirty="0">
                <a:latin typeface="Arial" panose="020B0604020202020204" pitchFamily="34" charset="0"/>
                <a:cs typeface="Arial" panose="020B0604020202020204" pitchFamily="34" charset="0"/>
              </a:rPr>
              <a:t>Basics of the analytical approach and research questions </a:t>
            </a:r>
          </a:p>
        </p:txBody>
      </p:sp>
      <p:sp>
        <p:nvSpPr>
          <p:cNvPr id="3" name="Sisällön paikkamerkki 2"/>
          <p:cNvSpPr>
            <a:spLocks noGrp="1"/>
          </p:cNvSpPr>
          <p:nvPr>
            <p:ph idx="1"/>
          </p:nvPr>
        </p:nvSpPr>
        <p:spPr>
          <a:xfrm>
            <a:off x="688427" y="930167"/>
            <a:ext cx="10515600" cy="4351338"/>
          </a:xfrm>
        </p:spPr>
        <p:txBody>
          <a:bodyPr>
            <a:noAutofit/>
          </a:bodyPr>
          <a:lstStyle/>
          <a:p>
            <a:pPr marL="92075" indent="0">
              <a:buNone/>
            </a:pPr>
            <a:r>
              <a:rPr lang="en-GB" sz="1200" b="1" dirty="0">
                <a:latin typeface="Arial" panose="020B0604020202020204" pitchFamily="34" charset="0"/>
                <a:cs typeface="Arial" panose="020B0604020202020204" pitchFamily="34" charset="0"/>
              </a:rPr>
              <a:t>Aim: DEFEN-CE aims at the analysing the governance of the vulnerable groups in the (post) COVID-19 labour markets and producing research-based knowledge and expertise of the protection of the vulnerable groups in Europe.</a:t>
            </a:r>
            <a:endParaRPr lang="sk-SK" sz="1200" dirty="0">
              <a:latin typeface="Arial" panose="020B0604020202020204" pitchFamily="34" charset="0"/>
              <a:cs typeface="Arial" panose="020B0604020202020204" pitchFamily="34" charset="0"/>
            </a:endParaRPr>
          </a:p>
          <a:p>
            <a:pPr marL="92075" indent="0">
              <a:buNone/>
            </a:pPr>
            <a:r>
              <a:rPr lang="en-GB" sz="1200" dirty="0">
                <a:latin typeface="Arial" panose="020B0604020202020204" pitchFamily="34" charset="0"/>
                <a:cs typeface="Arial" panose="020B0604020202020204" pitchFamily="34" charset="0"/>
              </a:rPr>
              <a:t>Main focus: Aim: </a:t>
            </a:r>
            <a:r>
              <a:rPr lang="en-GB" sz="1200" b="1" dirty="0">
                <a:solidFill>
                  <a:srgbClr val="C00000"/>
                </a:solidFill>
                <a:latin typeface="Arial" panose="020B0604020202020204" pitchFamily="34" charset="0"/>
                <a:cs typeface="Arial" panose="020B0604020202020204" pitchFamily="34" charset="0"/>
              </a:rPr>
              <a:t>How does social dialogue play a role </a:t>
            </a:r>
            <a:r>
              <a:rPr lang="en-GB" sz="1200" dirty="0">
                <a:latin typeface="Arial" panose="020B0604020202020204" pitchFamily="34" charset="0"/>
                <a:cs typeface="Arial" panose="020B0604020202020204" pitchFamily="34" charset="0"/>
              </a:rPr>
              <a:t>in addressing the employment and social protection rights of the vulnerable groups in the COVID-19 pandemic (and its aftermath)</a:t>
            </a:r>
          </a:p>
          <a:p>
            <a:pPr marL="92075" indent="0">
              <a:buNone/>
            </a:pPr>
            <a:r>
              <a:rPr lang="en-GB" sz="1200" dirty="0">
                <a:solidFill>
                  <a:srgbClr val="C00000"/>
                </a:solidFill>
                <a:latin typeface="Arial" panose="020B0604020202020204" pitchFamily="34" charset="0"/>
                <a:cs typeface="Arial" panose="020B0604020202020204" pitchFamily="34" charset="0"/>
              </a:rPr>
              <a:t>Objectives and impact: </a:t>
            </a:r>
          </a:p>
          <a:p>
            <a:pPr marL="263525" indent="-171450"/>
            <a:r>
              <a:rPr lang="en-GB" sz="1050" dirty="0">
                <a:latin typeface="Arial" panose="020B0604020202020204" pitchFamily="34" charset="0"/>
                <a:cs typeface="Arial" panose="020B0604020202020204" pitchFamily="34" charset="0"/>
              </a:rPr>
              <a:t>The research-based project DEFEN-CE fosters new </a:t>
            </a:r>
            <a:r>
              <a:rPr lang="en-GB" sz="1050" b="1" dirty="0">
                <a:latin typeface="Arial" panose="020B0604020202020204" pitchFamily="34" charset="0"/>
                <a:cs typeface="Arial" panose="020B0604020202020204" pitchFamily="34" charset="0"/>
              </a:rPr>
              <a:t>knowledge on the role of social dialogue </a:t>
            </a:r>
            <a:r>
              <a:rPr lang="en-GB" sz="1050" dirty="0">
                <a:latin typeface="Arial" panose="020B0604020202020204" pitchFamily="34" charset="0"/>
                <a:cs typeface="Arial" panose="020B0604020202020204" pitchFamily="34" charset="0"/>
              </a:rPr>
              <a:t>in the face of the grave social and employment challenges arising from the COVID-19 crisis. </a:t>
            </a:r>
          </a:p>
          <a:p>
            <a:pPr marL="263525" indent="-171450"/>
            <a:r>
              <a:rPr lang="en-GB" sz="1050" dirty="0">
                <a:latin typeface="Arial" panose="020B0604020202020204" pitchFamily="34" charset="0"/>
                <a:cs typeface="Arial" panose="020B0604020202020204" pitchFamily="34" charset="0"/>
              </a:rPr>
              <a:t>It maps the European landscape of the change and investigates the public policy and </a:t>
            </a:r>
            <a:r>
              <a:rPr lang="en-GB" sz="1050" b="1" dirty="0">
                <a:latin typeface="Arial" panose="020B0604020202020204" pitchFamily="34" charset="0"/>
                <a:cs typeface="Arial" panose="020B0604020202020204" pitchFamily="34" charset="0"/>
              </a:rPr>
              <a:t>social partners’ strategies </a:t>
            </a:r>
            <a:r>
              <a:rPr lang="en-GB" sz="1050" dirty="0">
                <a:latin typeface="Arial" panose="020B0604020202020204" pitchFamily="34" charset="0"/>
                <a:cs typeface="Arial" panose="020B0604020202020204" pitchFamily="34" charset="0"/>
              </a:rPr>
              <a:t>taken in defence of the COVID-19 pandemic (RQ1) </a:t>
            </a:r>
          </a:p>
          <a:p>
            <a:pPr marL="263525" indent="-171450"/>
            <a:r>
              <a:rPr lang="en-GB" sz="1050" dirty="0">
                <a:latin typeface="Arial" panose="020B0604020202020204" pitchFamily="34" charset="0"/>
                <a:cs typeface="Arial" panose="020B0604020202020204" pitchFamily="34" charset="0"/>
              </a:rPr>
              <a:t>It describes and analyses </a:t>
            </a:r>
            <a:r>
              <a:rPr lang="en-GB" sz="1050" b="1" dirty="0">
                <a:latin typeface="Arial" panose="020B0604020202020204" pitchFamily="34" charset="0"/>
                <a:cs typeface="Arial" panose="020B0604020202020204" pitchFamily="34" charset="0"/>
              </a:rPr>
              <a:t>to what extent and how social partners </a:t>
            </a:r>
            <a:r>
              <a:rPr lang="en-GB" sz="1050" dirty="0">
                <a:latin typeface="Arial" panose="020B0604020202020204" pitchFamily="34" charset="0"/>
                <a:cs typeface="Arial" panose="020B0604020202020204" pitchFamily="34" charset="0"/>
              </a:rPr>
              <a:t>are involved in the national policy-making in tackling social and employment risks with a special attention to the implementation of the social rights for vulnerable groups as defined in the EPSR (RQ2)</a:t>
            </a:r>
          </a:p>
          <a:p>
            <a:pPr marL="263525" indent="-171450"/>
            <a:r>
              <a:rPr lang="en-GB" sz="1050" dirty="0">
                <a:latin typeface="Arial" panose="020B0604020202020204" pitchFamily="34" charset="0"/>
                <a:cs typeface="Arial" panose="020B0604020202020204" pitchFamily="34" charset="0"/>
              </a:rPr>
              <a:t>It draws valuable lessons on how to promote awareness and exchange information for effective social dialogue between workers, employers and public authorities at national and EU level and sheds better understanding of the risks and opportunities for defending the vulnerable groups in the future? (RQ3)</a:t>
            </a:r>
          </a:p>
          <a:p>
            <a:pPr marL="263525" indent="-171450"/>
            <a:r>
              <a:rPr lang="en-GB" sz="1050" dirty="0">
                <a:latin typeface="Arial" panose="020B0604020202020204" pitchFamily="34" charset="0"/>
                <a:cs typeface="Arial" panose="020B0604020202020204" pitchFamily="34" charset="0"/>
              </a:rPr>
              <a:t>Answering the empirical questions provides evidence-based knowledge and recommendations that will – through the dissemination plan - make an impact to national and EU-level policymaking</a:t>
            </a:r>
          </a:p>
          <a:p>
            <a:pPr marL="263525" indent="-171450"/>
            <a:r>
              <a:rPr lang="en-GB" sz="1050" dirty="0">
                <a:latin typeface="Arial" panose="020B0604020202020204" pitchFamily="34" charset="0"/>
                <a:cs typeface="Arial" panose="020B0604020202020204" pitchFamily="34" charset="0"/>
              </a:rPr>
              <a:t>The systematically collected data also make an impact to the academic debate through dissemination of the work in academic conferences and in international peer-reviewed journals after the end of the project</a:t>
            </a:r>
          </a:p>
          <a:p>
            <a:pPr marL="0" indent="0" algn="l">
              <a:buNone/>
            </a:pPr>
            <a:r>
              <a:rPr lang="en-GB" sz="1200" dirty="0">
                <a:solidFill>
                  <a:srgbClr val="C00000"/>
                </a:solidFill>
                <a:latin typeface="Arial" panose="020B0604020202020204" pitchFamily="34" charset="0"/>
                <a:cs typeface="Arial" panose="020B0604020202020204" pitchFamily="34" charset="0"/>
              </a:rPr>
              <a:t>Research questions:</a:t>
            </a:r>
          </a:p>
          <a:p>
            <a:pPr>
              <a:buFont typeface="+mj-lt"/>
              <a:buAutoNum type="arabicPeriod"/>
            </a:pPr>
            <a:r>
              <a:rPr lang="en-GB" sz="1200" dirty="0">
                <a:latin typeface="Arial" panose="020B0604020202020204" pitchFamily="34" charset="0"/>
                <a:cs typeface="Arial" panose="020B0604020202020204" pitchFamily="34" charset="0"/>
              </a:rPr>
              <a:t>What public policy and social dialogue measures targeting the selected vulnerable groups were implemented to employment and social protection during the COVID-19 pandemic 2020-2022? </a:t>
            </a:r>
            <a:r>
              <a:rPr lang="sk-SK" sz="1200" dirty="0">
                <a:latin typeface="Arial" panose="020B0604020202020204" pitchFamily="34" charset="0"/>
                <a:cs typeface="Arial" panose="020B0604020202020204" pitchFamily="34" charset="0"/>
              </a:rPr>
              <a:t> </a:t>
            </a:r>
          </a:p>
          <a:p>
            <a:pPr>
              <a:buFont typeface="+mj-lt"/>
              <a:buAutoNum type="arabicPeriod"/>
            </a:pPr>
            <a:r>
              <a:rPr lang="en-GB" sz="1200" dirty="0">
                <a:latin typeface="Arial" panose="020B0604020202020204" pitchFamily="34" charset="0"/>
                <a:cs typeface="Arial" panose="020B0604020202020204" pitchFamily="34" charset="0"/>
              </a:rPr>
              <a:t>To what extent and how did social dialogue play a role in the implementation of social and employment rights of selected vulnerable groups in the COVID-19 pandemic between 2020 and 2022? </a:t>
            </a:r>
            <a:endParaRPr lang="sk-SK" sz="1200" dirty="0">
              <a:latin typeface="Arial" panose="020B0604020202020204" pitchFamily="34" charset="0"/>
              <a:cs typeface="Arial" panose="020B0604020202020204" pitchFamily="34" charset="0"/>
            </a:endParaRPr>
          </a:p>
          <a:p>
            <a:pPr>
              <a:buFont typeface="+mj-lt"/>
              <a:buAutoNum type="arabicPeriod"/>
            </a:pPr>
            <a:r>
              <a:rPr lang="en-GB" sz="1200" dirty="0">
                <a:latin typeface="Arial" panose="020B0604020202020204" pitchFamily="34" charset="0"/>
                <a:cs typeface="Arial" panose="020B0604020202020204" pitchFamily="34" charset="0"/>
              </a:rPr>
              <a:t>What lessons and opportunities does the COVID-19 pandemic yield for strengthening social dialogue across EU member states and the candidate countries</a:t>
            </a:r>
          </a:p>
          <a:p>
            <a:pPr marL="0" indent="0" algn="l">
              <a:buNone/>
            </a:pPr>
            <a:br>
              <a:rPr lang="en-GB" sz="1200" dirty="0">
                <a:latin typeface="Arial" panose="020B0604020202020204" pitchFamily="34" charset="0"/>
                <a:cs typeface="Arial" panose="020B0604020202020204" pitchFamily="34" charset="0"/>
              </a:rPr>
            </a:br>
            <a:endParaRPr lang="en-GB" sz="1200" dirty="0">
              <a:latin typeface="Arial" panose="020B0604020202020204" pitchFamily="34" charset="0"/>
              <a:cs typeface="Arial" panose="020B0604020202020204" pitchFamily="34" charset="0"/>
            </a:endParaRPr>
          </a:p>
          <a:p>
            <a:pPr algn="l">
              <a:lnSpc>
                <a:spcPct val="130000"/>
              </a:lnSpc>
            </a:pPr>
            <a:endParaRPr lang="en-GB" sz="12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8</a:t>
            </a:fld>
            <a:endParaRPr lang="en-GB"/>
          </a:p>
        </p:txBody>
      </p:sp>
    </p:spTree>
    <p:extLst>
      <p:ext uri="{BB962C8B-B14F-4D97-AF65-F5344CB8AC3E}">
        <p14:creationId xmlns:p14="http://schemas.microsoft.com/office/powerpoint/2010/main" val="332779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838200" y="365126"/>
            <a:ext cx="10515600" cy="604454"/>
          </a:xfrm>
        </p:spPr>
        <p:txBody>
          <a:bodyPr>
            <a:normAutofit/>
          </a:bodyPr>
          <a:lstStyle/>
          <a:p>
            <a:pPr lvl="1"/>
            <a:r>
              <a:rPr lang="sk-SK" sz="2000" b="1" dirty="0" err="1">
                <a:latin typeface="Arial" panose="020B0604020202020204" pitchFamily="34" charset="0"/>
                <a:cs typeface="Arial" panose="020B0604020202020204" pitchFamily="34" charset="0"/>
              </a:rPr>
              <a:t>Methodology</a:t>
            </a:r>
            <a:r>
              <a:rPr lang="sk-SK" sz="2000" b="1" dirty="0">
                <a:latin typeface="Arial" panose="020B0604020202020204" pitchFamily="34" charset="0"/>
                <a:cs typeface="Arial" panose="020B0604020202020204" pitchFamily="34" charset="0"/>
              </a:rPr>
              <a:t> </a:t>
            </a:r>
            <a:endParaRPr lang="en-GB" sz="2000" b="1" dirty="0">
              <a:latin typeface="Arial" panose="020B0604020202020204" pitchFamily="34" charset="0"/>
              <a:cs typeface="Arial" panose="020B0604020202020204" pitchFamily="34" charset="0"/>
            </a:endParaRPr>
          </a:p>
        </p:txBody>
      </p:sp>
      <p:sp>
        <p:nvSpPr>
          <p:cNvPr id="3" name="Sisällön paikkamerkki 2"/>
          <p:cNvSpPr>
            <a:spLocks noGrp="1"/>
          </p:cNvSpPr>
          <p:nvPr>
            <p:ph idx="1"/>
          </p:nvPr>
        </p:nvSpPr>
        <p:spPr>
          <a:xfrm>
            <a:off x="838200" y="1008506"/>
            <a:ext cx="10515600" cy="4351338"/>
          </a:xfrm>
        </p:spPr>
        <p:txBody>
          <a:bodyPr>
            <a:noAutofit/>
          </a:bodyPr>
          <a:lstStyle/>
          <a:p>
            <a:pPr marL="92075" indent="0">
              <a:lnSpc>
                <a:spcPct val="130000"/>
              </a:lnSpc>
              <a:buNone/>
            </a:pPr>
            <a:r>
              <a:rPr lang="en-GB" sz="1200" b="1" dirty="0">
                <a:solidFill>
                  <a:srgbClr val="C00000"/>
                </a:solidFill>
                <a:latin typeface="Arial" panose="020B0604020202020204" pitchFamily="34" charset="0"/>
                <a:cs typeface="Arial" panose="020B0604020202020204" pitchFamily="34" charset="0"/>
              </a:rPr>
              <a:t>Data collection:</a:t>
            </a:r>
          </a:p>
          <a:p>
            <a:pPr marL="263525" indent="-171450">
              <a:lnSpc>
                <a:spcPct val="130000"/>
              </a:lnSpc>
            </a:pPr>
            <a:r>
              <a:rPr lang="en-GB" sz="1200" dirty="0">
                <a:latin typeface="Arial" panose="020B0604020202020204" pitchFamily="34" charset="0"/>
                <a:cs typeface="Arial" panose="020B0604020202020204" pitchFamily="34" charset="0"/>
              </a:rPr>
              <a:t>Desk research – available data on adopted COVID-19 policies (use of the knowledge on the existing infrastructure)</a:t>
            </a:r>
          </a:p>
          <a:p>
            <a:pPr marL="263525" indent="-171450">
              <a:lnSpc>
                <a:spcPct val="130000"/>
              </a:lnSpc>
            </a:pPr>
            <a:r>
              <a:rPr lang="en-GB" sz="1200" b="1" dirty="0">
                <a:latin typeface="Arial" panose="020B0604020202020204" pitchFamily="34" charset="0"/>
                <a:cs typeface="Arial" panose="020B0604020202020204" pitchFamily="34" charset="0"/>
              </a:rPr>
              <a:t>COPREQ  (DEFEN-CE) database </a:t>
            </a:r>
            <a:r>
              <a:rPr lang="en-GB" sz="1200" dirty="0">
                <a:latin typeface="Arial" panose="020B0604020202020204" pitchFamily="34" charset="0"/>
                <a:cs typeface="Arial" panose="020B0604020202020204" pitchFamily="34" charset="0"/>
              </a:rPr>
              <a:t>– coverage all EU + Turkey and Serbia:  t</a:t>
            </a:r>
            <a:r>
              <a:rPr lang="en-GB" sz="1200" i="1" dirty="0">
                <a:latin typeface="Arial" panose="020B0604020202020204" pitchFamily="34" charset="0"/>
                <a:cs typeface="Arial" panose="020B0604020202020204" pitchFamily="34" charset="0"/>
              </a:rPr>
              <a:t>o collect comparable data of countries’ responses and social partner’s involvement in policies mitigating impacts on vulnerable group; provides a systematic  and comparable description across countries and over time. Source of complex information about countries' development for our qualitative studies</a:t>
            </a:r>
            <a:r>
              <a:rPr lang="sk-SK" sz="1200" i="1" dirty="0">
                <a:latin typeface="Arial" panose="020B0604020202020204" pitchFamily="34" charset="0"/>
                <a:cs typeface="Arial" panose="020B0604020202020204" pitchFamily="34" charset="0"/>
              </a:rPr>
              <a:t>. </a:t>
            </a:r>
            <a:r>
              <a:rPr lang="en-GB" sz="1200" i="1" dirty="0">
                <a:latin typeface="Arial" panose="020B0604020202020204" pitchFamily="34" charset="0"/>
                <a:cs typeface="Arial" panose="020B0604020202020204" pitchFamily="34" charset="0"/>
              </a:rPr>
              <a:t> </a:t>
            </a:r>
          </a:p>
          <a:p>
            <a:pPr marL="263525" indent="-171450">
              <a:lnSpc>
                <a:spcPct val="130000"/>
              </a:lnSpc>
            </a:pPr>
            <a:r>
              <a:rPr lang="en-GB" sz="1200" dirty="0">
                <a:latin typeface="Arial" panose="020B0604020202020204" pitchFamily="34" charset="0"/>
                <a:cs typeface="Arial" panose="020B0604020202020204" pitchFamily="34" charset="0"/>
              </a:rPr>
              <a:t>Country case studies – </a:t>
            </a:r>
            <a:r>
              <a:rPr lang="en-GB" sz="1200" b="1" dirty="0">
                <a:latin typeface="Arial" panose="020B0604020202020204" pitchFamily="34" charset="0"/>
                <a:cs typeface="Arial" panose="020B0604020202020204" pitchFamily="34" charset="0"/>
              </a:rPr>
              <a:t>semi-structured interviews </a:t>
            </a:r>
            <a:r>
              <a:rPr lang="en-GB" sz="1200" dirty="0">
                <a:latin typeface="Arial" panose="020B0604020202020204" pitchFamily="34" charset="0"/>
                <a:cs typeface="Arial" panose="020B0604020202020204" pitchFamily="34" charset="0"/>
              </a:rPr>
              <a:t>in 12 countries /10-12 interviews per country (FI, SE, DE, NL, LT, LV, CZ, SK, ES, IT), focus on the role of social partners; </a:t>
            </a:r>
            <a:r>
              <a:rPr lang="en-GB" sz="1200" i="1" dirty="0">
                <a:latin typeface="Arial" panose="020B0604020202020204" pitchFamily="34" charset="0"/>
                <a:cs typeface="Arial" panose="020B0604020202020204" pitchFamily="34" charset="0"/>
              </a:rPr>
              <a:t>to explore in-depth the role of social partners in the defence of the vulnerable groups, including of those not covered in DEFEN-CE dataset or complement or/and verify the standardised data on the specific policy, actors strategies and ways of involvement; </a:t>
            </a:r>
            <a:r>
              <a:rPr lang="en-GB" sz="1200" dirty="0">
                <a:latin typeface="Arial" panose="020B0604020202020204" pitchFamily="34" charset="0"/>
                <a:cs typeface="Arial" panose="020B0604020202020204" pitchFamily="34" charset="0"/>
              </a:rPr>
              <a:t> interviewees: </a:t>
            </a:r>
            <a:r>
              <a:rPr lang="en-GB" sz="1200" i="1" dirty="0">
                <a:latin typeface="Arial" panose="020B0604020202020204" pitchFamily="34" charset="0"/>
                <a:cs typeface="Arial" panose="020B0604020202020204" pitchFamily="34" charset="0"/>
              </a:rPr>
              <a:t>with national policy makers, social partners and civil society actors.  </a:t>
            </a:r>
          </a:p>
          <a:p>
            <a:pPr marL="263525" indent="-171450">
              <a:lnSpc>
                <a:spcPct val="130000"/>
              </a:lnSpc>
            </a:pPr>
            <a:r>
              <a:rPr lang="en-GB" sz="1200" dirty="0">
                <a:latin typeface="Arial" panose="020B0604020202020204" pitchFamily="34" charset="0"/>
                <a:cs typeface="Arial" panose="020B0604020202020204" pitchFamily="34" charset="0"/>
              </a:rPr>
              <a:t>EU-level data: 10 – 12 semi-structured interviews with EU-level stakeholders (hard/soft law, social partners)</a:t>
            </a:r>
          </a:p>
          <a:p>
            <a:pPr marL="92075" indent="0">
              <a:lnSpc>
                <a:spcPct val="130000"/>
              </a:lnSpc>
              <a:buNone/>
            </a:pPr>
            <a:r>
              <a:rPr lang="en-GB" sz="1200" b="1" dirty="0">
                <a:solidFill>
                  <a:srgbClr val="C00000"/>
                </a:solidFill>
                <a:latin typeface="Arial" panose="020B0604020202020204" pitchFamily="34" charset="0"/>
                <a:cs typeface="Arial" panose="020B0604020202020204" pitchFamily="34" charset="0"/>
              </a:rPr>
              <a:t>Data analysis:</a:t>
            </a:r>
          </a:p>
          <a:p>
            <a:pPr marL="263525" indent="-171450">
              <a:lnSpc>
                <a:spcPct val="130000"/>
              </a:lnSpc>
            </a:pPr>
            <a:r>
              <a:rPr lang="en-GB" sz="1200" dirty="0">
                <a:latin typeface="Arial" panose="020B0604020202020204" pitchFamily="34" charset="0"/>
                <a:cs typeface="Arial" panose="020B0604020202020204" pitchFamily="34" charset="0"/>
              </a:rPr>
              <a:t>Comparative dataset analysis (descriptive, simple coding, uncovering similarities/patterns across EU 27+2 countries)</a:t>
            </a:r>
          </a:p>
          <a:p>
            <a:pPr marL="263525" indent="-171450">
              <a:lnSpc>
                <a:spcPct val="130000"/>
              </a:lnSpc>
            </a:pPr>
            <a:r>
              <a:rPr lang="en-GB" sz="1200" dirty="0">
                <a:latin typeface="Arial" panose="020B0604020202020204" pitchFamily="34" charset="0"/>
                <a:cs typeface="Arial" panose="020B0604020202020204" pitchFamily="34" charset="0"/>
              </a:rPr>
              <a:t>National cases in most similar country pairs: FI-SE, DE-NL, LT-LV, CZ-SK, ES-IT and national studies for SRB and TR </a:t>
            </a:r>
          </a:p>
          <a:p>
            <a:pPr marL="263525" indent="-171450">
              <a:lnSpc>
                <a:spcPct val="130000"/>
              </a:lnSpc>
            </a:pPr>
            <a:r>
              <a:rPr lang="en-GB" sz="1200" dirty="0">
                <a:latin typeface="Arial" panose="020B0604020202020204" pitchFamily="34" charset="0"/>
                <a:cs typeface="Arial" panose="020B0604020202020204" pitchFamily="34" charset="0"/>
              </a:rPr>
              <a:t>Comparative analysis of all country cases (10+2)</a:t>
            </a:r>
          </a:p>
          <a:p>
            <a:pPr marL="263525" indent="-171450">
              <a:lnSpc>
                <a:spcPct val="130000"/>
              </a:lnSpc>
            </a:pPr>
            <a:endParaRPr lang="en-GB" sz="1200" dirty="0">
              <a:latin typeface="Arial" panose="020B0604020202020204" pitchFamily="34" charset="0"/>
              <a:cs typeface="Arial" panose="020B0604020202020204" pitchFamily="34" charset="0"/>
            </a:endParaRPr>
          </a:p>
          <a:p>
            <a:pPr marL="0" indent="0" algn="l">
              <a:buNone/>
            </a:pPr>
            <a:br>
              <a:rPr lang="en-GB" sz="1200" dirty="0">
                <a:latin typeface="Arial" panose="020B0604020202020204" pitchFamily="34" charset="0"/>
                <a:cs typeface="Arial" panose="020B0604020202020204" pitchFamily="34" charset="0"/>
              </a:rPr>
            </a:br>
            <a:endParaRPr lang="en-GB" sz="1200" dirty="0">
              <a:latin typeface="Arial" panose="020B0604020202020204" pitchFamily="34" charset="0"/>
              <a:cs typeface="Arial" panose="020B0604020202020204" pitchFamily="34" charset="0"/>
            </a:endParaRPr>
          </a:p>
          <a:p>
            <a:pPr algn="l">
              <a:lnSpc>
                <a:spcPct val="130000"/>
              </a:lnSpc>
            </a:pPr>
            <a:endParaRPr lang="en-GB" sz="12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en-US"/>
              <a:t>VS/2021/0196</a:t>
            </a:r>
            <a:endParaRPr lang="fi-FI" dirty="0"/>
          </a:p>
        </p:txBody>
      </p:sp>
      <p:sp>
        <p:nvSpPr>
          <p:cNvPr id="7" name="Alatunnisteen paikkamerkki 6"/>
          <p:cNvSpPr>
            <a:spLocks noGrp="1"/>
          </p:cNvSpPr>
          <p:nvPr>
            <p:ph type="ftr" sz="quarter" idx="11"/>
          </p:nvPr>
        </p:nvSpPr>
        <p:spPr/>
        <p:txBody>
          <a:bodyPr/>
          <a:lstStyle/>
          <a:p>
            <a:r>
              <a:rPr lang="en-GB"/>
              <a:t>Interim meeting, DEFEN-CE project, 2. 6. 2022</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9</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5877560"/>
            <a:ext cx="719455" cy="478790"/>
          </a:xfrm>
          <a:prstGeom prst="rect">
            <a:avLst/>
          </a:prstGeom>
        </p:spPr>
      </p:pic>
    </p:spTree>
    <p:extLst>
      <p:ext uri="{BB962C8B-B14F-4D97-AF65-F5344CB8AC3E}">
        <p14:creationId xmlns:p14="http://schemas.microsoft.com/office/powerpoint/2010/main" val="1470579937"/>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2847</Words>
  <Application>Microsoft Macintosh PowerPoint</Application>
  <PresentationFormat>Širokouhlá</PresentationFormat>
  <Paragraphs>221</Paragraphs>
  <Slides>14</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14</vt:i4>
      </vt:variant>
    </vt:vector>
  </HeadingPairs>
  <TitlesOfParts>
    <vt:vector size="20" baseType="lpstr">
      <vt:lpstr>Arial</vt:lpstr>
      <vt:lpstr>Calibri</vt:lpstr>
      <vt:lpstr>Calibri Light</vt:lpstr>
      <vt:lpstr>Gotham Narrow Book</vt:lpstr>
      <vt:lpstr>Symbol</vt:lpstr>
      <vt:lpstr>Motív balíka Office</vt:lpstr>
      <vt:lpstr>DEFEN-CE: Social dialogue in defense of vulnerable groups  in post-COVID-19 labour markets</vt:lpstr>
      <vt:lpstr>Introduction of the analytical framework </vt:lpstr>
      <vt:lpstr>Policies targeting vulnerable groups as a response to COVID-19 pandemic</vt:lpstr>
      <vt:lpstr>Policies targeting vulnerable groups as a response to COVID-19 pandemic</vt:lpstr>
      <vt:lpstr>Social dialogue and involvement of social partners into the policy response to COVID-19 </vt:lpstr>
      <vt:lpstr>Existing databases and resources portals on policy responses to COVID-19 crisis</vt:lpstr>
      <vt:lpstr>Theoretical understanding of vulnerability and defining vulnerable groups </vt:lpstr>
      <vt:lpstr>Basics of the analytical approach and research questions </vt:lpstr>
      <vt:lpstr>Methodology </vt:lpstr>
      <vt:lpstr>Main approach and defining vulnerable groups</vt:lpstr>
      <vt:lpstr>Empirical selection  of vulnerable groups (not limited)</vt:lpstr>
      <vt:lpstr>Questions for discussion </vt:lpstr>
      <vt:lpstr>Copreq and Fireq database</vt:lpstr>
      <vt:lpstr>Questions related to the database to be discussed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DEFEN-CE: Social dialogue in defense of vulnerable groups  in post-COVID-19 labour markets</dc:title>
  <dc:creator>Barbora</dc:creator>
  <cp:lastModifiedBy>Microsoft Office User</cp:lastModifiedBy>
  <cp:revision>41</cp:revision>
  <dcterms:created xsi:type="dcterms:W3CDTF">2022-06-01T11:57:54Z</dcterms:created>
  <dcterms:modified xsi:type="dcterms:W3CDTF">2022-06-02T06:57:16Z</dcterms:modified>
</cp:coreProperties>
</file>