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96" r:id="rId2"/>
  </p:sldMasterIdLst>
  <p:sldIdLst>
    <p:sldId id="258" r:id="rId3"/>
    <p:sldId id="282" r:id="rId4"/>
    <p:sldId id="286" r:id="rId5"/>
    <p:sldId id="283" r:id="rId6"/>
    <p:sldId id="284" r:id="rId7"/>
    <p:sldId id="287" r:id="rId8"/>
    <p:sldId id="288" r:id="rId9"/>
    <p:sldId id="289" r:id="rId10"/>
    <p:sldId id="290" r:id="rId11"/>
    <p:sldId id="291" r:id="rId12"/>
    <p:sldId id="280" r:id="rId13"/>
  </p:sldIdLst>
  <p:sldSz cx="12192000" cy="6858000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  <a:srgbClr val="0A0F7C"/>
    <a:srgbClr val="0F17BD"/>
    <a:srgbClr val="0000FF"/>
    <a:srgbClr val="004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4"/>
    <p:restoredTop sz="94686"/>
  </p:normalViewPr>
  <p:slideViewPr>
    <p:cSldViewPr snapToObjects="1">
      <p:cViewPr varScale="1">
        <p:scale>
          <a:sx n="109" d="100"/>
          <a:sy n="109" d="100"/>
        </p:scale>
        <p:origin x="416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972D2-9A0A-435B-AF96-DC8886EDD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8A4805-EFF1-4E5D-836A-4734EF777C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A3DC1C7-3DE0-4608-8407-EDDD3B9E1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D8AF164-D031-432D-B552-3617F3B80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AB8F79D-A7D4-4EA1-8BEF-348826C85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095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FBAA58-2FD3-4641-B971-7487E176B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2A6FC7D8-97F1-46CC-9A4C-545AAEFB1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AACE2E5D-089E-471C-98EE-CEE5AD266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66410E0-6E1C-4D2C-B525-80BDE103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BB60628-CF89-494A-A50C-85E168A2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75BD611-5D48-434B-ACC1-F3F2767A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932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810C8-1FE2-4B8F-900F-102E5DDA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ACFA2BC-0245-4AA5-8E78-F26590D07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CD5358C-B68D-49C0-9BAF-7B46EAA8C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562A711-13D1-48D3-B9CF-0FC05F677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F60B71D-BD65-4D99-8A0C-5BBCE2EAD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2035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58427E-C61B-4EF2-8A8B-2F543CA48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1AAD0C5C-173F-4E98-8C92-F7718DB62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066994B-990F-44C3-BFD2-06C8E2049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E4901B7-1103-462D-96BA-58618AB80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75A3E16-BCDC-4E74-A7D8-2352D939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9082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4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71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99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57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26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60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6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972D2-9A0A-435B-AF96-DC8886EDD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8A4805-EFF1-4E5D-836A-4734EF777C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A3DC1C7-3DE0-4608-8407-EDDD3B9E1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D8AF164-D031-432D-B552-3617F3B80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AB8F79D-A7D4-4EA1-8BEF-348826C85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047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9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751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23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4D05B-92B5-40DA-9AE7-0735808E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65126"/>
            <a:ext cx="8712968" cy="78216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9194AB7-FFE8-4F7A-BC73-321A55591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353475"/>
            <a:ext cx="10515600" cy="479669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33B987F-9E32-4B32-A5AE-1A42505E1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61870B5-8C8F-4929-9BA9-EF651A0D1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16F03F7-7E62-41D9-9853-54AB02738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489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EC96C5-56A3-4833-97C2-FD11B30F5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30039B1-DEA9-4255-A516-FFF79934D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22A4FB6-B4AB-4A31-A2E1-73B25696A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956CB16-2174-4EA2-8DAA-BC79D5DBB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10438CD-3D03-44F1-9E15-A620B9D9A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485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AA0DC-3B28-4791-A59D-D95DA0B2C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8989DC3-3AEF-4139-972B-FB4A777B0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86D61F4-099A-415E-993E-49F7087DC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F1C2018-0BD4-4506-8E75-343BECDF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5CCF972-228F-4F62-8A10-BE865E19D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392A8B0-38C7-447C-B24A-09B89DF6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7824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8CFC41-5903-4835-8A9A-96C047F51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DB26C4B-44FC-4588-A5B6-4D79B5852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F6B9EC8-5B5D-4BE5-9DE0-1A72F398D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E06EE0C-6FFF-4A37-80CC-9A784ACC1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EED78F1-8352-4E23-A6D2-843413211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34A3A5E-232D-484A-A517-97716537A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809FA0B3-E3FD-4B84-B882-18D8E27D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37646E8A-3638-4BE5-88A7-45492B4C0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929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71A29-5D0D-4C4F-965A-613B93551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EA8778EC-4E36-465D-9BAB-E1E48537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A42380F-2E33-4B18-913C-D2A2FE95E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558684E-503B-493F-8C39-1553AE829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805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537EB0BD-3345-4DB8-A176-302BEC33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B04A3920-B583-41DB-99C0-2AB5091D9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ED12AB06-3544-499B-8892-478AD4C62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971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15E3D2-A674-4F2E-84CA-50832FC27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4B1BACC-5C49-485E-9B62-D99F39638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E291A64-BAB9-447A-8F1C-94F4BE1A0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287CBA7-A28D-4998-AFD6-3DDEDB540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C2C26AD-0469-450F-A6BB-9BECBA6B7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4339E85-7A83-492E-B592-9CA9D66B4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497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C76BB38C-D097-4109-9D34-52ABBAF50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65126"/>
            <a:ext cx="10515600" cy="782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844CDA3-0920-4905-A76B-E07CB52B3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96605"/>
            <a:ext cx="10515600" cy="5424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2F998A8-C8F7-41C4-9686-884B98584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A06F4-FF62-4C47-9C9B-2210F053E216}" type="datetimeFigureOut">
              <a:rPr lang="pt-PT" smtClean="0"/>
              <a:t>03/07/19</a:t>
            </a:fld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9E7F453-C2F1-4521-A4E0-1C555AE87E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AEA8F-9E8E-4771-9FC2-0B1415D98FBD}" type="slidenum">
              <a:rPr lang="pt-PT" smtClean="0"/>
              <a:t>‹nº›</a:t>
            </a:fld>
            <a:endParaRPr lang="pt-PT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8C4AA8B-0C40-4485-B255-85AC8565E62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272853" y="216485"/>
            <a:ext cx="2653814" cy="1080120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7C55E7C6-BE99-49AB-B780-2A265313730A}"/>
              </a:ext>
            </a:extLst>
          </p:cNvPr>
          <p:cNvSpPr/>
          <p:nvPr userDrawn="1"/>
        </p:nvSpPr>
        <p:spPr>
          <a:xfrm>
            <a:off x="0" y="6520259"/>
            <a:ext cx="12192000" cy="36512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355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08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908728B-13AA-4658-9C26-810157DE2E06}" type="datetimeFigureOut">
              <a:rPr lang="en-US" smtClean="0"/>
              <a:pPr>
                <a:defRPr/>
              </a:pPr>
              <a:t>7/3/19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6E30D91-1062-4142-B3E6-3377051ACC7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80176" y="685800"/>
            <a:ext cx="34686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D7EDDD4-EFBC-4A79-A09F-2A5F03049F49}"/>
              </a:ext>
            </a:extLst>
          </p:cNvPr>
          <p:cNvSpPr txBox="1"/>
          <p:nvPr/>
        </p:nvSpPr>
        <p:spPr>
          <a:xfrm>
            <a:off x="4727848" y="5157192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Confederação do Comércio e Serviços de Portugal</a:t>
            </a:r>
          </a:p>
          <a:p>
            <a:endParaRPr lang="pt-PT" sz="2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3600">
                <a:solidFill>
                  <a:srgbClr val="0A0F7C"/>
                </a:solidFill>
              </a:rPr>
              <a:t>EEASD -</a:t>
            </a:r>
            <a:r>
              <a:rPr lang="en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36ECB64-E8A9-6348-A487-D99C0E7EC062}"/>
              </a:ext>
            </a:extLst>
          </p:cNvPr>
          <p:cNvSpPr txBox="1"/>
          <p:nvPr/>
        </p:nvSpPr>
        <p:spPr>
          <a:xfrm>
            <a:off x="767408" y="1719317"/>
            <a:ext cx="106571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</a:rPr>
              <a:t>Education </a:t>
            </a:r>
          </a:p>
          <a:p>
            <a:endParaRPr lang="en-GB" sz="2400" b="1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National level</a:t>
            </a:r>
          </a:p>
          <a:p>
            <a:endParaRPr lang="en-GB" sz="2400" dirty="0"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en-GB" sz="2400" dirty="0">
                <a:latin typeface="Cambria" panose="02040503050406030204" pitchFamily="18" charset="0"/>
              </a:rPr>
              <a:t>Very happy because after 28 years  they negotiated a collective agreement to the professional private schools.  A new phase quite effective with regular meetings to follow the implementation.</a:t>
            </a:r>
          </a:p>
          <a:p>
            <a:pPr marL="342900" indent="-342900">
              <a:buFontTx/>
              <a:buChar char="-"/>
            </a:pPr>
            <a:r>
              <a:rPr lang="en-GB" sz="2400" dirty="0">
                <a:latin typeface="Cambria" panose="02040503050406030204" pitchFamily="18" charset="0"/>
              </a:rPr>
              <a:t>Among the 4 sector employers associations exits an informal alliance with common training and events organisations - November 2019 the 1</a:t>
            </a:r>
            <a:r>
              <a:rPr lang="en-GB" sz="2400" baseline="30000" dirty="0">
                <a:latin typeface="Cambria" panose="02040503050406030204" pitchFamily="18" charset="0"/>
              </a:rPr>
              <a:t>st</a:t>
            </a:r>
            <a:r>
              <a:rPr lang="en-GB" sz="2400" dirty="0">
                <a:latin typeface="Cambria" panose="02040503050406030204" pitchFamily="18" charset="0"/>
              </a:rPr>
              <a:t> Schools Congress ( both public and private). </a:t>
            </a:r>
          </a:p>
          <a:p>
            <a:endParaRPr lang="en-GB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81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80176" y="685800"/>
            <a:ext cx="34686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CAF834B7-093D-4F99-9A8C-6E0BB762ABC7}"/>
              </a:ext>
            </a:extLst>
          </p:cNvPr>
          <p:cNvSpPr txBox="1"/>
          <p:nvPr/>
        </p:nvSpPr>
        <p:spPr>
          <a:xfrm>
            <a:off x="1055440" y="3645024"/>
            <a:ext cx="6696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Confederação do Comércio e Serviços de Portugal (CCP)</a:t>
            </a:r>
          </a:p>
          <a:p>
            <a:r>
              <a:rPr lang="pt-PT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Avenida Dom Vasco da Gama, 26</a:t>
            </a:r>
          </a:p>
          <a:p>
            <a:r>
              <a:rPr lang="pt-PT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Lisboa</a:t>
            </a:r>
          </a:p>
          <a:p>
            <a:endParaRPr lang="pt-PT" b="1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pt-PT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www.ccp.pt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29699"/>
            <a:ext cx="3526005" cy="183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377410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r>
              <a:rPr lang="pt-PT" sz="3600">
                <a:solidFill>
                  <a:srgbClr val="0A0F7C"/>
                </a:solidFill>
              </a:rPr>
              <a:t>EEASD -</a:t>
            </a:r>
            <a:r>
              <a:rPr lang="en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FD75C31-8B6E-E24D-86C7-1DC52E889A52}"/>
              </a:ext>
            </a:extLst>
          </p:cNvPr>
          <p:cNvSpPr txBox="1"/>
          <p:nvPr/>
        </p:nvSpPr>
        <p:spPr>
          <a:xfrm>
            <a:off x="839416" y="1340769"/>
            <a:ext cx="1036915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</a:rPr>
              <a:t>Portugal</a:t>
            </a:r>
          </a:p>
          <a:p>
            <a:endParaRPr lang="en-GB" dirty="0"/>
          </a:p>
          <a:p>
            <a:r>
              <a:rPr lang="en-GB" sz="2400" dirty="0">
                <a:latin typeface="Cambria" panose="02040503050406030204" pitchFamily="18" charset="0"/>
              </a:rPr>
              <a:t>Interviews – where we are</a:t>
            </a:r>
          </a:p>
          <a:p>
            <a:endParaRPr lang="en-GB" sz="2400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Commerce – 2 </a:t>
            </a:r>
          </a:p>
          <a:p>
            <a:r>
              <a:rPr lang="en-GB" sz="2400" dirty="0">
                <a:latin typeface="Cambria" panose="02040503050406030204" pitchFamily="18" charset="0"/>
              </a:rPr>
              <a:t>Construction - 2</a:t>
            </a:r>
          </a:p>
          <a:p>
            <a:r>
              <a:rPr lang="en-GB" sz="2400" dirty="0">
                <a:latin typeface="Cambria" panose="02040503050406030204" pitchFamily="18" charset="0"/>
              </a:rPr>
              <a:t>Education - 1</a:t>
            </a:r>
          </a:p>
          <a:p>
            <a:endParaRPr lang="en-GB" sz="2400" dirty="0">
              <a:latin typeface="Cambria" panose="02040503050406030204" pitchFamily="18" charset="0"/>
            </a:endParaRPr>
          </a:p>
          <a:p>
            <a:endParaRPr lang="en-GB" sz="2400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Health - </a:t>
            </a:r>
            <a:r>
              <a:rPr lang="pt-PT" sz="2400" dirty="0">
                <a:latin typeface="Cambria" panose="02040503050406030204" pitchFamily="18" charset="0"/>
              </a:rPr>
              <a:t> 0 ( </a:t>
            </a:r>
            <a:r>
              <a:rPr lang="en-GB" sz="2400" dirty="0">
                <a:latin typeface="Cambria" panose="02040503050406030204" pitchFamily="18" charset="0"/>
              </a:rPr>
              <a:t>strikes and instable labour market</a:t>
            </a:r>
            <a:r>
              <a:rPr lang="pt-PT" sz="2400" dirty="0">
                <a:latin typeface="Cambria" panose="02040503050406030204" pitchFamily="18" charset="0"/>
              </a:rPr>
              <a:t>) </a:t>
            </a:r>
            <a:r>
              <a:rPr lang="en-GB" sz="2400" dirty="0">
                <a:latin typeface="Cambria" panose="02040503050406030204" pitchFamily="18" charset="0"/>
              </a:rPr>
              <a:t>interlocutors identified.</a:t>
            </a:r>
          </a:p>
          <a:p>
            <a:endParaRPr lang="pt-PT" sz="2400" dirty="0">
              <a:latin typeface="Cambria" panose="020405030504060302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3987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r>
              <a:rPr lang="pt-PT" sz="3600">
                <a:solidFill>
                  <a:srgbClr val="0A0F7C"/>
                </a:solidFill>
              </a:rPr>
              <a:t>EEASD -</a:t>
            </a:r>
            <a:r>
              <a:rPr lang="en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FFFDFBC-C2F8-7F49-9E9D-EC7473B28A8B}"/>
              </a:ext>
            </a:extLst>
          </p:cNvPr>
          <p:cNvSpPr txBox="1"/>
          <p:nvPr/>
        </p:nvSpPr>
        <p:spPr>
          <a:xfrm>
            <a:off x="695400" y="1628800"/>
            <a:ext cx="1044116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Very different situations according with the sector:</a:t>
            </a:r>
          </a:p>
          <a:p>
            <a:r>
              <a:rPr lang="en-GB" sz="2400" b="1" dirty="0">
                <a:latin typeface="Cambria" panose="02040503050406030204" pitchFamily="18" charset="0"/>
              </a:rPr>
              <a:t>Commerce</a:t>
            </a:r>
          </a:p>
          <a:p>
            <a:r>
              <a:rPr lang="en-GB" sz="2000" dirty="0">
                <a:latin typeface="Cambria" panose="02040503050406030204" pitchFamily="18" charset="0"/>
              </a:rPr>
              <a:t>European level:</a:t>
            </a:r>
          </a:p>
          <a:p>
            <a:endParaRPr lang="en-GB" sz="2000" dirty="0">
              <a:latin typeface="Cambria" panose="02040503050406030204" pitchFamily="18" charset="0"/>
            </a:endParaRPr>
          </a:p>
          <a:p>
            <a:pPr marL="285750" indent="-285750">
              <a:buFontTx/>
              <a:buChar char="-"/>
            </a:pPr>
            <a:r>
              <a:rPr lang="en-GB" dirty="0">
                <a:latin typeface="Cambria" panose="02040503050406030204" pitchFamily="18" charset="0"/>
              </a:rPr>
              <a:t>Well established SD EUROCOMMERCE/ UNI Europe – regular + outputs – recommendations/common projects  - lessons learnt at European level to the national level. However, doesn´t produce binding outcomes.</a:t>
            </a:r>
          </a:p>
          <a:p>
            <a:pPr marL="285750" indent="-285750">
              <a:buFontTx/>
              <a:buChar char="-"/>
            </a:pPr>
            <a:r>
              <a:rPr lang="en-GB" dirty="0">
                <a:latin typeface="Cambria" panose="02040503050406030204" pitchFamily="18" charset="0"/>
              </a:rPr>
              <a:t>Relevant topics: work organisation, including work time organisation, flexibility, working conditions, skills improvement, digitalisation.</a:t>
            </a:r>
          </a:p>
          <a:p>
            <a:r>
              <a:rPr lang="en-GB" dirty="0">
                <a:latin typeface="Cambria" panose="02040503050406030204" pitchFamily="18" charset="0"/>
              </a:rPr>
              <a:t>Positive:</a:t>
            </a:r>
          </a:p>
          <a:p>
            <a:pPr marL="285750" indent="-285750">
              <a:buFontTx/>
              <a:buChar char="-"/>
            </a:pPr>
            <a:r>
              <a:rPr lang="en-GB" dirty="0">
                <a:latin typeface="Cambria" panose="02040503050406030204" pitchFamily="18" charset="0"/>
              </a:rPr>
              <a:t>sharing of good practices, contacting with specific national measures adopted in several dimensions/subjects related to competitiveness and working conditions and trying to reach common views and actions at bilateral level (employers and trade unions). 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8376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r>
              <a:rPr lang="pt-PT" sz="3600">
                <a:solidFill>
                  <a:srgbClr val="0A0F7C"/>
                </a:solidFill>
              </a:rPr>
              <a:t>EEASD -</a:t>
            </a:r>
            <a:r>
              <a:rPr lang="en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125DDF2-E578-E643-814A-5CBBB320BA1D}"/>
              </a:ext>
            </a:extLst>
          </p:cNvPr>
          <p:cNvSpPr txBox="1"/>
          <p:nvPr/>
        </p:nvSpPr>
        <p:spPr>
          <a:xfrm>
            <a:off x="623392" y="1740461"/>
            <a:ext cx="1116124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</a:rPr>
              <a:t>Commerce</a:t>
            </a:r>
          </a:p>
          <a:p>
            <a:endParaRPr lang="en-GB" b="1" dirty="0">
              <a:latin typeface="Cambria" panose="02040503050406030204" pitchFamily="18" charset="0"/>
            </a:endParaRPr>
          </a:p>
          <a:p>
            <a:r>
              <a:rPr lang="en-GB" sz="2400" b="1" dirty="0">
                <a:latin typeface="Cambria" panose="02040503050406030204" pitchFamily="18" charset="0"/>
              </a:rPr>
              <a:t>National level</a:t>
            </a:r>
          </a:p>
          <a:p>
            <a:endParaRPr lang="en-GB" sz="2400" b="1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CCP - One of the tripartite social partner at macro level – CPCS – national commission to negotiate at top level</a:t>
            </a:r>
          </a:p>
          <a:p>
            <a:endParaRPr lang="en-GB" sz="2400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The CCP affiliated associations are involved either at regional level and/or sectorial level in the negotiations of the collective agreements. ( around 60). Wholesale and retail.</a:t>
            </a:r>
          </a:p>
          <a:p>
            <a:endParaRPr lang="en-GB" sz="2400" dirty="0">
              <a:latin typeface="Cambria" panose="02040503050406030204" pitchFamily="18" charset="0"/>
            </a:endParaRPr>
          </a:p>
          <a:p>
            <a:endParaRPr lang="en-GB" sz="2400" b="1" dirty="0">
              <a:latin typeface="Cambria" panose="02040503050406030204" pitchFamily="18" charset="0"/>
            </a:endParaRPr>
          </a:p>
          <a:p>
            <a:r>
              <a:rPr lang="en-GB" sz="2400" b="1" dirty="0">
                <a:latin typeface="Cambria" panose="02040503050406030204" pitchFamily="18" charset="0"/>
              </a:rPr>
              <a:t> </a:t>
            </a:r>
          </a:p>
          <a:p>
            <a:endParaRPr lang="en-GB" sz="2400" b="1" dirty="0">
              <a:latin typeface="Cambria" panose="02040503050406030204" pitchFamily="18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902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3600">
                <a:solidFill>
                  <a:srgbClr val="0A0F7C"/>
                </a:solidFill>
              </a:rPr>
              <a:t>EEASD -</a:t>
            </a:r>
            <a:r>
              <a:rPr lang="en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36ECB64-E8A9-6348-A487-D99C0E7EC062}"/>
              </a:ext>
            </a:extLst>
          </p:cNvPr>
          <p:cNvSpPr txBox="1"/>
          <p:nvPr/>
        </p:nvSpPr>
        <p:spPr>
          <a:xfrm>
            <a:off x="479376" y="1719317"/>
            <a:ext cx="109452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</a:rPr>
              <a:t>Construction</a:t>
            </a:r>
          </a:p>
          <a:p>
            <a:r>
              <a:rPr lang="en-GB" sz="2400" dirty="0">
                <a:latin typeface="Cambria" panose="02040503050406030204" pitchFamily="18" charset="0"/>
              </a:rPr>
              <a:t> One of the sectors most affected by the 2008 crisis – huge transformation</a:t>
            </a:r>
          </a:p>
          <a:p>
            <a:r>
              <a:rPr lang="en-GB" sz="2400" dirty="0">
                <a:latin typeface="Cambria" panose="02040503050406030204" pitchFamily="18" charset="0"/>
              </a:rPr>
              <a:t> </a:t>
            </a:r>
          </a:p>
          <a:p>
            <a:r>
              <a:rPr lang="en-GB" sz="2400" dirty="0">
                <a:latin typeface="Cambria" panose="02040503050406030204" pitchFamily="18" charset="0"/>
              </a:rPr>
              <a:t>Employers - affiliation FIEC -European Construction Industry Federation </a:t>
            </a:r>
          </a:p>
          <a:p>
            <a:r>
              <a:rPr lang="en-GB" sz="2400" dirty="0">
                <a:latin typeface="Cambria" panose="02040503050406030204" pitchFamily="18" charset="0"/>
              </a:rPr>
              <a:t> 	Currently - weak participation due to financial questions – no face to face participation in the meetings ( only written  positions)</a:t>
            </a:r>
          </a:p>
          <a:p>
            <a:r>
              <a:rPr lang="en-GB" sz="2400" dirty="0">
                <a:latin typeface="Cambria" panose="02040503050406030204" pitchFamily="18" charset="0"/>
              </a:rPr>
              <a:t>Before (until 2 years ago) strong participation – although the financial issue lack of technical staff  to participate. </a:t>
            </a:r>
          </a:p>
          <a:p>
            <a:endParaRPr lang="en-GB" sz="2400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Trade Unions – affiliation EFBWW – European Federation of Building and </a:t>
            </a:r>
            <a:r>
              <a:rPr lang="en-GB" dirty="0">
                <a:latin typeface="Cambria" panose="02040503050406030204" pitchFamily="18" charset="0"/>
              </a:rPr>
              <a:t> </a:t>
            </a:r>
            <a:r>
              <a:rPr lang="en-GB" sz="2400" dirty="0">
                <a:latin typeface="Cambria" panose="02040503050406030204" pitchFamily="18" charset="0"/>
              </a:rPr>
              <a:t>Woodworkers ( the same…)</a:t>
            </a:r>
          </a:p>
        </p:txBody>
      </p:sp>
    </p:spTree>
    <p:extLst>
      <p:ext uri="{BB962C8B-B14F-4D97-AF65-F5344CB8AC3E}">
        <p14:creationId xmlns:p14="http://schemas.microsoft.com/office/powerpoint/2010/main" val="127020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3600">
                <a:solidFill>
                  <a:srgbClr val="0A0F7C"/>
                </a:solidFill>
              </a:rPr>
              <a:t>EEASD -</a:t>
            </a:r>
            <a:r>
              <a:rPr lang="en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36ECB64-E8A9-6348-A487-D99C0E7EC062}"/>
              </a:ext>
            </a:extLst>
          </p:cNvPr>
          <p:cNvSpPr txBox="1"/>
          <p:nvPr/>
        </p:nvSpPr>
        <p:spPr>
          <a:xfrm>
            <a:off x="767408" y="1719317"/>
            <a:ext cx="106571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</a:rPr>
              <a:t>Construction</a:t>
            </a:r>
          </a:p>
          <a:p>
            <a:endParaRPr lang="en-GB" sz="2400" b="1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National level</a:t>
            </a:r>
          </a:p>
          <a:p>
            <a:r>
              <a:rPr lang="en-GB" sz="2400" dirty="0">
                <a:latin typeface="Cambria" panose="02040503050406030204" pitchFamily="18" charset="0"/>
              </a:rPr>
              <a:t>Currently – SD on the fridge</a:t>
            </a:r>
          </a:p>
          <a:p>
            <a:endParaRPr lang="en-GB" sz="2400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Until 3 years ago – regular meetings under the National Labour Authority with employers and trade unions. One each month. ( FIEC inspiration)</a:t>
            </a:r>
          </a:p>
          <a:p>
            <a:r>
              <a:rPr lang="en-GB" sz="2400" dirty="0">
                <a:latin typeface="Cambria" panose="02040503050406030204" pitchFamily="18" charset="0"/>
              </a:rPr>
              <a:t>Fruitful results – to discuss:</a:t>
            </a:r>
          </a:p>
          <a:p>
            <a:r>
              <a:rPr lang="en-GB" sz="2400" dirty="0">
                <a:latin typeface="Cambria" panose="02040503050406030204" pitchFamily="18" charset="0"/>
              </a:rPr>
              <a:t> -clarifications on the law</a:t>
            </a:r>
          </a:p>
          <a:p>
            <a:r>
              <a:rPr lang="en-GB" sz="2400" dirty="0">
                <a:latin typeface="Cambria" panose="02040503050406030204" pitchFamily="18" charset="0"/>
              </a:rPr>
              <a:t> -doubts on collective agreement application</a:t>
            </a:r>
          </a:p>
          <a:p>
            <a:r>
              <a:rPr lang="en-GB" sz="2400" dirty="0">
                <a:latin typeface="Cambria" panose="02040503050406030204" pitchFamily="18" charset="0"/>
              </a:rPr>
              <a:t>- to negotiate rules on security</a:t>
            </a:r>
          </a:p>
        </p:txBody>
      </p:sp>
    </p:spTree>
    <p:extLst>
      <p:ext uri="{BB962C8B-B14F-4D97-AF65-F5344CB8AC3E}">
        <p14:creationId xmlns:p14="http://schemas.microsoft.com/office/powerpoint/2010/main" val="1379364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3600">
                <a:solidFill>
                  <a:srgbClr val="0A0F7C"/>
                </a:solidFill>
              </a:rPr>
              <a:t>EEASD -</a:t>
            </a:r>
            <a:r>
              <a:rPr lang="en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36ECB64-E8A9-6348-A487-D99C0E7EC062}"/>
              </a:ext>
            </a:extLst>
          </p:cNvPr>
          <p:cNvSpPr txBox="1"/>
          <p:nvPr/>
        </p:nvSpPr>
        <p:spPr>
          <a:xfrm>
            <a:off x="767408" y="1719317"/>
            <a:ext cx="106571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</a:rPr>
              <a:t>Construction</a:t>
            </a:r>
          </a:p>
          <a:p>
            <a:endParaRPr lang="en-GB" sz="2400" b="1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National level</a:t>
            </a:r>
          </a:p>
          <a:p>
            <a:r>
              <a:rPr lang="en-GB" sz="2400" dirty="0">
                <a:latin typeface="Cambria" panose="02040503050406030204" pitchFamily="18" charset="0"/>
              </a:rPr>
              <a:t>Fruitful results – to discuss:</a:t>
            </a:r>
          </a:p>
          <a:p>
            <a:r>
              <a:rPr lang="en-GB" sz="2400" dirty="0">
                <a:latin typeface="Cambria" panose="02040503050406030204" pitchFamily="18" charset="0"/>
              </a:rPr>
              <a:t> -clarifications on the law</a:t>
            </a:r>
          </a:p>
          <a:p>
            <a:r>
              <a:rPr lang="en-GB" sz="2400" dirty="0">
                <a:latin typeface="Cambria" panose="02040503050406030204" pitchFamily="18" charset="0"/>
              </a:rPr>
              <a:t> -doubts on collective agreement application</a:t>
            </a:r>
          </a:p>
          <a:p>
            <a:pPr marL="342900" indent="-342900">
              <a:buFontTx/>
              <a:buChar char="-"/>
            </a:pPr>
            <a:r>
              <a:rPr lang="en-GB" sz="2400" dirty="0">
                <a:latin typeface="Cambria" panose="02040503050406030204" pitchFamily="18" charset="0"/>
              </a:rPr>
              <a:t>to negotiate rules on security</a:t>
            </a:r>
          </a:p>
          <a:p>
            <a:pPr marL="342900" indent="-342900">
              <a:buFontTx/>
              <a:buChar char="-"/>
            </a:pPr>
            <a:r>
              <a:rPr lang="en-GB" sz="2400" dirty="0">
                <a:latin typeface="Cambria" panose="02040503050406030204" pitchFamily="18" charset="0"/>
              </a:rPr>
              <a:t>Agreements on controversial topics as the level of blood alcohol/ foreigners workers</a:t>
            </a:r>
          </a:p>
          <a:p>
            <a:pPr marL="342900" indent="-342900">
              <a:buFontTx/>
              <a:buChar char="-"/>
            </a:pPr>
            <a:r>
              <a:rPr lang="en-GB" sz="2400" dirty="0">
                <a:latin typeface="Cambria" panose="02040503050406030204" pitchFamily="18" charset="0"/>
              </a:rPr>
              <a:t>Translations into Portuguese of manuals and other results from SD European projects.</a:t>
            </a:r>
          </a:p>
          <a:p>
            <a:endParaRPr lang="en-GB" sz="2400" dirty="0"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endParaRPr lang="en-GB" sz="2400" dirty="0">
              <a:latin typeface="Cambria" panose="02040503050406030204" pitchFamily="18" charset="0"/>
            </a:endParaRPr>
          </a:p>
          <a:p>
            <a:endParaRPr lang="en-GB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726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3600">
                <a:solidFill>
                  <a:srgbClr val="0A0F7C"/>
                </a:solidFill>
              </a:rPr>
              <a:t>EEASD -</a:t>
            </a:r>
            <a:r>
              <a:rPr lang="en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36ECB64-E8A9-6348-A487-D99C0E7EC062}"/>
              </a:ext>
            </a:extLst>
          </p:cNvPr>
          <p:cNvSpPr txBox="1"/>
          <p:nvPr/>
        </p:nvSpPr>
        <p:spPr>
          <a:xfrm>
            <a:off x="767408" y="1719317"/>
            <a:ext cx="106571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</a:rPr>
              <a:t>Construction</a:t>
            </a:r>
          </a:p>
          <a:p>
            <a:endParaRPr lang="en-GB" sz="2400" b="1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National level ( one reflection from the interview)</a:t>
            </a:r>
          </a:p>
          <a:p>
            <a:endParaRPr lang="en-GB" sz="2400" dirty="0"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en-GB" sz="2400" dirty="0">
                <a:latin typeface="Cambria" panose="02040503050406030204" pitchFamily="18" charset="0"/>
              </a:rPr>
              <a:t>Weakness of the employers associations – companies are not anymore dependent  of the associations. They think is not worth it to be affiliated. </a:t>
            </a:r>
          </a:p>
          <a:p>
            <a:r>
              <a:rPr lang="en-GB" sz="2400" i="1" dirty="0">
                <a:latin typeface="Cambria" panose="02040503050406030204" pitchFamily="18" charset="0"/>
              </a:rPr>
              <a:t>“ they find everything in internet!!” </a:t>
            </a:r>
            <a:r>
              <a:rPr lang="en-GB" sz="2400" dirty="0">
                <a:latin typeface="Cambria" panose="02040503050406030204" pitchFamily="18" charset="0"/>
              </a:rPr>
              <a:t> like draft contracts. The accountant ( compulsory) can solve the problems!</a:t>
            </a:r>
          </a:p>
          <a:p>
            <a:pPr marL="342900" indent="-342900">
              <a:buFontTx/>
              <a:buChar char="-"/>
            </a:pPr>
            <a:endParaRPr lang="en-GB" sz="2400" i="1" dirty="0"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endParaRPr lang="en-GB" sz="2400" i="1" dirty="0">
              <a:latin typeface="Cambria" panose="02040503050406030204" pitchFamily="18" charset="0"/>
            </a:endParaRPr>
          </a:p>
          <a:p>
            <a:endParaRPr lang="en-GB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1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E04FB-80BD-48E3-AD8C-A7BD907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52660"/>
            <a:ext cx="8208912" cy="782165"/>
          </a:xfrm>
        </p:spPr>
        <p:txBody>
          <a:bodyPr>
            <a:normAutofit fontScale="90000"/>
          </a:bodyPr>
          <a:lstStyle/>
          <a:p>
            <a:pPr algn="just"/>
            <a:r>
              <a:rPr lang="pt-PT" sz="3600">
                <a:solidFill>
                  <a:srgbClr val="0A0F7C"/>
                </a:solidFill>
              </a:rPr>
              <a:t>EEASD -</a:t>
            </a:r>
            <a:r>
              <a:rPr lang="en">
                <a:solidFill>
                  <a:srgbClr val="0A0F7C"/>
                </a:solidFill>
              </a:rPr>
              <a:t> Enhancing the Effectiveness of Social Dialogue Articulation in Europe” </a:t>
            </a:r>
            <a:endParaRPr lang="pt-PT" sz="3600">
              <a:solidFill>
                <a:srgbClr val="0A0F7C"/>
              </a:solidFill>
            </a:endParaRPr>
          </a:p>
        </p:txBody>
      </p:sp>
      <p:pic>
        <p:nvPicPr>
          <p:cNvPr id="5" name="Marcador de Posição de Conteúdo 4" descr="Uma imagem com captura de ecrã&#10;&#10;Descrição gerada automaticamente">
            <a:extLst>
              <a:ext uri="{FF2B5EF4-FFF2-40B4-BE49-F238E27FC236}">
                <a16:creationId xmlns:a16="http://schemas.microsoft.com/office/drawing/2014/main" id="{A88D531A-9BE3-6841-84C9-F85F4C74E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8288" y="5445225"/>
            <a:ext cx="3503712" cy="1068106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36ECB64-E8A9-6348-A487-D99C0E7EC062}"/>
              </a:ext>
            </a:extLst>
          </p:cNvPr>
          <p:cNvSpPr txBox="1"/>
          <p:nvPr/>
        </p:nvSpPr>
        <p:spPr>
          <a:xfrm>
            <a:off x="767408" y="1719317"/>
            <a:ext cx="106571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</a:rPr>
              <a:t>Education ( 1 employers association from the professional private schools)</a:t>
            </a:r>
          </a:p>
          <a:p>
            <a:endParaRPr lang="en-GB" sz="2400" b="1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European level</a:t>
            </a:r>
          </a:p>
          <a:p>
            <a:endParaRPr lang="en-GB" sz="2400" dirty="0">
              <a:latin typeface="Cambria" panose="02040503050406030204" pitchFamily="18" charset="0"/>
            </a:endParaRPr>
          </a:p>
          <a:p>
            <a:r>
              <a:rPr lang="en-GB" sz="2400" dirty="0">
                <a:latin typeface="Cambria" panose="02040503050406030204" pitchFamily="18" charset="0"/>
              </a:rPr>
              <a:t>Recent activity at European level ( only 1 year )  affiliation (EFEE – European Federation of Education Employers)</a:t>
            </a:r>
          </a:p>
          <a:p>
            <a:r>
              <a:rPr lang="en-GB" sz="2400" dirty="0">
                <a:latin typeface="Cambria" panose="02040503050406030204" pitchFamily="18" charset="0"/>
              </a:rPr>
              <a:t>Starting to be involved  - in projects</a:t>
            </a:r>
          </a:p>
          <a:p>
            <a:r>
              <a:rPr lang="en-GB" sz="2400" dirty="0">
                <a:latin typeface="Cambria" panose="02040503050406030204" pitchFamily="18" charset="0"/>
              </a:rPr>
              <a:t>Not able to “ say much more” about the institutional SD – not time enough</a:t>
            </a:r>
          </a:p>
          <a:p>
            <a:pPr marL="342900" indent="-342900">
              <a:buFontTx/>
              <a:buChar char="-"/>
            </a:pPr>
            <a:endParaRPr lang="en-GB" sz="2400" i="1" dirty="0">
              <a:latin typeface="Cambria" panose="02040503050406030204" pitchFamily="18" charset="0"/>
            </a:endParaRPr>
          </a:p>
          <a:p>
            <a:endParaRPr lang="en-GB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655562"/>
      </p:ext>
    </p:extLst>
  </p:cSld>
  <p:clrMapOvr>
    <a:masterClrMapping/>
  </p:clrMapOvr>
</p:sld>
</file>

<file path=ppt/theme/theme1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ldura">
  <a:themeElements>
    <a:clrScheme name="Moldura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oldura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ldur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TM03457475[[fn=Moldura]]</Template>
  <TotalTime>2691</TotalTime>
  <Words>645</Words>
  <Application>Microsoft Macintosh PowerPoint</Application>
  <PresentationFormat>Ecrã Panorâmico</PresentationFormat>
  <Paragraphs>93</Paragraphs>
  <Slides>11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11</vt:i4>
      </vt:variant>
    </vt:vector>
  </HeadingPairs>
  <TitlesOfParts>
    <vt:vector size="20" baseType="lpstr">
      <vt:lpstr>Arial</vt:lpstr>
      <vt:lpstr>Arial Rounded MT Bold</vt:lpstr>
      <vt:lpstr>Calibri</vt:lpstr>
      <vt:lpstr>Cambria</vt:lpstr>
      <vt:lpstr>Corbel</vt:lpstr>
      <vt:lpstr>Segoe UI</vt:lpstr>
      <vt:lpstr>Wingdings 2</vt:lpstr>
      <vt:lpstr>Modelo de apresentação personalizado</vt:lpstr>
      <vt:lpstr>Moldura</vt:lpstr>
      <vt:lpstr>Apresentação do PowerPoint</vt:lpstr>
      <vt:lpstr>EEASD 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EEASD - Enhancing the Effectiveness of Social Dialogue Articulation in Europe” </vt:lpstr>
      <vt:lpstr>Apresentação do PowerPoint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benext3</dc:creator>
  <cp:lastModifiedBy>Alexandra Costa Artur</cp:lastModifiedBy>
  <cp:revision>170</cp:revision>
  <cp:lastPrinted>2017-06-28T10:50:28Z</cp:lastPrinted>
  <dcterms:created xsi:type="dcterms:W3CDTF">2010-11-16T10:35:54Z</dcterms:created>
  <dcterms:modified xsi:type="dcterms:W3CDTF">2019-07-04T06:12:40Z</dcterms:modified>
</cp:coreProperties>
</file>