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3" r:id="rId4"/>
    <p:sldId id="274" r:id="rId5"/>
    <p:sldId id="275" r:id="rId6"/>
    <p:sldId id="276" r:id="rId7"/>
    <p:sldId id="277" r:id="rId8"/>
    <p:sldId id="278" r:id="rId9"/>
    <p:sldId id="279" r:id="rId10"/>
    <p:sldId id="280" r:id="rId11"/>
    <p:sldId id="281" r:id="rId12"/>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1122363"/>
            <a:ext cx="9144000" cy="2387600"/>
          </a:xfrm>
        </p:spPr>
        <p:txBody>
          <a:bodyPr anchor="b"/>
          <a:lstStyle>
            <a:lvl1pPr algn="ctr">
              <a:defRPr sz="6000"/>
            </a:lvl1pPr>
          </a:lstStyle>
          <a:p>
            <a:r>
              <a:rPr lang="et-EE" smtClean="0"/>
              <a:t>Muutke pealkirja laadi</a:t>
            </a:r>
            <a:endParaRPr lang="et-EE"/>
          </a:p>
        </p:txBody>
      </p:sp>
      <p:sp>
        <p:nvSpPr>
          <p:cNvPr id="3" name="Alapealkiri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smtClean="0"/>
              <a:t>Klõpsake juhtslaidi alapealkirja laadi redigeerimiseks</a:t>
            </a:r>
            <a:endParaRPr lang="et-EE"/>
          </a:p>
        </p:txBody>
      </p:sp>
      <p:sp>
        <p:nvSpPr>
          <p:cNvPr id="4" name="Kuupäeva kohatäide 3"/>
          <p:cNvSpPr>
            <a:spLocks noGrp="1"/>
          </p:cNvSpPr>
          <p:nvPr>
            <p:ph type="dt" sz="half" idx="10"/>
          </p:nvPr>
        </p:nvSpPr>
        <p:spPr/>
        <p:txBody>
          <a:bodyPr/>
          <a:lstStyle/>
          <a:p>
            <a:fld id="{CE1F70BC-CDFA-45C4-994E-5F25702652A1}" type="datetimeFigureOut">
              <a:rPr lang="et-EE" smtClean="0"/>
              <a:t>3.07.2019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F229B34B-4615-4FF3-A666-1D0D4A8FC39D}" type="slidenum">
              <a:rPr lang="et-EE" smtClean="0"/>
              <a:t>‹#›</a:t>
            </a:fld>
            <a:endParaRPr lang="et-EE"/>
          </a:p>
        </p:txBody>
      </p:sp>
    </p:spTree>
    <p:extLst>
      <p:ext uri="{BB962C8B-B14F-4D97-AF65-F5344CB8AC3E}">
        <p14:creationId xmlns:p14="http://schemas.microsoft.com/office/powerpoint/2010/main" val="3140121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Vertikaalteksti kohatäide 2"/>
          <p:cNvSpPr>
            <a:spLocks noGrp="1"/>
          </p:cNvSpPr>
          <p:nvPr>
            <p:ph type="body" orient="vert" idx="1"/>
          </p:nvPr>
        </p:nvSpPr>
        <p:spPr/>
        <p:txBody>
          <a:bodyPr vert="eaVert"/>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CE1F70BC-CDFA-45C4-994E-5F25702652A1}" type="datetimeFigureOut">
              <a:rPr lang="et-EE" smtClean="0"/>
              <a:t>3.07.2019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F229B34B-4615-4FF3-A666-1D0D4A8FC39D}" type="slidenum">
              <a:rPr lang="et-EE" smtClean="0"/>
              <a:t>‹#›</a:t>
            </a:fld>
            <a:endParaRPr lang="et-EE"/>
          </a:p>
        </p:txBody>
      </p:sp>
    </p:spTree>
    <p:extLst>
      <p:ext uri="{BB962C8B-B14F-4D97-AF65-F5344CB8AC3E}">
        <p14:creationId xmlns:p14="http://schemas.microsoft.com/office/powerpoint/2010/main" val="2928484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8724900" y="365125"/>
            <a:ext cx="2628900" cy="5811838"/>
          </a:xfrm>
        </p:spPr>
        <p:txBody>
          <a:bodyPr vert="eaVert"/>
          <a:lstStyle/>
          <a:p>
            <a:r>
              <a:rPr lang="et-EE" smtClean="0"/>
              <a:t>Muutke pealkirja laadi</a:t>
            </a:r>
            <a:endParaRPr lang="et-EE"/>
          </a:p>
        </p:txBody>
      </p:sp>
      <p:sp>
        <p:nvSpPr>
          <p:cNvPr id="3" name="Vertikaalteksti kohatäide 2"/>
          <p:cNvSpPr>
            <a:spLocks noGrp="1"/>
          </p:cNvSpPr>
          <p:nvPr>
            <p:ph type="body" orient="vert" idx="1"/>
          </p:nvPr>
        </p:nvSpPr>
        <p:spPr>
          <a:xfrm>
            <a:off x="838200" y="365125"/>
            <a:ext cx="7734300" cy="5811838"/>
          </a:xfrm>
        </p:spPr>
        <p:txBody>
          <a:bodyPr vert="eaVert"/>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CE1F70BC-CDFA-45C4-994E-5F25702652A1}" type="datetimeFigureOut">
              <a:rPr lang="et-EE" smtClean="0"/>
              <a:t>3.07.2019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F229B34B-4615-4FF3-A666-1D0D4A8FC39D}" type="slidenum">
              <a:rPr lang="et-EE" smtClean="0"/>
              <a:t>‹#›</a:t>
            </a:fld>
            <a:endParaRPr lang="et-EE"/>
          </a:p>
        </p:txBody>
      </p:sp>
    </p:spTree>
    <p:extLst>
      <p:ext uri="{BB962C8B-B14F-4D97-AF65-F5344CB8AC3E}">
        <p14:creationId xmlns:p14="http://schemas.microsoft.com/office/powerpoint/2010/main" val="1811480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idx="1"/>
          </p:nvPr>
        </p:nvSpPr>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CE1F70BC-CDFA-45C4-994E-5F25702652A1}" type="datetimeFigureOut">
              <a:rPr lang="et-EE" smtClean="0"/>
              <a:t>3.07.2019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F229B34B-4615-4FF3-A666-1D0D4A8FC39D}" type="slidenum">
              <a:rPr lang="et-EE" smtClean="0"/>
              <a:t>‹#›</a:t>
            </a:fld>
            <a:endParaRPr lang="et-EE"/>
          </a:p>
        </p:txBody>
      </p:sp>
    </p:spTree>
    <p:extLst>
      <p:ext uri="{BB962C8B-B14F-4D97-AF65-F5344CB8AC3E}">
        <p14:creationId xmlns:p14="http://schemas.microsoft.com/office/powerpoint/2010/main" val="155759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831850" y="1709738"/>
            <a:ext cx="10515600" cy="2852737"/>
          </a:xfrm>
        </p:spPr>
        <p:txBody>
          <a:bodyPr anchor="b"/>
          <a:lstStyle>
            <a:lvl1pPr>
              <a:defRPr sz="6000"/>
            </a:lvl1pPr>
          </a:lstStyle>
          <a:p>
            <a:r>
              <a:rPr lang="et-EE" smtClean="0"/>
              <a:t>Muutke pealkirja laadi</a:t>
            </a:r>
            <a:endParaRPr lang="et-EE"/>
          </a:p>
        </p:txBody>
      </p:sp>
      <p:sp>
        <p:nvSpPr>
          <p:cNvPr id="3" name="Teksti kohatäid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smtClean="0"/>
              <a:t>Redigeeri juhtslaidi tekstilaade</a:t>
            </a:r>
          </a:p>
        </p:txBody>
      </p:sp>
      <p:sp>
        <p:nvSpPr>
          <p:cNvPr id="4" name="Kuupäeva kohatäide 3"/>
          <p:cNvSpPr>
            <a:spLocks noGrp="1"/>
          </p:cNvSpPr>
          <p:nvPr>
            <p:ph type="dt" sz="half" idx="10"/>
          </p:nvPr>
        </p:nvSpPr>
        <p:spPr/>
        <p:txBody>
          <a:bodyPr/>
          <a:lstStyle/>
          <a:p>
            <a:fld id="{CE1F70BC-CDFA-45C4-994E-5F25702652A1}" type="datetimeFigureOut">
              <a:rPr lang="et-EE" smtClean="0"/>
              <a:t>3.07.2019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F229B34B-4615-4FF3-A666-1D0D4A8FC39D}" type="slidenum">
              <a:rPr lang="et-EE" smtClean="0"/>
              <a:t>‹#›</a:t>
            </a:fld>
            <a:endParaRPr lang="et-EE"/>
          </a:p>
        </p:txBody>
      </p:sp>
    </p:spTree>
    <p:extLst>
      <p:ext uri="{BB962C8B-B14F-4D97-AF65-F5344CB8AC3E}">
        <p14:creationId xmlns:p14="http://schemas.microsoft.com/office/powerpoint/2010/main" val="1077151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sz="half" idx="1"/>
          </p:nvPr>
        </p:nvSpPr>
        <p:spPr>
          <a:xfrm>
            <a:off x="838200" y="1825625"/>
            <a:ext cx="5181600" cy="435133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Sisu kohatäide 3"/>
          <p:cNvSpPr>
            <a:spLocks noGrp="1"/>
          </p:cNvSpPr>
          <p:nvPr>
            <p:ph sz="half" idx="2"/>
          </p:nvPr>
        </p:nvSpPr>
        <p:spPr>
          <a:xfrm>
            <a:off x="6172200" y="1825625"/>
            <a:ext cx="5181600" cy="435133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Kuupäeva kohatäide 4"/>
          <p:cNvSpPr>
            <a:spLocks noGrp="1"/>
          </p:cNvSpPr>
          <p:nvPr>
            <p:ph type="dt" sz="half" idx="10"/>
          </p:nvPr>
        </p:nvSpPr>
        <p:spPr/>
        <p:txBody>
          <a:bodyPr/>
          <a:lstStyle/>
          <a:p>
            <a:fld id="{CE1F70BC-CDFA-45C4-994E-5F25702652A1}" type="datetimeFigureOut">
              <a:rPr lang="et-EE" smtClean="0"/>
              <a:t>3.07.2019</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F229B34B-4615-4FF3-A666-1D0D4A8FC39D}" type="slidenum">
              <a:rPr lang="et-EE" smtClean="0"/>
              <a:t>‹#›</a:t>
            </a:fld>
            <a:endParaRPr lang="et-EE"/>
          </a:p>
        </p:txBody>
      </p:sp>
    </p:spTree>
    <p:extLst>
      <p:ext uri="{BB962C8B-B14F-4D97-AF65-F5344CB8AC3E}">
        <p14:creationId xmlns:p14="http://schemas.microsoft.com/office/powerpoint/2010/main" val="1743189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839788" y="365125"/>
            <a:ext cx="10515600" cy="1325563"/>
          </a:xfrm>
        </p:spPr>
        <p:txBody>
          <a:bodyPr/>
          <a:lstStyle/>
          <a:p>
            <a:r>
              <a:rPr lang="et-EE" smtClean="0"/>
              <a:t>Muutke pealkirja laadi</a:t>
            </a:r>
            <a:endParaRPr lang="et-EE"/>
          </a:p>
        </p:txBody>
      </p:sp>
      <p:sp>
        <p:nvSpPr>
          <p:cNvPr id="3" name="Teksti kohatäid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4" name="Sisu kohatäide 3"/>
          <p:cNvSpPr>
            <a:spLocks noGrp="1"/>
          </p:cNvSpPr>
          <p:nvPr>
            <p:ph sz="half" idx="2"/>
          </p:nvPr>
        </p:nvSpPr>
        <p:spPr>
          <a:xfrm>
            <a:off x="839788" y="2505075"/>
            <a:ext cx="5157787" cy="368458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ksti kohatäid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6" name="Sisu kohatäide 5"/>
          <p:cNvSpPr>
            <a:spLocks noGrp="1"/>
          </p:cNvSpPr>
          <p:nvPr>
            <p:ph sz="quarter" idx="4"/>
          </p:nvPr>
        </p:nvSpPr>
        <p:spPr>
          <a:xfrm>
            <a:off x="6172200" y="2505075"/>
            <a:ext cx="5183188" cy="368458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Kuupäeva kohatäide 6"/>
          <p:cNvSpPr>
            <a:spLocks noGrp="1"/>
          </p:cNvSpPr>
          <p:nvPr>
            <p:ph type="dt" sz="half" idx="10"/>
          </p:nvPr>
        </p:nvSpPr>
        <p:spPr/>
        <p:txBody>
          <a:bodyPr/>
          <a:lstStyle/>
          <a:p>
            <a:fld id="{CE1F70BC-CDFA-45C4-994E-5F25702652A1}" type="datetimeFigureOut">
              <a:rPr lang="et-EE" smtClean="0"/>
              <a:t>3.07.2019</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F229B34B-4615-4FF3-A666-1D0D4A8FC39D}" type="slidenum">
              <a:rPr lang="et-EE" smtClean="0"/>
              <a:t>‹#›</a:t>
            </a:fld>
            <a:endParaRPr lang="et-EE"/>
          </a:p>
        </p:txBody>
      </p:sp>
    </p:spTree>
    <p:extLst>
      <p:ext uri="{BB962C8B-B14F-4D97-AF65-F5344CB8AC3E}">
        <p14:creationId xmlns:p14="http://schemas.microsoft.com/office/powerpoint/2010/main" val="2809244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Kuupäeva kohatäide 2"/>
          <p:cNvSpPr>
            <a:spLocks noGrp="1"/>
          </p:cNvSpPr>
          <p:nvPr>
            <p:ph type="dt" sz="half" idx="10"/>
          </p:nvPr>
        </p:nvSpPr>
        <p:spPr/>
        <p:txBody>
          <a:bodyPr/>
          <a:lstStyle/>
          <a:p>
            <a:fld id="{CE1F70BC-CDFA-45C4-994E-5F25702652A1}" type="datetimeFigureOut">
              <a:rPr lang="et-EE" smtClean="0"/>
              <a:t>3.07.2019</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F229B34B-4615-4FF3-A666-1D0D4A8FC39D}" type="slidenum">
              <a:rPr lang="et-EE" smtClean="0"/>
              <a:t>‹#›</a:t>
            </a:fld>
            <a:endParaRPr lang="et-EE"/>
          </a:p>
        </p:txBody>
      </p:sp>
    </p:spTree>
    <p:extLst>
      <p:ext uri="{BB962C8B-B14F-4D97-AF65-F5344CB8AC3E}">
        <p14:creationId xmlns:p14="http://schemas.microsoft.com/office/powerpoint/2010/main" val="2285538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CE1F70BC-CDFA-45C4-994E-5F25702652A1}" type="datetimeFigureOut">
              <a:rPr lang="et-EE" smtClean="0"/>
              <a:t>3.07.2019</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F229B34B-4615-4FF3-A666-1D0D4A8FC39D}" type="slidenum">
              <a:rPr lang="et-EE" smtClean="0"/>
              <a:t>‹#›</a:t>
            </a:fld>
            <a:endParaRPr lang="et-EE"/>
          </a:p>
        </p:txBody>
      </p:sp>
    </p:spTree>
    <p:extLst>
      <p:ext uri="{BB962C8B-B14F-4D97-AF65-F5344CB8AC3E}">
        <p14:creationId xmlns:p14="http://schemas.microsoft.com/office/powerpoint/2010/main" val="169405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t-EE"/>
          </a:p>
        </p:txBody>
      </p:sp>
      <p:sp>
        <p:nvSpPr>
          <p:cNvPr id="3" name="Sisu kohatäid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Redigeeri juhtslaidi tekstilaade</a:t>
            </a:r>
          </a:p>
        </p:txBody>
      </p:sp>
      <p:sp>
        <p:nvSpPr>
          <p:cNvPr id="5" name="Kuupäeva kohatäide 4"/>
          <p:cNvSpPr>
            <a:spLocks noGrp="1"/>
          </p:cNvSpPr>
          <p:nvPr>
            <p:ph type="dt" sz="half" idx="10"/>
          </p:nvPr>
        </p:nvSpPr>
        <p:spPr/>
        <p:txBody>
          <a:bodyPr/>
          <a:lstStyle/>
          <a:p>
            <a:fld id="{CE1F70BC-CDFA-45C4-994E-5F25702652A1}" type="datetimeFigureOut">
              <a:rPr lang="et-EE" smtClean="0"/>
              <a:t>3.07.2019</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F229B34B-4615-4FF3-A666-1D0D4A8FC39D}" type="slidenum">
              <a:rPr lang="et-EE" smtClean="0"/>
              <a:t>‹#›</a:t>
            </a:fld>
            <a:endParaRPr lang="et-EE"/>
          </a:p>
        </p:txBody>
      </p:sp>
    </p:spTree>
    <p:extLst>
      <p:ext uri="{BB962C8B-B14F-4D97-AF65-F5344CB8AC3E}">
        <p14:creationId xmlns:p14="http://schemas.microsoft.com/office/powerpoint/2010/main" val="3523924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t-EE"/>
          </a:p>
        </p:txBody>
      </p:sp>
      <p:sp>
        <p:nvSpPr>
          <p:cNvPr id="3" name="Pildi kohatäi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Redigeeri juhtslaidi tekstilaade</a:t>
            </a:r>
          </a:p>
        </p:txBody>
      </p:sp>
      <p:sp>
        <p:nvSpPr>
          <p:cNvPr id="5" name="Kuupäeva kohatäide 4"/>
          <p:cNvSpPr>
            <a:spLocks noGrp="1"/>
          </p:cNvSpPr>
          <p:nvPr>
            <p:ph type="dt" sz="half" idx="10"/>
          </p:nvPr>
        </p:nvSpPr>
        <p:spPr/>
        <p:txBody>
          <a:bodyPr/>
          <a:lstStyle/>
          <a:p>
            <a:fld id="{CE1F70BC-CDFA-45C4-994E-5F25702652A1}" type="datetimeFigureOut">
              <a:rPr lang="et-EE" smtClean="0"/>
              <a:t>3.07.2019</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F229B34B-4615-4FF3-A666-1D0D4A8FC39D}" type="slidenum">
              <a:rPr lang="et-EE" smtClean="0"/>
              <a:t>‹#›</a:t>
            </a:fld>
            <a:endParaRPr lang="et-EE"/>
          </a:p>
        </p:txBody>
      </p:sp>
    </p:spTree>
    <p:extLst>
      <p:ext uri="{BB962C8B-B14F-4D97-AF65-F5344CB8AC3E}">
        <p14:creationId xmlns:p14="http://schemas.microsoft.com/office/powerpoint/2010/main" val="217607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smtClean="0"/>
              <a:t>Muutke pealkirja laadi</a:t>
            </a:r>
            <a:endParaRPr lang="et-EE"/>
          </a:p>
        </p:txBody>
      </p:sp>
      <p:sp>
        <p:nvSpPr>
          <p:cNvPr id="3" name="Teksti kohatäid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1F70BC-CDFA-45C4-994E-5F25702652A1}" type="datetimeFigureOut">
              <a:rPr lang="et-EE" smtClean="0"/>
              <a:t>3.07.2019</a:t>
            </a:fld>
            <a:endParaRPr lang="et-EE"/>
          </a:p>
        </p:txBody>
      </p:sp>
      <p:sp>
        <p:nvSpPr>
          <p:cNvPr id="5" name="Jaluse kohatäid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29B34B-4615-4FF3-A666-1D0D4A8FC39D}" type="slidenum">
              <a:rPr lang="et-EE" smtClean="0"/>
              <a:t>‹#›</a:t>
            </a:fld>
            <a:endParaRPr lang="et-EE"/>
          </a:p>
        </p:txBody>
      </p:sp>
    </p:spTree>
    <p:extLst>
      <p:ext uri="{BB962C8B-B14F-4D97-AF65-F5344CB8AC3E}">
        <p14:creationId xmlns:p14="http://schemas.microsoft.com/office/powerpoint/2010/main" val="3997020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1122363"/>
            <a:ext cx="9770918" cy="2387600"/>
          </a:xfrm>
        </p:spPr>
        <p:txBody>
          <a:bodyPr>
            <a:normAutofit fontScale="90000"/>
          </a:bodyPr>
          <a:lstStyle/>
          <a:p>
            <a:r>
              <a:rPr lang="et-EE" b="1" dirty="0" smtClean="0"/>
              <a:t>EESDA </a:t>
            </a:r>
            <a:r>
              <a:rPr lang="et-EE" b="1" dirty="0" smtClean="0"/>
              <a:t>in Estonia: </a:t>
            </a:r>
            <a:r>
              <a:rPr lang="en-US" b="1" dirty="0"/>
              <a:t>– short summary of the Estonian country level </a:t>
            </a:r>
            <a:r>
              <a:rPr lang="et-EE" b="1" dirty="0" smtClean="0"/>
              <a:t>and </a:t>
            </a:r>
            <a:r>
              <a:rPr lang="et-EE" b="1" dirty="0" err="1" smtClean="0"/>
              <a:t>sector</a:t>
            </a:r>
            <a:r>
              <a:rPr lang="et-EE" b="1" dirty="0" smtClean="0"/>
              <a:t> </a:t>
            </a:r>
            <a:r>
              <a:rPr lang="et-EE" b="1" dirty="0" err="1" smtClean="0"/>
              <a:t>level</a:t>
            </a:r>
            <a:r>
              <a:rPr lang="et-EE" b="1" dirty="0" smtClean="0"/>
              <a:t> </a:t>
            </a:r>
            <a:r>
              <a:rPr lang="en-US" b="1" dirty="0" smtClean="0"/>
              <a:t>interviews</a:t>
            </a:r>
            <a:endParaRPr lang="et-EE" b="1" dirty="0"/>
          </a:p>
        </p:txBody>
      </p:sp>
      <p:sp>
        <p:nvSpPr>
          <p:cNvPr id="3" name="Alapealkiri 2"/>
          <p:cNvSpPr>
            <a:spLocks noGrp="1"/>
          </p:cNvSpPr>
          <p:nvPr>
            <p:ph type="subTitle" idx="1"/>
          </p:nvPr>
        </p:nvSpPr>
        <p:spPr>
          <a:xfrm>
            <a:off x="1524000" y="4942466"/>
            <a:ext cx="9144000" cy="1655762"/>
          </a:xfrm>
        </p:spPr>
        <p:txBody>
          <a:bodyPr/>
          <a:lstStyle/>
          <a:p>
            <a:r>
              <a:rPr lang="et-EE" dirty="0" smtClean="0"/>
              <a:t>Progress Update </a:t>
            </a:r>
            <a:r>
              <a:rPr lang="et-EE" dirty="0" smtClean="0"/>
              <a:t>04.07.2019</a:t>
            </a:r>
            <a:endParaRPr lang="et-EE" dirty="0"/>
          </a:p>
        </p:txBody>
      </p:sp>
      <p:sp>
        <p:nvSpPr>
          <p:cNvPr id="4" name="TextBox 3"/>
          <p:cNvSpPr txBox="1"/>
          <p:nvPr/>
        </p:nvSpPr>
        <p:spPr>
          <a:xfrm>
            <a:off x="1210541" y="3995382"/>
            <a:ext cx="9770918" cy="584775"/>
          </a:xfrm>
          <a:prstGeom prst="rect">
            <a:avLst/>
          </a:prstGeom>
          <a:noFill/>
        </p:spPr>
        <p:txBody>
          <a:bodyPr wrap="square" rtlCol="0">
            <a:spAutoFit/>
          </a:bodyPr>
          <a:lstStyle/>
          <a:p>
            <a:pPr algn="ctr"/>
            <a:r>
              <a:rPr lang="en-US" sz="3200" dirty="0" smtClean="0">
                <a:latin typeface="Times New Roman" panose="02020603050405020304" pitchFamily="18" charset="0"/>
                <a:cs typeface="Times New Roman" panose="02020603050405020304" pitchFamily="18" charset="0"/>
              </a:rPr>
              <a:t>Jaan Masso, University of Tartu, Estonia</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2285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Perceived effectiveness of </a:t>
            </a:r>
            <a:r>
              <a:rPr lang="en-GB" b="1" dirty="0" smtClean="0"/>
              <a:t>SD</a:t>
            </a:r>
            <a:endParaRPr lang="en-US" dirty="0"/>
          </a:p>
        </p:txBody>
      </p:sp>
      <p:sp>
        <p:nvSpPr>
          <p:cNvPr id="3" name="Content Placeholder 2"/>
          <p:cNvSpPr>
            <a:spLocks noGrp="1"/>
          </p:cNvSpPr>
          <p:nvPr>
            <p:ph idx="1"/>
          </p:nvPr>
        </p:nvSpPr>
        <p:spPr>
          <a:xfrm>
            <a:off x="384464" y="1506682"/>
            <a:ext cx="10969336" cy="4670281"/>
          </a:xfrm>
        </p:spPr>
        <p:txBody>
          <a:bodyPr>
            <a:normAutofit fontScale="92500" lnSpcReduction="20000"/>
          </a:bodyPr>
          <a:lstStyle/>
          <a:p>
            <a:pPr lvl="0"/>
            <a:r>
              <a:rPr lang="en-US" dirty="0"/>
              <a:t>The process of EU level social dialogue has been more efficient during recent years. There have been many training </a:t>
            </a:r>
            <a:r>
              <a:rPr lang="en-US" dirty="0" err="1" smtClean="0"/>
              <a:t>programms</a:t>
            </a:r>
            <a:r>
              <a:rPr lang="en-US" dirty="0" smtClean="0"/>
              <a:t> </a:t>
            </a:r>
            <a:r>
              <a:rPr lang="en-US" dirty="0"/>
              <a:t>and events to </a:t>
            </a:r>
            <a:r>
              <a:rPr lang="en-GB" dirty="0"/>
              <a:t>raise the institutional capacity of social partners</a:t>
            </a:r>
            <a:endParaRPr lang="en-US" dirty="0"/>
          </a:p>
          <a:p>
            <a:pPr lvl="0"/>
            <a:r>
              <a:rPr lang="en-US" dirty="0"/>
              <a:t>The employers’ and workers’ trade unions brought out in the interviews that quite often the ministries ask their input right before or during the holiday period in June and July</a:t>
            </a:r>
          </a:p>
          <a:p>
            <a:pPr lvl="0"/>
            <a:r>
              <a:rPr lang="en-US" dirty="0"/>
              <a:t>Estonian social partners have gained a lot of experience at the EU level SD process and have learned to stand up for their rights. In the early days, it was certainly harder to participate in SD than now.</a:t>
            </a:r>
          </a:p>
          <a:p>
            <a:pPr lvl="0"/>
            <a:r>
              <a:rPr lang="en-US" dirty="0"/>
              <a:t>Some claimed that only the trade union confederations are involved in SD and independent trade unions are often left out or consulted only on specific subjects</a:t>
            </a:r>
          </a:p>
          <a:p>
            <a:pPr lvl="0"/>
            <a:r>
              <a:rPr lang="en-US" dirty="0"/>
              <a:t>Social partners believe that ministries should coordinate the SD process and topics to make better use of existing resources.</a:t>
            </a:r>
          </a:p>
          <a:p>
            <a:endParaRPr lang="en-US" dirty="0"/>
          </a:p>
        </p:txBody>
      </p:sp>
    </p:spTree>
    <p:extLst>
      <p:ext uri="{BB962C8B-B14F-4D97-AF65-F5344CB8AC3E}">
        <p14:creationId xmlns:p14="http://schemas.microsoft.com/office/powerpoint/2010/main" val="3286636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Suggestions for more effective </a:t>
            </a:r>
            <a:r>
              <a:rPr lang="en-US" b="1" dirty="0" smtClean="0"/>
              <a:t>SD</a:t>
            </a:r>
            <a:endParaRPr lang="en-US" dirty="0"/>
          </a:p>
        </p:txBody>
      </p:sp>
      <p:sp>
        <p:nvSpPr>
          <p:cNvPr id="3" name="Content Placeholder 2"/>
          <p:cNvSpPr>
            <a:spLocks noGrp="1"/>
          </p:cNvSpPr>
          <p:nvPr>
            <p:ph idx="1"/>
          </p:nvPr>
        </p:nvSpPr>
        <p:spPr/>
        <p:txBody>
          <a:bodyPr/>
          <a:lstStyle/>
          <a:p>
            <a:pPr lvl="0"/>
            <a:r>
              <a:rPr lang="en-US" dirty="0"/>
              <a:t>Only some respondents thought that the level of social dialogue is sufficient, though resources constrain more active participation</a:t>
            </a:r>
          </a:p>
          <a:p>
            <a:pPr lvl="0"/>
            <a:r>
              <a:rPr lang="en-US" dirty="0"/>
              <a:t>EU level - there could be a longer perspective of topics available, which could allow the social partners to be involved already in the preparation phase and discuss the principles of the draft</a:t>
            </a:r>
          </a:p>
          <a:p>
            <a:pPr lvl="0"/>
            <a:r>
              <a:rPr lang="en-US" dirty="0"/>
              <a:t>SD has a relevant role for new working forms, but often social partners have not organized in sectors like ICT</a:t>
            </a:r>
          </a:p>
          <a:p>
            <a:pPr lvl="0"/>
            <a:r>
              <a:rPr lang="en-US" dirty="0"/>
              <a:t>Language skills could be seen as a barrier for some national affiliates and improving the language skills may result in more effective SD at EU level.</a:t>
            </a:r>
          </a:p>
          <a:p>
            <a:endParaRPr lang="en-US" dirty="0"/>
          </a:p>
        </p:txBody>
      </p:sp>
    </p:spTree>
    <p:extLst>
      <p:ext uri="{BB962C8B-B14F-4D97-AF65-F5344CB8AC3E}">
        <p14:creationId xmlns:p14="http://schemas.microsoft.com/office/powerpoint/2010/main" val="717910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0554"/>
            <a:ext cx="10515600" cy="797070"/>
          </a:xfrm>
        </p:spPr>
        <p:txBody>
          <a:bodyPr/>
          <a:lstStyle/>
          <a:p>
            <a:r>
              <a:rPr lang="en-US" b="1" dirty="0"/>
              <a:t>Overview of social partners in </a:t>
            </a:r>
            <a:r>
              <a:rPr lang="en-US" b="1" dirty="0" smtClean="0"/>
              <a:t>Estonia</a:t>
            </a:r>
            <a:endParaRPr lang="en-US" dirty="0"/>
          </a:p>
        </p:txBody>
      </p:sp>
      <p:sp>
        <p:nvSpPr>
          <p:cNvPr id="3" name="Content Placeholder 2"/>
          <p:cNvSpPr>
            <a:spLocks noGrp="1"/>
          </p:cNvSpPr>
          <p:nvPr>
            <p:ph idx="1"/>
          </p:nvPr>
        </p:nvSpPr>
        <p:spPr>
          <a:xfrm>
            <a:off x="505691" y="1105621"/>
            <a:ext cx="11215254" cy="5461433"/>
          </a:xfrm>
        </p:spPr>
        <p:txBody>
          <a:bodyPr>
            <a:normAutofit fontScale="70000" lnSpcReduction="20000"/>
          </a:bodyPr>
          <a:lstStyle/>
          <a:p>
            <a:pPr lvl="0"/>
            <a:r>
              <a:rPr lang="et-EE" b="1" dirty="0" smtClean="0"/>
              <a:t>No </a:t>
            </a:r>
            <a:r>
              <a:rPr lang="en-GB" b="1" dirty="0" smtClean="0"/>
              <a:t>significant </a:t>
            </a:r>
            <a:r>
              <a:rPr lang="en-GB" b="1" dirty="0"/>
              <a:t>changes regarding trade union and employers’ organisations in Estonia </a:t>
            </a:r>
            <a:r>
              <a:rPr lang="en-GB" dirty="0"/>
              <a:t>(</a:t>
            </a:r>
            <a:r>
              <a:rPr lang="en-GB" dirty="0" err="1"/>
              <a:t>Eurofound</a:t>
            </a:r>
            <a:r>
              <a:rPr lang="en-GB" dirty="0"/>
              <a:t> 2016, </a:t>
            </a:r>
            <a:r>
              <a:rPr lang="en-GB" dirty="0" err="1"/>
              <a:t>Kadarik</a:t>
            </a:r>
            <a:r>
              <a:rPr lang="en-GB" dirty="0"/>
              <a:t> and Masso 2018): low union density, limited employer coordination, decentralised collective bargaining, low collective bargaining coverage (most widespread are company-level collective bargaining and agreements), and weak but perceivably improving social dialogue, also dependence on coalition government and ruling parties and whether they value social dialogue or not (</a:t>
            </a:r>
            <a:r>
              <a:rPr lang="en-GB" dirty="0" err="1"/>
              <a:t>Kall</a:t>
            </a:r>
            <a:r>
              <a:rPr lang="en-GB" dirty="0"/>
              <a:t>, 2017). </a:t>
            </a:r>
            <a:endParaRPr lang="en-US" dirty="0"/>
          </a:p>
          <a:p>
            <a:pPr lvl="0"/>
            <a:r>
              <a:rPr lang="en-GB" b="1" dirty="0"/>
              <a:t>Unions are generally absent in small and medium-sized enterprises </a:t>
            </a:r>
            <a:r>
              <a:rPr lang="en-GB" dirty="0"/>
              <a:t>(SME) and present in 39 per cent of all organisations employing 250 employees or more, which means that significant parts of the economy and most small and medium-sized companies remain union-free (Statistics Estonia, 2015a and 2015b).</a:t>
            </a:r>
            <a:endParaRPr lang="en-US" dirty="0"/>
          </a:p>
          <a:p>
            <a:pPr lvl="0"/>
            <a:r>
              <a:rPr lang="en-GB" b="1" dirty="0"/>
              <a:t>The most widespread are company-level collective bargaining </a:t>
            </a:r>
            <a:r>
              <a:rPr lang="en-GB" dirty="0"/>
              <a:t>and agreements; there are only three sectoral level collective agreements (in transport, education and healthcare) in Estonia, because they need more time, effort and negotiations.</a:t>
            </a:r>
            <a:endParaRPr lang="en-US" dirty="0"/>
          </a:p>
          <a:p>
            <a:pPr lvl="0"/>
            <a:r>
              <a:rPr lang="en-GB" b="1" dirty="0"/>
              <a:t>About five or six of their affiliates out of 17 are active in EU social dialogue; </a:t>
            </a:r>
            <a:r>
              <a:rPr lang="en-GB" dirty="0"/>
              <a:t>they participate in different organisations and working groups. Other members are not so active at EU level; some also struggling with social dialogue at national or sectoral level; most unions and employer organisations participate in SD articulation through national trade union and employer union confederation.  </a:t>
            </a:r>
            <a:endParaRPr lang="en-US" dirty="0"/>
          </a:p>
          <a:p>
            <a:pPr lvl="0"/>
            <a:r>
              <a:rPr lang="en-GB" b="1" dirty="0"/>
              <a:t>The biggest problem at the national level </a:t>
            </a:r>
            <a:r>
              <a:rPr lang="en-GB" dirty="0"/>
              <a:t>is the lack of acknowledgement of the importance of industrial relations, the lack of political interest, and partially the state’s strategy of avoiding tension and conflict (</a:t>
            </a:r>
            <a:r>
              <a:rPr lang="en-GB" dirty="0" err="1"/>
              <a:t>Varblane</a:t>
            </a:r>
            <a:r>
              <a:rPr lang="en-GB" dirty="0"/>
              <a:t> </a:t>
            </a:r>
            <a:r>
              <a:rPr lang="en-GB" i="1" dirty="0"/>
              <a:t>et al.</a:t>
            </a:r>
            <a:r>
              <a:rPr lang="en-GB" dirty="0"/>
              <a:t> 2016).</a:t>
            </a:r>
            <a:endParaRPr lang="en-US" dirty="0"/>
          </a:p>
          <a:p>
            <a:endParaRPr lang="en-US" dirty="0"/>
          </a:p>
        </p:txBody>
      </p:sp>
    </p:spTree>
    <p:extLst>
      <p:ext uri="{BB962C8B-B14F-4D97-AF65-F5344CB8AC3E}">
        <p14:creationId xmlns:p14="http://schemas.microsoft.com/office/powerpoint/2010/main" val="1166921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Some positive developments in </a:t>
            </a:r>
            <a:r>
              <a:rPr lang="en-US" b="1" dirty="0" smtClean="0"/>
              <a:t>SD</a:t>
            </a:r>
            <a:r>
              <a:rPr lang="et-EE" b="1" dirty="0" smtClean="0"/>
              <a:t> in Estonia</a:t>
            </a:r>
            <a:endParaRPr lang="en-US" dirty="0"/>
          </a:p>
        </p:txBody>
      </p:sp>
      <p:sp>
        <p:nvSpPr>
          <p:cNvPr id="3" name="Content Placeholder 2"/>
          <p:cNvSpPr>
            <a:spLocks noGrp="1"/>
          </p:cNvSpPr>
          <p:nvPr>
            <p:ph idx="1"/>
          </p:nvPr>
        </p:nvSpPr>
        <p:spPr>
          <a:xfrm>
            <a:off x="755073" y="1586634"/>
            <a:ext cx="10515600" cy="4351338"/>
          </a:xfrm>
        </p:spPr>
        <p:txBody>
          <a:bodyPr>
            <a:normAutofit fontScale="77500" lnSpcReduction="20000"/>
          </a:bodyPr>
          <a:lstStyle/>
          <a:p>
            <a:pPr lvl="0"/>
            <a:r>
              <a:rPr lang="en-GB" dirty="0"/>
              <a:t>The most substantial and visible recent change (also highlighted in national interviews) is that the Estonian government and social partners restored the tripartite talks during 2018, with the government seeking to involve workers’ and employers’ representatives in discussions on a more regular basis =&gt; contribution to national minimum wage increase</a:t>
            </a:r>
            <a:endParaRPr lang="en-US" dirty="0"/>
          </a:p>
          <a:p>
            <a:pPr lvl="0"/>
            <a:r>
              <a:rPr lang="en-GB" dirty="0"/>
              <a:t>Commerce: state-level relations and negotiation culture between social partners have improved and there is perhaps less confrontation and more discussion and cooperation, though also meetings without detectable outcomes</a:t>
            </a:r>
            <a:endParaRPr lang="en-US" dirty="0"/>
          </a:p>
          <a:p>
            <a:pPr lvl="0"/>
            <a:r>
              <a:rPr lang="en-GB" dirty="0"/>
              <a:t>More involvement also in taking over EU directives (constructions)</a:t>
            </a:r>
            <a:endParaRPr lang="en-US" dirty="0"/>
          </a:p>
          <a:p>
            <a:pPr lvl="0"/>
            <a:r>
              <a:rPr lang="en-GB" dirty="0"/>
              <a:t>Workers should be themselves more active for effective SD (commerce); </a:t>
            </a:r>
            <a:r>
              <a:rPr lang="et-EE" dirty="0" smtClean="0"/>
              <a:t>t</a:t>
            </a:r>
            <a:r>
              <a:rPr lang="en-GB" dirty="0" smtClean="0"/>
              <a:t>he </a:t>
            </a:r>
            <a:r>
              <a:rPr lang="en-GB" dirty="0"/>
              <a:t>culture of SD may change due to the generational differences</a:t>
            </a:r>
            <a:endParaRPr lang="en-US" dirty="0"/>
          </a:p>
          <a:p>
            <a:pPr lvl="0"/>
            <a:r>
              <a:rPr lang="en-US" dirty="0"/>
              <a:t>Informal ties and networks matter (small country effects) =&gt; contributing to better cooperation and following of agreements (commerce)</a:t>
            </a:r>
          </a:p>
          <a:p>
            <a:pPr lvl="0"/>
            <a:r>
              <a:rPr lang="en-US" dirty="0"/>
              <a:t>Sector level agreements would be preferred to avoid companies with firm-level collective agreements loosing competitiveness (commerce)</a:t>
            </a:r>
          </a:p>
          <a:p>
            <a:endParaRPr lang="en-US" dirty="0"/>
          </a:p>
        </p:txBody>
      </p:sp>
    </p:spTree>
    <p:extLst>
      <p:ext uri="{BB962C8B-B14F-4D97-AF65-F5344CB8AC3E}">
        <p14:creationId xmlns:p14="http://schemas.microsoft.com/office/powerpoint/2010/main" val="966955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Overview of </a:t>
            </a:r>
            <a:r>
              <a:rPr lang="en-US" b="1" dirty="0" smtClean="0"/>
              <a:t>sectors</a:t>
            </a:r>
            <a:endParaRPr lang="en-US" dirty="0"/>
          </a:p>
        </p:txBody>
      </p:sp>
      <p:sp>
        <p:nvSpPr>
          <p:cNvPr id="3" name="Content Placeholder 2"/>
          <p:cNvSpPr>
            <a:spLocks noGrp="1"/>
          </p:cNvSpPr>
          <p:nvPr>
            <p:ph idx="1"/>
          </p:nvPr>
        </p:nvSpPr>
        <p:spPr>
          <a:xfrm>
            <a:off x="277091" y="1413163"/>
            <a:ext cx="11076709" cy="5091545"/>
          </a:xfrm>
        </p:spPr>
        <p:txBody>
          <a:bodyPr>
            <a:normAutofit fontScale="77500" lnSpcReduction="20000"/>
          </a:bodyPr>
          <a:lstStyle/>
          <a:p>
            <a:pPr lvl="0"/>
            <a:r>
              <a:rPr lang="en-US" b="1" dirty="0"/>
              <a:t>Commerce</a:t>
            </a:r>
            <a:r>
              <a:rPr lang="en-US" dirty="0"/>
              <a:t> - the number of employees by economic activity in the wholesale and retail trade together with the repair of motor vehicles and motorcycles 76 300 in 2018, accounting for </a:t>
            </a:r>
            <a:r>
              <a:rPr lang="en-US" dirty="0" smtClean="0"/>
              <a:t>roughly </a:t>
            </a:r>
            <a:r>
              <a:rPr lang="en-US" dirty="0"/>
              <a:t>13% in 2017. For example, in 2015, about 3900 service and sales workers belonged to a union, and 54 400 did not belong to a union . Also, in 2015, about 10 400 service and sales workers admitted being covered with a collective agreement and 30 600 did not.</a:t>
            </a:r>
          </a:p>
          <a:p>
            <a:pPr lvl="0"/>
            <a:r>
              <a:rPr lang="en-US" b="1" dirty="0"/>
              <a:t>Construction</a:t>
            </a:r>
            <a:r>
              <a:rPr lang="en-US" dirty="0"/>
              <a:t> – lack of unions to have meaningful SD: small companies, work is project-based; 2.7% of construction sector workers are covered with collective agreements; recently Estonian Metal Workers Trade Union started to represent also the construction workers</a:t>
            </a:r>
          </a:p>
          <a:p>
            <a:pPr lvl="0"/>
            <a:r>
              <a:rPr lang="en-US" b="1" dirty="0" smtClean="0"/>
              <a:t>Healthcare sector</a:t>
            </a:r>
            <a:r>
              <a:rPr lang="en-US" dirty="0" smtClean="0"/>
              <a:t> - Estonia’s health care system is built on the principle of compulsory solidarity-based insurance and the general availability of services provided by private providers. Relatively well organized sector: Estonian Hospital Association (EHL), Estonian Nurses Union, Estonian Medical Association, Estonian Health Insurance Fund (EHIF) (an institution responsible for funding decisions in the healthcare sector). the social partners in the healthcare sector have competitive inter-union relationships. Many trade unions have </a:t>
            </a:r>
            <a:r>
              <a:rPr lang="en-US" dirty="0" err="1" smtClean="0"/>
              <a:t>specialised</a:t>
            </a:r>
            <a:r>
              <a:rPr lang="en-US" dirty="0" smtClean="0"/>
              <a:t> on certain groups or specific professions (doctors, nurses, family doctors, etc.). . EHL and trade unions have collective agreement negotiations after every two years</a:t>
            </a:r>
          </a:p>
          <a:p>
            <a:pPr lvl="0"/>
            <a:r>
              <a:rPr lang="en-US" b="1" dirty="0" smtClean="0"/>
              <a:t>Some Issues with sectoral interviews, e.g.  </a:t>
            </a:r>
            <a:r>
              <a:rPr lang="en-US" dirty="0" smtClean="0"/>
              <a:t>some important trade unions declined, the authors replaced them with some bigger employers (commerce)</a:t>
            </a:r>
          </a:p>
          <a:p>
            <a:endParaRPr lang="en-US" dirty="0"/>
          </a:p>
        </p:txBody>
      </p:sp>
    </p:spTree>
    <p:extLst>
      <p:ext uri="{BB962C8B-B14F-4D97-AF65-F5344CB8AC3E}">
        <p14:creationId xmlns:p14="http://schemas.microsoft.com/office/powerpoint/2010/main" val="3787711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Resources for SD involvement: constraints to participation into EU level social </a:t>
            </a:r>
            <a:r>
              <a:rPr lang="en-US" b="1" dirty="0" smtClean="0"/>
              <a:t>dialogue</a:t>
            </a:r>
            <a:endParaRPr lang="en-US" dirty="0"/>
          </a:p>
        </p:txBody>
      </p:sp>
      <p:sp>
        <p:nvSpPr>
          <p:cNvPr id="3" name="Content Placeholder 2"/>
          <p:cNvSpPr>
            <a:spLocks noGrp="1"/>
          </p:cNvSpPr>
          <p:nvPr>
            <p:ph idx="1"/>
          </p:nvPr>
        </p:nvSpPr>
        <p:spPr/>
        <p:txBody>
          <a:bodyPr>
            <a:normAutofit fontScale="77500" lnSpcReduction="20000"/>
          </a:bodyPr>
          <a:lstStyle/>
          <a:p>
            <a:pPr lvl="0"/>
            <a:r>
              <a:rPr lang="et-EE" b="1" dirty="0" err="1" smtClean="0"/>
              <a:t>Shortage</a:t>
            </a:r>
            <a:r>
              <a:rPr lang="et-EE" b="1" dirty="0" smtClean="0"/>
              <a:t> </a:t>
            </a:r>
            <a:r>
              <a:rPr lang="en-GB" b="1" dirty="0" smtClean="0"/>
              <a:t>of </a:t>
            </a:r>
            <a:r>
              <a:rPr lang="en-GB" b="1" dirty="0"/>
              <a:t>resources: </a:t>
            </a:r>
            <a:r>
              <a:rPr lang="en-GB" dirty="0"/>
              <a:t>shortage of people and legal competence, lack of language skills, shortage of legal competence, too short deadlines for giving feedbacks (commerce)</a:t>
            </a:r>
            <a:endParaRPr lang="en-US" dirty="0"/>
          </a:p>
          <a:p>
            <a:pPr lvl="0"/>
            <a:r>
              <a:rPr lang="en-US" b="1" dirty="0"/>
              <a:t>According to the </a:t>
            </a:r>
            <a:r>
              <a:rPr lang="en-GB" b="1" dirty="0"/>
              <a:t>interviewed Estonia’s representation at the EU level is rather </a:t>
            </a:r>
            <a:r>
              <a:rPr lang="en-GB" dirty="0" smtClean="0"/>
              <a:t>good. </a:t>
            </a:r>
            <a:r>
              <a:rPr lang="en-GB" dirty="0"/>
              <a:t>Most of the national actors participate in several international organisations and several EC working</a:t>
            </a:r>
            <a:endParaRPr lang="en-US" dirty="0"/>
          </a:p>
          <a:p>
            <a:pPr lvl="0"/>
            <a:r>
              <a:rPr lang="en-US" dirty="0"/>
              <a:t>Trade union representatives brought out in the interviews that </a:t>
            </a:r>
            <a:r>
              <a:rPr lang="en-US" b="1" dirty="0"/>
              <a:t>the extent of consultations in EU level social </a:t>
            </a:r>
            <a:r>
              <a:rPr lang="en-GB" b="1" dirty="0"/>
              <a:t>dialogue has grown rapidly </a:t>
            </a:r>
            <a:r>
              <a:rPr lang="en-GB" dirty="0"/>
              <a:t>and many countries, including Estonia, cannot provide substantive feedback on the materials.</a:t>
            </a:r>
            <a:endParaRPr lang="en-US" dirty="0"/>
          </a:p>
          <a:p>
            <a:pPr lvl="0"/>
            <a:r>
              <a:rPr lang="en-GB" b="1" dirty="0"/>
              <a:t>EU level social dialogue is not the priority </a:t>
            </a:r>
            <a:r>
              <a:rPr lang="en-GB" dirty="0"/>
              <a:t>in conditions of limited resources as compared to the national level; as a response, e.g. delegated to federations in such conditions</a:t>
            </a:r>
            <a:endParaRPr lang="en-US" dirty="0"/>
          </a:p>
          <a:p>
            <a:pPr lvl="0"/>
            <a:r>
              <a:rPr lang="en-GB" dirty="0"/>
              <a:t>When social dialogue works well inside the company, between the employers and workers, then there is no need to reach out to the EU level (commerce)</a:t>
            </a:r>
            <a:endParaRPr lang="en-US" dirty="0"/>
          </a:p>
          <a:p>
            <a:pPr lvl="0"/>
            <a:r>
              <a:rPr lang="en-GB" b="1" dirty="0"/>
              <a:t>The government representative brought out in the interview that the ministries also have limited human </a:t>
            </a:r>
            <a:r>
              <a:rPr lang="en-GB" b="1" dirty="0" smtClean="0"/>
              <a:t>resources</a:t>
            </a:r>
            <a:endParaRPr lang="en-US" b="1" dirty="0"/>
          </a:p>
        </p:txBody>
      </p:sp>
    </p:spTree>
    <p:extLst>
      <p:ext uri="{BB962C8B-B14F-4D97-AF65-F5344CB8AC3E}">
        <p14:creationId xmlns:p14="http://schemas.microsoft.com/office/powerpoint/2010/main" val="864785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Topics to be discussed at EU level </a:t>
            </a:r>
            <a:r>
              <a:rPr lang="en-US" b="1" dirty="0" smtClean="0"/>
              <a:t>SD</a:t>
            </a:r>
            <a:endParaRPr lang="en-US" dirty="0"/>
          </a:p>
        </p:txBody>
      </p:sp>
      <p:sp>
        <p:nvSpPr>
          <p:cNvPr id="3" name="Content Placeholder 2"/>
          <p:cNvSpPr>
            <a:spLocks noGrp="1"/>
          </p:cNvSpPr>
          <p:nvPr>
            <p:ph idx="1"/>
          </p:nvPr>
        </p:nvSpPr>
        <p:spPr>
          <a:xfrm>
            <a:off x="405245" y="1319645"/>
            <a:ext cx="11419610" cy="5185064"/>
          </a:xfrm>
        </p:spPr>
        <p:txBody>
          <a:bodyPr>
            <a:normAutofit fontScale="77500" lnSpcReduction="20000"/>
          </a:bodyPr>
          <a:lstStyle/>
          <a:p>
            <a:pPr lvl="0"/>
            <a:r>
              <a:rPr lang="en-US" dirty="0" smtClean="0"/>
              <a:t>Commerce: working time, work flexibility, health and safety at work, topics due to high share of female work force</a:t>
            </a:r>
          </a:p>
          <a:p>
            <a:pPr lvl="0"/>
            <a:r>
              <a:rPr lang="en-US" dirty="0" smtClean="0"/>
              <a:t>Construction: education, tax regulations, rapidly changing legislation </a:t>
            </a:r>
          </a:p>
          <a:p>
            <a:pPr lvl="0"/>
            <a:r>
              <a:rPr lang="en-US" dirty="0" smtClean="0"/>
              <a:t>Health: Patient safety; Health and safety at the workplace (e.g., </a:t>
            </a:r>
            <a:r>
              <a:rPr lang="en-US" dirty="0" err="1" smtClean="0"/>
              <a:t>needlestick</a:t>
            </a:r>
            <a:r>
              <a:rPr lang="en-US" dirty="0" smtClean="0"/>
              <a:t> injuries); Ageing population and workforce; </a:t>
            </a:r>
            <a:r>
              <a:rPr lang="en-US" dirty="0" err="1" smtClean="0"/>
              <a:t>Labour</a:t>
            </a:r>
            <a:r>
              <a:rPr lang="en-US" dirty="0" smtClean="0"/>
              <a:t> mobility and </a:t>
            </a:r>
            <a:r>
              <a:rPr lang="en-US" dirty="0" err="1" smtClean="0"/>
              <a:t>labour</a:t>
            </a:r>
            <a:r>
              <a:rPr lang="en-US" dirty="0" smtClean="0"/>
              <a:t> shortages (nurses and doctors); General Data Protection Rules (GDPR); Provision of emergency assistance and medical treatment to nationals of other Member States; Healthcare fiscal sustainability and patient insurance at the national level</a:t>
            </a:r>
          </a:p>
          <a:p>
            <a:pPr lvl="0"/>
            <a:r>
              <a:rPr lang="en-US" b="1" dirty="0" smtClean="0"/>
              <a:t>Some topics are country-specific or moving to the opposite direction </a:t>
            </a:r>
            <a:r>
              <a:rPr lang="en-US" dirty="0" smtClean="0"/>
              <a:t>for European trends, e.g. increasing part-time working possibilities in Estonia</a:t>
            </a:r>
          </a:p>
          <a:p>
            <a:pPr lvl="0"/>
            <a:r>
              <a:rPr lang="en-US" b="1" dirty="0" smtClean="0"/>
              <a:t>Interviewees believe that bringing up new topics is possible for all the members of EU </a:t>
            </a:r>
            <a:r>
              <a:rPr lang="en-US" b="1" dirty="0" err="1" smtClean="0"/>
              <a:t>organisations</a:t>
            </a:r>
            <a:r>
              <a:rPr lang="en-US" b="1" dirty="0" smtClean="0"/>
              <a:t>. </a:t>
            </a:r>
            <a:r>
              <a:rPr lang="en-US" dirty="0" smtClean="0"/>
              <a:t>For example, the EÕL started data collection from all the countries to compare the nurses’ hourly wages in EU member states. Some social partners do not have enough time and resources to raise new topics at the EU level themselves (Medicine)</a:t>
            </a:r>
          </a:p>
          <a:p>
            <a:pPr lvl="0"/>
            <a:r>
              <a:rPr lang="en-US" b="1" dirty="0" smtClean="0"/>
              <a:t>Construction: </a:t>
            </a:r>
            <a:r>
              <a:rPr lang="en-US" dirty="0" smtClean="0"/>
              <a:t>the main obstacle preventing the EU level SD is the lack of common topics, SD topics at EU level too general for the construction sector, but also protection of the local </a:t>
            </a:r>
            <a:r>
              <a:rPr lang="en-US" dirty="0" err="1" smtClean="0"/>
              <a:t>marke</a:t>
            </a:r>
            <a:r>
              <a:rPr lang="en-GB" dirty="0" err="1" smtClean="0"/>
              <a:t>ts</a:t>
            </a:r>
            <a:r>
              <a:rPr lang="en-GB" dirty="0"/>
              <a:t>. </a:t>
            </a:r>
            <a:endParaRPr lang="en-US" dirty="0"/>
          </a:p>
          <a:p>
            <a:endParaRPr lang="en-US" dirty="0"/>
          </a:p>
        </p:txBody>
      </p:sp>
    </p:spTree>
    <p:extLst>
      <p:ext uri="{BB962C8B-B14F-4D97-AF65-F5344CB8AC3E}">
        <p14:creationId xmlns:p14="http://schemas.microsoft.com/office/powerpoint/2010/main" val="2244052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New topics in the field of </a:t>
            </a:r>
            <a:r>
              <a:rPr lang="en-US" b="1" dirty="0" smtClean="0"/>
              <a:t>SD</a:t>
            </a:r>
            <a:endParaRPr lang="en-US" dirty="0"/>
          </a:p>
        </p:txBody>
      </p:sp>
      <p:sp>
        <p:nvSpPr>
          <p:cNvPr id="3" name="Content Placeholder 2"/>
          <p:cNvSpPr>
            <a:spLocks noGrp="1"/>
          </p:cNvSpPr>
          <p:nvPr>
            <p:ph idx="1"/>
          </p:nvPr>
        </p:nvSpPr>
        <p:spPr/>
        <p:txBody>
          <a:bodyPr/>
          <a:lstStyle/>
          <a:p>
            <a:pPr lvl="0"/>
            <a:r>
              <a:rPr lang="en-US" dirty="0"/>
              <a:t>T</a:t>
            </a:r>
            <a:r>
              <a:rPr lang="en-GB" dirty="0"/>
              <a:t>he introduction and use of new technologies (e.g., self-service, online sale), changes in required skills, automation and digitalisation, the potential and developments in e-commerce, environmental and sustainability issues (commerce).</a:t>
            </a:r>
            <a:endParaRPr lang="en-US" dirty="0"/>
          </a:p>
          <a:p>
            <a:pPr lvl="0"/>
            <a:r>
              <a:rPr lang="en-GB" dirty="0"/>
              <a:t>Digital construction, nearly zero energy building technologies (construction</a:t>
            </a:r>
            <a:r>
              <a:rPr lang="en-GB" dirty="0" smtClean="0"/>
              <a:t>)</a:t>
            </a:r>
            <a:endParaRPr lang="en-US" dirty="0"/>
          </a:p>
        </p:txBody>
      </p:sp>
    </p:spTree>
    <p:extLst>
      <p:ext uri="{BB962C8B-B14F-4D97-AF65-F5344CB8AC3E}">
        <p14:creationId xmlns:p14="http://schemas.microsoft.com/office/powerpoint/2010/main" val="984240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 </a:t>
            </a:r>
            <a:r>
              <a:rPr lang="en-US" dirty="0"/>
              <a:t/>
            </a:r>
            <a:br>
              <a:rPr lang="en-US" dirty="0"/>
            </a:br>
            <a:r>
              <a:rPr lang="en-US" b="1" dirty="0"/>
              <a:t>The role of the state in promoting </a:t>
            </a:r>
            <a:r>
              <a:rPr lang="en-US" b="1" dirty="0" smtClean="0"/>
              <a:t>SD</a:t>
            </a:r>
            <a:endParaRPr lang="en-US" dirty="0"/>
          </a:p>
        </p:txBody>
      </p:sp>
      <p:sp>
        <p:nvSpPr>
          <p:cNvPr id="3" name="Content Placeholder 2"/>
          <p:cNvSpPr>
            <a:spLocks noGrp="1"/>
          </p:cNvSpPr>
          <p:nvPr>
            <p:ph idx="1"/>
          </p:nvPr>
        </p:nvSpPr>
        <p:spPr/>
        <p:txBody>
          <a:bodyPr>
            <a:normAutofit fontScale="85000" lnSpcReduction="20000"/>
          </a:bodyPr>
          <a:lstStyle/>
          <a:p>
            <a:pPr lvl="0"/>
            <a:r>
              <a:rPr lang="en-GB" b="1" dirty="0"/>
              <a:t>Ministries try to exploit their power </a:t>
            </a:r>
            <a:r>
              <a:rPr lang="en-GB" dirty="0"/>
              <a:t>and push through wanted changes more quickly without engaging social partners. Sometimes, the state prefers a quick and favourable result at the expense of engaged and satisfied social partners (commerce)</a:t>
            </a:r>
            <a:endParaRPr lang="en-US" dirty="0"/>
          </a:p>
          <a:p>
            <a:pPr lvl="0"/>
            <a:r>
              <a:rPr lang="en-GB" b="1" dirty="0"/>
              <a:t>Artificial involvement </a:t>
            </a:r>
            <a:r>
              <a:rPr lang="en-GB" dirty="0"/>
              <a:t>– political decision has been made, consultation do not change that (construction)</a:t>
            </a:r>
            <a:endParaRPr lang="en-US" dirty="0"/>
          </a:p>
          <a:p>
            <a:pPr lvl="0"/>
            <a:r>
              <a:rPr lang="en-GB" b="1" dirty="0"/>
              <a:t>Dependence of SD on coalition government and ruling parties</a:t>
            </a:r>
            <a:endParaRPr lang="en-US" b="1" dirty="0"/>
          </a:p>
          <a:p>
            <a:pPr lvl="0"/>
            <a:r>
              <a:rPr lang="en-GB" b="1" dirty="0"/>
              <a:t>For fruitful SD all relevant state agencies (ministries) should be present (commerce, construction)</a:t>
            </a:r>
            <a:endParaRPr lang="en-US" b="1" dirty="0"/>
          </a:p>
          <a:p>
            <a:pPr lvl="0"/>
            <a:r>
              <a:rPr lang="en-GB" b="1" dirty="0"/>
              <a:t>Efficiency of SD hampered by short deadlines and the complicated legal language (commerce); </a:t>
            </a:r>
            <a:r>
              <a:rPr lang="en-GB" dirty="0"/>
              <a:t>EU documents sent to partners in full format and without translation (construction)</a:t>
            </a:r>
            <a:endParaRPr lang="en-US" dirty="0"/>
          </a:p>
          <a:p>
            <a:pPr lvl="0"/>
            <a:r>
              <a:rPr lang="en-GB" dirty="0"/>
              <a:t>Some topics have not reached agreements (e.g. work accidents insurance system)</a:t>
            </a:r>
            <a:endParaRPr lang="en-US" dirty="0"/>
          </a:p>
          <a:p>
            <a:endParaRPr lang="en-US" dirty="0"/>
          </a:p>
        </p:txBody>
      </p:sp>
    </p:spTree>
    <p:extLst>
      <p:ext uri="{BB962C8B-B14F-4D97-AF65-F5344CB8AC3E}">
        <p14:creationId xmlns:p14="http://schemas.microsoft.com/office/powerpoint/2010/main" val="1714240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SD outcomes</a:t>
            </a:r>
            <a:endParaRPr lang="en-US" b="1" dirty="0"/>
          </a:p>
        </p:txBody>
      </p:sp>
      <p:sp>
        <p:nvSpPr>
          <p:cNvPr id="3" name="Content Placeholder 2"/>
          <p:cNvSpPr>
            <a:spLocks noGrp="1"/>
          </p:cNvSpPr>
          <p:nvPr>
            <p:ph idx="1"/>
          </p:nvPr>
        </p:nvSpPr>
        <p:spPr>
          <a:xfrm>
            <a:off x="238991" y="1537854"/>
            <a:ext cx="11353800" cy="4628718"/>
          </a:xfrm>
        </p:spPr>
        <p:txBody>
          <a:bodyPr>
            <a:normAutofit fontScale="92500"/>
          </a:bodyPr>
          <a:lstStyle/>
          <a:p>
            <a:pPr lvl="0"/>
            <a:r>
              <a:rPr lang="en-GB" dirty="0"/>
              <a:t>Unions and employers agree that we should use EU-level measures only then when they are needed and more effective compared to national level measures.</a:t>
            </a:r>
            <a:endParaRPr lang="en-US" dirty="0"/>
          </a:p>
          <a:p>
            <a:pPr lvl="0"/>
            <a:r>
              <a:rPr lang="en-GB" dirty="0"/>
              <a:t>The process of the European Semester is somewhat unclear for the primary social partners, as they do not know when they have to participate and what is the result of their involvement.</a:t>
            </a:r>
            <a:endParaRPr lang="en-US" dirty="0"/>
          </a:p>
          <a:p>
            <a:pPr lvl="0"/>
            <a:r>
              <a:rPr lang="en-GB" dirty="0"/>
              <a:t>According to the trade union confederations, the state should inform the smaller trade unions about the European Semester, its activities and outcomes.</a:t>
            </a:r>
            <a:endParaRPr lang="en-US" dirty="0"/>
          </a:p>
          <a:p>
            <a:pPr lvl="0"/>
            <a:r>
              <a:rPr lang="en-GB" dirty="0"/>
              <a:t>Medicine: positive view of participation in EU level SD; e.g. within the EU organisations, they had affected the legislative changes; for example, together with other countries, they managed to prevent the approval of an unfit directive.</a:t>
            </a:r>
            <a:endParaRPr lang="en-US" dirty="0"/>
          </a:p>
          <a:p>
            <a:endParaRPr lang="en-US" dirty="0"/>
          </a:p>
        </p:txBody>
      </p:sp>
    </p:spTree>
    <p:extLst>
      <p:ext uri="{BB962C8B-B14F-4D97-AF65-F5344CB8AC3E}">
        <p14:creationId xmlns:p14="http://schemas.microsoft.com/office/powerpoint/2010/main" val="2632761274"/>
      </p:ext>
    </p:extLst>
  </p:cSld>
  <p:clrMapOvr>
    <a:masterClrMapping/>
  </p:clrMapOvr>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1305</TotalTime>
  <Words>1730</Words>
  <Application>Microsoft Office PowerPoint</Application>
  <PresentationFormat>Widescreen</PresentationFormat>
  <Paragraphs>61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Office'i kujundus</vt:lpstr>
      <vt:lpstr>EESDA in Estonia: – short summary of the Estonian country level and sector level interviews</vt:lpstr>
      <vt:lpstr>Overview of social partners in Estonia</vt:lpstr>
      <vt:lpstr>Some positive developments in SD in Estonia</vt:lpstr>
      <vt:lpstr>Overview of sectors</vt:lpstr>
      <vt:lpstr>Resources for SD involvement: constraints to participation into EU level social dialogue</vt:lpstr>
      <vt:lpstr>Topics to be discussed at EU level SD</vt:lpstr>
      <vt:lpstr>New topics in the field of SD</vt:lpstr>
      <vt:lpstr>  The role of the state in promoting SD</vt:lpstr>
      <vt:lpstr>SD outcomes</vt:lpstr>
      <vt:lpstr>Perceived effectiveness of SD</vt:lpstr>
      <vt:lpstr>Suggestions for more effective SD</vt:lpstr>
    </vt:vector>
  </TitlesOfParts>
  <Company>Tartu Ülikool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EESDA Estonia</dc:title>
  <dc:creator>Aivi Themas</dc:creator>
  <cp:lastModifiedBy>Jaan Masso</cp:lastModifiedBy>
  <cp:revision>36</cp:revision>
  <dcterms:created xsi:type="dcterms:W3CDTF">2019-02-21T11:14:27Z</dcterms:created>
  <dcterms:modified xsi:type="dcterms:W3CDTF">2019-07-04T07:07:59Z</dcterms:modified>
</cp:coreProperties>
</file>