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8" r:id="rId3"/>
    <p:sldId id="269" r:id="rId4"/>
    <p:sldId id="274" r:id="rId5"/>
    <p:sldId id="272" r:id="rId6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49" autoAdjust="0"/>
    <p:restoredTop sz="93325" autoAdjust="0"/>
  </p:normalViewPr>
  <p:slideViewPr>
    <p:cSldViewPr snapToGrid="0" snapToObjects="1">
      <p:cViewPr varScale="1">
        <p:scale>
          <a:sx n="64" d="100"/>
          <a:sy n="64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B721-856F-43B8-BBC6-7D12BFF952B9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A4D22-1CD7-4075-B0C7-E7B576A7B9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719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D4116-7FA5-4836-8CC2-978B5F72F80C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2E0A3-0744-4356-97D6-022029460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358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37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77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758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2" y="2350800"/>
            <a:ext cx="9984316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/>
              <a:t>ORGANIZATION NAME (CHANGE HEADER USE THE INSERT TAB-HEADER/FOOTER)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5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2000" y="2275200"/>
            <a:ext cx="10560000" cy="1143000"/>
          </a:xfrm>
        </p:spPr>
        <p:txBody>
          <a:bodyPr anchorCtr="0"/>
          <a:lstStyle>
            <a:lvl1pPr algn="l">
              <a:defRPr sz="3600" b="1" i="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smtClean="0">
                <a:effectLst/>
              </a:rPr>
              <a:t>Add presentation title</a:t>
            </a:r>
            <a:endParaRPr lang="en-US" noProof="0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912000" y="6237312"/>
            <a:ext cx="10560000" cy="216222"/>
          </a:xfrm>
        </p:spPr>
        <p:txBody>
          <a:bodyPr t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 i="0" cap="all" baseline="0">
                <a:latin typeface="Arial Narrow"/>
              </a:defRPr>
            </a:lvl1pPr>
          </a:lstStyle>
          <a:p>
            <a:pPr lvl="0"/>
            <a:r>
              <a:rPr lang="en-US" noProof="0" dirty="0" smtClean="0"/>
              <a:t>Click to add name and title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r"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2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1" y="2350800"/>
            <a:ext cx="9984316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7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add title</a:t>
            </a:r>
            <a:endParaRPr lang="en-US" noProof="0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912000" y="2350800"/>
            <a:ext cx="9984000" cy="38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363" indent="-360363">
              <a:buFont typeface="+mj-lt"/>
              <a:buAutoNum type="arabicPeriod"/>
              <a:defRPr lang="sv-SE" dirty="0" smtClean="0"/>
            </a:lvl1pPr>
            <a:lvl2pPr marL="648000" indent="-288000">
              <a:buFont typeface="+mj-lt"/>
              <a:buAutoNum type="alphaLcPeriod"/>
              <a:defRPr baseline="0"/>
            </a:lvl2pPr>
            <a:lvl3pPr marL="936000" indent="-288000">
              <a:buFont typeface="+mj-lt"/>
              <a:buAutoNum type="romanLcPeriod"/>
              <a:defRPr/>
            </a:lvl3pPr>
            <a:lvl4pPr marL="1224000" indent="-288000">
              <a:buSzPct val="90000"/>
              <a:buFont typeface="Helvetica" panose="020B0604020202020204" pitchFamily="34" charset="0"/>
              <a:buChar char="»"/>
              <a:defRPr/>
            </a:lvl4pPr>
            <a:lvl5pPr marL="1566900" indent="-342900">
              <a:buSzPct val="80000"/>
              <a:buFont typeface="+mj-lt"/>
              <a:buAutoNum type="arabicPeriod"/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lvl="1"/>
            <a:r>
              <a:rPr lang="en-US" noProof="0" dirty="0" smtClean="0"/>
              <a:t>Level 2</a:t>
            </a:r>
          </a:p>
          <a:p>
            <a:pPr lvl="2"/>
            <a:r>
              <a:rPr lang="en-US" noProof="0" dirty="0" smtClean="0"/>
              <a:t>Level 3</a:t>
            </a:r>
          </a:p>
          <a:p>
            <a:pPr lvl="3"/>
            <a:r>
              <a:rPr lang="en-US" noProof="0" dirty="0" smtClean="0"/>
              <a:t>Level 4</a:t>
            </a:r>
          </a:p>
          <a:p>
            <a:pPr lvl="4"/>
            <a:r>
              <a:rPr lang="en-US" noProof="0" dirty="0" smtClean="0"/>
              <a:t>Level 5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5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5088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quarter" idx="13" hasCustomPrompt="1"/>
          </p:nvPr>
        </p:nvSpPr>
        <p:spPr>
          <a:xfrm>
            <a:off x="6384597" y="2350800"/>
            <a:ext cx="5088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Type your text or click on the icons below to insert object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/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1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912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912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 smtClean="0"/>
              <a:t>Skriv in din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202560" y="-5736"/>
            <a:ext cx="398944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9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defRPr lang="sv-SE" sz="110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6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489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489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-5736"/>
            <a:ext cx="609600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9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81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199781" y="-5736"/>
            <a:ext cx="398944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20" hasCustomPrompt="1"/>
          </p:nvPr>
        </p:nvSpPr>
        <p:spPr>
          <a:xfrm>
            <a:off x="8199781" y="3477884"/>
            <a:ext cx="398944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1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2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917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912000" y="1411201"/>
            <a:ext cx="6816000" cy="792163"/>
          </a:xfrm>
        </p:spPr>
        <p:txBody>
          <a:bodyPr/>
          <a:lstStyle/>
          <a:p>
            <a:r>
              <a:rPr lang="en-US" noProof="0" dirty="0" smtClean="0"/>
              <a:t>Click to add title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912000" y="2350800"/>
            <a:ext cx="6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marL="216000" lvl="0" indent="-216000"/>
            <a:r>
              <a:rPr lang="en-US" noProof="0" dirty="0" smtClean="0"/>
              <a:t>Click to add text</a:t>
            </a:r>
          </a:p>
          <a:p>
            <a:pPr marL="432000" lvl="1" indent="-216000"/>
            <a:r>
              <a:rPr lang="en-US" noProof="0" dirty="0" smtClean="0"/>
              <a:t>Second level</a:t>
            </a:r>
          </a:p>
          <a:p>
            <a:pPr marL="648000" lvl="2" indent="-216000"/>
            <a:r>
              <a:rPr lang="en-US" noProof="0" dirty="0" smtClean="0"/>
              <a:t>Third level</a:t>
            </a:r>
          </a:p>
          <a:p>
            <a:pPr marL="864000" lvl="3" indent="-216000"/>
            <a:r>
              <a:rPr lang="en-US" noProof="0" dirty="0" smtClean="0"/>
              <a:t>Fourth level</a:t>
            </a:r>
          </a:p>
          <a:p>
            <a:pPr marL="1080000" lvl="4" indent="-216000"/>
            <a:r>
              <a:rPr lang="en-US" noProof="0" dirty="0" smtClean="0"/>
              <a:t>Fifth level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8202560" y="1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6" name="Platshållare för bild 7"/>
          <p:cNvSpPr>
            <a:spLocks noGrp="1"/>
          </p:cNvSpPr>
          <p:nvPr>
            <p:ph type="pic" sz="quarter" idx="21" hasCustomPrompt="1"/>
          </p:nvPr>
        </p:nvSpPr>
        <p:spPr>
          <a:xfrm>
            <a:off x="8202560" y="4620826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22" hasCustomPrompt="1"/>
          </p:nvPr>
        </p:nvSpPr>
        <p:spPr>
          <a:xfrm>
            <a:off x="8202560" y="2310413"/>
            <a:ext cx="398944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27384"/>
            <a:ext cx="12192000" cy="6885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8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0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296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6243920" y="0"/>
            <a:ext cx="594808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6243920" y="3473650"/>
            <a:ext cx="594808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5214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-3" y="-1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7023209" y="0"/>
            <a:ext cx="5168792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0" y="4628226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8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0" y="2314113"/>
            <a:ext cx="69264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25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6920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0" y="1"/>
            <a:ext cx="12192000" cy="31608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idx="14" hasCustomPrompt="1"/>
          </p:nvPr>
        </p:nvSpPr>
        <p:spPr>
          <a:xfrm>
            <a:off x="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0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820800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1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4104000" y="3240028"/>
            <a:ext cx="3984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8496000" y="222935"/>
            <a:ext cx="336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ORGANIZATION NAME (CHANGE HEADER USE THE INSERT TAB-HEADER/FOOTER)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10703667" y="6407151"/>
            <a:ext cx="768931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fld id="{9426A61E-93B8-384D-8975-0A89DB09A550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13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901544" y="-4069"/>
            <a:ext cx="1228800" cy="950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 smtClean="0"/>
              <a:t> 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97265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d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85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7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>
                <a:solidFill>
                  <a:schemeClr val="bg1"/>
                </a:solidFill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noProof="0" dirty="0" smtClean="0"/>
              <a:t>Click on the icon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to add picture</a:t>
            </a:r>
          </a:p>
        </p:txBody>
      </p:sp>
      <p:sp>
        <p:nvSpPr>
          <p:cNvPr id="4" name="Rubrik 4"/>
          <p:cNvSpPr>
            <a:spLocks noGrp="1"/>
          </p:cNvSpPr>
          <p:nvPr>
            <p:ph type="title" hasCustomPrompt="1"/>
          </p:nvPr>
        </p:nvSpPr>
        <p:spPr>
          <a:xfrm>
            <a:off x="720000" y="2422800"/>
            <a:ext cx="10752000" cy="792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rtlCol="0" anchor="t" anchorCtr="0">
            <a:noAutofit/>
          </a:bodyPr>
          <a:lstStyle>
            <a:lvl1pPr marL="0" marR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sv-SE" sz="3600" i="0" cap="all" baseline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 Section header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1087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9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01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75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0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46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8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2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95C3D-E82E-BD4C-9E9F-C1BA711C5540}" type="datetimeFigureOut">
              <a:rPr lang="sv-SE" smtClean="0"/>
              <a:t>2019-02-28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6CD8B-33E2-8B47-BEAF-804EB0744F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01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912000" y="1411201"/>
            <a:ext cx="10560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4"/>
          </p:nvPr>
        </p:nvSpPr>
        <p:spPr>
          <a:xfrm>
            <a:off x="10703667" y="6407151"/>
            <a:ext cx="768931" cy="2413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426A61E-93B8-384D-8975-0A89DB09A55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912000" y="2350800"/>
            <a:ext cx="9984000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16000" lvl="0" indent="-216000"/>
            <a:r>
              <a:rPr lang="sv-SE" noProof="0" smtClean="0"/>
              <a:t>Klicka här för att ändra format på bakgrundstexten</a:t>
            </a:r>
          </a:p>
          <a:p>
            <a:pPr marL="216000" lvl="1" indent="-216000"/>
            <a:r>
              <a:rPr lang="sv-SE" noProof="0" smtClean="0"/>
              <a:t>Nivå två</a:t>
            </a:r>
          </a:p>
          <a:p>
            <a:pPr marL="216000" lvl="2" indent="-216000"/>
            <a:r>
              <a:rPr lang="sv-SE" noProof="0" smtClean="0"/>
              <a:t>Nivå tre</a:t>
            </a:r>
          </a:p>
          <a:p>
            <a:pPr marL="216000" lvl="3" indent="-216000"/>
            <a:r>
              <a:rPr lang="sv-SE" noProof="0" smtClean="0"/>
              <a:t>Nivå fyra</a:t>
            </a:r>
          </a:p>
          <a:p>
            <a:pPr marL="216000" lvl="4" indent="-216000"/>
            <a:r>
              <a:rPr lang="sv-SE" noProof="0" smtClean="0"/>
              <a:t>Nivå fem</a:t>
            </a:r>
            <a:endParaRPr lang="en-US" noProof="0" dirty="0" smtClean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8496000" y="222935"/>
            <a:ext cx="3360000" cy="4608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lang="sv-SE" sz="1100" b="1" i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ＭＳ Ｐゴシック" pitchFamily="-65" charset="-128"/>
              </a:defRPr>
            </a:lvl1pPr>
          </a:lstStyle>
          <a:p>
            <a:pPr algn="r" defTabSz="457200" eaLnBrk="0" fontAlgn="base" hangingPunct="0">
              <a:spcAft>
                <a:spcPct val="0"/>
              </a:spcAft>
            </a:pPr>
            <a:r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ORGANIZATION NAME (CHANGE HEADER USE THE INSERT TAB-HEADER/FOOTER)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44" y="-5159"/>
            <a:ext cx="1229589" cy="95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9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i="0" kern="1200">
          <a:solidFill>
            <a:schemeClr val="tx1"/>
          </a:solidFill>
          <a:latin typeface="Arial Narrow"/>
          <a:ea typeface="ＭＳ Ｐゴシック" pitchFamily="-65" charset="-128"/>
          <a:cs typeface="ＭＳ Ｐゴシック" charset="0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9pPr>
    </p:titleStyle>
    <p:bodyStyle>
      <a:lvl1pPr marL="180000" indent="-180000" algn="l" defTabSz="457200" rtl="0" eaLnBrk="1" fontAlgn="base" hangingPunct="1">
        <a:lnSpc>
          <a:spcPct val="110000"/>
        </a:lnSpc>
        <a:spcBef>
          <a:spcPts val="800"/>
        </a:spcBef>
        <a:spcAft>
          <a:spcPct val="0"/>
        </a:spcAft>
        <a:buFont typeface="Arial" charset="0"/>
        <a:buChar char="•"/>
        <a:defRPr lang="en-US" sz="2000" kern="1200" noProof="0" dirty="0" smtClean="0">
          <a:solidFill>
            <a:srgbClr val="262626"/>
          </a:solidFill>
          <a:latin typeface="Arial"/>
          <a:ea typeface="ＭＳ Ｐゴシック" pitchFamily="-65" charset="-128"/>
          <a:cs typeface="ＭＳ Ｐゴシック" charset="0"/>
        </a:defRPr>
      </a:lvl1pPr>
      <a:lvl2pPr marL="501750" indent="-285750" algn="l" defTabSz="457200" rtl="0" eaLnBrk="1" fontAlgn="base" hangingPunct="1">
        <a:lnSpc>
          <a:spcPct val="11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–"/>
        <a:defRPr lang="en-US" sz="1700" kern="1200" baseline="0" noProof="0" dirty="0" smtClean="0">
          <a:solidFill>
            <a:srgbClr val="262626"/>
          </a:solidFill>
          <a:latin typeface="Arial"/>
          <a:ea typeface="ＭＳ Ｐゴシック" pitchFamily="-65" charset="-128"/>
          <a:cs typeface="Arial"/>
        </a:defRPr>
      </a:lvl2pPr>
      <a:lvl3pPr marL="717750" indent="-285750" algn="l" defTabSz="457200" rtl="0" eaLnBrk="1" fontAlgn="base" hangingPunct="1">
        <a:spcBef>
          <a:spcPts val="0"/>
        </a:spcBef>
        <a:spcAft>
          <a:spcPct val="0"/>
        </a:spcAft>
        <a:buFont typeface="Wingdings" panose="05000000000000000000" pitchFamily="2" charset="2"/>
        <a:buChar char="§"/>
        <a:defRPr lang="en-US" sz="1700" kern="120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ＭＳ Ｐゴシック" charset="0"/>
          <a:cs typeface="Helvetica"/>
        </a:defRPr>
      </a:lvl3pPr>
      <a:lvl4pPr marL="933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lang="en-US" sz="1700" kern="1200" baseline="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Helvetica" charset="0"/>
          <a:cs typeface="Helvetica"/>
        </a:defRPr>
      </a:lvl4pPr>
      <a:lvl5pPr marL="1149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–"/>
        <a:defRPr lang="en-US" sz="1700" kern="1200" noProof="0" dirty="0" smtClean="0">
          <a:solidFill>
            <a:schemeClr val="tx1">
              <a:lumMod val="85000"/>
              <a:lumOff val="15000"/>
            </a:schemeClr>
          </a:solidFill>
          <a:latin typeface="Helvetica"/>
          <a:ea typeface="Helvetica" charset="0"/>
          <a:cs typeface="Helvetica"/>
        </a:defRPr>
      </a:lvl5pPr>
      <a:lvl6pPr marL="1616075" indent="-215900" algn="l" defTabSz="457200" rtl="0" eaLnBrk="1" latinLnBrk="0" hangingPunct="1">
        <a:spcBef>
          <a:spcPts val="0"/>
        </a:spcBef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1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-161649"/>
            <a:ext cx="11426687" cy="1325563"/>
          </a:xfrm>
        </p:spPr>
        <p:txBody>
          <a:bodyPr/>
          <a:lstStyle/>
          <a:p>
            <a:r>
              <a:rPr lang="sv-SE" dirty="0" smtClean="0"/>
              <a:t>EESDA </a:t>
            </a:r>
            <a:r>
              <a:rPr lang="sv-SE" dirty="0" err="1" smtClean="0"/>
              <a:t>Interviews</a:t>
            </a:r>
            <a:r>
              <a:rPr lang="sv-SE" dirty="0" smtClean="0"/>
              <a:t> SE </a:t>
            </a:r>
            <a:r>
              <a:rPr lang="sv-SE" sz="3000" dirty="0" smtClean="0"/>
              <a:t>(70-90min </a:t>
            </a:r>
            <a:r>
              <a:rPr lang="sv-SE" sz="3000" dirty="0" err="1" smtClean="0"/>
              <a:t>each</a:t>
            </a:r>
            <a:r>
              <a:rPr lang="sv-SE" sz="3000" dirty="0" smtClean="0"/>
              <a:t>, </a:t>
            </a:r>
            <a:r>
              <a:rPr lang="sv-SE" sz="3000" dirty="0" err="1" smtClean="0"/>
              <a:t>transcribed</a:t>
            </a:r>
            <a:r>
              <a:rPr lang="sv-SE" sz="3000" dirty="0" smtClean="0"/>
              <a:t> </a:t>
            </a:r>
            <a:r>
              <a:rPr lang="sv-SE" sz="3000" dirty="0" err="1" smtClean="0"/>
              <a:t>verbatim</a:t>
            </a:r>
            <a:r>
              <a:rPr lang="sv-SE" sz="3000" dirty="0" smtClean="0"/>
              <a:t>)</a:t>
            </a:r>
            <a:endParaRPr lang="sv-SE" sz="30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41392080"/>
              </p:ext>
            </p:extLst>
          </p:nvPr>
        </p:nvGraphicFramePr>
        <p:xfrm>
          <a:off x="911225" y="854766"/>
          <a:ext cx="9985376" cy="392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344">
                  <a:extLst>
                    <a:ext uri="{9D8B030D-6E8A-4147-A177-3AD203B41FA5}">
                      <a16:colId xmlns:a16="http://schemas.microsoft.com/office/drawing/2014/main" val="3187989839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val="2656301962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val="3967339693"/>
                    </a:ext>
                  </a:extLst>
                </a:gridCol>
                <a:gridCol w="2496344">
                  <a:extLst>
                    <a:ext uri="{9D8B030D-6E8A-4147-A177-3AD203B41FA5}">
                      <a16:colId xmlns:a16="http://schemas.microsoft.com/office/drawing/2014/main" val="1079403434"/>
                    </a:ext>
                  </a:extLst>
                </a:gridCol>
              </a:tblGrid>
              <a:tr h="446857">
                <a:tc>
                  <a:txBody>
                    <a:bodyPr/>
                    <a:lstStyle/>
                    <a:p>
                      <a:r>
                        <a:rPr lang="sv-SE" sz="2200" dirty="0" err="1" smtClean="0"/>
                        <a:t>Tus</a:t>
                      </a:r>
                      <a:r>
                        <a:rPr lang="sv-SE" sz="2200" dirty="0" smtClean="0"/>
                        <a:t> General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err="1" smtClean="0"/>
                        <a:t>EOs</a:t>
                      </a:r>
                      <a:r>
                        <a:rPr lang="sv-SE" sz="2200" baseline="0" dirty="0" smtClean="0"/>
                        <a:t> General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TU SECTORS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EO SECTORS</a:t>
                      </a:r>
                      <a:endParaRPr lang="sv-SE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268789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LO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Private</a:t>
                      </a:r>
                      <a:r>
                        <a:rPr lang="sv-SE" sz="2200" baseline="0" dirty="0" smtClean="0"/>
                        <a:t> SN x 1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Health </a:t>
                      </a:r>
                      <a:r>
                        <a:rPr lang="sv-SE" sz="2200" b="1" dirty="0" smtClean="0"/>
                        <a:t>x </a:t>
                      </a:r>
                      <a:r>
                        <a:rPr lang="sv-SE" sz="2200" b="1" dirty="0" smtClean="0"/>
                        <a:t>3</a:t>
                      </a:r>
                      <a:endParaRPr lang="sv-SE" sz="22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sv-SE" sz="2200" dirty="0" smtClean="0"/>
                        <a:t>ED + </a:t>
                      </a:r>
                      <a:r>
                        <a:rPr lang="sv-SE" sz="2200" dirty="0" err="1" smtClean="0"/>
                        <a:t>Healt</a:t>
                      </a:r>
                      <a:r>
                        <a:rPr lang="sv-SE" sz="2200" dirty="0" smtClean="0"/>
                        <a:t> x 2</a:t>
                      </a:r>
                      <a:endParaRPr lang="sv-SE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0879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Saco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smtClean="0"/>
                        <a:t>(ED + </a:t>
                      </a:r>
                      <a:r>
                        <a:rPr lang="sv-SE" sz="2200" dirty="0" err="1" smtClean="0"/>
                        <a:t>Healt</a:t>
                      </a:r>
                      <a:r>
                        <a:rPr lang="sv-SE" sz="2200" dirty="0" smtClean="0"/>
                        <a:t> x 2</a:t>
                      </a:r>
                      <a:r>
                        <a:rPr lang="sv-SE" sz="2200" dirty="0"/>
                        <a:t>)</a:t>
                      </a:r>
                      <a:endParaRPr lang="sv-SE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smtClean="0"/>
                        <a:t>Health x 1</a:t>
                      </a:r>
                      <a:endParaRPr lang="sv-SE" sz="22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955638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Peak TC0</a:t>
                      </a:r>
                      <a:r>
                        <a:rPr lang="sv-SE" sz="2200" b="1" baseline="0" dirty="0" smtClean="0"/>
                        <a:t> x 1</a:t>
                      </a:r>
                      <a:endParaRPr lang="sv-S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err="1" smtClean="0"/>
                        <a:t>Education</a:t>
                      </a:r>
                      <a:r>
                        <a:rPr lang="sv-SE" sz="2200" dirty="0" smtClean="0"/>
                        <a:t> </a:t>
                      </a:r>
                      <a:r>
                        <a:rPr lang="sv-SE" sz="2200" b="1" dirty="0" smtClean="0"/>
                        <a:t>x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093260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r>
                        <a:rPr lang="sv-SE" sz="2200" i="1" dirty="0" err="1" smtClean="0"/>
                        <a:t>Metal</a:t>
                      </a:r>
                      <a:r>
                        <a:rPr lang="sv-SE" sz="2200" i="1" dirty="0" smtClean="0"/>
                        <a:t> x1</a:t>
                      </a:r>
                      <a:endParaRPr lang="sv-SE" sz="2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err="1" smtClean="0"/>
                        <a:t>Metal</a:t>
                      </a:r>
                      <a:r>
                        <a:rPr lang="sv-SE" sz="2200" i="1" dirty="0" smtClean="0"/>
                        <a:t> x 1</a:t>
                      </a:r>
                      <a:endParaRPr lang="sv-SE" sz="2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i="1" dirty="0" smtClean="0"/>
                        <a:t>Ed + Health</a:t>
                      </a:r>
                      <a:r>
                        <a:rPr lang="sv-SE" sz="2200" i="1" baseline="0" dirty="0" smtClean="0"/>
                        <a:t> x 1</a:t>
                      </a:r>
                      <a:endParaRPr lang="sv-SE" sz="22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114447"/>
                  </a:ext>
                </a:extLst>
              </a:tr>
              <a:tr h="446857"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dirty="0" smtClean="0"/>
                        <a:t>Commerce </a:t>
                      </a:r>
                      <a:r>
                        <a:rPr lang="sv-SE" sz="2200" b="1" dirty="0" smtClean="0"/>
                        <a:t>x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Commerce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578665"/>
                  </a:ext>
                </a:extLst>
              </a:tr>
              <a:tr h="797959"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Construction ? </a:t>
                      </a:r>
                    </a:p>
                    <a:p>
                      <a:r>
                        <a:rPr lang="sv-SE" sz="2200" dirty="0" smtClean="0"/>
                        <a:t>(</a:t>
                      </a:r>
                      <a:r>
                        <a:rPr lang="sv-SE" sz="2200" i="1" dirty="0" smtClean="0"/>
                        <a:t>Construction x1</a:t>
                      </a:r>
                      <a:r>
                        <a:rPr lang="sv-SE" sz="2200" dirty="0" smtClean="0"/>
                        <a:t>)</a:t>
                      </a:r>
                      <a:endParaRPr lang="sv-S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Construction </a:t>
                      </a:r>
                      <a:r>
                        <a:rPr lang="sv-SE" sz="2200" b="1" dirty="0" smtClean="0"/>
                        <a:t>x 1</a:t>
                      </a:r>
                      <a:endParaRPr lang="sv-SE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786442"/>
                  </a:ext>
                </a:extLst>
              </a:tr>
              <a:tr h="446857">
                <a:tc gridSpan="2">
                  <a:txBody>
                    <a:bodyPr/>
                    <a:lstStyle/>
                    <a:p>
                      <a:r>
                        <a:rPr lang="sv-SE" sz="2200" dirty="0" smtClean="0"/>
                        <a:t>                             General = </a:t>
                      </a:r>
                      <a:r>
                        <a:rPr lang="sv-SE" sz="2200" dirty="0" smtClean="0"/>
                        <a:t>6 (8)</a:t>
                      </a:r>
                      <a:endParaRPr lang="sv-SE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2200" dirty="0" smtClean="0"/>
                        <a:t>                        </a:t>
                      </a:r>
                      <a:r>
                        <a:rPr lang="sv-SE" sz="2200" dirty="0" err="1" smtClean="0"/>
                        <a:t>Sectoral</a:t>
                      </a:r>
                      <a:r>
                        <a:rPr lang="sv-SE" sz="2200" dirty="0" smtClean="0"/>
                        <a:t> = 14</a:t>
                      </a:r>
                      <a:endParaRPr lang="sv-SE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761117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24288" y="4980353"/>
            <a:ext cx="92647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b="1" dirty="0" smtClean="0"/>
              <a:t>SURVEY: </a:t>
            </a:r>
            <a:r>
              <a:rPr lang="sv-SE" sz="2200" dirty="0" err="1" smtClean="0"/>
              <a:t>we</a:t>
            </a:r>
            <a:r>
              <a:rPr lang="sv-SE" sz="2200" dirty="0" smtClean="0"/>
              <a:t> chose not to </a:t>
            </a:r>
            <a:r>
              <a:rPr lang="sv-SE" sz="2200" dirty="0" err="1" smtClean="0"/>
              <a:t>interview</a:t>
            </a:r>
            <a:r>
              <a:rPr lang="sv-SE" sz="2200" dirty="0" smtClean="0"/>
              <a:t> the </a:t>
            </a:r>
            <a:r>
              <a:rPr lang="sv-SE" sz="2200" dirty="0" err="1" smtClean="0"/>
              <a:t>org</a:t>
            </a:r>
            <a:r>
              <a:rPr lang="sv-SE" sz="2200" dirty="0" smtClean="0"/>
              <a:t> </a:t>
            </a:r>
            <a:r>
              <a:rPr lang="sv-SE" sz="2200" dirty="0" err="1" smtClean="0"/>
              <a:t>answering</a:t>
            </a:r>
            <a:r>
              <a:rPr lang="sv-SE" sz="2200" dirty="0" smtClean="0"/>
              <a:t> the survey </a:t>
            </a:r>
          </a:p>
          <a:p>
            <a:r>
              <a:rPr lang="sv-SE" sz="2200" b="1" dirty="0" err="1" smtClean="0"/>
              <a:t>Overlaps</a:t>
            </a:r>
            <a:r>
              <a:rPr lang="sv-SE" sz="2200" b="1" dirty="0" smtClean="0"/>
              <a:t>: </a:t>
            </a:r>
            <a:r>
              <a:rPr lang="sv-SE" sz="2200" dirty="0" err="1" smtClean="0"/>
              <a:t>Some</a:t>
            </a:r>
            <a:r>
              <a:rPr lang="sv-SE" sz="2200" dirty="0" smtClean="0"/>
              <a:t> of the </a:t>
            </a:r>
            <a:r>
              <a:rPr lang="sv-SE" sz="2200" dirty="0" err="1" smtClean="0"/>
              <a:t>sectoral</a:t>
            </a:r>
            <a:r>
              <a:rPr lang="sv-SE" sz="2200" dirty="0" smtClean="0"/>
              <a:t> TU/EOS </a:t>
            </a:r>
            <a:r>
              <a:rPr lang="sv-SE" sz="2200" dirty="0" err="1" smtClean="0"/>
              <a:t>also</a:t>
            </a:r>
            <a:r>
              <a:rPr lang="sv-SE" sz="2200" dirty="0" smtClean="0"/>
              <a:t> </a:t>
            </a:r>
            <a:r>
              <a:rPr lang="sv-SE" sz="2200" dirty="0" err="1" smtClean="0"/>
              <a:t>have</a:t>
            </a:r>
            <a:r>
              <a:rPr lang="sv-SE" sz="2200" dirty="0" smtClean="0"/>
              <a:t> </a:t>
            </a:r>
            <a:r>
              <a:rPr lang="sv-SE" sz="2200" dirty="0" err="1" smtClean="0"/>
              <a:t>other</a:t>
            </a:r>
            <a:r>
              <a:rPr lang="sv-SE" sz="2200" dirty="0" smtClean="0"/>
              <a:t> </a:t>
            </a:r>
            <a:r>
              <a:rPr lang="sv-SE" sz="2200" dirty="0" err="1" smtClean="0"/>
              <a:t>sectors</a:t>
            </a:r>
            <a:r>
              <a:rPr lang="sv-SE" sz="2200" dirty="0" smtClean="0"/>
              <a:t> = </a:t>
            </a:r>
            <a:r>
              <a:rPr lang="sv-SE" sz="2200" dirty="0" err="1" smtClean="0"/>
              <a:t>used</a:t>
            </a:r>
            <a:r>
              <a:rPr lang="sv-SE" sz="2200" dirty="0" smtClean="0"/>
              <a:t> 2 </a:t>
            </a:r>
            <a:r>
              <a:rPr lang="sv-SE" sz="2200" dirty="0" err="1" smtClean="0"/>
              <a:t>times</a:t>
            </a:r>
            <a:endParaRPr lang="sv-SE" sz="2200" dirty="0" smtClean="0"/>
          </a:p>
          <a:p>
            <a:r>
              <a:rPr lang="sv-SE" sz="2200" b="1" dirty="0" smtClean="0"/>
              <a:t>”No </a:t>
            </a:r>
            <a:r>
              <a:rPr lang="sv-SE" sz="2200" b="1" dirty="0" err="1" smtClean="0"/>
              <a:t>Thanks</a:t>
            </a:r>
            <a:r>
              <a:rPr lang="sv-SE" sz="2200" b="1" dirty="0" smtClean="0"/>
              <a:t>”</a:t>
            </a:r>
            <a:r>
              <a:rPr lang="sv-SE" sz="2200" dirty="0" smtClean="0"/>
              <a:t>:  TU in </a:t>
            </a:r>
            <a:r>
              <a:rPr lang="sv-SE" sz="2200" dirty="0" err="1" smtClean="0"/>
              <a:t>commerce</a:t>
            </a:r>
            <a:r>
              <a:rPr lang="sv-SE" sz="2200" dirty="0" smtClean="0"/>
              <a:t>, EO private in ED and Healthcare</a:t>
            </a:r>
          </a:p>
          <a:p>
            <a:r>
              <a:rPr lang="sv-SE" sz="2200" b="1" dirty="0" err="1" smtClean="0"/>
              <a:t>Forthcoming</a:t>
            </a:r>
            <a:r>
              <a:rPr lang="sv-SE" sz="2200" dirty="0" smtClean="0"/>
              <a:t>: </a:t>
            </a:r>
            <a:r>
              <a:rPr lang="sv-SE" sz="2200" dirty="0" smtClean="0"/>
              <a:t>State – just </a:t>
            </a:r>
            <a:r>
              <a:rPr lang="sv-SE" sz="2200" dirty="0" err="1" smtClean="0"/>
              <a:t>some</a:t>
            </a:r>
            <a:r>
              <a:rPr lang="sv-SE" sz="2200" dirty="0" smtClean="0"/>
              <a:t> </a:t>
            </a:r>
            <a:r>
              <a:rPr lang="sv-SE" sz="2200" dirty="0" err="1" smtClean="0"/>
              <a:t>Qs</a:t>
            </a:r>
            <a:r>
              <a:rPr lang="sv-SE" sz="2200" dirty="0" smtClean="0"/>
              <a:t> (Experts ? New </a:t>
            </a:r>
            <a:r>
              <a:rPr lang="sv-SE" sz="2200" dirty="0" err="1" smtClean="0"/>
              <a:t>Guideline</a:t>
            </a:r>
            <a:r>
              <a:rPr lang="sv-SE" sz="2200" smtClean="0"/>
              <a:t>?)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237384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PRELIMINARY RESULTS – INTERVIEWS SE</a:t>
            </a:r>
          </a:p>
          <a:p>
            <a:r>
              <a:rPr lang="en-GB" b="1" dirty="0" smtClean="0"/>
              <a:t>A.1 </a:t>
            </a:r>
            <a:r>
              <a:rPr lang="en-GB" b="1" dirty="0"/>
              <a:t>Presence in social dialogue</a:t>
            </a:r>
            <a:endParaRPr lang="sv-SE" b="1" dirty="0"/>
          </a:p>
          <a:p>
            <a:r>
              <a:rPr lang="sv-SE" dirty="0" smtClean="0"/>
              <a:t>All </a:t>
            </a:r>
            <a:r>
              <a:rPr lang="sv-SE" dirty="0" err="1" smtClean="0"/>
              <a:t>except</a:t>
            </a:r>
            <a:r>
              <a:rPr lang="sv-SE" dirty="0" smtClean="0"/>
              <a:t> TU in EDU </a:t>
            </a:r>
            <a:r>
              <a:rPr lang="sv-SE" dirty="0" err="1" smtClean="0"/>
              <a:t>participates</a:t>
            </a:r>
            <a:r>
              <a:rPr lang="sv-SE" dirty="0" smtClean="0"/>
              <a:t> </a:t>
            </a:r>
            <a:r>
              <a:rPr lang="sv-SE" dirty="0" err="1" smtClean="0"/>
              <a:t>regularly</a:t>
            </a:r>
            <a:r>
              <a:rPr lang="sv-SE" dirty="0" smtClean="0"/>
              <a:t> </a:t>
            </a:r>
            <a:endParaRPr lang="sv-SE" b="1" dirty="0"/>
          </a:p>
          <a:p>
            <a:r>
              <a:rPr lang="en-GB" dirty="0" smtClean="0"/>
              <a:t>Topics varies with sector</a:t>
            </a:r>
            <a:endParaRPr lang="sv-SE" dirty="0"/>
          </a:p>
          <a:p>
            <a:r>
              <a:rPr lang="en-GB" b="1" dirty="0"/>
              <a:t>A.2 Transposition of </a:t>
            </a:r>
            <a:r>
              <a:rPr lang="en-GB" b="1" dirty="0" smtClean="0"/>
              <a:t>outcomes</a:t>
            </a:r>
            <a:endParaRPr lang="sv-SE" b="1" dirty="0"/>
          </a:p>
          <a:p>
            <a:r>
              <a:rPr lang="en-GB" dirty="0" smtClean="0"/>
              <a:t>Not that much uploading of topics = effectiveness not that high.</a:t>
            </a:r>
          </a:p>
          <a:p>
            <a:r>
              <a:rPr lang="en-GB" dirty="0" smtClean="0"/>
              <a:t>Implementation not strong since outcomes are below SE standards. (Implementation is through CA </a:t>
            </a:r>
            <a:r>
              <a:rPr lang="en-GB" dirty="0" err="1" smtClean="0"/>
              <a:t>sectorally</a:t>
            </a:r>
            <a:r>
              <a:rPr lang="en-GB" dirty="0" smtClean="0"/>
              <a:t>)</a:t>
            </a:r>
          </a:p>
          <a:p>
            <a:r>
              <a:rPr lang="en-GB" b="1" dirty="0"/>
              <a:t>A.3 European semester involvement</a:t>
            </a:r>
            <a:endParaRPr lang="sv-SE" dirty="0"/>
          </a:p>
          <a:p>
            <a:r>
              <a:rPr lang="sv-SE" dirty="0"/>
              <a:t>Not </a:t>
            </a:r>
            <a:r>
              <a:rPr lang="sv-SE" dirty="0" err="1"/>
              <a:t>much</a:t>
            </a:r>
            <a:r>
              <a:rPr lang="sv-SE" dirty="0"/>
              <a:t> </a:t>
            </a:r>
            <a:r>
              <a:rPr lang="sv-SE" dirty="0" err="1"/>
              <a:t>involvement</a:t>
            </a:r>
            <a:r>
              <a:rPr lang="sv-SE" dirty="0"/>
              <a:t> (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peak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smtClean="0"/>
              <a:t>TU/EO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invited</a:t>
            </a:r>
            <a:r>
              <a:rPr lang="sv-SE" dirty="0" smtClean="0"/>
              <a:t>)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want</a:t>
            </a:r>
            <a:r>
              <a:rPr lang="sv-SE" dirty="0"/>
              <a:t> to </a:t>
            </a:r>
            <a:r>
              <a:rPr lang="sv-SE" dirty="0" err="1"/>
              <a:t>know</a:t>
            </a:r>
            <a:r>
              <a:rPr lang="sv-SE" dirty="0"/>
              <a:t>/do </a:t>
            </a:r>
            <a:r>
              <a:rPr lang="sv-SE" dirty="0" err="1" smtClean="0"/>
              <a:t>more</a:t>
            </a:r>
            <a:r>
              <a:rPr lang="sv-SE" dirty="0" smtClean="0"/>
              <a:t>, </a:t>
            </a:r>
            <a:r>
              <a:rPr lang="sv-SE" dirty="0" err="1" smtClean="0"/>
              <a:t>also</a:t>
            </a:r>
            <a:r>
              <a:rPr lang="sv-SE" dirty="0" smtClean="0"/>
              <a:t> on </a:t>
            </a:r>
            <a:r>
              <a:rPr lang="sv-SE" dirty="0" err="1" smtClean="0"/>
              <a:t>sectoral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917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b="1" dirty="0" smtClean="0"/>
              <a:t>B.1 </a:t>
            </a:r>
            <a:r>
              <a:rPr lang="en-GB" b="1" dirty="0"/>
              <a:t>Involvement in social dialogue </a:t>
            </a:r>
            <a:r>
              <a:rPr lang="en-GB" b="1" dirty="0" smtClean="0"/>
              <a:t>structures</a:t>
            </a:r>
          </a:p>
          <a:p>
            <a:r>
              <a:rPr lang="en-GB" dirty="0" smtClean="0"/>
              <a:t>All are very involved in social dialogue, regularly – both </a:t>
            </a:r>
            <a:r>
              <a:rPr lang="en-GB" dirty="0" err="1" smtClean="0"/>
              <a:t>twopartite</a:t>
            </a:r>
            <a:r>
              <a:rPr lang="en-GB" dirty="0" smtClean="0"/>
              <a:t> negotiations and cooperation and tripartite consultation</a:t>
            </a:r>
          </a:p>
          <a:p>
            <a:r>
              <a:rPr lang="en-GB" dirty="0" smtClean="0"/>
              <a:t>Issues are put forward through CB, in consultation with government and through lobbying/media strategies.</a:t>
            </a:r>
            <a:endParaRPr lang="sv-SE" dirty="0"/>
          </a:p>
          <a:p>
            <a:r>
              <a:rPr lang="en-GB" dirty="0" smtClean="0"/>
              <a:t>All three issue are important also on national level (skills, H&amp;S working cond.)</a:t>
            </a:r>
            <a:endParaRPr lang="sv-SE" dirty="0"/>
          </a:p>
          <a:p>
            <a:r>
              <a:rPr lang="en-GB" dirty="0" smtClean="0"/>
              <a:t>CA is most important output at national level, and in some issues also legal regulation (H&amp;S).</a:t>
            </a:r>
          </a:p>
          <a:p>
            <a:r>
              <a:rPr lang="en-GB" dirty="0" smtClean="0"/>
              <a:t>Main importance in ESD – to defend </a:t>
            </a:r>
            <a:r>
              <a:rPr lang="en-GB" dirty="0"/>
              <a:t>S</a:t>
            </a:r>
            <a:r>
              <a:rPr lang="en-GB" dirty="0" smtClean="0"/>
              <a:t>E CB-model! No-one wants much of hard regulation from EU.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8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912002" y="300446"/>
            <a:ext cx="9984316" cy="5866704"/>
          </a:xfrm>
        </p:spPr>
        <p:txBody>
          <a:bodyPr>
            <a:normAutofit/>
          </a:bodyPr>
          <a:lstStyle/>
          <a:p>
            <a:endParaRPr lang="en-GB" b="1" smtClean="0"/>
          </a:p>
          <a:p>
            <a:r>
              <a:rPr lang="en-GB" b="1" smtClean="0"/>
              <a:t>B.2 </a:t>
            </a:r>
            <a:r>
              <a:rPr lang="en-GB" b="1" dirty="0"/>
              <a:t>Interactions, coalition building and power relations within   national/sector level SD structures </a:t>
            </a:r>
            <a:endParaRPr lang="sv-SE" b="1" dirty="0"/>
          </a:p>
          <a:p>
            <a:r>
              <a:rPr lang="en-GB" dirty="0" smtClean="0"/>
              <a:t>Trust and continuous joint work in established fora and meetings are important.</a:t>
            </a:r>
          </a:p>
          <a:p>
            <a:r>
              <a:rPr lang="en-GB" dirty="0" smtClean="0"/>
              <a:t>Civilized and constructive dialogue – different views but not much conflict.</a:t>
            </a:r>
          </a:p>
          <a:p>
            <a:endParaRPr lang="sv-SE" dirty="0" smtClean="0"/>
          </a:p>
          <a:p>
            <a:r>
              <a:rPr lang="sv-SE" b="1" dirty="0" smtClean="0"/>
              <a:t>ALL IN ALL</a:t>
            </a:r>
            <a:r>
              <a:rPr lang="sv-SE" dirty="0" smtClean="0"/>
              <a:t>: EU-</a:t>
            </a:r>
            <a:r>
              <a:rPr lang="sv-SE" dirty="0" err="1" smtClean="0"/>
              <a:t>level</a:t>
            </a:r>
            <a:r>
              <a:rPr lang="sv-SE" dirty="0" smtClean="0"/>
              <a:t> SD/SSD is </a:t>
            </a:r>
            <a:r>
              <a:rPr lang="sv-SE" dirty="0" err="1" smtClean="0"/>
              <a:t>seen</a:t>
            </a:r>
            <a:r>
              <a:rPr lang="sv-SE" dirty="0" smtClean="0"/>
              <a:t> as positive, and of </a:t>
            </a:r>
            <a:r>
              <a:rPr lang="sv-SE" dirty="0" err="1" smtClean="0"/>
              <a:t>increasing</a:t>
            </a:r>
            <a:r>
              <a:rPr lang="sv-SE" dirty="0" smtClean="0"/>
              <a:t> </a:t>
            </a:r>
            <a:r>
              <a:rPr lang="sv-SE" dirty="0" err="1" smtClean="0"/>
              <a:t>improtance</a:t>
            </a:r>
            <a:r>
              <a:rPr lang="sv-SE" dirty="0" smtClean="0"/>
              <a:t> –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expectations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anything</a:t>
            </a:r>
            <a:r>
              <a:rPr lang="sv-SE" dirty="0" smtClean="0"/>
              <a:t> in SE – and </a:t>
            </a:r>
            <a:r>
              <a:rPr lang="sv-SE" dirty="0" err="1" smtClean="0"/>
              <a:t>actualy</a:t>
            </a:r>
            <a:r>
              <a:rPr lang="sv-SE" dirty="0" smtClean="0"/>
              <a:t> no </a:t>
            </a:r>
            <a:r>
              <a:rPr lang="sv-SE" dirty="0" err="1" smtClean="0"/>
              <a:t>wish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anything</a:t>
            </a:r>
            <a:r>
              <a:rPr lang="sv-SE" dirty="0" smtClean="0"/>
              <a:t>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7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SA 2015 Prague - Larsson and Lovén Seldén">
  <a:themeElements>
    <a:clrScheme name="GU">
      <a:dk1>
        <a:sysClr val="windowText" lastClr="000000"/>
      </a:dk1>
      <a:lt1>
        <a:sysClr val="window" lastClr="FFFFFF"/>
      </a:lt1>
      <a:dk2>
        <a:srgbClr val="004B89"/>
      </a:dk2>
      <a:lt2>
        <a:srgbClr val="EEECE1"/>
      </a:lt2>
      <a:accent1>
        <a:srgbClr val="004B89"/>
      </a:accent1>
      <a:accent2>
        <a:srgbClr val="7A99AC"/>
      </a:accent2>
      <a:accent3>
        <a:srgbClr val="9B2743"/>
      </a:accent3>
      <a:accent4>
        <a:srgbClr val="FE5000"/>
      </a:accent4>
      <a:accent5>
        <a:srgbClr val="53682B"/>
      </a:accent5>
      <a:accent6>
        <a:srgbClr val="79CAB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U_PPTMall_0.99.3_20140519_tom.potx" id="{916121DA-02E4-4DA6-BB59-76E87B5DA0AF}" vid="{7D79DFB5-7355-4B5A-A669-FCFDF40C5B5D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391</Words>
  <Application>Microsoft Office PowerPoint</Application>
  <PresentationFormat>Bredbild</PresentationFormat>
  <Paragraphs>50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4" baseType="lpstr">
      <vt:lpstr>ＭＳ Ｐゴシック</vt:lpstr>
      <vt:lpstr>Arial</vt:lpstr>
      <vt:lpstr>Arial Bold</vt:lpstr>
      <vt:lpstr>Arial Narrow</vt:lpstr>
      <vt:lpstr>Calibri</vt:lpstr>
      <vt:lpstr>Calibri Light</vt:lpstr>
      <vt:lpstr>Helvetica</vt:lpstr>
      <vt:lpstr>Wingdings</vt:lpstr>
      <vt:lpstr>Office-tema</vt:lpstr>
      <vt:lpstr>ESA 2015 Prague - Larsson and Lovén Seldén</vt:lpstr>
      <vt:lpstr>EESDA Interviews SE (70-90min each, transcribed verbatim)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and focus of European trade union cooperation: between countries and sectors   Patrik Vulkan, patrik.vulkan@socav.gu.se Bengt Larsson, bengt.larsson@socav.gu.se Department of Sociology and Work Science, Gothenburg University</dc:title>
  <dc:creator>Microsoft Office-användare</dc:creator>
  <cp:lastModifiedBy>Bengt Larsson</cp:lastModifiedBy>
  <cp:revision>73</cp:revision>
  <cp:lastPrinted>2019-01-16T07:32:49Z</cp:lastPrinted>
  <dcterms:created xsi:type="dcterms:W3CDTF">2017-08-22T12:33:19Z</dcterms:created>
  <dcterms:modified xsi:type="dcterms:W3CDTF">2019-02-28T11:27:48Z</dcterms:modified>
</cp:coreProperties>
</file>