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44" r:id="rId2"/>
  </p:sldMasterIdLst>
  <p:notesMasterIdLst>
    <p:notesMasterId r:id="rId32"/>
  </p:notesMasterIdLst>
  <p:sldIdLst>
    <p:sldId id="257" r:id="rId3"/>
    <p:sldId id="353" r:id="rId4"/>
    <p:sldId id="371" r:id="rId5"/>
    <p:sldId id="378" r:id="rId6"/>
    <p:sldId id="379" r:id="rId7"/>
    <p:sldId id="380" r:id="rId8"/>
    <p:sldId id="381" r:id="rId9"/>
    <p:sldId id="382" r:id="rId10"/>
    <p:sldId id="383" r:id="rId11"/>
    <p:sldId id="372" r:id="rId12"/>
    <p:sldId id="374" r:id="rId13"/>
    <p:sldId id="373" r:id="rId14"/>
    <p:sldId id="354" r:id="rId15"/>
    <p:sldId id="356" r:id="rId16"/>
    <p:sldId id="355" r:id="rId17"/>
    <p:sldId id="357" r:id="rId18"/>
    <p:sldId id="358" r:id="rId19"/>
    <p:sldId id="375" r:id="rId20"/>
    <p:sldId id="376" r:id="rId21"/>
    <p:sldId id="360" r:id="rId22"/>
    <p:sldId id="359" r:id="rId23"/>
    <p:sldId id="361" r:id="rId24"/>
    <p:sldId id="377" r:id="rId25"/>
    <p:sldId id="362" r:id="rId26"/>
    <p:sldId id="368" r:id="rId27"/>
    <p:sldId id="369" r:id="rId28"/>
    <p:sldId id="370" r:id="rId29"/>
    <p:sldId id="263" r:id="rId30"/>
    <p:sldId id="266" r:id="rId31"/>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8E1ED0-71E1-4B8E-BFEC-063D882A5A49}">
          <p14:sldIdLst>
            <p14:sldId id="257"/>
            <p14:sldId id="353"/>
            <p14:sldId id="371"/>
            <p14:sldId id="378"/>
            <p14:sldId id="379"/>
            <p14:sldId id="380"/>
            <p14:sldId id="381"/>
            <p14:sldId id="382"/>
            <p14:sldId id="383"/>
            <p14:sldId id="372"/>
            <p14:sldId id="374"/>
            <p14:sldId id="373"/>
            <p14:sldId id="354"/>
            <p14:sldId id="356"/>
            <p14:sldId id="355"/>
            <p14:sldId id="357"/>
            <p14:sldId id="358"/>
            <p14:sldId id="375"/>
            <p14:sldId id="376"/>
            <p14:sldId id="360"/>
            <p14:sldId id="359"/>
            <p14:sldId id="361"/>
            <p14:sldId id="377"/>
            <p14:sldId id="362"/>
            <p14:sldId id="368"/>
            <p14:sldId id="369"/>
            <p14:sldId id="370"/>
            <p14:sldId id="263"/>
            <p14:sldId id="26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oïse Roos" initials="E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86A"/>
    <a:srgbClr val="317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0" autoAdjust="0"/>
    <p:restoredTop sz="94068" autoAdjust="0"/>
  </p:normalViewPr>
  <p:slideViewPr>
    <p:cSldViewPr snapToGrid="0" showGuides="1">
      <p:cViewPr varScale="1">
        <p:scale>
          <a:sx n="80" d="100"/>
          <a:sy n="80" d="100"/>
        </p:scale>
        <p:origin x="10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 Id="rId3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1FD51F4-AD69-456D-ADD2-11F25091C590}" type="datetimeFigureOut">
              <a:rPr lang="en-US" smtClean="0"/>
              <a:t>4/18/18</a:t>
            </a:fld>
            <a:endParaRPr lang="en-US" dirty="0"/>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4EF81F6-3B03-485D-AA0C-D278FB71BC9D}" type="slidenum">
              <a:rPr lang="en-US" smtClean="0"/>
              <a:t>‹#›</a:t>
            </a:fld>
            <a:endParaRPr lang="en-US" dirty="0"/>
          </a:p>
        </p:txBody>
      </p:sp>
    </p:spTree>
    <p:extLst>
      <p:ext uri="{BB962C8B-B14F-4D97-AF65-F5344CB8AC3E}">
        <p14:creationId xmlns:p14="http://schemas.microsoft.com/office/powerpoint/2010/main" val="247022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F81F6-3B03-485D-AA0C-D278FB71BC9D}" type="slidenum">
              <a:rPr lang="en-US" smtClean="0"/>
              <a:t>1</a:t>
            </a:fld>
            <a:endParaRPr lang="en-US" dirty="0"/>
          </a:p>
        </p:txBody>
      </p:sp>
    </p:spTree>
    <p:extLst>
      <p:ext uri="{BB962C8B-B14F-4D97-AF65-F5344CB8AC3E}">
        <p14:creationId xmlns:p14="http://schemas.microsoft.com/office/powerpoint/2010/main" val="274872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4F4A9A-EE92-42FD-B4E8-88FED013149B}"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87829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BEAF9-01FC-45C5-98F0-F58E3731D0AA}"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8309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F4D35-1F70-42B8-9AC0-1B631113BA26}"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38920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43B12-56F6-4880-98B3-AEBA707AD575}"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03738"/>
            <a:ext cx="2057400"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1748118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3DB6-D9C8-49F9-B42D-CC0A927457B0}"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solidFill>
                <a:srgbClr val="317C6F"/>
              </a:solidFill>
            </a:endParaRPr>
          </a:p>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11130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A72F-50B9-469A-BC5C-44A515B4D13C}"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solidFill>
                <a:srgbClr val="317C6F"/>
              </a:solidFill>
            </a:endParaRPr>
          </a:p>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406617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BA2A2-4457-4C88-B571-AD83BFB24488}" type="datetime1">
              <a:rPr lang="en-US" smtClean="0">
                <a:solidFill>
                  <a:prstClr val="black">
                    <a:tint val="75000"/>
                  </a:prstClr>
                </a:solidFill>
              </a:rPr>
              <a:t>4/18/18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3217246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85363E-1B72-4C03-BDE1-CD5A99ADEDF9}" type="datetime1">
              <a:rPr lang="en-US" smtClean="0">
                <a:solidFill>
                  <a:prstClr val="black">
                    <a:tint val="75000"/>
                  </a:prstClr>
                </a:solidFill>
              </a:rPr>
              <a:t>4/18/18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263470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07BCF-2076-42F3-9C12-62A00E684A03}" type="datetime1">
              <a:rPr lang="en-US" smtClean="0">
                <a:solidFill>
                  <a:prstClr val="black">
                    <a:tint val="75000"/>
                  </a:prstClr>
                </a:solidFill>
              </a:rPr>
              <a:t>4/18/18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2212635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F0253-2D75-498F-9EB8-20F4F2A98FD7}" type="datetime1">
              <a:rPr lang="en-US" smtClean="0">
                <a:solidFill>
                  <a:prstClr val="black">
                    <a:tint val="75000"/>
                  </a:prstClr>
                </a:solidFill>
              </a:rPr>
              <a:t>4/18/18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652921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102F-7B0F-4ECB-82A2-769B6377B02E}" type="datetime1">
              <a:rPr lang="en-US" smtClean="0">
                <a:solidFill>
                  <a:prstClr val="black">
                    <a:tint val="75000"/>
                  </a:prstClr>
                </a:solidFill>
              </a:rPr>
              <a:t>4/18/18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240724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3230C-94E7-4826-A6E6-7C4F993B6F9C}"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fr-BE" dirty="0"/>
          </a:p>
          <a:p>
            <a:endParaRPr lang="fr-BE" dirty="0"/>
          </a:p>
          <a:p>
            <a:endParaRPr lang="fr-BE" dirty="0"/>
          </a:p>
          <a:p>
            <a:r>
              <a:rPr lang="fr-BE" dirty="0"/>
              <a:t>CEPS</a:t>
            </a:r>
            <a:endParaRPr lang="en-US" dirty="0"/>
          </a:p>
          <a:p>
            <a:endParaRPr lang="fr-BE" dirty="0">
              <a:solidFill>
                <a:prstClr val="black">
                  <a:tint val="75000"/>
                </a:prstClr>
              </a:solidFill>
            </a:endParaRPr>
          </a:p>
          <a:p>
            <a:endParaRPr lang="fr-BE" dirty="0">
              <a:solidFill>
                <a:prstClr val="black">
                  <a:tint val="75000"/>
                </a:prstClr>
              </a:solidFill>
            </a:endParaRPr>
          </a:p>
          <a:p>
            <a:endParaRPr lang="en-US" dirty="0">
              <a:solidFill>
                <a:prstClr val="black">
                  <a:tint val="75000"/>
                </a:prstClr>
              </a:solidFill>
            </a:endParaRPr>
          </a:p>
        </p:txBody>
      </p:sp>
    </p:spTree>
    <p:extLst>
      <p:ext uri="{BB962C8B-B14F-4D97-AF65-F5344CB8AC3E}">
        <p14:creationId xmlns:p14="http://schemas.microsoft.com/office/powerpoint/2010/main" val="16289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E9FD4-DAC6-47FF-A71B-8A56EC3A254F}" type="datetime1">
              <a:rPr lang="en-US" smtClean="0">
                <a:solidFill>
                  <a:prstClr val="black">
                    <a:tint val="75000"/>
                  </a:prstClr>
                </a:solidFill>
              </a:rPr>
              <a:t>4/18/18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2881432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58D19-D84B-4017-9F50-2B86CAA55340}"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11899"/>
            <a:ext cx="2057400" cy="409577"/>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191387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A38D1-6208-4617-A096-458889292E51}"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spTree>
    <p:extLst>
      <p:ext uri="{BB962C8B-B14F-4D97-AF65-F5344CB8AC3E}">
        <p14:creationId xmlns:p14="http://schemas.microsoft.com/office/powerpoint/2010/main" val="418387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014D9-5A7D-4BC4-862A-9A55C214C14A}"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153677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95236-38E8-44F0-9E66-547842C0285C}" type="datetime1">
              <a:rPr lang="en-US" smtClean="0">
                <a:solidFill>
                  <a:prstClr val="black">
                    <a:tint val="75000"/>
                  </a:prstClr>
                </a:solidFill>
              </a:rPr>
              <a:t>4/18/18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317204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5243A0-9568-46FD-9479-FFCCB56CB54B}" type="datetime1">
              <a:rPr lang="en-US" smtClean="0">
                <a:solidFill>
                  <a:prstClr val="black">
                    <a:tint val="75000"/>
                  </a:prstClr>
                </a:solidFill>
              </a:rPr>
              <a:t>4/18/18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16073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1CE49-2616-440F-93FD-E86C1B161074}" type="datetime1">
              <a:rPr lang="en-US" smtClean="0">
                <a:solidFill>
                  <a:prstClr val="black">
                    <a:tint val="75000"/>
                  </a:prstClr>
                </a:solidFill>
              </a:rPr>
              <a:t>4/18/18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414511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5A400-4F5C-402B-BBB1-C05656568CE2}" type="datetime1">
              <a:rPr lang="en-US" smtClean="0">
                <a:solidFill>
                  <a:prstClr val="black">
                    <a:tint val="75000"/>
                  </a:prstClr>
                </a:solidFill>
              </a:rPr>
              <a:t>4/18/18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39326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1DBFF8-8EAB-4509-B312-C3774FFE86DE}" type="datetime1">
              <a:rPr lang="en-US" smtClean="0">
                <a:solidFill>
                  <a:prstClr val="black">
                    <a:tint val="75000"/>
                  </a:prstClr>
                </a:solidFill>
              </a:rPr>
              <a:t>4/18/18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222404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1828F-71AE-4F08-80CB-4A2066ECFDCB}" type="datetime1">
              <a:rPr lang="en-US" smtClean="0">
                <a:solidFill>
                  <a:prstClr val="black">
                    <a:tint val="75000"/>
                  </a:prstClr>
                </a:solidFill>
              </a:rPr>
              <a:t>4/18/18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endParaRPr lang="fr-BE" dirty="0"/>
          </a:p>
          <a:p>
            <a:r>
              <a:rPr lang="fr-BE" dirty="0"/>
              <a:t>CEPS</a:t>
            </a:r>
            <a:endParaRPr lang="en-US" dirty="0"/>
          </a:p>
          <a:p>
            <a:endParaRPr lang="en-US" dirty="0">
              <a:solidFill>
                <a:prstClr val="black">
                  <a:tint val="75000"/>
                </a:prstClr>
              </a:solidFill>
            </a:endParaRPr>
          </a:p>
        </p:txBody>
      </p:sp>
    </p:spTree>
    <p:extLst>
      <p:ext uri="{BB962C8B-B14F-4D97-AF65-F5344CB8AC3E}">
        <p14:creationId xmlns:p14="http://schemas.microsoft.com/office/powerpoint/2010/main" val="19110046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C081-9089-409B-8DD6-59BDE06A2B58}"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rgbClr val="317C6F"/>
                </a:solidFill>
              </a:defRPr>
            </a:lvl1pPr>
          </a:lstStyle>
          <a:p>
            <a:r>
              <a:rPr lang="fr-BE" dirty="0"/>
              <a:t>CEPS</a:t>
            </a:r>
            <a:endParaRPr lang="en-US" dirty="0"/>
          </a:p>
        </p:txBody>
      </p:sp>
      <p:pic>
        <p:nvPicPr>
          <p:cNvPr id="8" name="Picture 2" descr="Image result for copyright symbo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61737" y="6211736"/>
            <a:ext cx="503216" cy="509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14"/>
          <a:stretch>
            <a:fillRect/>
          </a:stretch>
        </p:blipFill>
        <p:spPr>
          <a:xfrm>
            <a:off x="8156121" y="30153"/>
            <a:ext cx="937465" cy="994435"/>
          </a:xfrm>
          <a:prstGeom prst="rect">
            <a:avLst/>
          </a:prstGeom>
        </p:spPr>
      </p:pic>
    </p:spTree>
    <p:extLst>
      <p:ext uri="{BB962C8B-B14F-4D97-AF65-F5344CB8AC3E}">
        <p14:creationId xmlns:p14="http://schemas.microsoft.com/office/powerpoint/2010/main" val="16095809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A099C-7C75-4F9D-85B1-E974FF7B81B7}" type="datetime1">
              <a:rPr lang="en-US" smtClean="0">
                <a:solidFill>
                  <a:prstClr val="black">
                    <a:tint val="75000"/>
                  </a:prstClr>
                </a:solidFill>
              </a:rPr>
              <a:t>4/18/18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a:solidFill>
                  <a:srgbClr val="317C6F"/>
                </a:solidFill>
              </a:rPr>
              <a:t>CEPS</a:t>
            </a:r>
            <a:endParaRPr lang="en-US" dirty="0">
              <a:solidFill>
                <a:srgbClr val="317C6F"/>
              </a:solidFill>
            </a:endParaRPr>
          </a:p>
          <a:p>
            <a:endParaRPr lang="en-US" dirty="0">
              <a:solidFill>
                <a:prstClr val="black">
                  <a:tint val="75000"/>
                </a:prstClr>
              </a:solidFill>
            </a:endParaRPr>
          </a:p>
        </p:txBody>
      </p:sp>
      <p:pic>
        <p:nvPicPr>
          <p:cNvPr id="9" name="Picture 2" descr="Image result for copyright symbo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34398" y="6176963"/>
            <a:ext cx="503216" cy="5097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286762" y="251514"/>
            <a:ext cx="457176" cy="369332"/>
          </a:xfrm>
          <a:prstGeom prst="rect">
            <a:avLst/>
          </a:prstGeom>
          <a:noFill/>
        </p:spPr>
        <p:txBody>
          <a:bodyPr wrap="none" rtlCol="0">
            <a:spAutoFit/>
          </a:bodyPr>
          <a:lstStyle/>
          <a:p>
            <a:fld id="{9A76ABDD-535A-43F1-81DD-219205BACDF0}" type="slidenum">
              <a:rPr lang="en-US" smtClean="0">
                <a:solidFill>
                  <a:schemeClr val="bg1"/>
                </a:solidFill>
              </a:rPr>
              <a:t>‹#›</a:t>
            </a:fld>
            <a:endParaRPr lang="en-US" dirty="0">
              <a:solidFill>
                <a:schemeClr val="bg1"/>
              </a:solidFill>
            </a:endParaRPr>
          </a:p>
        </p:txBody>
      </p:sp>
      <p:pic>
        <p:nvPicPr>
          <p:cNvPr id="10" name="Picture 9"/>
          <p:cNvPicPr>
            <a:picLocks noChangeAspect="1"/>
          </p:cNvPicPr>
          <p:nvPr userDrawn="1"/>
        </p:nvPicPr>
        <p:blipFill>
          <a:blip r:embed="rId14"/>
          <a:stretch>
            <a:fillRect/>
          </a:stretch>
        </p:blipFill>
        <p:spPr>
          <a:xfrm>
            <a:off x="8156121" y="30153"/>
            <a:ext cx="937465" cy="994435"/>
          </a:xfrm>
          <a:prstGeom prst="rect">
            <a:avLst/>
          </a:prstGeom>
        </p:spPr>
      </p:pic>
    </p:spTree>
    <p:extLst>
      <p:ext uri="{BB962C8B-B14F-4D97-AF65-F5344CB8AC3E}">
        <p14:creationId xmlns:p14="http://schemas.microsoft.com/office/powerpoint/2010/main" val="19849403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dgs/communication/services/visual_identity/index_en.htm" TargetMode="External"/><Relationship Id="rId3"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jpeg"/><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hyperlink" Target="mailto:info@ceps.eu" TargetMode="External"/><Relationship Id="rId3" Type="http://schemas.openxmlformats.org/officeDocument/2006/relationships/image" Target="../media/image9.png"/><Relationship Id="rId4" Type="http://schemas.openxmlformats.org/officeDocument/2006/relationships/hyperlink" Target="https://www.facebook.com/pages/Centre-for-European-Policy-Studies-CEPS/174179289289966?ref=ts&amp;fref=ts" TargetMode="External"/><Relationship Id="rId5" Type="http://schemas.openxmlformats.org/officeDocument/2006/relationships/image" Target="../media/image10.png"/><Relationship Id="rId6" Type="http://schemas.openxmlformats.org/officeDocument/2006/relationships/hyperlink" Target="https://www.youtube.com/user/CEPSsince1983" TargetMode="External"/><Relationship Id="rId7" Type="http://schemas.openxmlformats.org/officeDocument/2006/relationships/image" Target="../media/image11.png"/><Relationship Id="rId8" Type="http://schemas.openxmlformats.org/officeDocument/2006/relationships/hyperlink" Target="https://twitter.com/CEPS_thinktank" TargetMode="External"/><Relationship Id="rId9" Type="http://schemas.openxmlformats.org/officeDocument/2006/relationships/image" Target="../media/image12.png"/><Relationship Id="rId10"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p:cNvPicPr>
          <p:nvPr/>
        </p:nvPicPr>
        <p:blipFill>
          <a:blip r:embed="rId3" cstate="print"/>
          <a:stretch>
            <a:fillRect/>
          </a:stretch>
        </p:blipFill>
        <p:spPr>
          <a:xfrm>
            <a:off x="0" y="3266703"/>
            <a:ext cx="9144000" cy="2051679"/>
          </a:xfrm>
          <a:prstGeom prst="rect">
            <a:avLst/>
          </a:prstGeom>
        </p:spPr>
      </p:pic>
      <p:sp>
        <p:nvSpPr>
          <p:cNvPr id="14" name="Sous-titre 2"/>
          <p:cNvSpPr txBox="1">
            <a:spLocks/>
          </p:cNvSpPr>
          <p:nvPr/>
        </p:nvSpPr>
        <p:spPr>
          <a:xfrm>
            <a:off x="-152400" y="3276600"/>
            <a:ext cx="6400800" cy="175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i="1" dirty="0">
                <a:solidFill>
                  <a:prstClr val="black">
                    <a:lumMod val="75000"/>
                    <a:lumOff val="25000"/>
                  </a:prstClr>
                </a:solidFill>
              </a:rPr>
              <a:t>       </a:t>
            </a:r>
          </a:p>
        </p:txBody>
      </p:sp>
      <p:cxnSp>
        <p:nvCxnSpPr>
          <p:cNvPr id="15" name="Connecteur droit 7"/>
          <p:cNvCxnSpPr/>
          <p:nvPr/>
        </p:nvCxnSpPr>
        <p:spPr>
          <a:xfrm>
            <a:off x="0" y="3266703"/>
            <a:ext cx="914400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cxnSp>
        <p:nvCxnSpPr>
          <p:cNvPr id="16" name="Connecteur droit 8"/>
          <p:cNvCxnSpPr/>
          <p:nvPr/>
        </p:nvCxnSpPr>
        <p:spPr>
          <a:xfrm>
            <a:off x="0" y="5318382"/>
            <a:ext cx="914400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 name="TextBox 1"/>
          <p:cNvSpPr txBox="1"/>
          <p:nvPr/>
        </p:nvSpPr>
        <p:spPr>
          <a:xfrm>
            <a:off x="273908" y="3339909"/>
            <a:ext cx="8602964" cy="1200329"/>
          </a:xfrm>
          <a:prstGeom prst="rect">
            <a:avLst/>
          </a:prstGeom>
          <a:noFill/>
        </p:spPr>
        <p:txBody>
          <a:bodyPr wrap="square" rtlCol="0">
            <a:spAutoFit/>
          </a:bodyPr>
          <a:lstStyle/>
          <a:p>
            <a:pPr algn="r"/>
            <a:r>
              <a:rPr lang="en-US" sz="3600" b="1" dirty="0"/>
              <a:t>EESDA – Enhancing the Effectiveness of Social Dialogue Articulation in Europe</a:t>
            </a:r>
            <a:endParaRPr lang="en-GB" sz="3600" b="1" dirty="0">
              <a:solidFill>
                <a:srgbClr val="317C6F"/>
              </a:solidFill>
            </a:endParaRPr>
          </a:p>
        </p:txBody>
      </p:sp>
      <p:sp>
        <p:nvSpPr>
          <p:cNvPr id="3" name="TextBox 2"/>
          <p:cNvSpPr txBox="1"/>
          <p:nvPr/>
        </p:nvSpPr>
        <p:spPr>
          <a:xfrm>
            <a:off x="7817709" y="14696"/>
            <a:ext cx="1326291" cy="1200329"/>
          </a:xfrm>
          <a:prstGeom prst="rect">
            <a:avLst/>
          </a:prstGeom>
          <a:solidFill>
            <a:schemeClr val="bg1"/>
          </a:solidFill>
        </p:spPr>
        <p:txBody>
          <a:bodyPr wrap="square" rtlCol="0">
            <a:spAutoFit/>
          </a:bodyPr>
          <a:lstStyle/>
          <a:p>
            <a:r>
              <a:rPr lang="fr-BE" dirty="0">
                <a:solidFill>
                  <a:schemeClr val="bg1"/>
                </a:solidFill>
              </a:rPr>
              <a:t>11</a:t>
            </a:r>
          </a:p>
          <a:p>
            <a:endParaRPr lang="fr-BE" dirty="0"/>
          </a:p>
          <a:p>
            <a:endParaRPr lang="fr-BE" dirty="0"/>
          </a:p>
          <a:p>
            <a:endParaRPr lang="en-US" dirty="0"/>
          </a:p>
        </p:txBody>
      </p:sp>
      <p:grpSp>
        <p:nvGrpSpPr>
          <p:cNvPr id="6" name="Group 5"/>
          <p:cNvGrpSpPr/>
          <p:nvPr/>
        </p:nvGrpSpPr>
        <p:grpSpPr>
          <a:xfrm>
            <a:off x="712267" y="1361468"/>
            <a:ext cx="4161419" cy="1895339"/>
            <a:chOff x="712267" y="1361468"/>
            <a:chExt cx="4161419" cy="1895339"/>
          </a:xfrm>
        </p:grpSpPr>
        <p:sp>
          <p:nvSpPr>
            <p:cNvPr id="4" name="TextBox 3"/>
            <p:cNvSpPr txBox="1"/>
            <p:nvPr/>
          </p:nvSpPr>
          <p:spPr>
            <a:xfrm>
              <a:off x="4572000" y="1361468"/>
              <a:ext cx="301686" cy="1200329"/>
            </a:xfrm>
            <a:prstGeom prst="rect">
              <a:avLst/>
            </a:prstGeom>
            <a:solidFill>
              <a:schemeClr val="bg1"/>
            </a:solidFill>
          </p:spPr>
          <p:txBody>
            <a:bodyPr wrap="none" rtlCol="0">
              <a:spAutoFit/>
            </a:bodyPr>
            <a:lstStyle/>
            <a:p>
              <a:endParaRPr lang="fr-BE" dirty="0">
                <a:solidFill>
                  <a:schemeClr val="bg1"/>
                </a:solidFill>
              </a:endParaRPr>
            </a:p>
            <a:p>
              <a:r>
                <a:rPr lang="fr-BE" dirty="0">
                  <a:solidFill>
                    <a:schemeClr val="bg1"/>
                  </a:solidFill>
                </a:rPr>
                <a:t>1</a:t>
              </a:r>
            </a:p>
            <a:p>
              <a:r>
                <a:rPr lang="fr-BE" dirty="0">
                  <a:solidFill>
                    <a:schemeClr val="bg1"/>
                  </a:solidFill>
                </a:rPr>
                <a:t>1</a:t>
              </a:r>
            </a:p>
            <a:p>
              <a:r>
                <a:rPr lang="fr-BE" dirty="0">
                  <a:solidFill>
                    <a:schemeClr val="bg1"/>
                  </a:solidFill>
                </a:rPr>
                <a:t>1</a:t>
              </a:r>
              <a:endParaRPr lang="en-US" dirty="0">
                <a:solidFill>
                  <a:schemeClr val="bg1"/>
                </a:solidFill>
              </a:endParaRPr>
            </a:p>
          </p:txBody>
        </p:sp>
        <p:sp>
          <p:nvSpPr>
            <p:cNvPr id="18" name="TextBox 17"/>
            <p:cNvSpPr txBox="1"/>
            <p:nvPr/>
          </p:nvSpPr>
          <p:spPr>
            <a:xfrm>
              <a:off x="3091249" y="2179589"/>
              <a:ext cx="288862" cy="1077218"/>
            </a:xfrm>
            <a:prstGeom prst="rect">
              <a:avLst/>
            </a:prstGeom>
            <a:solidFill>
              <a:schemeClr val="bg1"/>
            </a:solidFill>
          </p:spPr>
          <p:txBody>
            <a:bodyPr wrap="none" rtlCol="0">
              <a:spAutoFit/>
            </a:bodyPr>
            <a:lstStyle/>
            <a:p>
              <a:endParaRPr lang="fr-BE" sz="1600" dirty="0">
                <a:solidFill>
                  <a:schemeClr val="bg1"/>
                </a:solidFill>
              </a:endParaRPr>
            </a:p>
            <a:p>
              <a:endParaRPr lang="fr-BE" sz="1600" dirty="0">
                <a:solidFill>
                  <a:schemeClr val="bg1"/>
                </a:solidFill>
              </a:endParaRPr>
            </a:p>
            <a:p>
              <a:r>
                <a:rPr lang="fr-BE" sz="1600" dirty="0">
                  <a:solidFill>
                    <a:schemeClr val="bg1"/>
                  </a:solidFill>
                </a:rPr>
                <a:t>1</a:t>
              </a:r>
            </a:p>
            <a:p>
              <a:r>
                <a:rPr lang="fr-BE" sz="1600" dirty="0">
                  <a:solidFill>
                    <a:schemeClr val="bg1"/>
                  </a:solidFill>
                </a:rPr>
                <a:t>1</a:t>
              </a:r>
              <a:endParaRPr lang="en-US" sz="1600" dirty="0">
                <a:solidFill>
                  <a:schemeClr val="bg1"/>
                </a:solidFill>
              </a:endParaRPr>
            </a:p>
          </p:txBody>
        </p:sp>
        <p:sp>
          <p:nvSpPr>
            <p:cNvPr id="20" name="TextBox 19"/>
            <p:cNvSpPr txBox="1"/>
            <p:nvPr/>
          </p:nvSpPr>
          <p:spPr>
            <a:xfrm>
              <a:off x="3401724" y="2656987"/>
              <a:ext cx="288862" cy="584775"/>
            </a:xfrm>
            <a:prstGeom prst="rect">
              <a:avLst/>
            </a:prstGeom>
            <a:solidFill>
              <a:schemeClr val="bg1"/>
            </a:solidFill>
          </p:spPr>
          <p:txBody>
            <a:bodyPr wrap="none" rtlCol="0">
              <a:spAutoFit/>
            </a:bodyPr>
            <a:lstStyle/>
            <a:p>
              <a:r>
                <a:rPr lang="fr-BE" sz="1600" dirty="0">
                  <a:solidFill>
                    <a:schemeClr val="bg1"/>
                  </a:solidFill>
                </a:rPr>
                <a:t>1</a:t>
              </a:r>
            </a:p>
            <a:p>
              <a:r>
                <a:rPr lang="fr-BE" sz="1600" dirty="0">
                  <a:solidFill>
                    <a:schemeClr val="bg1"/>
                  </a:solidFill>
                </a:rPr>
                <a:t>1</a:t>
              </a:r>
              <a:endParaRPr lang="en-US" sz="1600" dirty="0">
                <a:solidFill>
                  <a:schemeClr val="bg1"/>
                </a:solidFill>
              </a:endParaRPr>
            </a:p>
          </p:txBody>
        </p:sp>
        <p:sp>
          <p:nvSpPr>
            <p:cNvPr id="21" name="TextBox 20"/>
            <p:cNvSpPr txBox="1"/>
            <p:nvPr/>
          </p:nvSpPr>
          <p:spPr>
            <a:xfrm>
              <a:off x="712267" y="1384754"/>
              <a:ext cx="288862" cy="584775"/>
            </a:xfrm>
            <a:prstGeom prst="rect">
              <a:avLst/>
            </a:prstGeom>
            <a:solidFill>
              <a:schemeClr val="bg1"/>
            </a:solidFill>
          </p:spPr>
          <p:txBody>
            <a:bodyPr wrap="none" rtlCol="0">
              <a:spAutoFit/>
            </a:bodyPr>
            <a:lstStyle/>
            <a:p>
              <a:r>
                <a:rPr lang="fr-BE" sz="1600" dirty="0">
                  <a:solidFill>
                    <a:schemeClr val="bg1"/>
                  </a:solidFill>
                </a:rPr>
                <a:t>1</a:t>
              </a:r>
            </a:p>
            <a:p>
              <a:r>
                <a:rPr lang="fr-BE" sz="1600" dirty="0">
                  <a:solidFill>
                    <a:schemeClr val="bg1"/>
                  </a:solidFill>
                </a:rPr>
                <a:t>1</a:t>
              </a:r>
              <a:endParaRPr lang="en-US" sz="1600" dirty="0">
                <a:solidFill>
                  <a:schemeClr val="bg1"/>
                </a:solidFill>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87"/>
            <a:ext cx="5288692" cy="3330595"/>
          </a:xfrm>
          <a:prstGeom prst="rect">
            <a:avLst/>
          </a:prstGeom>
        </p:spPr>
      </p:pic>
      <p:sp>
        <p:nvSpPr>
          <p:cNvPr id="22" name="TextBox 21"/>
          <p:cNvSpPr txBox="1"/>
          <p:nvPr/>
        </p:nvSpPr>
        <p:spPr>
          <a:xfrm>
            <a:off x="5711582" y="4458312"/>
            <a:ext cx="3165290" cy="769441"/>
          </a:xfrm>
          <a:prstGeom prst="rect">
            <a:avLst/>
          </a:prstGeom>
          <a:noFill/>
        </p:spPr>
        <p:txBody>
          <a:bodyPr wrap="none" rtlCol="0">
            <a:spAutoFit/>
          </a:bodyPr>
          <a:lstStyle/>
          <a:p>
            <a:pPr algn="r"/>
            <a:r>
              <a:rPr lang="en-GB" sz="2400" i="1" dirty="0">
                <a:solidFill>
                  <a:srgbClr val="20786A"/>
                </a:solidFill>
              </a:rPr>
              <a:t>Kick-off meeting</a:t>
            </a:r>
          </a:p>
          <a:p>
            <a:pPr algn="r"/>
            <a:r>
              <a:rPr lang="en-GB" sz="2000" i="1" dirty="0"/>
              <a:t>12 February 2018, Bratislava</a:t>
            </a:r>
            <a:endParaRPr lang="en-GB" sz="2000" i="1" dirty="0">
              <a:solidFill>
                <a:srgbClr val="317C6F"/>
              </a:solidFill>
            </a:endParaRPr>
          </a:p>
        </p:txBody>
      </p:sp>
      <p:grpSp>
        <p:nvGrpSpPr>
          <p:cNvPr id="17" name="Group 16"/>
          <p:cNvGrpSpPr/>
          <p:nvPr/>
        </p:nvGrpSpPr>
        <p:grpSpPr>
          <a:xfrm>
            <a:off x="273908" y="5965009"/>
            <a:ext cx="2371855" cy="758424"/>
            <a:chOff x="3273041" y="3206795"/>
            <a:chExt cx="2981455" cy="953406"/>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23" name="Sous-titre 2"/>
            <p:cNvSpPr txBox="1">
              <a:spLocks/>
            </p:cNvSpPr>
            <p:nvPr/>
          </p:nvSpPr>
          <p:spPr>
            <a:xfrm>
              <a:off x="3273041" y="3470297"/>
              <a:ext cx="1603759" cy="42640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419018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9418"/>
          </a:xfrm>
        </p:spPr>
        <p:txBody>
          <a:bodyPr>
            <a:noAutofit/>
          </a:bodyPr>
          <a:lstStyle/>
          <a:p>
            <a:r>
              <a:rPr lang="nl-BE" sz="3000" dirty="0" smtClean="0"/>
              <a:t>WP1 </a:t>
            </a:r>
            <a:r>
              <a:rPr lang="nl-BE" sz="3000" dirty="0"/>
              <a:t>– </a:t>
            </a:r>
            <a:r>
              <a:rPr lang="nl-BE" sz="3000" dirty="0" smtClean="0"/>
              <a:t>Literature review and conceptual framework</a:t>
            </a:r>
            <a:endParaRPr lang="nl-BE" sz="3000" dirty="0"/>
          </a:p>
        </p:txBody>
      </p:sp>
      <p:sp>
        <p:nvSpPr>
          <p:cNvPr id="3" name="Content Placeholder 2"/>
          <p:cNvSpPr>
            <a:spLocks noGrp="1"/>
          </p:cNvSpPr>
          <p:nvPr>
            <p:ph idx="1"/>
          </p:nvPr>
        </p:nvSpPr>
        <p:spPr>
          <a:xfrm>
            <a:off x="628650" y="1307897"/>
            <a:ext cx="7886700" cy="4718033"/>
          </a:xfrm>
        </p:spPr>
        <p:txBody>
          <a:bodyPr>
            <a:noAutofit/>
          </a:bodyPr>
          <a:lstStyle/>
          <a:p>
            <a:r>
              <a:rPr lang="en-US" sz="2400" dirty="0" smtClean="0"/>
              <a:t>Led by CELSI </a:t>
            </a:r>
          </a:p>
          <a:p>
            <a:r>
              <a:rPr lang="en-US" sz="2400" dirty="0" smtClean="0"/>
              <a:t>Duration: months 1-7 (Jan </a:t>
            </a:r>
            <a:r>
              <a:rPr lang="mr-IN" sz="2400" dirty="0" smtClean="0"/>
              <a:t>–</a:t>
            </a:r>
            <a:r>
              <a:rPr lang="en-US" sz="2400" dirty="0" smtClean="0"/>
              <a:t> July 2018)</a:t>
            </a:r>
          </a:p>
          <a:p>
            <a:r>
              <a:rPr lang="en-US" sz="2400" b="1" dirty="0" smtClean="0"/>
              <a:t>Objectives:</a:t>
            </a:r>
            <a:r>
              <a:rPr lang="en-US" sz="2400" dirty="0" smtClean="0"/>
              <a:t> shed light on the current state of knowledge on SD articulation, literature review, develop a conceptual framework and guidelines for the project’s empirical part (WP2-4)</a:t>
            </a:r>
          </a:p>
          <a:p>
            <a:r>
              <a:rPr lang="en-US" sz="2400" b="1" dirty="0" smtClean="0"/>
              <a:t>Deliverables:</a:t>
            </a:r>
            <a:r>
              <a:rPr lang="en-US" sz="2400" dirty="0" smtClean="0"/>
              <a:t> Both due in July 2018</a:t>
            </a:r>
            <a:r>
              <a:rPr lang="en-US" sz="2400" dirty="0"/>
              <a:t/>
            </a:r>
            <a:br>
              <a:rPr lang="en-US" sz="2400" dirty="0"/>
            </a:br>
            <a:endParaRPr lang="en-US" sz="2400" dirty="0"/>
          </a:p>
          <a:p>
            <a:pPr marL="0" indent="0">
              <a:buNone/>
            </a:pPr>
            <a:endParaRPr lang="nl-BE" sz="2200" dirty="0"/>
          </a:p>
          <a:p>
            <a:pPr lvl="1"/>
            <a:endParaRPr lang="nl-BE" sz="1800" b="1" dirty="0"/>
          </a:p>
          <a:p>
            <a:pPr lvl="1"/>
            <a:endParaRPr lang="nl-BE" sz="1800" b="1" dirty="0"/>
          </a:p>
        </p:txBody>
      </p:sp>
      <p:graphicFrame>
        <p:nvGraphicFramePr>
          <p:cNvPr id="4" name="Table 3"/>
          <p:cNvGraphicFramePr>
            <a:graphicFrameLocks noGrp="1"/>
          </p:cNvGraphicFramePr>
          <p:nvPr>
            <p:extLst>
              <p:ext uri="{D42A27DB-BD31-4B8C-83A1-F6EECF244321}">
                <p14:modId xmlns:p14="http://schemas.microsoft.com/office/powerpoint/2010/main" val="422674773"/>
              </p:ext>
            </p:extLst>
          </p:nvPr>
        </p:nvGraphicFramePr>
        <p:xfrm>
          <a:off x="720154" y="4367293"/>
          <a:ext cx="7703691" cy="1402080"/>
        </p:xfrm>
        <a:graphic>
          <a:graphicData uri="http://schemas.openxmlformats.org/drawingml/2006/table">
            <a:tbl>
              <a:tblPr firstRow="1" bandRow="1">
                <a:tableStyleId>{5940675A-B579-460E-94D1-54222C63F5DA}</a:tableStyleId>
              </a:tblPr>
              <a:tblGrid>
                <a:gridCol w="7703691">
                  <a:extLst>
                    <a:ext uri="{9D8B030D-6E8A-4147-A177-3AD203B41FA5}">
                      <a16:colId xmlns="" xmlns:a16="http://schemas.microsoft.com/office/drawing/2014/main" val="3487557700"/>
                    </a:ext>
                  </a:extLst>
                </a:gridCol>
              </a:tblGrid>
              <a:tr h="370840">
                <a:tc>
                  <a:txBody>
                    <a:bodyPr/>
                    <a:lstStyle/>
                    <a:p>
                      <a:r>
                        <a:rPr lang="nl-BE" sz="2000" b="1" dirty="0" smtClean="0">
                          <a:solidFill>
                            <a:srgbClr val="20786A"/>
                          </a:solidFill>
                        </a:rPr>
                        <a:t>D1.1</a:t>
                      </a:r>
                      <a:r>
                        <a:rPr lang="nl-BE" sz="2000" b="1" dirty="0"/>
                        <a:t>: </a:t>
                      </a:r>
                      <a:r>
                        <a:rPr lang="nl-BE" sz="2000" kern="1200" dirty="0" smtClean="0">
                          <a:solidFill>
                            <a:schemeClr val="tx1"/>
                          </a:solidFill>
                          <a:effectLst/>
                          <a:latin typeface="+mn-lt"/>
                          <a:ea typeface="+mn-ea"/>
                          <a:cs typeface="+mn-cs"/>
                        </a:rPr>
                        <a:t>Working paper - literature review on the articulation of social dialogue between the EU, national and sub-national levels (CELSI)</a:t>
                      </a:r>
                      <a:endParaRPr lang="nl-BE" sz="2000" dirty="0" smtClean="0"/>
                    </a:p>
                  </a:txBody>
                  <a:tcPr/>
                </a:tc>
                <a:extLst>
                  <a:ext uri="{0D108BD9-81ED-4DB2-BD59-A6C34878D82A}">
                    <a16:rowId xmlns="" xmlns:a16="http://schemas.microsoft.com/office/drawing/2014/main" val="3032291117"/>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sz="2000" b="1" dirty="0">
                          <a:solidFill>
                            <a:srgbClr val="20786A"/>
                          </a:solidFill>
                        </a:rPr>
                        <a:t>D2.2</a:t>
                      </a:r>
                      <a:r>
                        <a:rPr lang="nl-BE" sz="2000" b="1" dirty="0"/>
                        <a:t>: </a:t>
                      </a:r>
                      <a:r>
                        <a:rPr lang="nl-BE" sz="2000" b="0" kern="1200" dirty="0" smtClean="0">
                          <a:solidFill>
                            <a:schemeClr val="tx1"/>
                          </a:solidFill>
                          <a:effectLst/>
                          <a:latin typeface="+mn-lt"/>
                          <a:ea typeface="+mn-ea"/>
                          <a:cs typeface="+mn-cs"/>
                        </a:rPr>
                        <a:t>Preparation of the survey, interviews, case studies and network analysis (all</a:t>
                      </a:r>
                      <a:r>
                        <a:rPr lang="nl-BE" sz="2000" b="0" kern="1200" baseline="0" dirty="0" smtClean="0">
                          <a:solidFill>
                            <a:schemeClr val="tx1"/>
                          </a:solidFill>
                          <a:effectLst/>
                          <a:latin typeface="+mn-lt"/>
                          <a:ea typeface="+mn-ea"/>
                          <a:cs typeface="+mn-cs"/>
                        </a:rPr>
                        <a:t> partners)</a:t>
                      </a:r>
                      <a:endParaRPr lang="nl-BE" sz="2000" b="0" dirty="0" smtClean="0"/>
                    </a:p>
                  </a:txBody>
                  <a:tcPr/>
                </a:tc>
                <a:extLst>
                  <a:ext uri="{0D108BD9-81ED-4DB2-BD59-A6C34878D82A}">
                    <a16:rowId xmlns="" xmlns:a16="http://schemas.microsoft.com/office/drawing/2014/main" val="4117330263"/>
                  </a:ext>
                </a:extLst>
              </a:tr>
            </a:tbl>
          </a:graphicData>
        </a:graphic>
      </p:graphicFrame>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32454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9418"/>
          </a:xfrm>
        </p:spPr>
        <p:txBody>
          <a:bodyPr>
            <a:noAutofit/>
          </a:bodyPr>
          <a:lstStyle/>
          <a:p>
            <a:r>
              <a:rPr lang="nl-BE" sz="3000" dirty="0" smtClean="0"/>
              <a:t>WP1 </a:t>
            </a:r>
            <a:r>
              <a:rPr lang="nl-BE" sz="3000" dirty="0"/>
              <a:t>– Literature review and conceptual framework</a:t>
            </a:r>
          </a:p>
        </p:txBody>
      </p:sp>
      <p:sp>
        <p:nvSpPr>
          <p:cNvPr id="3" name="Content Placeholder 2"/>
          <p:cNvSpPr>
            <a:spLocks noGrp="1"/>
          </p:cNvSpPr>
          <p:nvPr>
            <p:ph idx="1"/>
          </p:nvPr>
        </p:nvSpPr>
        <p:spPr>
          <a:xfrm>
            <a:off x="628650" y="1339787"/>
            <a:ext cx="7886700" cy="4718033"/>
          </a:xfrm>
        </p:spPr>
        <p:txBody>
          <a:bodyPr>
            <a:noAutofit/>
          </a:bodyPr>
          <a:lstStyle/>
          <a:p>
            <a:r>
              <a:rPr lang="nl-BE" sz="2400" b="1" dirty="0">
                <a:solidFill>
                  <a:srgbClr val="20786A"/>
                </a:solidFill>
              </a:rPr>
              <a:t>Task </a:t>
            </a:r>
            <a:r>
              <a:rPr lang="nl-BE" sz="2400" b="1" dirty="0" smtClean="0">
                <a:solidFill>
                  <a:srgbClr val="20786A"/>
                </a:solidFill>
              </a:rPr>
              <a:t>1.2</a:t>
            </a:r>
            <a:r>
              <a:rPr lang="nl-BE" sz="2400" dirty="0" smtClean="0"/>
              <a:t>: </a:t>
            </a:r>
            <a:r>
              <a:rPr lang="nl-BE" sz="2400" dirty="0"/>
              <a:t>Preparation of survey, interviews, case studies and network analysis </a:t>
            </a:r>
          </a:p>
          <a:p>
            <a:pPr marL="539750" indent="-269875"/>
            <a:r>
              <a:rPr lang="en-US" sz="2000" b="1" i="1" dirty="0" smtClean="0"/>
              <a:t>Survey</a:t>
            </a:r>
            <a:r>
              <a:rPr lang="en-US" sz="2000" i="1" dirty="0" smtClean="0"/>
              <a:t>: </a:t>
            </a:r>
            <a:r>
              <a:rPr lang="en-US" sz="2000" dirty="0" smtClean="0"/>
              <a:t>prepare </a:t>
            </a:r>
            <a:r>
              <a:rPr lang="en-US" sz="2000" dirty="0"/>
              <a:t>a checklist of questions, set up the survey (technically), </a:t>
            </a:r>
            <a:r>
              <a:rPr lang="en-US" sz="2000" i="1" dirty="0"/>
              <a:t>compile a data set of potential survey respondents </a:t>
            </a:r>
            <a:r>
              <a:rPr lang="en-US" sz="2000" dirty="0"/>
              <a:t>and run a pilot</a:t>
            </a:r>
            <a:r>
              <a:rPr lang="en-US" sz="2000" dirty="0" smtClean="0"/>
              <a:t>;</a:t>
            </a:r>
          </a:p>
          <a:p>
            <a:pPr marL="539750" indent="-269875"/>
            <a:r>
              <a:rPr lang="en-US" sz="2000" b="1" i="1" dirty="0"/>
              <a:t>I</a:t>
            </a:r>
            <a:r>
              <a:rPr lang="en-US" sz="2000" b="1" i="1" dirty="0" smtClean="0"/>
              <a:t>nterviews</a:t>
            </a:r>
            <a:r>
              <a:rPr lang="en-US" sz="2000" dirty="0"/>
              <a:t>:</a:t>
            </a:r>
            <a:r>
              <a:rPr lang="en-US" sz="2000" dirty="0" smtClean="0"/>
              <a:t> </a:t>
            </a:r>
            <a:r>
              <a:rPr lang="en-US" sz="2000" i="1" dirty="0"/>
              <a:t>prepare a list of potential interviewees</a:t>
            </a:r>
            <a:r>
              <a:rPr lang="en-US" sz="2000" dirty="0"/>
              <a:t>, guidelines and draft interview questions; </a:t>
            </a:r>
            <a:endParaRPr lang="en-US" sz="2000" dirty="0" smtClean="0"/>
          </a:p>
          <a:p>
            <a:pPr marL="539750" indent="-269875"/>
            <a:r>
              <a:rPr lang="en-US" sz="2000" b="1" i="1" dirty="0" smtClean="0"/>
              <a:t>Case studies</a:t>
            </a:r>
            <a:r>
              <a:rPr lang="en-US" sz="2000" dirty="0"/>
              <a:t>:</a:t>
            </a:r>
            <a:r>
              <a:rPr lang="en-US" sz="2000" dirty="0" smtClean="0"/>
              <a:t> </a:t>
            </a:r>
            <a:r>
              <a:rPr lang="en-US" sz="2000" i="1" dirty="0"/>
              <a:t>identify </a:t>
            </a:r>
            <a:r>
              <a:rPr lang="en-US" sz="2000" i="1" dirty="0" err="1"/>
              <a:t>organisations</a:t>
            </a:r>
            <a:r>
              <a:rPr lang="en-US" sz="2000" i="1" dirty="0"/>
              <a:t> and experts to be interviewed </a:t>
            </a:r>
            <a:r>
              <a:rPr lang="en-US" sz="2000" dirty="0"/>
              <a:t>and prepare a template with interview questions to be completed</a:t>
            </a:r>
            <a:r>
              <a:rPr lang="en-US" sz="2000" dirty="0" smtClean="0"/>
              <a:t>;</a:t>
            </a:r>
          </a:p>
          <a:p>
            <a:pPr marL="539750" indent="-269875"/>
            <a:r>
              <a:rPr lang="en-US" sz="2000" b="1" i="1" dirty="0" smtClean="0"/>
              <a:t>Network analysis</a:t>
            </a:r>
            <a:r>
              <a:rPr lang="en-US" sz="2000" dirty="0"/>
              <a:t>:</a:t>
            </a:r>
            <a:r>
              <a:rPr lang="en-US" sz="2000" dirty="0" smtClean="0"/>
              <a:t> </a:t>
            </a:r>
            <a:r>
              <a:rPr lang="en-US" sz="2000" dirty="0"/>
              <a:t>formulate exploratory ideas on how this methodology could be applied to study the horizontal and vertical articulation of social </a:t>
            </a:r>
            <a:r>
              <a:rPr lang="en-US" sz="2000" dirty="0" smtClean="0"/>
              <a:t>dialogue</a:t>
            </a:r>
          </a:p>
          <a:p>
            <a:r>
              <a:rPr lang="en-US" sz="2400" dirty="0" smtClean="0"/>
              <a:t>CELSI/CEPS, all partners (font in italics), SNA </a:t>
            </a:r>
            <a:r>
              <a:rPr lang="mr-IN" sz="2400" dirty="0" smtClean="0"/>
              <a:t>–</a:t>
            </a:r>
            <a:r>
              <a:rPr lang="en-US" sz="2400" dirty="0" smtClean="0"/>
              <a:t> Carl</a:t>
            </a:r>
          </a:p>
          <a:p>
            <a:r>
              <a:rPr lang="en-US" sz="2400" dirty="0" smtClean="0"/>
              <a:t>Deadline:  M7 (July 2018)</a:t>
            </a:r>
            <a:r>
              <a:rPr lang="en-US" sz="2400" dirty="0"/>
              <a:t/>
            </a:r>
            <a:br>
              <a:rPr lang="en-US" sz="2400" dirty="0"/>
            </a:br>
            <a:endParaRPr lang="en-US" sz="2400" dirty="0"/>
          </a:p>
          <a:p>
            <a:pPr marL="0" indent="0">
              <a:buNone/>
            </a:pPr>
            <a:endParaRPr lang="nl-BE" sz="2200" dirty="0"/>
          </a:p>
          <a:p>
            <a:pPr lvl="1"/>
            <a:endParaRPr lang="nl-BE" sz="1800" b="1" dirty="0"/>
          </a:p>
          <a:p>
            <a:pPr lvl="1"/>
            <a:endParaRPr lang="nl-BE" sz="1800" b="1" dirty="0"/>
          </a:p>
        </p:txBody>
      </p:sp>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1900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9418"/>
          </a:xfrm>
        </p:spPr>
        <p:txBody>
          <a:bodyPr>
            <a:noAutofit/>
          </a:bodyPr>
          <a:lstStyle/>
          <a:p>
            <a:r>
              <a:rPr lang="nl-BE" sz="3000" dirty="0"/>
              <a:t>WP2 – Stakeholders’ views on and experiences with the articulation of social dialogue</a:t>
            </a:r>
          </a:p>
        </p:txBody>
      </p:sp>
      <p:sp>
        <p:nvSpPr>
          <p:cNvPr id="3" name="Content Placeholder 2"/>
          <p:cNvSpPr>
            <a:spLocks noGrp="1"/>
          </p:cNvSpPr>
          <p:nvPr>
            <p:ph idx="1"/>
          </p:nvPr>
        </p:nvSpPr>
        <p:spPr>
          <a:xfrm>
            <a:off x="628650" y="1458930"/>
            <a:ext cx="7886700" cy="4718033"/>
          </a:xfrm>
        </p:spPr>
        <p:txBody>
          <a:bodyPr>
            <a:noAutofit/>
          </a:bodyPr>
          <a:lstStyle/>
          <a:p>
            <a:r>
              <a:rPr lang="nl-BE" sz="2200" dirty="0"/>
              <a:t>Led by CEPS, strong involvement of all partners and Carl Nordlund</a:t>
            </a:r>
          </a:p>
          <a:p>
            <a:r>
              <a:rPr lang="nl-BE" sz="2200" dirty="0"/>
              <a:t>Duration: M8-M17 (Aug. 2018 - May 2019)</a:t>
            </a:r>
          </a:p>
          <a:p>
            <a:r>
              <a:rPr lang="nl-BE" sz="2200" b="1" dirty="0"/>
              <a:t>Objectives</a:t>
            </a:r>
            <a:r>
              <a:rPr lang="nl-BE" sz="2200" dirty="0"/>
              <a:t>: Gather views on the articulation of social dialogue</a:t>
            </a:r>
          </a:p>
          <a:p>
            <a:r>
              <a:rPr lang="nl-BE" sz="2200" b="1" dirty="0"/>
              <a:t>Deliverables</a:t>
            </a:r>
            <a:r>
              <a:rPr lang="nl-BE" sz="2200" dirty="0"/>
              <a:t>: Both are due in May 2019:</a:t>
            </a:r>
          </a:p>
          <a:p>
            <a:pPr marL="0" indent="0">
              <a:buNone/>
            </a:pPr>
            <a:endParaRPr lang="nl-BE" sz="2200" dirty="0"/>
          </a:p>
          <a:p>
            <a:pPr marL="0" indent="0">
              <a:buNone/>
            </a:pPr>
            <a:endParaRPr lang="nl-BE" sz="2200" dirty="0"/>
          </a:p>
          <a:p>
            <a:pPr lvl="1"/>
            <a:endParaRPr lang="nl-BE" sz="1800" b="1" dirty="0"/>
          </a:p>
          <a:p>
            <a:pPr lvl="1"/>
            <a:endParaRPr lang="nl-BE" sz="1800" b="1" dirty="0"/>
          </a:p>
        </p:txBody>
      </p:sp>
      <p:graphicFrame>
        <p:nvGraphicFramePr>
          <p:cNvPr id="4" name="Table 3"/>
          <p:cNvGraphicFramePr>
            <a:graphicFrameLocks noGrp="1"/>
          </p:cNvGraphicFramePr>
          <p:nvPr>
            <p:extLst>
              <p:ext uri="{D42A27DB-BD31-4B8C-83A1-F6EECF244321}">
                <p14:modId xmlns:p14="http://schemas.microsoft.com/office/powerpoint/2010/main" val="1259156081"/>
              </p:ext>
            </p:extLst>
          </p:nvPr>
        </p:nvGraphicFramePr>
        <p:xfrm>
          <a:off x="811658" y="3390186"/>
          <a:ext cx="7703691" cy="1097280"/>
        </p:xfrm>
        <a:graphic>
          <a:graphicData uri="http://schemas.openxmlformats.org/drawingml/2006/table">
            <a:tbl>
              <a:tblPr firstRow="1" bandRow="1">
                <a:tableStyleId>{5940675A-B579-460E-94D1-54222C63F5DA}</a:tableStyleId>
              </a:tblPr>
              <a:tblGrid>
                <a:gridCol w="7703691">
                  <a:extLst>
                    <a:ext uri="{9D8B030D-6E8A-4147-A177-3AD203B41FA5}">
                      <a16:colId xmlns="" xmlns:a16="http://schemas.microsoft.com/office/drawing/2014/main" val="3487557700"/>
                    </a:ext>
                  </a:extLst>
                </a:gridCol>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sz="2000" b="1" dirty="0">
                          <a:solidFill>
                            <a:srgbClr val="20786A"/>
                          </a:solidFill>
                        </a:rPr>
                        <a:t>D2.1</a:t>
                      </a:r>
                      <a:r>
                        <a:rPr lang="nl-BE" sz="2000" b="1" dirty="0"/>
                        <a:t>: </a:t>
                      </a:r>
                      <a:r>
                        <a:rPr lang="nl-BE" sz="2000" dirty="0"/>
                        <a:t>List of surveyed and interviewed social partners and stakeholders</a:t>
                      </a:r>
                    </a:p>
                  </a:txBody>
                  <a:tcPr/>
                </a:tc>
                <a:extLst>
                  <a:ext uri="{0D108BD9-81ED-4DB2-BD59-A6C34878D82A}">
                    <a16:rowId xmlns="" xmlns:a16="http://schemas.microsoft.com/office/drawing/2014/main" val="3032291117"/>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sz="2000" b="1" dirty="0">
                          <a:solidFill>
                            <a:srgbClr val="20786A"/>
                          </a:solidFill>
                        </a:rPr>
                        <a:t>D2.2</a:t>
                      </a:r>
                      <a:r>
                        <a:rPr lang="nl-BE" sz="2000" b="1" dirty="0"/>
                        <a:t>: </a:t>
                      </a:r>
                      <a:r>
                        <a:rPr lang="nl-BE" sz="2000" dirty="0"/>
                        <a:t>Working paper presenting findings on stakeholders’ views on and experiences in the articulation of social dialogue -&gt; CEPS leads</a:t>
                      </a:r>
                      <a:endParaRPr lang="nl-BE" sz="2000" b="1" dirty="0"/>
                    </a:p>
                  </a:txBody>
                  <a:tcPr/>
                </a:tc>
                <a:extLst>
                  <a:ext uri="{0D108BD9-81ED-4DB2-BD59-A6C34878D82A}">
                    <a16:rowId xmlns="" xmlns:a16="http://schemas.microsoft.com/office/drawing/2014/main" val="4117330263"/>
                  </a:ext>
                </a:extLst>
              </a:tr>
            </a:tbl>
          </a:graphicData>
        </a:graphic>
      </p:graphicFrame>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37301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WP2 – Stakeholders’ views on and experiences with the articulation of social dialogue</a:t>
            </a:r>
            <a:endParaRPr lang="nl-BE" sz="3000" dirty="0"/>
          </a:p>
        </p:txBody>
      </p:sp>
      <p:sp>
        <p:nvSpPr>
          <p:cNvPr id="3" name="Content Placeholder 2"/>
          <p:cNvSpPr>
            <a:spLocks noGrp="1"/>
          </p:cNvSpPr>
          <p:nvPr>
            <p:ph idx="1"/>
          </p:nvPr>
        </p:nvSpPr>
        <p:spPr/>
        <p:txBody>
          <a:bodyPr>
            <a:normAutofit/>
          </a:bodyPr>
          <a:lstStyle/>
          <a:p>
            <a:r>
              <a:rPr lang="nl-BE" sz="2400" b="1" dirty="0">
                <a:solidFill>
                  <a:srgbClr val="20786A"/>
                </a:solidFill>
              </a:rPr>
              <a:t>Task 2.1</a:t>
            </a:r>
            <a:r>
              <a:rPr lang="nl-BE" sz="2400" dirty="0"/>
              <a:t>: EU-wide survey and analysis</a:t>
            </a:r>
          </a:p>
          <a:p>
            <a:pPr lvl="1"/>
            <a:r>
              <a:rPr lang="nl-BE" sz="2000" dirty="0"/>
              <a:t>Broad in scope: all EU MS, not restricted to specific sectors</a:t>
            </a:r>
          </a:p>
          <a:p>
            <a:pPr lvl="1"/>
            <a:r>
              <a:rPr lang="nl-BE" sz="2000" b="1" dirty="0"/>
              <a:t>Preparation of the survey</a:t>
            </a:r>
            <a:r>
              <a:rPr lang="nl-BE" sz="2000" dirty="0"/>
              <a:t> (WP1): </a:t>
            </a:r>
          </a:p>
          <a:p>
            <a:pPr lvl="2"/>
            <a:r>
              <a:rPr lang="nl-BE" sz="1800" dirty="0"/>
              <a:t>Checklist of questions</a:t>
            </a:r>
          </a:p>
          <a:p>
            <a:pPr lvl="2"/>
            <a:r>
              <a:rPr lang="nl-BE" sz="1800" dirty="0"/>
              <a:t>Technical set-up</a:t>
            </a:r>
          </a:p>
          <a:p>
            <a:pPr lvl="2"/>
            <a:r>
              <a:rPr lang="nl-BE" sz="1800" dirty="0"/>
              <a:t>List potential respondents</a:t>
            </a:r>
          </a:p>
          <a:p>
            <a:pPr lvl="2"/>
            <a:r>
              <a:rPr lang="nl-BE" sz="1800" dirty="0"/>
              <a:t>Run a pilot</a:t>
            </a:r>
          </a:p>
          <a:p>
            <a:pPr lvl="1"/>
            <a:r>
              <a:rPr lang="nl-BE" sz="2000" b="1" dirty="0"/>
              <a:t>Implementation of the survey</a:t>
            </a:r>
            <a:r>
              <a:rPr lang="nl-BE" sz="2000" dirty="0"/>
              <a:t>: </a:t>
            </a:r>
          </a:p>
          <a:p>
            <a:pPr lvl="2"/>
            <a:r>
              <a:rPr lang="nl-BE" sz="1800" dirty="0"/>
              <a:t>Distribution of the link to the survey</a:t>
            </a:r>
          </a:p>
          <a:p>
            <a:pPr lvl="2"/>
            <a:r>
              <a:rPr lang="nl-BE" sz="1800" dirty="0"/>
              <a:t>Follow-up as needed</a:t>
            </a:r>
          </a:p>
          <a:p>
            <a:pPr lvl="1"/>
            <a:r>
              <a:rPr lang="nl-BE" sz="2000" b="1" dirty="0"/>
              <a:t>Analysis of the survey results</a:t>
            </a:r>
            <a:r>
              <a:rPr lang="nl-BE" sz="2000" dirty="0"/>
              <a:t>: </a:t>
            </a:r>
          </a:p>
          <a:p>
            <a:pPr lvl="2"/>
            <a:r>
              <a:rPr lang="nl-BE" sz="1800" dirty="0"/>
              <a:t>Analysis of data: descriptive statistics, further analysis if sample size allows or it</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76910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WP2 – Stakeholders’ views on and experiences with the articulation of social dialogue</a:t>
            </a:r>
            <a:endParaRPr lang="nl-BE" sz="3000" dirty="0"/>
          </a:p>
        </p:txBody>
      </p:sp>
      <p:sp>
        <p:nvSpPr>
          <p:cNvPr id="3" name="Content Placeholder 2"/>
          <p:cNvSpPr>
            <a:spLocks noGrp="1"/>
          </p:cNvSpPr>
          <p:nvPr>
            <p:ph idx="1"/>
          </p:nvPr>
        </p:nvSpPr>
        <p:spPr/>
        <p:txBody>
          <a:bodyPr>
            <a:normAutofit/>
          </a:bodyPr>
          <a:lstStyle/>
          <a:p>
            <a:r>
              <a:rPr lang="nl-BE" sz="2400" b="1" dirty="0">
                <a:solidFill>
                  <a:srgbClr val="20786A"/>
                </a:solidFill>
              </a:rPr>
              <a:t>Task 2.2</a:t>
            </a:r>
            <a:r>
              <a:rPr lang="nl-BE" sz="2400" dirty="0"/>
              <a:t>: Semi-structured interviews and analysis</a:t>
            </a:r>
          </a:p>
          <a:p>
            <a:pPr lvl="1"/>
            <a:r>
              <a:rPr lang="nl-BE" sz="2000" dirty="0"/>
              <a:t>6 countries, not restricted to specific sectors</a:t>
            </a:r>
          </a:p>
          <a:p>
            <a:pPr lvl="1"/>
            <a:r>
              <a:rPr lang="nl-BE" sz="2000" dirty="0"/>
              <a:t>Mainly to support the survey: use to complete missing information or dig deeper for unexpected findings</a:t>
            </a:r>
          </a:p>
          <a:p>
            <a:pPr lvl="1"/>
            <a:r>
              <a:rPr lang="nl-BE" sz="2000" b="1" dirty="0"/>
              <a:t>Preparation of the interviews</a:t>
            </a:r>
            <a:r>
              <a:rPr lang="nl-BE" sz="2000" dirty="0"/>
              <a:t> (WP1): </a:t>
            </a:r>
          </a:p>
          <a:p>
            <a:pPr lvl="2"/>
            <a:r>
              <a:rPr lang="nl-BE" sz="1800" dirty="0"/>
              <a:t>List potential interviewees (social partners, government, others)</a:t>
            </a:r>
          </a:p>
          <a:p>
            <a:pPr lvl="2"/>
            <a:r>
              <a:rPr lang="nl-BE" sz="1800" dirty="0"/>
              <a:t>Draft guidelines and interview questions</a:t>
            </a:r>
          </a:p>
          <a:p>
            <a:pPr lvl="1"/>
            <a:r>
              <a:rPr lang="nl-BE" sz="2000" b="1" dirty="0"/>
              <a:t>Implementation of the interviews</a:t>
            </a:r>
            <a:r>
              <a:rPr lang="nl-BE" sz="2000" dirty="0"/>
              <a:t>: </a:t>
            </a:r>
          </a:p>
          <a:p>
            <a:pPr lvl="2"/>
            <a:r>
              <a:rPr lang="nl-BE" sz="1800" dirty="0"/>
              <a:t>Set-up and conduct interviews in the six countries</a:t>
            </a:r>
          </a:p>
          <a:p>
            <a:pPr lvl="2"/>
            <a:r>
              <a:rPr lang="nl-BE" sz="1800" dirty="0"/>
              <a:t>No minimum number indicated in the proposal</a:t>
            </a:r>
          </a:p>
          <a:p>
            <a:pPr lvl="1"/>
            <a:r>
              <a:rPr lang="nl-BE" sz="2000" b="1" dirty="0"/>
              <a:t>Analysis of the results</a:t>
            </a:r>
            <a:r>
              <a:rPr lang="nl-BE" sz="2000" dirty="0"/>
              <a:t>: </a:t>
            </a:r>
          </a:p>
          <a:p>
            <a:pPr lvl="2"/>
            <a:r>
              <a:rPr lang="nl-BE" sz="1800" dirty="0"/>
              <a:t>Interpretation of results, completing of missing information</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132221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WP3 – Case studies on the articulation of social dialogue</a:t>
            </a:r>
            <a:endParaRPr lang="nl-BE" sz="3000" dirty="0"/>
          </a:p>
        </p:txBody>
      </p:sp>
      <p:sp>
        <p:nvSpPr>
          <p:cNvPr id="3" name="Content Placeholder 2"/>
          <p:cNvSpPr>
            <a:spLocks noGrp="1"/>
          </p:cNvSpPr>
          <p:nvPr>
            <p:ph idx="1"/>
          </p:nvPr>
        </p:nvSpPr>
        <p:spPr/>
        <p:txBody>
          <a:bodyPr>
            <a:normAutofit/>
          </a:bodyPr>
          <a:lstStyle/>
          <a:p>
            <a:r>
              <a:rPr lang="nl-BE" sz="2200" dirty="0"/>
              <a:t>Led by CEPS, strong involvement of all partners</a:t>
            </a:r>
          </a:p>
          <a:p>
            <a:r>
              <a:rPr lang="nl-BE" sz="2200" dirty="0"/>
              <a:t>Duration: M12-M20 (Dec. 2018 – Aug. 2019)</a:t>
            </a:r>
          </a:p>
          <a:p>
            <a:r>
              <a:rPr lang="nl-BE" sz="2200" b="1" dirty="0"/>
              <a:t>Objectives</a:t>
            </a:r>
            <a:r>
              <a:rPr lang="nl-BE" sz="2200" dirty="0"/>
              <a:t>: Deepen the analysis on social dialogue articulation in WP2 by means of case studies (4 sectors, 6 countries)</a:t>
            </a:r>
          </a:p>
          <a:p>
            <a:r>
              <a:rPr lang="nl-BE" sz="2200" b="1" dirty="0"/>
              <a:t>Deliverables</a:t>
            </a:r>
            <a:r>
              <a:rPr lang="nl-BE" sz="2200" dirty="0"/>
              <a:t>: All are due in Aug. 2019:</a:t>
            </a:r>
          </a:p>
          <a:p>
            <a:pPr marL="0" indent="0">
              <a:buNone/>
            </a:pPr>
            <a:endParaRPr lang="nl-BE" sz="2200" dirty="0"/>
          </a:p>
          <a:p>
            <a:pPr marL="0" indent="0">
              <a:buNone/>
            </a:pPr>
            <a:endParaRPr lang="nl-BE" sz="2200" dirty="0"/>
          </a:p>
          <a:p>
            <a:pPr marL="0" indent="0">
              <a:buNone/>
            </a:pPr>
            <a:endParaRPr lang="nl-BE" sz="2200" dirty="0"/>
          </a:p>
          <a:p>
            <a:pPr marL="0" indent="0">
              <a:buNone/>
            </a:pPr>
            <a:endParaRPr lang="nl-BE" sz="2200" dirty="0"/>
          </a:p>
          <a:p>
            <a:pPr lvl="1"/>
            <a:endParaRPr lang="nl-BE" sz="1800" b="1" dirty="0"/>
          </a:p>
          <a:p>
            <a:pPr lvl="1"/>
            <a:endParaRPr lang="nl-BE" sz="1800" b="1" dirty="0"/>
          </a:p>
          <a:p>
            <a:endParaRPr lang="nl-BE" dirty="0"/>
          </a:p>
        </p:txBody>
      </p:sp>
      <p:graphicFrame>
        <p:nvGraphicFramePr>
          <p:cNvPr id="4" name="Table 3"/>
          <p:cNvGraphicFramePr>
            <a:graphicFrameLocks noGrp="1"/>
          </p:cNvGraphicFramePr>
          <p:nvPr>
            <p:extLst>
              <p:ext uri="{D42A27DB-BD31-4B8C-83A1-F6EECF244321}">
                <p14:modId xmlns:p14="http://schemas.microsoft.com/office/powerpoint/2010/main" val="1279828615"/>
              </p:ext>
            </p:extLst>
          </p:nvPr>
        </p:nvGraphicFramePr>
        <p:xfrm>
          <a:off x="760287" y="4001294"/>
          <a:ext cx="7574400" cy="1098000"/>
        </p:xfrm>
        <a:graphic>
          <a:graphicData uri="http://schemas.openxmlformats.org/drawingml/2006/table">
            <a:tbl>
              <a:tblPr firstRow="1" bandRow="1">
                <a:tableStyleId>{5940675A-B579-460E-94D1-54222C63F5DA}</a:tableStyleId>
              </a:tblPr>
              <a:tblGrid>
                <a:gridCol w="7574400">
                  <a:extLst>
                    <a:ext uri="{9D8B030D-6E8A-4147-A177-3AD203B41FA5}">
                      <a16:colId xmlns="" xmlns:a16="http://schemas.microsoft.com/office/drawing/2014/main" val="3742507534"/>
                    </a:ext>
                  </a:extLst>
                </a:gridCol>
              </a:tblGrid>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D3.1</a:t>
                      </a:r>
                      <a:r>
                        <a:rPr lang="nl-BE" sz="1800" b="1" dirty="0">
                          <a:solidFill>
                            <a:srgbClr val="000000"/>
                          </a:solidFill>
                          <a:latin typeface="Calibri" panose="020F0502020204030204" pitchFamily="34" charset="0"/>
                        </a:rPr>
                        <a:t>: </a:t>
                      </a:r>
                      <a:r>
                        <a:rPr lang="nl-BE" sz="1800" dirty="0">
                          <a:solidFill>
                            <a:srgbClr val="000000"/>
                          </a:solidFill>
                          <a:latin typeface="Calibri" panose="020F0502020204030204" pitchFamily="34" charset="0"/>
                        </a:rPr>
                        <a:t>List of interviewed social partners and other stakeholders</a:t>
                      </a:r>
                      <a:endParaRPr lang="nl-BE" sz="1600" dirty="0">
                        <a:latin typeface="Arial" panose="020B0604020202020204" pitchFamily="34" charset="0"/>
                      </a:endParaRPr>
                    </a:p>
                  </a:txBody>
                  <a:tcPr/>
                </a:tc>
                <a:extLst>
                  <a:ext uri="{0D108BD9-81ED-4DB2-BD59-A6C34878D82A}">
                    <a16:rowId xmlns="" xmlns:a16="http://schemas.microsoft.com/office/drawing/2014/main" val="3602174994"/>
                  </a:ext>
                </a:extLst>
              </a:tr>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D3.2</a:t>
                      </a:r>
                      <a:r>
                        <a:rPr lang="nl-BE" sz="1800" b="1" dirty="0">
                          <a:solidFill>
                            <a:srgbClr val="000000"/>
                          </a:solidFill>
                          <a:latin typeface="Calibri" panose="020F0502020204030204" pitchFamily="34" charset="0"/>
                        </a:rPr>
                        <a:t>: </a:t>
                      </a:r>
                      <a:r>
                        <a:rPr lang="nl-BE" sz="1800" dirty="0">
                          <a:solidFill>
                            <a:srgbClr val="000000"/>
                          </a:solidFill>
                          <a:latin typeface="Calibri" panose="020F0502020204030204" pitchFamily="34" charset="0"/>
                        </a:rPr>
                        <a:t>6 national reports, each presenting 4 sector-specific case studies</a:t>
                      </a:r>
                      <a:endParaRPr lang="nl-BE" sz="1600" dirty="0">
                        <a:latin typeface="Arial" panose="020B0604020202020204" pitchFamily="34" charset="0"/>
                      </a:endParaRPr>
                    </a:p>
                  </a:txBody>
                  <a:tcPr/>
                </a:tc>
                <a:extLst>
                  <a:ext uri="{0D108BD9-81ED-4DB2-BD59-A6C34878D82A}">
                    <a16:rowId xmlns="" xmlns:a16="http://schemas.microsoft.com/office/drawing/2014/main" val="2981144648"/>
                  </a:ext>
                </a:extLst>
              </a:tr>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D3.3</a:t>
                      </a:r>
                      <a:r>
                        <a:rPr lang="nl-BE" sz="1800" b="1" dirty="0">
                          <a:solidFill>
                            <a:srgbClr val="000000"/>
                          </a:solidFill>
                          <a:latin typeface="Calibri" panose="020F0502020204030204" pitchFamily="34" charset="0"/>
                        </a:rPr>
                        <a:t>: </a:t>
                      </a:r>
                      <a:r>
                        <a:rPr lang="nl-BE" sz="1800" dirty="0">
                          <a:solidFill>
                            <a:srgbClr val="000000"/>
                          </a:solidFill>
                          <a:latin typeface="Calibri" panose="020F0502020204030204" pitchFamily="34" charset="0"/>
                        </a:rPr>
                        <a:t>6 national policy briefs (English</a:t>
                      </a:r>
                      <a:r>
                        <a:rPr lang="nl-BE" sz="1800" baseline="0" dirty="0">
                          <a:solidFill>
                            <a:srgbClr val="000000"/>
                          </a:solidFill>
                          <a:latin typeface="Calibri" panose="020F0502020204030204" pitchFamily="34" charset="0"/>
                        </a:rPr>
                        <a:t> and main national language)</a:t>
                      </a:r>
                      <a:endParaRPr lang="nl-BE" sz="1600" dirty="0">
                        <a:latin typeface="Arial" panose="020B0604020202020204" pitchFamily="34" charset="0"/>
                      </a:endParaRPr>
                    </a:p>
                  </a:txBody>
                  <a:tcPr/>
                </a:tc>
                <a:extLst>
                  <a:ext uri="{0D108BD9-81ED-4DB2-BD59-A6C34878D82A}">
                    <a16:rowId xmlns="" xmlns:a16="http://schemas.microsoft.com/office/drawing/2014/main" val="2746740057"/>
                  </a:ext>
                </a:extLst>
              </a:tr>
            </a:tbl>
          </a:graphicData>
        </a:graphic>
      </p:graphicFrame>
      <p:grpSp>
        <p:nvGrpSpPr>
          <p:cNvPr id="5" name="Group 4"/>
          <p:cNvGrpSpPr/>
          <p:nvPr/>
        </p:nvGrpSpPr>
        <p:grpSpPr>
          <a:xfrm>
            <a:off x="273909" y="6176963"/>
            <a:ext cx="2126392" cy="546469"/>
            <a:chOff x="3273041" y="3206795"/>
            <a:chExt cx="2981455" cy="953406"/>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7"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386484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WP3 – Case studies on the articulation of social dialogue</a:t>
            </a:r>
            <a:endParaRPr lang="nl-BE" sz="3000" dirty="0"/>
          </a:p>
        </p:txBody>
      </p:sp>
      <p:sp>
        <p:nvSpPr>
          <p:cNvPr id="3" name="Content Placeholder 2"/>
          <p:cNvSpPr>
            <a:spLocks noGrp="1"/>
          </p:cNvSpPr>
          <p:nvPr>
            <p:ph idx="1"/>
          </p:nvPr>
        </p:nvSpPr>
        <p:spPr/>
        <p:txBody>
          <a:bodyPr>
            <a:normAutofit/>
          </a:bodyPr>
          <a:lstStyle/>
          <a:p>
            <a:r>
              <a:rPr lang="nl-BE" sz="2400" b="1" dirty="0">
                <a:solidFill>
                  <a:srgbClr val="20786A"/>
                </a:solidFill>
              </a:rPr>
              <a:t>Task 3.1</a:t>
            </a:r>
            <a:r>
              <a:rPr lang="nl-BE" sz="2400" dirty="0"/>
              <a:t>: Preparation of case studies and data collection</a:t>
            </a:r>
          </a:p>
          <a:p>
            <a:pPr lvl="1"/>
            <a:r>
              <a:rPr lang="nl-BE" sz="2000" dirty="0"/>
              <a:t>6 countries, 4 sectors, 4 occupations</a:t>
            </a:r>
          </a:p>
          <a:p>
            <a:pPr lvl="1"/>
            <a:r>
              <a:rPr lang="nl-BE" sz="2000" dirty="0"/>
              <a:t>Interviews (min. 4 per sector), desk research, discourse analysis</a:t>
            </a:r>
          </a:p>
          <a:p>
            <a:pPr lvl="1"/>
            <a:r>
              <a:rPr lang="nl-BE" sz="2000" b="1" dirty="0"/>
              <a:t>Preparation of the case studies</a:t>
            </a:r>
            <a:r>
              <a:rPr lang="nl-BE" sz="2000" dirty="0"/>
              <a:t> (WP1): </a:t>
            </a:r>
          </a:p>
          <a:p>
            <a:pPr lvl="2"/>
            <a:r>
              <a:rPr lang="nl-BE" sz="1800" dirty="0"/>
              <a:t>Identify organisations and experts to be interviewed</a:t>
            </a:r>
          </a:p>
          <a:p>
            <a:pPr lvl="2"/>
            <a:r>
              <a:rPr lang="nl-BE" sz="1800" dirty="0"/>
              <a:t>Prepare draft interview questions</a:t>
            </a:r>
          </a:p>
          <a:p>
            <a:pPr lvl="1"/>
            <a:r>
              <a:rPr lang="nl-BE" sz="2000" b="1" dirty="0"/>
              <a:t>Preparation of the case studies</a:t>
            </a:r>
            <a:r>
              <a:rPr lang="nl-BE" sz="2000" dirty="0"/>
              <a:t> (WP3): </a:t>
            </a:r>
          </a:p>
          <a:p>
            <a:pPr lvl="2"/>
            <a:r>
              <a:rPr lang="nl-BE" sz="1800" dirty="0"/>
              <a:t>Update the draft interview questions</a:t>
            </a:r>
          </a:p>
          <a:p>
            <a:pPr lvl="2"/>
            <a:r>
              <a:rPr lang="nl-BE" sz="1800" dirty="0"/>
              <a:t>Update the list of potenial interviewees</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97873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WP3 – Case studies on the articulation of social dialogue</a:t>
            </a:r>
            <a:endParaRPr lang="nl-BE" sz="3000" dirty="0"/>
          </a:p>
        </p:txBody>
      </p:sp>
      <p:sp>
        <p:nvSpPr>
          <p:cNvPr id="3" name="Content Placeholder 2"/>
          <p:cNvSpPr>
            <a:spLocks noGrp="1"/>
          </p:cNvSpPr>
          <p:nvPr>
            <p:ph idx="1"/>
          </p:nvPr>
        </p:nvSpPr>
        <p:spPr/>
        <p:txBody>
          <a:bodyPr>
            <a:normAutofit/>
          </a:bodyPr>
          <a:lstStyle/>
          <a:p>
            <a:r>
              <a:rPr lang="nl-BE" sz="2400" b="1" dirty="0">
                <a:solidFill>
                  <a:srgbClr val="20786A"/>
                </a:solidFill>
              </a:rPr>
              <a:t>Task 3.2</a:t>
            </a:r>
            <a:r>
              <a:rPr lang="nl-BE" sz="2400" dirty="0"/>
              <a:t>: Drafting the case studies: reports and policy briefs</a:t>
            </a:r>
          </a:p>
          <a:p>
            <a:pPr lvl="1"/>
            <a:r>
              <a:rPr lang="nl-BE" sz="2000" dirty="0"/>
              <a:t>6 countries, 4 sectors, 4 occupations</a:t>
            </a:r>
          </a:p>
          <a:p>
            <a:pPr lvl="1"/>
            <a:r>
              <a:rPr lang="nl-BE" sz="2000" dirty="0"/>
              <a:t>Based on interviews, desk research, discourse analysis</a:t>
            </a:r>
          </a:p>
          <a:p>
            <a:pPr lvl="1"/>
            <a:r>
              <a:rPr lang="nl-BE" sz="2000" b="1" dirty="0"/>
              <a:t>Drafting of the case studies</a:t>
            </a:r>
            <a:r>
              <a:rPr lang="nl-BE" sz="2000" dirty="0"/>
              <a:t>: </a:t>
            </a:r>
          </a:p>
          <a:p>
            <a:pPr lvl="2"/>
            <a:r>
              <a:rPr lang="nl-BE" sz="1800" dirty="0"/>
              <a:t>Analysis of the data from the interviews</a:t>
            </a:r>
          </a:p>
          <a:p>
            <a:pPr lvl="2"/>
            <a:r>
              <a:rPr lang="nl-BE" sz="1800" dirty="0"/>
              <a:t>Discourse analysis: how are negotiations and outcomes perceived?</a:t>
            </a:r>
          </a:p>
          <a:p>
            <a:pPr lvl="2"/>
            <a:r>
              <a:rPr lang="nl-BE" sz="1800" dirty="0"/>
              <a:t>Comparative overview combining 4 sector analyses</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162664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WP4 </a:t>
            </a:r>
            <a:r>
              <a:rPr lang="en-US" sz="3000" dirty="0"/>
              <a:t>– </a:t>
            </a:r>
            <a:r>
              <a:rPr lang="en-US" sz="3000" dirty="0" smtClean="0"/>
              <a:t>Comparative research on SD articulation and its contribution to </a:t>
            </a:r>
            <a:r>
              <a:rPr lang="en-US" sz="3000" smtClean="0"/>
              <a:t>a well-functioning SD</a:t>
            </a:r>
            <a:r>
              <a:rPr lang="en-US" sz="3200" b="1" smtClean="0"/>
              <a:t> </a:t>
            </a:r>
            <a:endParaRPr lang="en-US" sz="3200" dirty="0"/>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
        <p:nvSpPr>
          <p:cNvPr id="9" name="Content Placeholder 2"/>
          <p:cNvSpPr>
            <a:spLocks noGrp="1"/>
          </p:cNvSpPr>
          <p:nvPr>
            <p:ph idx="1"/>
          </p:nvPr>
        </p:nvSpPr>
        <p:spPr>
          <a:xfrm>
            <a:off x="628650" y="1825625"/>
            <a:ext cx="7886700" cy="4351338"/>
          </a:xfrm>
        </p:spPr>
        <p:txBody>
          <a:bodyPr>
            <a:normAutofit/>
          </a:bodyPr>
          <a:lstStyle/>
          <a:p>
            <a:r>
              <a:rPr lang="nl-BE" sz="2200" dirty="0"/>
              <a:t>Led by </a:t>
            </a:r>
            <a:r>
              <a:rPr lang="nl-BE" sz="2200" dirty="0" smtClean="0"/>
              <a:t>CELSI, </a:t>
            </a:r>
            <a:r>
              <a:rPr lang="nl-BE" sz="2200" dirty="0"/>
              <a:t>strong involvement of all partners</a:t>
            </a:r>
          </a:p>
          <a:p>
            <a:r>
              <a:rPr lang="nl-BE" sz="2200" dirty="0"/>
              <a:t>Duration: </a:t>
            </a:r>
            <a:r>
              <a:rPr lang="nl-BE" sz="2200" dirty="0" smtClean="0"/>
              <a:t>M17-M22 (May 2019 </a:t>
            </a:r>
            <a:r>
              <a:rPr lang="nl-BE" sz="2200" dirty="0"/>
              <a:t>– </a:t>
            </a:r>
            <a:r>
              <a:rPr lang="nl-BE" sz="2200" dirty="0" smtClean="0"/>
              <a:t>Oct. </a:t>
            </a:r>
            <a:r>
              <a:rPr lang="nl-BE" sz="2200" dirty="0"/>
              <a:t>2019)</a:t>
            </a:r>
          </a:p>
          <a:p>
            <a:r>
              <a:rPr lang="nl-BE" sz="2200" b="1" dirty="0"/>
              <a:t>Objectives</a:t>
            </a:r>
            <a:r>
              <a:rPr lang="nl-BE" sz="2200" dirty="0" smtClean="0"/>
              <a:t>: </a:t>
            </a:r>
            <a:r>
              <a:rPr lang="nl-BE" sz="2200" dirty="0"/>
              <a:t>summarise and integrate EESDA’s findings on the articulation of </a:t>
            </a:r>
            <a:r>
              <a:rPr lang="nl-BE" sz="2200" dirty="0" smtClean="0"/>
              <a:t>SD by </a:t>
            </a:r>
            <a:r>
              <a:rPr lang="nl-BE" sz="2200" dirty="0"/>
              <a:t>bringing together results of WPs 1-3 </a:t>
            </a:r>
          </a:p>
          <a:p>
            <a:r>
              <a:rPr lang="nl-BE" sz="2200" b="1" dirty="0" smtClean="0"/>
              <a:t>Deliverables</a:t>
            </a:r>
            <a:r>
              <a:rPr lang="nl-BE" sz="2200" dirty="0"/>
              <a:t>: All are due in </a:t>
            </a:r>
            <a:r>
              <a:rPr lang="nl-BE" sz="2200" dirty="0" smtClean="0"/>
              <a:t>Oct. </a:t>
            </a:r>
            <a:r>
              <a:rPr lang="nl-BE" sz="2200" dirty="0"/>
              <a:t>2019:</a:t>
            </a:r>
          </a:p>
          <a:p>
            <a:pPr marL="0" indent="0">
              <a:buNone/>
            </a:pPr>
            <a:endParaRPr lang="nl-BE" sz="2200" dirty="0"/>
          </a:p>
          <a:p>
            <a:pPr marL="0" indent="0">
              <a:buNone/>
            </a:pPr>
            <a:endParaRPr lang="nl-BE" sz="2200" dirty="0" smtClean="0"/>
          </a:p>
          <a:p>
            <a:pPr marL="0" indent="0">
              <a:buNone/>
            </a:pPr>
            <a:endParaRPr lang="nl-BE" sz="2200" dirty="0"/>
          </a:p>
          <a:p>
            <a:pPr marL="0" indent="0">
              <a:buNone/>
            </a:pPr>
            <a:endParaRPr lang="nl-BE" sz="2200" dirty="0"/>
          </a:p>
          <a:p>
            <a:pPr lvl="1"/>
            <a:endParaRPr lang="nl-BE" sz="1800" b="1" dirty="0"/>
          </a:p>
          <a:p>
            <a:pPr lvl="1"/>
            <a:endParaRPr lang="nl-BE" sz="1800" b="1" dirty="0"/>
          </a:p>
          <a:p>
            <a:endParaRPr lang="nl-BE" dirty="0"/>
          </a:p>
        </p:txBody>
      </p:sp>
      <p:graphicFrame>
        <p:nvGraphicFramePr>
          <p:cNvPr id="10" name="Table 9"/>
          <p:cNvGraphicFramePr>
            <a:graphicFrameLocks noGrp="1"/>
          </p:cNvGraphicFramePr>
          <p:nvPr>
            <p:extLst>
              <p:ext uri="{D42A27DB-BD31-4B8C-83A1-F6EECF244321}">
                <p14:modId xmlns:p14="http://schemas.microsoft.com/office/powerpoint/2010/main" val="1605745877"/>
              </p:ext>
            </p:extLst>
          </p:nvPr>
        </p:nvGraphicFramePr>
        <p:xfrm>
          <a:off x="628650" y="4001294"/>
          <a:ext cx="7574400" cy="1920240"/>
        </p:xfrm>
        <a:graphic>
          <a:graphicData uri="http://schemas.openxmlformats.org/drawingml/2006/table">
            <a:tbl>
              <a:tblPr firstRow="1" bandRow="1">
                <a:tableStyleId>{5940675A-B579-460E-94D1-54222C63F5DA}</a:tableStyleId>
              </a:tblPr>
              <a:tblGrid>
                <a:gridCol w="7574400">
                  <a:extLst>
                    <a:ext uri="{9D8B030D-6E8A-4147-A177-3AD203B41FA5}">
                      <a16:colId xmlns="" xmlns:a16="http://schemas.microsoft.com/office/drawing/2014/main" val="3742507534"/>
                    </a:ext>
                  </a:extLst>
                </a:gridCol>
              </a:tblGrid>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smtClean="0">
                          <a:solidFill>
                            <a:srgbClr val="20786A"/>
                          </a:solidFill>
                          <a:latin typeface="Calibri" panose="020F0502020204030204" pitchFamily="34" charset="0"/>
                        </a:rPr>
                        <a:t>D4.1</a:t>
                      </a:r>
                      <a:r>
                        <a:rPr lang="nl-BE" sz="1800" b="1" dirty="0">
                          <a:solidFill>
                            <a:srgbClr val="000000"/>
                          </a:solidFill>
                          <a:latin typeface="Calibri" panose="020F0502020204030204" pitchFamily="34" charset="0"/>
                        </a:rPr>
                        <a:t>: </a:t>
                      </a:r>
                      <a:r>
                        <a:rPr lang="nl-BE" sz="1800" kern="1200" dirty="0" smtClean="0">
                          <a:solidFill>
                            <a:schemeClr val="tx1"/>
                          </a:solidFill>
                          <a:effectLst/>
                          <a:latin typeface="+mn-lt"/>
                          <a:ea typeface="+mn-ea"/>
                          <a:cs typeface="+mn-cs"/>
                        </a:rPr>
                        <a:t>Comparative report, integrating evidence collected as part of WP1-3 (CELSI)</a:t>
                      </a:r>
                      <a:endParaRPr lang="nl-BE" dirty="0" smtClean="0"/>
                    </a:p>
                  </a:txBody>
                  <a:tcPr/>
                </a:tc>
                <a:extLst>
                  <a:ext uri="{0D108BD9-81ED-4DB2-BD59-A6C34878D82A}">
                    <a16:rowId xmlns="" xmlns:a16="http://schemas.microsoft.com/office/drawing/2014/main" val="3602174994"/>
                  </a:ext>
                </a:extLst>
              </a:tr>
              <a:tr h="366000">
                <a:tc>
                  <a:txBody>
                    <a:bodyPr/>
                    <a:lstStyle/>
                    <a:p>
                      <a:r>
                        <a:rPr lang="nl-BE" sz="1800" b="1" dirty="0" smtClean="0">
                          <a:solidFill>
                            <a:srgbClr val="20786A"/>
                          </a:solidFill>
                          <a:latin typeface="Calibri" panose="020F0502020204030204" pitchFamily="34" charset="0"/>
                        </a:rPr>
                        <a:t>D4.2</a:t>
                      </a:r>
                      <a:r>
                        <a:rPr lang="nl-BE" sz="1800" b="1" dirty="0">
                          <a:solidFill>
                            <a:srgbClr val="000000"/>
                          </a:solidFill>
                          <a:latin typeface="Calibri" panose="020F0502020204030204" pitchFamily="34" charset="0"/>
                        </a:rPr>
                        <a:t>: </a:t>
                      </a:r>
                      <a:r>
                        <a:rPr lang="nl-BE" sz="1800" kern="1200" dirty="0" smtClean="0">
                          <a:solidFill>
                            <a:schemeClr val="tx1"/>
                          </a:solidFill>
                          <a:effectLst/>
                          <a:latin typeface="+mn-lt"/>
                          <a:ea typeface="+mn-ea"/>
                          <a:cs typeface="+mn-cs"/>
                        </a:rPr>
                        <a:t>Comparative policy brief, integrating evidence collected as part of WP1-3</a:t>
                      </a: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(CELSI)</a:t>
                      </a:r>
                      <a:endParaRPr lang="nl-BE" dirty="0"/>
                    </a:p>
                  </a:txBody>
                  <a:tcPr/>
                </a:tc>
                <a:extLst>
                  <a:ext uri="{0D108BD9-81ED-4DB2-BD59-A6C34878D82A}">
                    <a16:rowId xmlns="" xmlns:a16="http://schemas.microsoft.com/office/drawing/2014/main" val="2981144648"/>
                  </a:ext>
                </a:extLst>
              </a:tr>
              <a:tr h="366000">
                <a:tc>
                  <a:txBody>
                    <a:bodyPr/>
                    <a:lstStyle/>
                    <a:p>
                      <a:r>
                        <a:rPr lang="nl-BE" sz="1800" b="1" dirty="0" smtClean="0">
                          <a:solidFill>
                            <a:srgbClr val="20786A"/>
                          </a:solidFill>
                          <a:latin typeface="Calibri" panose="020F0502020204030204" pitchFamily="34" charset="0"/>
                        </a:rPr>
                        <a:t>D4.3</a:t>
                      </a:r>
                      <a:r>
                        <a:rPr lang="nl-BE" sz="1800" b="1" dirty="0">
                          <a:solidFill>
                            <a:srgbClr val="000000"/>
                          </a:solidFill>
                          <a:latin typeface="Calibri" panose="020F0502020204030204" pitchFamily="34" charset="0"/>
                        </a:rPr>
                        <a:t>: </a:t>
                      </a:r>
                      <a:r>
                        <a:rPr lang="nl-BE" sz="1800" kern="1200" dirty="0" smtClean="0">
                          <a:solidFill>
                            <a:schemeClr val="tx1"/>
                          </a:solidFill>
                          <a:effectLst/>
                          <a:latin typeface="+mn-lt"/>
                          <a:ea typeface="+mn-ea"/>
                          <a:cs typeface="+mn-cs"/>
                        </a:rPr>
                        <a:t>Report presenting policy recommendations on social dialogue articulation and effectiveness, future challenges and the way ahead (CEPS) </a:t>
                      </a:r>
                      <a:endParaRPr lang="nl-BE" dirty="0"/>
                    </a:p>
                  </a:txBody>
                  <a:tcPr/>
                </a:tc>
                <a:extLst>
                  <a:ext uri="{0D108BD9-81ED-4DB2-BD59-A6C34878D82A}">
                    <a16:rowId xmlns="" xmlns:a16="http://schemas.microsoft.com/office/drawing/2014/main" val="2746740057"/>
                  </a:ext>
                </a:extLst>
              </a:tr>
            </a:tbl>
          </a:graphicData>
        </a:graphic>
      </p:graphicFrame>
    </p:spTree>
    <p:extLst>
      <p:ext uri="{BB962C8B-B14F-4D97-AF65-F5344CB8AC3E}">
        <p14:creationId xmlns:p14="http://schemas.microsoft.com/office/powerpoint/2010/main" val="1780220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440616"/>
            <a:ext cx="8130339" cy="5008309"/>
          </a:xfrm>
        </p:spPr>
        <p:txBody>
          <a:bodyPr>
            <a:normAutofit/>
          </a:bodyPr>
          <a:lstStyle/>
          <a:p>
            <a:r>
              <a:rPr lang="nl-BE" sz="2400" b="1" dirty="0">
                <a:solidFill>
                  <a:srgbClr val="20786A"/>
                </a:solidFill>
              </a:rPr>
              <a:t>Task </a:t>
            </a:r>
            <a:r>
              <a:rPr lang="nl-BE" sz="2400" b="1" dirty="0" smtClean="0">
                <a:solidFill>
                  <a:srgbClr val="20786A"/>
                </a:solidFill>
              </a:rPr>
              <a:t>4.1</a:t>
            </a:r>
            <a:r>
              <a:rPr lang="nl-BE" sz="2400" dirty="0" smtClean="0"/>
              <a:t>: </a:t>
            </a:r>
            <a:r>
              <a:rPr lang="nl-BE" sz="2400" dirty="0"/>
              <a:t>Drafting a comparative report and a policy brief on project results </a:t>
            </a:r>
            <a:r>
              <a:rPr lang="nl-BE" sz="2400" dirty="0" smtClean="0"/>
              <a:t>(CELSI)</a:t>
            </a:r>
            <a:endParaRPr lang="nl-BE" sz="2400" dirty="0"/>
          </a:p>
          <a:p>
            <a:pPr lvl="1"/>
            <a:r>
              <a:rPr lang="nl-BE" sz="2200" dirty="0" smtClean="0"/>
              <a:t>Comparative </a:t>
            </a:r>
            <a:r>
              <a:rPr lang="nl-BE" sz="2200" dirty="0"/>
              <a:t>analysis of results from the literature review, survey, interviews, case studies and network analysis to formulate conclusions </a:t>
            </a:r>
            <a:r>
              <a:rPr lang="nl-BE" sz="2200" dirty="0" smtClean="0"/>
              <a:t>on: </a:t>
            </a:r>
          </a:p>
          <a:p>
            <a:pPr marL="1127125" lvl="1" indent="-222250"/>
            <a:r>
              <a:rPr lang="nl-BE" sz="1800" dirty="0"/>
              <a:t>H</a:t>
            </a:r>
            <a:r>
              <a:rPr lang="nl-BE" sz="1800" dirty="0" smtClean="0"/>
              <a:t>orizontal </a:t>
            </a:r>
            <a:r>
              <a:rPr lang="nl-BE" sz="1800" dirty="0"/>
              <a:t>and vertical linkages in social </a:t>
            </a:r>
            <a:r>
              <a:rPr lang="nl-BE" sz="1800" dirty="0" smtClean="0"/>
              <a:t>dialogue </a:t>
            </a:r>
          </a:p>
          <a:p>
            <a:pPr marL="1127125" lvl="1" indent="-222250"/>
            <a:r>
              <a:rPr lang="nl-BE" sz="1800" dirty="0"/>
              <a:t>P</a:t>
            </a:r>
            <a:r>
              <a:rPr lang="nl-BE" sz="1800" dirty="0" smtClean="0"/>
              <a:t>otential </a:t>
            </a:r>
            <a:r>
              <a:rPr lang="nl-BE" sz="1800" dirty="0"/>
              <a:t>improvements </a:t>
            </a:r>
            <a:r>
              <a:rPr lang="nl-BE" sz="1800" dirty="0" smtClean="0"/>
              <a:t>to SD </a:t>
            </a:r>
            <a:r>
              <a:rPr lang="nl-BE" sz="1800" dirty="0"/>
              <a:t>functioning and social partners’ capacity</a:t>
            </a:r>
            <a:r>
              <a:rPr lang="nl-BE" sz="2000" dirty="0"/>
              <a:t> </a:t>
            </a:r>
          </a:p>
          <a:p>
            <a:pPr marL="269875" lvl="2" indent="-254000"/>
            <a:r>
              <a:rPr lang="nl-BE" sz="2400" b="1" dirty="0" smtClean="0">
                <a:solidFill>
                  <a:srgbClr val="20786A"/>
                </a:solidFill>
              </a:rPr>
              <a:t>Task 4.2</a:t>
            </a:r>
            <a:r>
              <a:rPr lang="nl-BE" sz="2400" dirty="0" smtClean="0"/>
              <a:t>: Policy recommendations on improving SD articulation (CEPS)</a:t>
            </a:r>
          </a:p>
          <a:p>
            <a:pPr marL="714375" lvl="2" indent="-254000"/>
            <a:r>
              <a:rPr lang="nl-BE" sz="2200" dirty="0" smtClean="0"/>
              <a:t>highlight </a:t>
            </a:r>
            <a:r>
              <a:rPr lang="nl-BE" sz="2200" dirty="0"/>
              <a:t>areas where the articulation of </a:t>
            </a:r>
            <a:r>
              <a:rPr lang="nl-BE" sz="2200" dirty="0" smtClean="0"/>
              <a:t>SD could </a:t>
            </a:r>
            <a:r>
              <a:rPr lang="nl-BE" sz="2200" dirty="0"/>
              <a:t>be </a:t>
            </a:r>
            <a:r>
              <a:rPr lang="nl-BE" sz="2200" dirty="0" smtClean="0"/>
              <a:t>improved</a:t>
            </a:r>
          </a:p>
          <a:p>
            <a:pPr marL="714375" lvl="2" indent="-254000"/>
            <a:r>
              <a:rPr lang="nl-BE" sz="2200" dirty="0" smtClean="0"/>
              <a:t>initiatives </a:t>
            </a:r>
            <a:r>
              <a:rPr lang="nl-BE" sz="2200" dirty="0"/>
              <a:t>from social partners and other stakeholders to move </a:t>
            </a:r>
            <a:r>
              <a:rPr lang="nl-BE" sz="2200" dirty="0" smtClean="0"/>
              <a:t>forward</a:t>
            </a:r>
          </a:p>
          <a:p>
            <a:pPr marL="714375" lvl="2" indent="-254000"/>
            <a:r>
              <a:rPr lang="nl-BE" sz="2200" dirty="0" smtClean="0"/>
              <a:t>feature </a:t>
            </a:r>
            <a:r>
              <a:rPr lang="nl-BE" sz="2200" dirty="0"/>
              <a:t>inputs of social partners, in the form of key takeaways or </a:t>
            </a:r>
            <a:r>
              <a:rPr lang="nl-BE" sz="2200" dirty="0" smtClean="0"/>
              <a:t>examples</a:t>
            </a:r>
            <a:endParaRPr lang="nl-BE" sz="2400" dirty="0"/>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
        <p:nvSpPr>
          <p:cNvPr id="8" name="Title 1"/>
          <p:cNvSpPr>
            <a:spLocks noGrp="1"/>
          </p:cNvSpPr>
          <p:nvPr>
            <p:ph type="title"/>
          </p:nvPr>
        </p:nvSpPr>
        <p:spPr>
          <a:xfrm>
            <a:off x="628650" y="220748"/>
            <a:ext cx="7886700" cy="1325563"/>
          </a:xfrm>
        </p:spPr>
        <p:txBody>
          <a:bodyPr>
            <a:normAutofit/>
          </a:bodyPr>
          <a:lstStyle/>
          <a:p>
            <a:r>
              <a:rPr lang="en-US" sz="3000" dirty="0" smtClean="0"/>
              <a:t>WP4 </a:t>
            </a:r>
            <a:r>
              <a:rPr lang="en-US" sz="3000" dirty="0"/>
              <a:t>– </a:t>
            </a:r>
            <a:r>
              <a:rPr lang="en-US" sz="3000" dirty="0" smtClean="0"/>
              <a:t>Comparative research on SD articulation and its contribution to a well-functioning SD</a:t>
            </a:r>
            <a:r>
              <a:rPr lang="en-US" sz="3200" b="1" dirty="0" smtClean="0"/>
              <a:t> </a:t>
            </a:r>
            <a:endParaRPr lang="en-US" sz="3200" dirty="0"/>
          </a:p>
        </p:txBody>
      </p:sp>
    </p:spTree>
    <p:extLst>
      <p:ext uri="{BB962C8B-B14F-4D97-AF65-F5344CB8AC3E}">
        <p14:creationId xmlns:p14="http://schemas.microsoft.com/office/powerpoint/2010/main" val="34396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
        <p:nvSpPr>
          <p:cNvPr id="6" name="Rectangle 5"/>
          <p:cNvSpPr/>
          <p:nvPr/>
        </p:nvSpPr>
        <p:spPr>
          <a:xfrm>
            <a:off x="433137" y="920941"/>
            <a:ext cx="8435140" cy="5426870"/>
          </a:xfrm>
          <a:prstGeom prst="rect">
            <a:avLst/>
          </a:prstGeom>
        </p:spPr>
        <p:txBody>
          <a:bodyPr wrap="square">
            <a:spAutoFit/>
          </a:bodyPr>
          <a:lstStyle/>
          <a:p>
            <a:pPr algn="just">
              <a:lnSpc>
                <a:spcPct val="107000"/>
              </a:lnSpc>
              <a:spcAft>
                <a:spcPts val="0"/>
              </a:spcAft>
            </a:pPr>
            <a:r>
              <a:rPr lang="en-GB" b="1" dirty="0">
                <a:latin typeface="Calibri" charset="0"/>
                <a:ea typeface="Calibri" charset="0"/>
                <a:cs typeface="Times New Roman" charset="0"/>
              </a:rPr>
              <a:t>09:30-10:30 Welcome and brief introduction to the project</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Welcome to the consortium partners (Miroslav </a:t>
            </a:r>
            <a:r>
              <a:rPr lang="en-GB" dirty="0" err="1">
                <a:latin typeface="Calibri" charset="0"/>
                <a:ea typeface="Calibri" charset="0"/>
                <a:cs typeface="Times New Roman" charset="0"/>
              </a:rPr>
              <a:t>Beblavý</a:t>
            </a:r>
            <a:r>
              <a:rPr lang="en-GB" dirty="0">
                <a:latin typeface="Calibri" charset="0"/>
                <a:ea typeface="Calibri" charset="0"/>
                <a:cs typeface="Times New Roman" charset="0"/>
              </a:rPr>
              <a:t>, CEPS) </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The EESDA project overview and main goals (Marta Kahancová, CELSI)</a:t>
            </a:r>
            <a:endParaRPr lang="en-GB" sz="1400" dirty="0">
              <a:latin typeface="Calibri" charset="0"/>
              <a:ea typeface="Calibri" charset="0"/>
              <a:cs typeface="Times New Roman" charset="0"/>
            </a:endParaRPr>
          </a:p>
          <a:p>
            <a:pPr algn="just">
              <a:lnSpc>
                <a:spcPct val="107000"/>
              </a:lnSpc>
              <a:spcAft>
                <a:spcPts val="0"/>
              </a:spcAft>
            </a:pPr>
            <a:r>
              <a:rPr lang="en-GB" b="1" dirty="0">
                <a:latin typeface="Calibri" charset="0"/>
                <a:ea typeface="Calibri" charset="0"/>
                <a:cs typeface="Times New Roman" charset="0"/>
              </a:rPr>
              <a:t>10:30 – 10:45 Coffee break</a:t>
            </a:r>
            <a:endParaRPr lang="en-GB" sz="1400" dirty="0">
              <a:latin typeface="Calibri" charset="0"/>
              <a:ea typeface="Calibri" charset="0"/>
              <a:cs typeface="Times New Roman" charset="0"/>
            </a:endParaRPr>
          </a:p>
          <a:p>
            <a:pPr algn="just">
              <a:lnSpc>
                <a:spcPct val="107000"/>
              </a:lnSpc>
              <a:spcAft>
                <a:spcPts val="0"/>
              </a:spcAft>
            </a:pPr>
            <a:r>
              <a:rPr lang="en-GB" b="1" dirty="0">
                <a:latin typeface="Calibri" charset="0"/>
                <a:ea typeface="Calibri" charset="0"/>
                <a:cs typeface="Times New Roman" charset="0"/>
              </a:rPr>
              <a:t>10:45-12:15: Session 1 – Research</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1 (Marta Kahancová, CELSI)</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2: survey and interviews (</a:t>
            </a:r>
            <a:r>
              <a:rPr lang="en-GB" dirty="0" err="1">
                <a:latin typeface="Calibri" charset="0"/>
                <a:ea typeface="Calibri" charset="0"/>
                <a:cs typeface="Times New Roman" charset="0"/>
              </a:rPr>
              <a:t>Karolien</a:t>
            </a:r>
            <a:r>
              <a:rPr lang="en-GB" dirty="0">
                <a:latin typeface="Calibri" charset="0"/>
                <a:ea typeface="Calibri" charset="0"/>
                <a:cs typeface="Times New Roman" charset="0"/>
              </a:rPr>
              <a:t> </a:t>
            </a:r>
            <a:r>
              <a:rPr lang="en-GB" dirty="0" err="1">
                <a:latin typeface="Calibri" charset="0"/>
                <a:ea typeface="Calibri" charset="0"/>
                <a:cs typeface="Times New Roman" charset="0"/>
              </a:rPr>
              <a:t>Lenaerts</a:t>
            </a:r>
            <a:r>
              <a:rPr lang="en-GB" dirty="0">
                <a:latin typeface="Calibri" charset="0"/>
                <a:ea typeface="Calibri" charset="0"/>
                <a:cs typeface="Times New Roman" charset="0"/>
              </a:rPr>
              <a:t>, CEPS)</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2: network analysis (Carl </a:t>
            </a:r>
            <a:r>
              <a:rPr lang="en-GB" dirty="0" err="1">
                <a:latin typeface="Calibri" charset="0"/>
                <a:ea typeface="Calibri" charset="0"/>
                <a:cs typeface="Times New Roman" charset="0"/>
              </a:rPr>
              <a:t>Nordlund</a:t>
            </a:r>
            <a:r>
              <a:rPr lang="en-GB" dirty="0">
                <a:latin typeface="Calibri" charset="0"/>
                <a:ea typeface="Calibri" charset="0"/>
                <a:cs typeface="Times New Roman" charset="0"/>
              </a:rPr>
              <a:t>, LIU)</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3: country case studies (</a:t>
            </a:r>
            <a:r>
              <a:rPr lang="en-GB" dirty="0" err="1">
                <a:latin typeface="Calibri" charset="0"/>
                <a:ea typeface="Calibri" charset="0"/>
                <a:cs typeface="Times New Roman" charset="0"/>
              </a:rPr>
              <a:t>Karolien</a:t>
            </a:r>
            <a:r>
              <a:rPr lang="en-GB" dirty="0">
                <a:latin typeface="Calibri" charset="0"/>
                <a:ea typeface="Calibri" charset="0"/>
                <a:cs typeface="Times New Roman" charset="0"/>
              </a:rPr>
              <a:t> </a:t>
            </a:r>
            <a:r>
              <a:rPr lang="en-GB" dirty="0" err="1">
                <a:latin typeface="Calibri" charset="0"/>
                <a:ea typeface="Calibri" charset="0"/>
                <a:cs typeface="Times New Roman" charset="0"/>
              </a:rPr>
              <a:t>Lenaerts</a:t>
            </a:r>
            <a:r>
              <a:rPr lang="en-GB" dirty="0">
                <a:latin typeface="Calibri" charset="0"/>
                <a:ea typeface="Calibri" charset="0"/>
                <a:cs typeface="Times New Roman" charset="0"/>
              </a:rPr>
              <a:t>, CEPS</a:t>
            </a:r>
            <a:r>
              <a:rPr lang="en-GB" dirty="0" smtClean="0">
                <a:latin typeface="Calibri" charset="0"/>
                <a:ea typeface="Calibri" charset="0"/>
                <a:cs typeface="Times New Roman" charset="0"/>
              </a:rPr>
              <a:t>)</a:t>
            </a:r>
            <a:endParaRPr lang="en-GB" sz="1400" dirty="0">
              <a:latin typeface="Calibri" charset="0"/>
              <a:ea typeface="Calibri" charset="0"/>
              <a:cs typeface="Times New Roman" charset="0"/>
            </a:endParaRPr>
          </a:p>
          <a:p>
            <a:pPr algn="just">
              <a:lnSpc>
                <a:spcPct val="107000"/>
              </a:lnSpc>
              <a:spcAft>
                <a:spcPts val="0"/>
              </a:spcAft>
            </a:pPr>
            <a:r>
              <a:rPr lang="en-GB" b="1" dirty="0">
                <a:latin typeface="Calibri" charset="0"/>
                <a:ea typeface="Calibri" charset="0"/>
                <a:cs typeface="Times New Roman" charset="0"/>
              </a:rPr>
              <a:t>12:15-13:15: </a:t>
            </a:r>
            <a:r>
              <a:rPr lang="en-GB" b="1" dirty="0" smtClean="0">
                <a:latin typeface="Calibri" charset="0"/>
                <a:ea typeface="Calibri" charset="0"/>
                <a:cs typeface="Times New Roman" charset="0"/>
              </a:rPr>
              <a:t>Lunch</a:t>
            </a:r>
            <a:endParaRPr lang="en-GB" sz="1400" dirty="0">
              <a:latin typeface="Calibri" charset="0"/>
              <a:ea typeface="Calibri" charset="0"/>
              <a:cs typeface="Times New Roman" charset="0"/>
            </a:endParaRPr>
          </a:p>
          <a:p>
            <a:pPr algn="just">
              <a:lnSpc>
                <a:spcPct val="107000"/>
              </a:lnSpc>
              <a:spcAft>
                <a:spcPts val="0"/>
              </a:spcAft>
            </a:pPr>
            <a:r>
              <a:rPr lang="en-GB" b="1" dirty="0">
                <a:latin typeface="Calibri" charset="0"/>
                <a:ea typeface="Calibri" charset="0"/>
                <a:cs typeface="Times New Roman" charset="0"/>
              </a:rPr>
              <a:t>13:15-14:30: Session 2 – Research </a:t>
            </a:r>
            <a:r>
              <a:rPr lang="en-US" b="1" dirty="0">
                <a:latin typeface="Calibri" charset="0"/>
                <a:ea typeface="Calibri" charset="0"/>
                <a:cs typeface="Times New Roman" charset="0"/>
              </a:rPr>
              <a:t>and timeline</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4: comparative analysis (Marta Kahancová, CELSI)</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5: dissemination activities (Ana Silva, CEPS)</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WP6: work allocation and timeline (Marta Kahancová, CELSI)</a:t>
            </a:r>
            <a:endParaRPr lang="en-GB" sz="1400" dirty="0">
              <a:latin typeface="Calibri" charset="0"/>
              <a:ea typeface="Calibri" charset="0"/>
              <a:cs typeface="Times New Roman" charset="0"/>
            </a:endParaRPr>
          </a:p>
          <a:p>
            <a:pPr algn="just">
              <a:lnSpc>
                <a:spcPct val="107000"/>
              </a:lnSpc>
              <a:spcAft>
                <a:spcPts val="0"/>
              </a:spcAft>
            </a:pPr>
            <a:r>
              <a:rPr lang="en-GB" b="1" dirty="0">
                <a:latin typeface="Calibri" charset="0"/>
                <a:ea typeface="Calibri" charset="0"/>
                <a:cs typeface="Times New Roman" charset="0"/>
              </a:rPr>
              <a:t>14:30-14:45 Coffee Break</a:t>
            </a:r>
            <a:endParaRPr lang="en-GB" sz="1400" dirty="0">
              <a:latin typeface="Calibri" charset="0"/>
              <a:ea typeface="Calibri" charset="0"/>
              <a:cs typeface="Times New Roman" charset="0"/>
            </a:endParaRPr>
          </a:p>
          <a:p>
            <a:pPr algn="just">
              <a:lnSpc>
                <a:spcPct val="107000"/>
              </a:lnSpc>
              <a:spcAft>
                <a:spcPts val="0"/>
              </a:spcAft>
            </a:pPr>
            <a:r>
              <a:rPr lang="en-GB" b="1" dirty="0">
                <a:latin typeface="Calibri" charset="0"/>
                <a:ea typeface="Calibri" charset="0"/>
                <a:cs typeface="Times New Roman" charset="0"/>
              </a:rPr>
              <a:t>14:45-15:30 Session 3 – Project management</a:t>
            </a:r>
            <a:endParaRPr lang="en-GB" sz="1400" dirty="0">
              <a:latin typeface="Calibri" charset="0"/>
              <a:ea typeface="Calibri" charset="0"/>
              <a:cs typeface="Times New Roman" charset="0"/>
            </a:endParaRPr>
          </a:p>
          <a:p>
            <a:pPr marL="342900" lvl="0" indent="-342900" algn="just">
              <a:lnSpc>
                <a:spcPct val="107000"/>
              </a:lnSpc>
              <a:spcAft>
                <a:spcPts val="0"/>
              </a:spcAft>
              <a:buFont typeface="Symbol" charset="2"/>
              <a:buChar char=""/>
            </a:pPr>
            <a:r>
              <a:rPr lang="en-GB" dirty="0">
                <a:latin typeface="Calibri" charset="0"/>
                <a:ea typeface="Calibri" charset="0"/>
                <a:cs typeface="Times New Roman" charset="0"/>
              </a:rPr>
              <a:t>WP 6: management: financial rules and budget, reporting periods, payments, Consortium Agreement (Ana Silva, CEPS)</a:t>
            </a:r>
            <a:endParaRPr lang="en-GB" sz="1400" dirty="0">
              <a:effectLst/>
              <a:latin typeface="Calibri" charset="0"/>
              <a:ea typeface="Calibri" charset="0"/>
              <a:cs typeface="Times New Roman" charset="0"/>
            </a:endParaRPr>
          </a:p>
        </p:txBody>
      </p:sp>
      <p:sp>
        <p:nvSpPr>
          <p:cNvPr id="12" name="Title 1"/>
          <p:cNvSpPr>
            <a:spLocks noGrp="1"/>
          </p:cNvSpPr>
          <p:nvPr>
            <p:ph type="title"/>
          </p:nvPr>
        </p:nvSpPr>
        <p:spPr>
          <a:xfrm>
            <a:off x="468230" y="188664"/>
            <a:ext cx="7886700" cy="929418"/>
          </a:xfrm>
        </p:spPr>
        <p:txBody>
          <a:bodyPr>
            <a:noAutofit/>
          </a:bodyPr>
          <a:lstStyle/>
          <a:p>
            <a:r>
              <a:rPr lang="nl-BE" sz="3000" dirty="0" smtClean="0"/>
              <a:t>Agenda kick-off meeting</a:t>
            </a:r>
            <a:endParaRPr lang="nl-BE" sz="3000" dirty="0"/>
          </a:p>
        </p:txBody>
      </p:sp>
    </p:spTree>
    <p:extLst>
      <p:ext uri="{BB962C8B-B14F-4D97-AF65-F5344CB8AC3E}">
        <p14:creationId xmlns:p14="http://schemas.microsoft.com/office/powerpoint/2010/main" val="153567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000" dirty="0"/>
              <a:t>WP5 – Dissemination and communication</a:t>
            </a:r>
          </a:p>
        </p:txBody>
      </p:sp>
      <p:sp>
        <p:nvSpPr>
          <p:cNvPr id="3" name="Content Placeholder 2"/>
          <p:cNvSpPr>
            <a:spLocks noGrp="1"/>
          </p:cNvSpPr>
          <p:nvPr>
            <p:ph idx="1"/>
          </p:nvPr>
        </p:nvSpPr>
        <p:spPr/>
        <p:txBody>
          <a:bodyPr>
            <a:normAutofit/>
          </a:bodyPr>
          <a:lstStyle/>
          <a:p>
            <a:r>
              <a:rPr lang="nl-BE" sz="2200" dirty="0"/>
              <a:t>Led by CEPS, strong involvement of all partners</a:t>
            </a:r>
          </a:p>
          <a:p>
            <a:r>
              <a:rPr lang="nl-BE" sz="2200" dirty="0"/>
              <a:t>Duration: M1-M24 (Jan. 2018 – Dec. 2019)</a:t>
            </a:r>
          </a:p>
          <a:p>
            <a:r>
              <a:rPr lang="nl-BE" sz="2200" b="1" dirty="0"/>
              <a:t>Objectives</a:t>
            </a:r>
            <a:r>
              <a:rPr lang="nl-BE" sz="2200" dirty="0"/>
              <a:t>: Dissemination and communication of EESDA</a:t>
            </a:r>
          </a:p>
          <a:p>
            <a:r>
              <a:rPr lang="nl-BE" sz="2200" b="1" dirty="0"/>
              <a:t>Deliverables</a:t>
            </a:r>
            <a:r>
              <a:rPr lang="nl-BE" sz="2200" dirty="0"/>
              <a:t>: </a:t>
            </a:r>
          </a:p>
          <a:p>
            <a:pPr marL="0" indent="0">
              <a:buNone/>
            </a:pPr>
            <a:endParaRPr lang="nl-BE" sz="2200" dirty="0"/>
          </a:p>
          <a:p>
            <a:pPr marL="0" indent="0">
              <a:buNone/>
            </a:pPr>
            <a:endParaRPr lang="nl-BE" sz="2200" dirty="0"/>
          </a:p>
          <a:p>
            <a:pPr marL="0" indent="0">
              <a:buNone/>
            </a:pPr>
            <a:endParaRPr lang="nl-BE" sz="2200" dirty="0"/>
          </a:p>
          <a:p>
            <a:pPr lvl="1"/>
            <a:endParaRPr lang="nl-BE" sz="1800" b="1" dirty="0"/>
          </a:p>
          <a:p>
            <a:pPr lvl="1"/>
            <a:endParaRPr lang="nl-BE" sz="1800" b="1" dirty="0"/>
          </a:p>
          <a:p>
            <a:endParaRPr lang="nl-BE" dirty="0"/>
          </a:p>
        </p:txBody>
      </p:sp>
      <p:graphicFrame>
        <p:nvGraphicFramePr>
          <p:cNvPr id="4" name="Table 3"/>
          <p:cNvGraphicFramePr>
            <a:graphicFrameLocks noGrp="1"/>
          </p:cNvGraphicFramePr>
          <p:nvPr>
            <p:extLst>
              <p:ext uri="{D42A27DB-BD31-4B8C-83A1-F6EECF244321}">
                <p14:modId xmlns:p14="http://schemas.microsoft.com/office/powerpoint/2010/main" val="130122387"/>
              </p:ext>
            </p:extLst>
          </p:nvPr>
        </p:nvGraphicFramePr>
        <p:xfrm>
          <a:off x="760287" y="4001294"/>
          <a:ext cx="7574400" cy="1372080"/>
        </p:xfrm>
        <a:graphic>
          <a:graphicData uri="http://schemas.openxmlformats.org/drawingml/2006/table">
            <a:tbl>
              <a:tblPr firstRow="1" bandRow="1">
                <a:tableStyleId>{5940675A-B579-460E-94D1-54222C63F5DA}</a:tableStyleId>
              </a:tblPr>
              <a:tblGrid>
                <a:gridCol w="7574400">
                  <a:extLst>
                    <a:ext uri="{9D8B030D-6E8A-4147-A177-3AD203B41FA5}">
                      <a16:colId xmlns="" xmlns:a16="http://schemas.microsoft.com/office/drawing/2014/main" val="3742507534"/>
                    </a:ext>
                  </a:extLst>
                </a:gridCol>
              </a:tblGrid>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D5.1</a:t>
                      </a:r>
                      <a:r>
                        <a:rPr lang="nl-BE" sz="1800" b="1" dirty="0">
                          <a:solidFill>
                            <a:srgbClr val="000000"/>
                          </a:solidFill>
                          <a:latin typeface="Calibri" panose="020F0502020204030204" pitchFamily="34" charset="0"/>
                        </a:rPr>
                        <a:t>: </a:t>
                      </a:r>
                      <a:r>
                        <a:rPr lang="nl-BE" sz="1800" b="0" dirty="0">
                          <a:solidFill>
                            <a:srgbClr val="000000"/>
                          </a:solidFill>
                          <a:latin typeface="Calibri" panose="020F0502020204030204" pitchFamily="34" charset="0"/>
                        </a:rPr>
                        <a:t>Project</a:t>
                      </a:r>
                      <a:r>
                        <a:rPr lang="nl-BE" sz="1800" b="0" baseline="0" dirty="0">
                          <a:solidFill>
                            <a:srgbClr val="000000"/>
                          </a:solidFill>
                          <a:latin typeface="Calibri" panose="020F0502020204030204" pitchFamily="34" charset="0"/>
                        </a:rPr>
                        <a:t> website (March 2018)</a:t>
                      </a:r>
                      <a:endParaRPr lang="nl-BE" sz="1600" dirty="0">
                        <a:latin typeface="Arial" panose="020B0604020202020204" pitchFamily="34" charset="0"/>
                      </a:endParaRPr>
                    </a:p>
                  </a:txBody>
                  <a:tcPr/>
                </a:tc>
                <a:extLst>
                  <a:ext uri="{0D108BD9-81ED-4DB2-BD59-A6C34878D82A}">
                    <a16:rowId xmlns="" xmlns:a16="http://schemas.microsoft.com/office/drawing/2014/main" val="3602174994"/>
                  </a:ext>
                </a:extLst>
              </a:tr>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D5.2</a:t>
                      </a:r>
                      <a:r>
                        <a:rPr lang="nl-BE" sz="1800" b="1" dirty="0">
                          <a:solidFill>
                            <a:srgbClr val="000000"/>
                          </a:solidFill>
                          <a:latin typeface="Calibri" panose="020F0502020204030204" pitchFamily="34" charset="0"/>
                        </a:rPr>
                        <a:t>: </a:t>
                      </a:r>
                      <a:r>
                        <a:rPr lang="nl-BE" sz="1800" dirty="0">
                          <a:solidFill>
                            <a:srgbClr val="000000"/>
                          </a:solidFill>
                          <a:latin typeface="Calibri" panose="020F0502020204030204" pitchFamily="34" charset="0"/>
                        </a:rPr>
                        <a:t>Webinars (May 2019 </a:t>
                      </a:r>
                      <a:r>
                        <a:rPr lang="nl-BE" sz="1800" dirty="0" smtClean="0">
                          <a:solidFill>
                            <a:srgbClr val="000000"/>
                          </a:solidFill>
                          <a:latin typeface="Calibri" panose="020F0502020204030204" pitchFamily="34" charset="0"/>
                        </a:rPr>
                        <a:t>or </a:t>
                      </a:r>
                      <a:r>
                        <a:rPr lang="nl-BE" sz="1800" dirty="0">
                          <a:solidFill>
                            <a:srgbClr val="000000"/>
                          </a:solidFill>
                          <a:latin typeface="Calibri" panose="020F0502020204030204" pitchFamily="34" charset="0"/>
                        </a:rPr>
                        <a:t>September 2019)</a:t>
                      </a:r>
                      <a:endParaRPr lang="nl-BE" sz="1600" dirty="0">
                        <a:latin typeface="Arial" panose="020B0604020202020204" pitchFamily="34" charset="0"/>
                      </a:endParaRPr>
                    </a:p>
                  </a:txBody>
                  <a:tcPr/>
                </a:tc>
                <a:extLst>
                  <a:ext uri="{0D108BD9-81ED-4DB2-BD59-A6C34878D82A}">
                    <a16:rowId xmlns="" xmlns:a16="http://schemas.microsoft.com/office/drawing/2014/main" val="2981144648"/>
                  </a:ext>
                </a:extLst>
              </a:tr>
              <a:tr h="3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D5.3</a:t>
                      </a:r>
                      <a:r>
                        <a:rPr lang="nl-BE" sz="1800" b="0" dirty="0">
                          <a:solidFill>
                            <a:srgbClr val="000000"/>
                          </a:solidFill>
                          <a:latin typeface="Calibri" panose="020F0502020204030204" pitchFamily="34" charset="0"/>
                        </a:rPr>
                        <a:t>: Lunch time meetings (</a:t>
                      </a:r>
                      <a:r>
                        <a:rPr lang="nl-BE" sz="1800" dirty="0">
                          <a:solidFill>
                            <a:srgbClr val="000000"/>
                          </a:solidFill>
                          <a:latin typeface="Calibri" panose="020F0502020204030204" pitchFamily="34" charset="0"/>
                        </a:rPr>
                        <a:t>May 2019 </a:t>
                      </a:r>
                      <a:r>
                        <a:rPr lang="nl-BE" sz="1800" dirty="0" smtClean="0">
                          <a:solidFill>
                            <a:srgbClr val="000000"/>
                          </a:solidFill>
                          <a:latin typeface="Calibri" panose="020F0502020204030204" pitchFamily="34" charset="0"/>
                        </a:rPr>
                        <a:t>or </a:t>
                      </a:r>
                      <a:r>
                        <a:rPr lang="nl-BE" sz="1800" dirty="0">
                          <a:solidFill>
                            <a:srgbClr val="000000"/>
                          </a:solidFill>
                          <a:latin typeface="Calibri" panose="020F0502020204030204" pitchFamily="34" charset="0"/>
                        </a:rPr>
                        <a:t>September 2019</a:t>
                      </a:r>
                      <a:r>
                        <a:rPr lang="nl-BE" sz="1800" b="0" dirty="0">
                          <a:solidFill>
                            <a:srgbClr val="000000"/>
                          </a:solidFill>
                          <a:latin typeface="Calibri" panose="020F0502020204030204" pitchFamily="34" charset="0"/>
                        </a:rPr>
                        <a:t>) and final conference (November 2019)</a:t>
                      </a:r>
                      <a:endParaRPr lang="nl-BE" sz="1600" b="0" dirty="0">
                        <a:latin typeface="Arial" panose="020B0604020202020204" pitchFamily="34" charset="0"/>
                      </a:endParaRPr>
                    </a:p>
                  </a:txBody>
                  <a:tcPr/>
                </a:tc>
                <a:extLst>
                  <a:ext uri="{0D108BD9-81ED-4DB2-BD59-A6C34878D82A}">
                    <a16:rowId xmlns="" xmlns:a16="http://schemas.microsoft.com/office/drawing/2014/main" val="2746740057"/>
                  </a:ext>
                </a:extLst>
              </a:tr>
            </a:tbl>
          </a:graphicData>
        </a:graphic>
      </p:graphicFrame>
      <p:grpSp>
        <p:nvGrpSpPr>
          <p:cNvPr id="5" name="Group 4"/>
          <p:cNvGrpSpPr/>
          <p:nvPr/>
        </p:nvGrpSpPr>
        <p:grpSpPr>
          <a:xfrm>
            <a:off x="273909" y="6176963"/>
            <a:ext cx="2126392" cy="546469"/>
            <a:chOff x="3273041" y="3206795"/>
            <a:chExt cx="2981455" cy="953406"/>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7"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74572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000" dirty="0"/>
              <a:t>WP5 – Dissemination and communication</a:t>
            </a:r>
          </a:p>
        </p:txBody>
      </p:sp>
      <p:sp>
        <p:nvSpPr>
          <p:cNvPr id="3" name="Content Placeholder 2"/>
          <p:cNvSpPr>
            <a:spLocks noGrp="1"/>
          </p:cNvSpPr>
          <p:nvPr>
            <p:ph idx="1"/>
          </p:nvPr>
        </p:nvSpPr>
        <p:spPr/>
        <p:txBody>
          <a:bodyPr/>
          <a:lstStyle/>
          <a:p>
            <a:r>
              <a:rPr lang="nl-BE" dirty="0"/>
              <a:t>Website and sharing folder</a:t>
            </a:r>
          </a:p>
          <a:p>
            <a:pPr lvl="1"/>
            <a:r>
              <a:rPr lang="nl-BE" dirty="0"/>
              <a:t>CELSI’s website? Dropbox?</a:t>
            </a:r>
          </a:p>
          <a:p>
            <a:r>
              <a:rPr lang="nl-BE" dirty="0"/>
              <a:t>Webinars (all partners, 2x) (uploaded to the website)</a:t>
            </a:r>
          </a:p>
          <a:p>
            <a:r>
              <a:rPr lang="nl-BE" dirty="0"/>
              <a:t>Publications (includes academic journals)</a:t>
            </a:r>
          </a:p>
          <a:p>
            <a:r>
              <a:rPr lang="nl-BE" dirty="0"/>
              <a:t>Lunch time meetings (all partners, 2x)</a:t>
            </a:r>
          </a:p>
          <a:p>
            <a:r>
              <a:rPr lang="nl-BE" dirty="0"/>
              <a:t>Final conference in Lisbon in november 2019</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661634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000" dirty="0"/>
              <a:t>WP6 – Management and quality control</a:t>
            </a:r>
          </a:p>
        </p:txBody>
      </p:sp>
      <p:sp>
        <p:nvSpPr>
          <p:cNvPr id="3" name="Content Placeholder 2"/>
          <p:cNvSpPr>
            <a:spLocks noGrp="1"/>
          </p:cNvSpPr>
          <p:nvPr>
            <p:ph idx="1"/>
          </p:nvPr>
        </p:nvSpPr>
        <p:spPr/>
        <p:txBody>
          <a:bodyPr>
            <a:normAutofit/>
          </a:bodyPr>
          <a:lstStyle/>
          <a:p>
            <a:r>
              <a:rPr lang="nl-BE" sz="2200" dirty="0"/>
              <a:t>Led by CEPS, strong involvement of all partners</a:t>
            </a:r>
          </a:p>
          <a:p>
            <a:r>
              <a:rPr lang="nl-BE" sz="2200" dirty="0"/>
              <a:t>Duration: M1-M24 (Jan. 2018 – Dec. 2019)</a:t>
            </a:r>
          </a:p>
          <a:p>
            <a:r>
              <a:rPr lang="nl-BE" sz="2200" b="1" dirty="0"/>
              <a:t>Objectives</a:t>
            </a:r>
            <a:r>
              <a:rPr lang="nl-BE" sz="2200" dirty="0"/>
              <a:t>: Management and quality control of EESDA</a:t>
            </a:r>
          </a:p>
          <a:p>
            <a:r>
              <a:rPr lang="nl-BE" sz="2200" b="1" dirty="0"/>
              <a:t>Deliverables</a:t>
            </a:r>
            <a:r>
              <a:rPr lang="nl-BE" sz="2200" dirty="0"/>
              <a:t>: deadlines are listed in timetable:</a:t>
            </a:r>
          </a:p>
          <a:p>
            <a:pPr marL="0" indent="0">
              <a:buNone/>
            </a:pPr>
            <a:endParaRPr lang="nl-BE" sz="2200" dirty="0"/>
          </a:p>
          <a:p>
            <a:pPr marL="0" indent="0">
              <a:buNone/>
            </a:pPr>
            <a:endParaRPr lang="nl-BE" sz="2200" dirty="0"/>
          </a:p>
          <a:p>
            <a:pPr marL="0" indent="0">
              <a:buNone/>
            </a:pPr>
            <a:endParaRPr lang="nl-BE" sz="2200" dirty="0"/>
          </a:p>
          <a:p>
            <a:pPr marL="0" indent="0">
              <a:buNone/>
            </a:pPr>
            <a:endParaRPr lang="nl-BE" sz="2200" dirty="0"/>
          </a:p>
          <a:p>
            <a:pPr marL="0" indent="0">
              <a:buNone/>
            </a:pPr>
            <a:r>
              <a:rPr lang="nl-BE" sz="2200" dirty="0"/>
              <a:t>Next meeting: Brussels, July 2018</a:t>
            </a:r>
          </a:p>
          <a:p>
            <a:pPr lvl="1"/>
            <a:endParaRPr lang="nl-BE" sz="1800" b="1" dirty="0"/>
          </a:p>
          <a:p>
            <a:pPr lvl="1"/>
            <a:endParaRPr lang="nl-BE" sz="1800" b="1" dirty="0"/>
          </a:p>
          <a:p>
            <a:endParaRPr lang="nl-BE" dirty="0"/>
          </a:p>
        </p:txBody>
      </p:sp>
      <p:graphicFrame>
        <p:nvGraphicFramePr>
          <p:cNvPr id="4" name="Table 3"/>
          <p:cNvGraphicFramePr>
            <a:graphicFrameLocks noGrp="1"/>
          </p:cNvGraphicFramePr>
          <p:nvPr>
            <p:extLst>
              <p:ext uri="{D42A27DB-BD31-4B8C-83A1-F6EECF244321}">
                <p14:modId xmlns:p14="http://schemas.microsoft.com/office/powerpoint/2010/main" val="1160983349"/>
              </p:ext>
            </p:extLst>
          </p:nvPr>
        </p:nvGraphicFramePr>
        <p:xfrm>
          <a:off x="760287" y="4001294"/>
          <a:ext cx="7574400" cy="1051396"/>
        </p:xfrm>
        <a:graphic>
          <a:graphicData uri="http://schemas.openxmlformats.org/drawingml/2006/table">
            <a:tbl>
              <a:tblPr firstRow="1" bandRow="1">
                <a:tableStyleId>{5940675A-B579-460E-94D1-54222C63F5DA}</a:tableStyleId>
              </a:tblPr>
              <a:tblGrid>
                <a:gridCol w="7574400">
                  <a:extLst>
                    <a:ext uri="{9D8B030D-6E8A-4147-A177-3AD203B41FA5}">
                      <a16:colId xmlns="" xmlns:a16="http://schemas.microsoft.com/office/drawing/2014/main" val="3742507534"/>
                    </a:ext>
                  </a:extLst>
                </a:gridCol>
              </a:tblGrid>
              <a:tr h="323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D6.1</a:t>
                      </a:r>
                      <a:r>
                        <a:rPr lang="nl-BE" sz="1800" b="1" dirty="0">
                          <a:solidFill>
                            <a:srgbClr val="000000"/>
                          </a:solidFill>
                          <a:latin typeface="Calibri" panose="020F0502020204030204" pitchFamily="34" charset="0"/>
                        </a:rPr>
                        <a:t>: </a:t>
                      </a:r>
                      <a:r>
                        <a:rPr lang="nl-BE" sz="1800" b="0" dirty="0">
                          <a:solidFill>
                            <a:srgbClr val="000000"/>
                          </a:solidFill>
                          <a:latin typeface="Calibri" panose="020F0502020204030204" pitchFamily="34" charset="0"/>
                        </a:rPr>
                        <a:t>Kick-off meeting</a:t>
                      </a:r>
                      <a:r>
                        <a:rPr lang="nl-BE" sz="1800" b="0" baseline="0" dirty="0">
                          <a:solidFill>
                            <a:srgbClr val="000000"/>
                          </a:solidFill>
                          <a:latin typeface="Calibri" panose="020F0502020204030204" pitchFamily="34" charset="0"/>
                        </a:rPr>
                        <a:t> (February 2018), progress meetings (July 2018, January 2019, July 2019)</a:t>
                      </a:r>
                      <a:endParaRPr lang="nl-BE" sz="1600" dirty="0">
                        <a:latin typeface="Arial" panose="020B0604020202020204" pitchFamily="34" charset="0"/>
                      </a:endParaRPr>
                    </a:p>
                  </a:txBody>
                  <a:tcPr/>
                </a:tc>
                <a:extLst>
                  <a:ext uri="{0D108BD9-81ED-4DB2-BD59-A6C34878D82A}">
                    <a16:rowId xmlns="" xmlns:a16="http://schemas.microsoft.com/office/drawing/2014/main" val="3602174994"/>
                  </a:ext>
                </a:extLst>
              </a:tr>
              <a:tr h="411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a:solidFill>
                            <a:srgbClr val="20786A"/>
                          </a:solidFill>
                          <a:latin typeface="Calibri" panose="020F0502020204030204" pitchFamily="34" charset="0"/>
                        </a:rPr>
                        <a:t>D6.2</a:t>
                      </a:r>
                      <a:r>
                        <a:rPr lang="nl-BE" sz="1800" b="1" dirty="0">
                          <a:solidFill>
                            <a:srgbClr val="000000"/>
                          </a:solidFill>
                          <a:latin typeface="Calibri" panose="020F0502020204030204" pitchFamily="34" charset="0"/>
                        </a:rPr>
                        <a:t>: </a:t>
                      </a:r>
                      <a:r>
                        <a:rPr lang="nl-BE" sz="1800" dirty="0">
                          <a:solidFill>
                            <a:srgbClr val="000000"/>
                          </a:solidFill>
                          <a:latin typeface="Calibri" panose="020F0502020204030204" pitchFamily="34" charset="0"/>
                        </a:rPr>
                        <a:t>Reporting</a:t>
                      </a:r>
                      <a:r>
                        <a:rPr lang="nl-BE" sz="1800" baseline="0" dirty="0">
                          <a:solidFill>
                            <a:srgbClr val="000000"/>
                          </a:solidFill>
                          <a:latin typeface="Calibri" panose="020F0502020204030204" pitchFamily="34" charset="0"/>
                        </a:rPr>
                        <a:t> to the EC (December 2018, December 2019)</a:t>
                      </a:r>
                      <a:endParaRPr lang="nl-BE" sz="1600" dirty="0">
                        <a:latin typeface="Arial" panose="020B0604020202020204" pitchFamily="34" charset="0"/>
                      </a:endParaRPr>
                    </a:p>
                  </a:txBody>
                  <a:tcPr/>
                </a:tc>
                <a:extLst>
                  <a:ext uri="{0D108BD9-81ED-4DB2-BD59-A6C34878D82A}">
                    <a16:rowId xmlns="" xmlns:a16="http://schemas.microsoft.com/office/drawing/2014/main" val="2981144648"/>
                  </a:ext>
                </a:extLst>
              </a:tr>
            </a:tbl>
          </a:graphicData>
        </a:graphic>
      </p:graphicFrame>
      <p:grpSp>
        <p:nvGrpSpPr>
          <p:cNvPr id="5" name="Group 4"/>
          <p:cNvGrpSpPr/>
          <p:nvPr/>
        </p:nvGrpSpPr>
        <p:grpSpPr>
          <a:xfrm>
            <a:off x="273909" y="6176963"/>
            <a:ext cx="2126392" cy="546469"/>
            <a:chOff x="3273041" y="3206795"/>
            <a:chExt cx="2981455" cy="953406"/>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7"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84582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000" dirty="0"/>
              <a:t>WP6 – Management and quality control</a:t>
            </a:r>
          </a:p>
        </p:txBody>
      </p:sp>
      <p:grpSp>
        <p:nvGrpSpPr>
          <p:cNvPr id="5" name="Group 4"/>
          <p:cNvGrpSpPr/>
          <p:nvPr/>
        </p:nvGrpSpPr>
        <p:grpSpPr>
          <a:xfrm>
            <a:off x="273909" y="6176963"/>
            <a:ext cx="2126392" cy="546469"/>
            <a:chOff x="3273041" y="3206795"/>
            <a:chExt cx="2981455" cy="953406"/>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7"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86002" y="-471345"/>
            <a:ext cx="6264443" cy="8394252"/>
          </a:xfrm>
          <a:prstGeom prst="rect">
            <a:avLst/>
          </a:prstGeom>
        </p:spPr>
      </p:pic>
    </p:spTree>
    <p:extLst>
      <p:ext uri="{BB962C8B-B14F-4D97-AF65-F5344CB8AC3E}">
        <p14:creationId xmlns:p14="http://schemas.microsoft.com/office/powerpoint/2010/main" val="25387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000" dirty="0"/>
              <a:t>Project Managment</a:t>
            </a:r>
          </a:p>
        </p:txBody>
      </p:sp>
      <p:sp>
        <p:nvSpPr>
          <p:cNvPr id="3" name="Content Placeholder 2"/>
          <p:cNvSpPr>
            <a:spLocks noGrp="1"/>
          </p:cNvSpPr>
          <p:nvPr>
            <p:ph idx="1"/>
          </p:nvPr>
        </p:nvSpPr>
        <p:spPr>
          <a:xfrm>
            <a:off x="628650" y="1473933"/>
            <a:ext cx="7886700" cy="4703030"/>
          </a:xfrm>
        </p:spPr>
        <p:txBody>
          <a:bodyPr>
            <a:normAutofit/>
          </a:bodyPr>
          <a:lstStyle/>
          <a:p>
            <a:pPr algn="just">
              <a:lnSpc>
                <a:spcPts val="2500"/>
              </a:lnSpc>
              <a:defRPr/>
            </a:pPr>
            <a:r>
              <a:rPr lang="en-US" sz="2000" b="1" dirty="0">
                <a:solidFill>
                  <a:schemeClr val="tx1">
                    <a:lumMod val="85000"/>
                    <a:lumOff val="15000"/>
                  </a:schemeClr>
                </a:solidFill>
                <a:cs typeface="Gautami" pitchFamily="2"/>
              </a:rPr>
              <a:t>5 Partners </a:t>
            </a:r>
            <a:r>
              <a:rPr lang="en-US" sz="2000" dirty="0">
                <a:solidFill>
                  <a:schemeClr val="tx1">
                    <a:lumMod val="85000"/>
                    <a:lumOff val="15000"/>
                  </a:schemeClr>
                </a:solidFill>
                <a:cs typeface="Gautami" pitchFamily="2"/>
              </a:rPr>
              <a:t>(CEPS, CELSI, CCP, UGOT, UTARTU) and </a:t>
            </a:r>
            <a:r>
              <a:rPr lang="en-US" sz="2000" b="1" dirty="0">
                <a:solidFill>
                  <a:schemeClr val="tx1">
                    <a:lumMod val="85000"/>
                    <a:lumOff val="15000"/>
                  </a:schemeClr>
                </a:solidFill>
                <a:cs typeface="Gautami" pitchFamily="2"/>
              </a:rPr>
              <a:t>1 Sub-contractor </a:t>
            </a:r>
            <a:r>
              <a:rPr lang="en-US" sz="2000" dirty="0">
                <a:solidFill>
                  <a:schemeClr val="tx1">
                    <a:lumMod val="85000"/>
                    <a:lumOff val="15000"/>
                  </a:schemeClr>
                </a:solidFill>
                <a:cs typeface="Gautami" pitchFamily="2"/>
              </a:rPr>
              <a:t>(Carl </a:t>
            </a:r>
            <a:r>
              <a:rPr lang="en-US" sz="2000" dirty="0" err="1">
                <a:solidFill>
                  <a:schemeClr val="tx1">
                    <a:lumMod val="85000"/>
                    <a:lumOff val="15000"/>
                  </a:schemeClr>
                </a:solidFill>
                <a:cs typeface="Gautami" pitchFamily="2"/>
              </a:rPr>
              <a:t>Nordlund</a:t>
            </a:r>
            <a:r>
              <a:rPr lang="en-US" sz="2000" dirty="0">
                <a:solidFill>
                  <a:schemeClr val="tx1">
                    <a:lumMod val="85000"/>
                    <a:lumOff val="15000"/>
                  </a:schemeClr>
                </a:solidFill>
                <a:cs typeface="Gautami" pitchFamily="2"/>
              </a:rPr>
              <a:t>, Linköping University</a:t>
            </a:r>
          </a:p>
          <a:p>
            <a:pPr algn="just">
              <a:lnSpc>
                <a:spcPts val="2500"/>
              </a:lnSpc>
              <a:defRPr/>
            </a:pPr>
            <a:r>
              <a:rPr lang="en-US" sz="2000" b="1" dirty="0">
                <a:solidFill>
                  <a:schemeClr val="tx1">
                    <a:lumMod val="85000"/>
                    <a:lumOff val="15000"/>
                  </a:schemeClr>
                </a:solidFill>
                <a:cs typeface="Gautami" pitchFamily="2"/>
              </a:rPr>
              <a:t>Duration</a:t>
            </a:r>
            <a:r>
              <a:rPr lang="en-US" sz="2000" dirty="0">
                <a:solidFill>
                  <a:schemeClr val="tx1">
                    <a:lumMod val="85000"/>
                    <a:lumOff val="15000"/>
                  </a:schemeClr>
                </a:solidFill>
                <a:cs typeface="Gautami" pitchFamily="2"/>
              </a:rPr>
              <a:t>: 24 months. From January 2018 to December 2019.</a:t>
            </a:r>
          </a:p>
          <a:p>
            <a:pPr algn="just">
              <a:lnSpc>
                <a:spcPts val="2500"/>
              </a:lnSpc>
              <a:defRPr/>
            </a:pPr>
            <a:r>
              <a:rPr lang="en-US" sz="2000" b="1" dirty="0">
                <a:solidFill>
                  <a:schemeClr val="tx1">
                    <a:lumMod val="85000"/>
                    <a:lumOff val="15000"/>
                  </a:schemeClr>
                </a:solidFill>
                <a:cs typeface="Gautami" pitchFamily="2"/>
              </a:rPr>
              <a:t>Funding rate</a:t>
            </a:r>
            <a:r>
              <a:rPr lang="en-US" sz="2000" dirty="0">
                <a:solidFill>
                  <a:schemeClr val="tx1">
                    <a:lumMod val="85000"/>
                    <a:lumOff val="15000"/>
                  </a:schemeClr>
                </a:solidFill>
                <a:cs typeface="Gautami" pitchFamily="2"/>
              </a:rPr>
              <a:t>: 90%.</a:t>
            </a:r>
          </a:p>
          <a:p>
            <a:pPr algn="just">
              <a:lnSpc>
                <a:spcPts val="2500"/>
              </a:lnSpc>
              <a:defRPr/>
            </a:pPr>
            <a:r>
              <a:rPr lang="en-US" sz="2000" dirty="0">
                <a:solidFill>
                  <a:schemeClr val="tx1">
                    <a:lumMod val="85000"/>
                    <a:lumOff val="15000"/>
                  </a:schemeClr>
                </a:solidFill>
                <a:cs typeface="Gautami" pitchFamily="2"/>
              </a:rPr>
              <a:t>Total </a:t>
            </a:r>
            <a:r>
              <a:rPr lang="en-US" sz="2000" b="1" dirty="0">
                <a:solidFill>
                  <a:schemeClr val="tx1">
                    <a:lumMod val="85000"/>
                    <a:lumOff val="15000"/>
                  </a:schemeClr>
                </a:solidFill>
                <a:cs typeface="Gautami" pitchFamily="2"/>
              </a:rPr>
              <a:t>grant</a:t>
            </a:r>
            <a:r>
              <a:rPr lang="en-US" sz="2000" dirty="0">
                <a:solidFill>
                  <a:schemeClr val="tx1">
                    <a:lumMod val="85000"/>
                    <a:lumOff val="15000"/>
                  </a:schemeClr>
                </a:solidFill>
                <a:cs typeface="Gautami" pitchFamily="2"/>
              </a:rPr>
              <a:t> amount: EUR 378 635,08 (total eligible costs: EUR 420 705,65).</a:t>
            </a:r>
          </a:p>
          <a:p>
            <a:pPr algn="just">
              <a:lnSpc>
                <a:spcPts val="2500"/>
              </a:lnSpc>
              <a:defRPr/>
            </a:pPr>
            <a:r>
              <a:rPr lang="en-US" sz="2000" dirty="0">
                <a:solidFill>
                  <a:schemeClr val="tx1">
                    <a:lumMod val="85000"/>
                    <a:lumOff val="15000"/>
                  </a:schemeClr>
                </a:solidFill>
                <a:cs typeface="Gautami" pitchFamily="2"/>
              </a:rPr>
              <a:t>2 </a:t>
            </a:r>
            <a:r>
              <a:rPr lang="en-US" sz="2000" b="1" dirty="0">
                <a:solidFill>
                  <a:schemeClr val="tx1">
                    <a:lumMod val="85000"/>
                    <a:lumOff val="15000"/>
                  </a:schemeClr>
                </a:solidFill>
                <a:cs typeface="Gautami" pitchFamily="2"/>
              </a:rPr>
              <a:t>reporting</a:t>
            </a:r>
            <a:r>
              <a:rPr lang="en-US" sz="2000" dirty="0">
                <a:solidFill>
                  <a:schemeClr val="tx1">
                    <a:lumMod val="85000"/>
                    <a:lumOff val="15000"/>
                  </a:schemeClr>
                </a:solidFill>
                <a:cs typeface="Gautami" pitchFamily="2"/>
              </a:rPr>
              <a:t> periods: at Month 12 (Dec. 2017) and Month 24 (Dec. 2018).</a:t>
            </a:r>
          </a:p>
          <a:p>
            <a:pPr lvl="1" algn="just">
              <a:lnSpc>
                <a:spcPts val="2500"/>
              </a:lnSpc>
              <a:defRPr/>
            </a:pPr>
            <a:r>
              <a:rPr lang="en-US" sz="1600" dirty="0">
                <a:solidFill>
                  <a:schemeClr val="tx1">
                    <a:lumMod val="85000"/>
                    <a:lumOff val="15000"/>
                  </a:schemeClr>
                </a:solidFill>
                <a:cs typeface="Gautami" pitchFamily="2"/>
              </a:rPr>
              <a:t>Report Month 12: Financial Report + written report (60 days)</a:t>
            </a:r>
          </a:p>
          <a:p>
            <a:pPr lvl="1" algn="just">
              <a:lnSpc>
                <a:spcPts val="2500"/>
              </a:lnSpc>
              <a:defRPr/>
            </a:pPr>
            <a:r>
              <a:rPr lang="en-US" sz="1600" dirty="0">
                <a:solidFill>
                  <a:schemeClr val="tx1">
                    <a:lumMod val="85000"/>
                    <a:lumOff val="15000"/>
                  </a:schemeClr>
                </a:solidFill>
                <a:cs typeface="Gautami" pitchFamily="2"/>
              </a:rPr>
              <a:t>Report Month 24:  Financial Report + Final Technical Implementation Report + Justification Eligible Costs (60 days)</a:t>
            </a:r>
          </a:p>
          <a:p>
            <a:pPr algn="just">
              <a:lnSpc>
                <a:spcPts val="2500"/>
              </a:lnSpc>
              <a:defRPr/>
            </a:pPr>
            <a:r>
              <a:rPr lang="en-US" sz="2000" dirty="0">
                <a:solidFill>
                  <a:schemeClr val="tx1">
                    <a:lumMod val="85000"/>
                    <a:lumOff val="15000"/>
                  </a:schemeClr>
                </a:solidFill>
                <a:cs typeface="Gautami" pitchFamily="2"/>
              </a:rPr>
              <a:t>Partners </a:t>
            </a:r>
            <a:r>
              <a:rPr lang="en-US" sz="2000" b="1" dirty="0">
                <a:solidFill>
                  <a:schemeClr val="tx1">
                    <a:lumMod val="85000"/>
                    <a:lumOff val="15000"/>
                  </a:schemeClr>
                </a:solidFill>
                <a:cs typeface="Gautami" pitchFamily="2"/>
              </a:rPr>
              <a:t>must contribute </a:t>
            </a:r>
            <a:r>
              <a:rPr lang="en-US" sz="2000" dirty="0">
                <a:solidFill>
                  <a:schemeClr val="tx1">
                    <a:lumMod val="85000"/>
                    <a:lumOff val="15000"/>
                  </a:schemeClr>
                </a:solidFill>
                <a:cs typeface="Gautami" pitchFamily="2"/>
              </a:rPr>
              <a:t>to the reporting (financial and technical information). CEPS </a:t>
            </a:r>
            <a:r>
              <a:rPr lang="en-US" sz="2000">
                <a:solidFill>
                  <a:schemeClr val="tx1">
                    <a:lumMod val="85000"/>
                    <a:lumOff val="15000"/>
                  </a:schemeClr>
                </a:solidFill>
                <a:cs typeface="Gautami" pitchFamily="2"/>
              </a:rPr>
              <a:t>will provide </a:t>
            </a:r>
            <a:r>
              <a:rPr lang="en-US" sz="2000" dirty="0">
                <a:solidFill>
                  <a:schemeClr val="tx1">
                    <a:lumMod val="85000"/>
                    <a:lumOff val="15000"/>
                  </a:schemeClr>
                </a:solidFill>
                <a:cs typeface="Gautami" pitchFamily="2"/>
              </a:rPr>
              <a:t>templates. </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193386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defRPr/>
            </a:pPr>
            <a:r>
              <a:rPr lang="en-US" sz="3000" dirty="0"/>
              <a:t>Budget and Payments 1</a:t>
            </a:r>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graphicFrame>
        <p:nvGraphicFramePr>
          <p:cNvPr id="8" name="Table 7"/>
          <p:cNvGraphicFramePr>
            <a:graphicFrameLocks noGrp="1"/>
          </p:cNvGraphicFramePr>
          <p:nvPr>
            <p:extLst>
              <p:ext uri="{D42A27DB-BD31-4B8C-83A1-F6EECF244321}">
                <p14:modId xmlns:p14="http://schemas.microsoft.com/office/powerpoint/2010/main" val="4175465369"/>
              </p:ext>
            </p:extLst>
          </p:nvPr>
        </p:nvGraphicFramePr>
        <p:xfrm>
          <a:off x="609600" y="1371600"/>
          <a:ext cx="7467601" cy="2131203"/>
        </p:xfrm>
        <a:graphic>
          <a:graphicData uri="http://schemas.openxmlformats.org/drawingml/2006/table">
            <a:tbl>
              <a:tblPr>
                <a:tableStyleId>{793D81CF-94F2-401A-BA57-92F5A7B2D0C5}</a:tableStyleId>
              </a:tblPr>
              <a:tblGrid>
                <a:gridCol w="1604870">
                  <a:extLst>
                    <a:ext uri="{9D8B030D-6E8A-4147-A177-3AD203B41FA5}">
                      <a16:colId xmlns="" xmlns:a16="http://schemas.microsoft.com/office/drawing/2014/main" val="20000"/>
                    </a:ext>
                  </a:extLst>
                </a:gridCol>
                <a:gridCol w="1001871">
                  <a:extLst>
                    <a:ext uri="{9D8B030D-6E8A-4147-A177-3AD203B41FA5}">
                      <a16:colId xmlns="" xmlns:a16="http://schemas.microsoft.com/office/drawing/2014/main" val="20001"/>
                    </a:ext>
                  </a:extLst>
                </a:gridCol>
                <a:gridCol w="857011">
                  <a:extLst>
                    <a:ext uri="{9D8B030D-6E8A-4147-A177-3AD203B41FA5}">
                      <a16:colId xmlns="" xmlns:a16="http://schemas.microsoft.com/office/drawing/2014/main" val="20002"/>
                    </a:ext>
                  </a:extLst>
                </a:gridCol>
                <a:gridCol w="1249808">
                  <a:extLst>
                    <a:ext uri="{9D8B030D-6E8A-4147-A177-3AD203B41FA5}">
                      <a16:colId xmlns="" xmlns:a16="http://schemas.microsoft.com/office/drawing/2014/main" val="20003"/>
                    </a:ext>
                  </a:extLst>
                </a:gridCol>
                <a:gridCol w="946282">
                  <a:extLst>
                    <a:ext uri="{9D8B030D-6E8A-4147-A177-3AD203B41FA5}">
                      <a16:colId xmlns="" xmlns:a16="http://schemas.microsoft.com/office/drawing/2014/main" val="20004"/>
                    </a:ext>
                  </a:extLst>
                </a:gridCol>
                <a:gridCol w="857011">
                  <a:extLst>
                    <a:ext uri="{9D8B030D-6E8A-4147-A177-3AD203B41FA5}">
                      <a16:colId xmlns="" xmlns:a16="http://schemas.microsoft.com/office/drawing/2014/main" val="20005"/>
                    </a:ext>
                  </a:extLst>
                </a:gridCol>
                <a:gridCol w="950748">
                  <a:extLst>
                    <a:ext uri="{9D8B030D-6E8A-4147-A177-3AD203B41FA5}">
                      <a16:colId xmlns="" xmlns:a16="http://schemas.microsoft.com/office/drawing/2014/main" val="20006"/>
                    </a:ext>
                  </a:extLst>
                </a:gridCol>
              </a:tblGrid>
              <a:tr h="464953">
                <a:tc>
                  <a:txBody>
                    <a:bodyPr/>
                    <a:lstStyle/>
                    <a:p>
                      <a:pPr algn="r" fontAlgn="ctr"/>
                      <a:r>
                        <a:rPr lang="en-GB" sz="1100" b="1" u="none" strike="noStrike" dirty="0">
                          <a:effectLst/>
                        </a:rPr>
                        <a:t>PARTNERS</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1" u="none" strike="noStrike" dirty="0">
                          <a:effectLst/>
                        </a:rPr>
                        <a:t>CEPS</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1" u="none" strike="noStrike" dirty="0" err="1">
                          <a:effectLst/>
                        </a:rPr>
                        <a:t>CELSI</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1" i="0" u="none" strike="noStrike" dirty="0" err="1">
                          <a:solidFill>
                            <a:schemeClr val="dk1"/>
                          </a:solidFill>
                          <a:effectLst/>
                          <a:latin typeface="+mn-lt"/>
                        </a:rPr>
                        <a:t>CCP</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1" i="0" u="none" strike="noStrike" dirty="0" err="1">
                          <a:solidFill>
                            <a:srgbClr val="000000"/>
                          </a:solidFill>
                          <a:effectLst/>
                          <a:latin typeface="Calibri" panose="020F0502020204030204" pitchFamily="34" charset="0"/>
                        </a:rPr>
                        <a:t>UGOT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1" i="0" u="none" strike="noStrike" dirty="0" err="1">
                          <a:solidFill>
                            <a:srgbClr val="000000"/>
                          </a:solidFill>
                          <a:effectLst/>
                          <a:latin typeface="Calibri" panose="020F0502020204030204" pitchFamily="34" charset="0"/>
                        </a:rPr>
                        <a:t>UTARTU</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1" u="none" strike="noStrike" dirty="0">
                          <a:effectLst/>
                        </a:rPr>
                        <a:t>TOTAL</a:t>
                      </a:r>
                      <a:endParaRPr lang="en-GB"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464953">
                <a:tc>
                  <a:txBody>
                    <a:bodyPr/>
                    <a:lstStyle/>
                    <a:p>
                      <a:pPr algn="r" fontAlgn="ctr"/>
                      <a:r>
                        <a:rPr lang="en-GB" sz="1100" b="1" u="none" strike="noStrike" dirty="0">
                          <a:effectLst/>
                        </a:rPr>
                        <a:t>Total</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a:r>
                        <a:rPr lang="en-GB" sz="1200" dirty="0"/>
                        <a:t>171 424.70</a:t>
                      </a:r>
                    </a:p>
                  </a:txBody>
                  <a:tcPr marL="9525" marR="9525" marT="9525" marB="0" anchor="ctr"/>
                </a:tc>
                <a:tc>
                  <a:txBody>
                    <a:bodyPr/>
                    <a:lstStyle/>
                    <a:p>
                      <a:pPr algn="r"/>
                      <a:r>
                        <a:rPr lang="en-GB" sz="1200" dirty="0"/>
                        <a:t>87 283.97</a:t>
                      </a:r>
                    </a:p>
                  </a:txBody>
                  <a:tcPr marL="9525" marR="9525" marT="9525" marB="0" anchor="ctr"/>
                </a:tc>
                <a:tc>
                  <a:txBody>
                    <a:bodyPr/>
                    <a:lstStyle/>
                    <a:p>
                      <a:pPr algn="r"/>
                      <a:r>
                        <a:rPr lang="en-GB" sz="1200" dirty="0"/>
                        <a:t>69 522.50</a:t>
                      </a:r>
                    </a:p>
                  </a:txBody>
                  <a:tcPr marL="9525" marR="9525" marT="9525" marB="0" anchor="ctr"/>
                </a:tc>
                <a:tc>
                  <a:txBody>
                    <a:bodyPr/>
                    <a:lstStyle/>
                    <a:p>
                      <a:pPr algn="r"/>
                      <a:r>
                        <a:rPr lang="en-GB" sz="1200" dirty="0"/>
                        <a:t>48 283.48</a:t>
                      </a:r>
                    </a:p>
                  </a:txBody>
                  <a:tcPr marL="9525" marR="9525" marT="9525" marB="0" anchor="ctr"/>
                </a:tc>
                <a:tc>
                  <a:txBody>
                    <a:bodyPr/>
                    <a:lstStyle/>
                    <a:p>
                      <a:pPr algn="r"/>
                      <a:r>
                        <a:rPr lang="en-GB" sz="1200" dirty="0"/>
                        <a:t>44 191.00</a:t>
                      </a:r>
                    </a:p>
                  </a:txBody>
                  <a:tcPr marL="9525" marR="9525" marT="9525" marB="0" anchor="ctr"/>
                </a:tc>
                <a:tc>
                  <a:txBody>
                    <a:bodyPr/>
                    <a:lstStyle/>
                    <a:p>
                      <a:pPr algn="r"/>
                      <a:r>
                        <a:rPr lang="en-GB" sz="1200" dirty="0"/>
                        <a:t>420 705.65</a:t>
                      </a:r>
                    </a:p>
                  </a:txBody>
                  <a:tcPr marL="9525" marR="9525" marT="9525" marB="0" anchor="ctr"/>
                </a:tc>
                <a:extLst>
                  <a:ext uri="{0D108BD9-81ED-4DB2-BD59-A6C34878D82A}">
                    <a16:rowId xmlns="" xmlns:a16="http://schemas.microsoft.com/office/drawing/2014/main" val="10001"/>
                  </a:ext>
                </a:extLst>
              </a:tr>
              <a:tr h="464953">
                <a:tc>
                  <a:txBody>
                    <a:bodyPr/>
                    <a:lstStyle/>
                    <a:p>
                      <a:pPr algn="r" fontAlgn="ctr"/>
                      <a:r>
                        <a:rPr lang="en-GB" sz="1100" b="1" u="none" strike="noStrike" dirty="0">
                          <a:effectLst/>
                        </a:rPr>
                        <a:t>EU contribution</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a:r>
                        <a:rPr lang="en-GB" sz="1200" dirty="0"/>
                        <a:t>154 282.23</a:t>
                      </a:r>
                    </a:p>
                  </a:txBody>
                  <a:tcPr marL="9525" marR="9525" marT="9525" marB="0" anchor="ctr"/>
                </a:tc>
                <a:tc>
                  <a:txBody>
                    <a:bodyPr/>
                    <a:lstStyle/>
                    <a:p>
                      <a:pPr algn="r"/>
                      <a:r>
                        <a:rPr lang="en-GB" sz="1200" dirty="0"/>
                        <a:t>78 555.57</a:t>
                      </a:r>
                    </a:p>
                  </a:txBody>
                  <a:tcPr marL="9525" marR="9525" marT="9525" marB="0" anchor="ctr"/>
                </a:tc>
                <a:tc>
                  <a:txBody>
                    <a:bodyPr/>
                    <a:lstStyle/>
                    <a:p>
                      <a:pPr algn="r"/>
                      <a:r>
                        <a:rPr lang="en-GB" sz="1200" dirty="0"/>
                        <a:t>62 570.25</a:t>
                      </a:r>
                    </a:p>
                  </a:txBody>
                  <a:tcPr marL="9525" marR="9525" marT="9525" marB="0" anchor="ctr"/>
                </a:tc>
                <a:tc>
                  <a:txBody>
                    <a:bodyPr/>
                    <a:lstStyle/>
                    <a:p>
                      <a:pPr algn="r"/>
                      <a:r>
                        <a:rPr lang="en-GB" sz="1200" dirty="0"/>
                        <a:t>43 455.13</a:t>
                      </a:r>
                    </a:p>
                  </a:txBody>
                  <a:tcPr marL="9525" marR="9525" marT="9525" marB="0" anchor="ctr"/>
                </a:tc>
                <a:tc>
                  <a:txBody>
                    <a:bodyPr/>
                    <a:lstStyle/>
                    <a:p>
                      <a:pPr algn="r"/>
                      <a:r>
                        <a:rPr lang="en-GB" sz="1200" dirty="0"/>
                        <a:t>39 771.90</a:t>
                      </a:r>
                    </a:p>
                  </a:txBody>
                  <a:tcPr marL="9525" marR="9525" marT="9525" marB="0" anchor="ctr"/>
                </a:tc>
                <a:tc>
                  <a:txBody>
                    <a:bodyPr/>
                    <a:lstStyle/>
                    <a:p>
                      <a:pPr algn="r"/>
                      <a:r>
                        <a:rPr lang="en-GB" sz="1200" dirty="0"/>
                        <a:t>378 635.08</a:t>
                      </a:r>
                    </a:p>
                  </a:txBody>
                  <a:tcPr marL="9525" marR="9525" marT="9525" marB="0" anchor="ctr"/>
                </a:tc>
                <a:extLst>
                  <a:ext uri="{0D108BD9-81ED-4DB2-BD59-A6C34878D82A}">
                    <a16:rowId xmlns="" xmlns:a16="http://schemas.microsoft.com/office/drawing/2014/main" val="10002"/>
                  </a:ext>
                </a:extLst>
              </a:tr>
              <a:tr h="248143">
                <a:tc>
                  <a:txBody>
                    <a:bodyPr/>
                    <a:lstStyle/>
                    <a:p>
                      <a:pPr algn="r" fontAlgn="t"/>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3"/>
                  </a:ext>
                </a:extLst>
              </a:tr>
              <a:tr h="488201">
                <a:tc>
                  <a:txBody>
                    <a:bodyPr/>
                    <a:lstStyle/>
                    <a:p>
                      <a:pPr algn="r" fontAlgn="ctr"/>
                      <a:r>
                        <a:rPr lang="en-GB" sz="1100" u="none" strike="noStrike" dirty="0">
                          <a:effectLst/>
                        </a:rPr>
                        <a:t>Pre-Financing (40% of</a:t>
                      </a:r>
                      <a:r>
                        <a:rPr lang="en-GB" sz="1100" u="none" strike="noStrike" baseline="0" dirty="0">
                          <a:effectLst/>
                        </a:rPr>
                        <a:t> Union Grant</a:t>
                      </a:r>
                      <a:r>
                        <a:rPr lang="en-GB" sz="1100" u="none" strike="noStrike" dirty="0">
                          <a:effectLst/>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a:r>
                        <a:rPr lang="en-GB" sz="1200" dirty="0"/>
                        <a:t>61 712.89</a:t>
                      </a:r>
                    </a:p>
                  </a:txBody>
                  <a:tcPr marL="9525" marR="9525" marT="9525" marB="0" anchor="ctr"/>
                </a:tc>
                <a:tc>
                  <a:txBody>
                    <a:bodyPr/>
                    <a:lstStyle/>
                    <a:p>
                      <a:pPr algn="r"/>
                      <a:r>
                        <a:rPr lang="en-GB" sz="1200" dirty="0"/>
                        <a:t>31 422.23</a:t>
                      </a:r>
                    </a:p>
                  </a:txBody>
                  <a:tcPr marL="9525" marR="9525" marT="9525" marB="0" anchor="ctr"/>
                </a:tc>
                <a:tc>
                  <a:txBody>
                    <a:bodyPr/>
                    <a:lstStyle/>
                    <a:p>
                      <a:pPr algn="r"/>
                      <a:r>
                        <a:rPr lang="en-GB" sz="1200" dirty="0"/>
                        <a:t>25 028.10</a:t>
                      </a:r>
                    </a:p>
                  </a:txBody>
                  <a:tcPr marL="9525" marR="9525" marT="9525" marB="0" anchor="ctr"/>
                </a:tc>
                <a:tc>
                  <a:txBody>
                    <a:bodyPr/>
                    <a:lstStyle/>
                    <a:p>
                      <a:pPr algn="r"/>
                      <a:r>
                        <a:rPr lang="en-GB" sz="1200" dirty="0"/>
                        <a:t>17 382.05</a:t>
                      </a:r>
                    </a:p>
                  </a:txBody>
                  <a:tcPr marL="9525" marR="9525" marT="9525" marB="0" anchor="ctr"/>
                </a:tc>
                <a:tc>
                  <a:txBody>
                    <a:bodyPr/>
                    <a:lstStyle/>
                    <a:p>
                      <a:pPr algn="r"/>
                      <a:r>
                        <a:rPr lang="en-GB" sz="1200" dirty="0"/>
                        <a:t>15 908.76</a:t>
                      </a:r>
                    </a:p>
                  </a:txBody>
                  <a:tcPr marL="9525" marR="9525" marT="9525" marB="0" anchor="ctr"/>
                </a:tc>
                <a:tc>
                  <a:txBody>
                    <a:bodyPr/>
                    <a:lstStyle/>
                    <a:p>
                      <a:pPr algn="r"/>
                      <a:r>
                        <a:rPr lang="en-GB" sz="1200" dirty="0"/>
                        <a:t>151 454.03</a:t>
                      </a:r>
                    </a:p>
                  </a:txBody>
                  <a:tcPr marL="9525" marR="9525" marT="9525" marB="0" anchor="ctr"/>
                </a:tc>
                <a:extLst>
                  <a:ext uri="{0D108BD9-81ED-4DB2-BD59-A6C34878D82A}">
                    <a16:rowId xmlns="" xmlns:a16="http://schemas.microsoft.com/office/drawing/2014/main" val="10004"/>
                  </a:ext>
                </a:extLst>
              </a:tr>
            </a:tbl>
          </a:graphicData>
        </a:graphic>
      </p:graphicFrame>
      <p:sp>
        <p:nvSpPr>
          <p:cNvPr id="9" name="Rectangle 8"/>
          <p:cNvSpPr/>
          <p:nvPr/>
        </p:nvSpPr>
        <p:spPr>
          <a:xfrm>
            <a:off x="607464" y="3791433"/>
            <a:ext cx="7467600" cy="2400657"/>
          </a:xfrm>
          <a:prstGeom prst="rect">
            <a:avLst/>
          </a:prstGeom>
        </p:spPr>
        <p:txBody>
          <a:bodyPr wrap="square">
            <a:spAutoFit/>
          </a:bodyPr>
          <a:lstStyle/>
          <a:p>
            <a:pPr marL="0" lvl="1" indent="-324000" algn="just">
              <a:lnSpc>
                <a:spcPts val="2500"/>
              </a:lnSpc>
              <a:spcBef>
                <a:spcPts val="500"/>
              </a:spcBef>
              <a:defRPr/>
            </a:pPr>
            <a:r>
              <a:rPr lang="en-US" dirty="0">
                <a:solidFill>
                  <a:schemeClr val="tx1">
                    <a:lumMod val="85000"/>
                    <a:lumOff val="15000"/>
                  </a:schemeClr>
                </a:solidFill>
                <a:cs typeface="Gautami" pitchFamily="2"/>
              </a:rPr>
              <a:t>2 </a:t>
            </a:r>
            <a:r>
              <a:rPr lang="en-US" b="1" dirty="0">
                <a:solidFill>
                  <a:schemeClr val="tx1">
                    <a:lumMod val="85000"/>
                    <a:lumOff val="15000"/>
                  </a:schemeClr>
                </a:solidFill>
                <a:cs typeface="Gautami" pitchFamily="2"/>
              </a:rPr>
              <a:t>pre-financing</a:t>
            </a:r>
            <a:r>
              <a:rPr lang="en-US" dirty="0">
                <a:solidFill>
                  <a:schemeClr val="tx1">
                    <a:lumMod val="85000"/>
                    <a:lumOff val="15000"/>
                  </a:schemeClr>
                </a:solidFill>
                <a:cs typeface="Gautami" pitchFamily="2"/>
              </a:rPr>
              <a:t>: at the start of the project of 40% of EU grant, and after the 1</a:t>
            </a:r>
            <a:r>
              <a:rPr lang="en-US" baseline="30000" dirty="0">
                <a:solidFill>
                  <a:schemeClr val="tx1">
                    <a:lumMod val="85000"/>
                    <a:lumOff val="15000"/>
                  </a:schemeClr>
                </a:solidFill>
                <a:cs typeface="Gautami" pitchFamily="2"/>
              </a:rPr>
              <a:t>st</a:t>
            </a:r>
            <a:r>
              <a:rPr lang="en-US" dirty="0">
                <a:solidFill>
                  <a:schemeClr val="tx1">
                    <a:lumMod val="85000"/>
                    <a:lumOff val="15000"/>
                  </a:schemeClr>
                </a:solidFill>
                <a:cs typeface="Gautami" pitchFamily="2"/>
              </a:rPr>
              <a:t> report (month 12) of 40% (conditional). </a:t>
            </a:r>
            <a:r>
              <a:rPr lang="en-US" b="1" dirty="0">
                <a:solidFill>
                  <a:schemeClr val="tx1">
                    <a:lumMod val="85000"/>
                    <a:lumOff val="15000"/>
                  </a:schemeClr>
                </a:solidFill>
                <a:cs typeface="Gautami" pitchFamily="2"/>
              </a:rPr>
              <a:t>Payment</a:t>
            </a:r>
            <a:r>
              <a:rPr lang="en-US" dirty="0">
                <a:solidFill>
                  <a:schemeClr val="tx1">
                    <a:lumMod val="85000"/>
                    <a:lumOff val="15000"/>
                  </a:schemeClr>
                </a:solidFill>
                <a:cs typeface="Gautami" pitchFamily="2"/>
              </a:rPr>
              <a:t> of the balance at the end of the project. 2</a:t>
            </a:r>
            <a:r>
              <a:rPr lang="en-US" baseline="30000" dirty="0">
                <a:solidFill>
                  <a:schemeClr val="tx1">
                    <a:lumMod val="85000"/>
                    <a:lumOff val="15000"/>
                  </a:schemeClr>
                </a:solidFill>
                <a:cs typeface="Gautami" pitchFamily="2"/>
              </a:rPr>
              <a:t>nd</a:t>
            </a:r>
            <a:r>
              <a:rPr lang="en-US" dirty="0">
                <a:solidFill>
                  <a:schemeClr val="tx1">
                    <a:lumMod val="85000"/>
                    <a:lumOff val="15000"/>
                  </a:schemeClr>
                </a:solidFill>
                <a:cs typeface="Gautami" pitchFamily="2"/>
              </a:rPr>
              <a:t> Payment and Payment of balance are dependent on submission of the interim and final reports. </a:t>
            </a:r>
          </a:p>
          <a:p>
            <a:pPr marL="0" lvl="1" indent="-324000" algn="just">
              <a:lnSpc>
                <a:spcPts val="2500"/>
              </a:lnSpc>
              <a:spcBef>
                <a:spcPts val="500"/>
              </a:spcBef>
              <a:defRPr/>
            </a:pPr>
            <a:r>
              <a:rPr lang="en-US" b="1" dirty="0">
                <a:solidFill>
                  <a:schemeClr val="tx1">
                    <a:lumMod val="85000"/>
                    <a:lumOff val="15000"/>
                  </a:schemeClr>
                </a:solidFill>
                <a:cs typeface="Gautami" pitchFamily="2"/>
              </a:rPr>
              <a:t>Payments</a:t>
            </a:r>
            <a:r>
              <a:rPr lang="en-US" dirty="0">
                <a:solidFill>
                  <a:schemeClr val="tx1">
                    <a:lumMod val="85000"/>
                    <a:lumOff val="15000"/>
                  </a:schemeClr>
                </a:solidFill>
                <a:cs typeface="Gautami" pitchFamily="2"/>
              </a:rPr>
              <a:t> are made to CEPS and then transferred to partners within 30 days (as per the Consortium Agreement). Partners shall </a:t>
            </a:r>
            <a:r>
              <a:rPr lang="en-US" b="1" dirty="0">
                <a:solidFill>
                  <a:schemeClr val="tx1">
                    <a:lumMod val="85000"/>
                    <a:lumOff val="15000"/>
                  </a:schemeClr>
                </a:solidFill>
                <a:cs typeface="Gautami" pitchFamily="2"/>
              </a:rPr>
              <a:t>invoice</a:t>
            </a:r>
            <a:r>
              <a:rPr lang="en-US" dirty="0">
                <a:solidFill>
                  <a:schemeClr val="tx1">
                    <a:lumMod val="85000"/>
                    <a:lumOff val="15000"/>
                  </a:schemeClr>
                </a:solidFill>
                <a:cs typeface="Gautami" pitchFamily="2"/>
              </a:rPr>
              <a:t> CEPS with a request for each payment. </a:t>
            </a:r>
          </a:p>
        </p:txBody>
      </p:sp>
    </p:spTree>
    <p:extLst>
      <p:ext uri="{BB962C8B-B14F-4D97-AF65-F5344CB8AC3E}">
        <p14:creationId xmlns:p14="http://schemas.microsoft.com/office/powerpoint/2010/main" val="10760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defRPr/>
            </a:pPr>
            <a:r>
              <a:rPr lang="en-US" sz="3000" dirty="0"/>
              <a:t>Budget and Payments 2</a:t>
            </a:r>
          </a:p>
        </p:txBody>
      </p:sp>
      <p:sp>
        <p:nvSpPr>
          <p:cNvPr id="3" name="Content Placeholder 2"/>
          <p:cNvSpPr>
            <a:spLocks noGrp="1"/>
          </p:cNvSpPr>
          <p:nvPr>
            <p:ph idx="1"/>
          </p:nvPr>
        </p:nvSpPr>
        <p:spPr/>
        <p:txBody>
          <a:bodyPr>
            <a:normAutofit fontScale="70000" lnSpcReduction="20000"/>
          </a:bodyPr>
          <a:lstStyle/>
          <a:p>
            <a:pPr algn="just">
              <a:lnSpc>
                <a:spcPts val="2500"/>
              </a:lnSpc>
              <a:buNone/>
              <a:defRPr/>
            </a:pPr>
            <a:r>
              <a:rPr lang="en-US" dirty="0">
                <a:solidFill>
                  <a:schemeClr val="tx1">
                    <a:lumMod val="85000"/>
                    <a:lumOff val="15000"/>
                  </a:schemeClr>
                </a:solidFill>
                <a:cs typeface="Gautami" pitchFamily="2"/>
              </a:rPr>
              <a:t>All partners have to </a:t>
            </a:r>
            <a:r>
              <a:rPr lang="en-US" b="1" dirty="0">
                <a:solidFill>
                  <a:schemeClr val="tx1">
                    <a:lumMod val="85000"/>
                    <a:lumOff val="15000"/>
                  </a:schemeClr>
                </a:solidFill>
                <a:cs typeface="Gautami" pitchFamily="2"/>
              </a:rPr>
              <a:t>keep record of their expenditures and invoices</a:t>
            </a:r>
            <a:r>
              <a:rPr lang="en-US" dirty="0">
                <a:solidFill>
                  <a:schemeClr val="tx1">
                    <a:lumMod val="85000"/>
                    <a:lumOff val="15000"/>
                  </a:schemeClr>
                </a:solidFill>
                <a:cs typeface="Gautami" pitchFamily="2"/>
              </a:rPr>
              <a:t>. This will be reported to the Commission at each reporting period.</a:t>
            </a:r>
          </a:p>
          <a:p>
            <a:pPr algn="just">
              <a:lnSpc>
                <a:spcPts val="2500"/>
              </a:lnSpc>
              <a:buNone/>
              <a:defRPr/>
            </a:pPr>
            <a:r>
              <a:rPr lang="en-US" b="1" dirty="0">
                <a:solidFill>
                  <a:schemeClr val="tx1">
                    <a:lumMod val="85000"/>
                    <a:lumOff val="15000"/>
                  </a:schemeClr>
                </a:solidFill>
                <a:cs typeface="Gautami" pitchFamily="2"/>
              </a:rPr>
              <a:t>Budget headings</a:t>
            </a:r>
            <a:r>
              <a:rPr lang="en-US" dirty="0">
                <a:solidFill>
                  <a:schemeClr val="tx1">
                    <a:lumMod val="85000"/>
                    <a:lumOff val="15000"/>
                  </a:schemeClr>
                </a:solidFill>
                <a:cs typeface="Gautami" pitchFamily="2"/>
              </a:rPr>
              <a:t>: 1: staff costs; 2: travel, accommodation and subsistence allowances; 3: cost of services; 4: administration costs; 5: overheads. </a:t>
            </a:r>
          </a:p>
          <a:p>
            <a:pPr algn="just">
              <a:lnSpc>
                <a:spcPts val="2500"/>
              </a:lnSpc>
              <a:buNone/>
              <a:defRPr/>
            </a:pPr>
            <a:r>
              <a:rPr lang="en-US" b="1" dirty="0">
                <a:solidFill>
                  <a:schemeClr val="tx1">
                    <a:lumMod val="85000"/>
                    <a:lumOff val="15000"/>
                  </a:schemeClr>
                </a:solidFill>
                <a:cs typeface="Gautami" pitchFamily="2"/>
              </a:rPr>
              <a:t>Changes in the budget: </a:t>
            </a:r>
            <a:r>
              <a:rPr lang="en-US" dirty="0">
                <a:solidFill>
                  <a:schemeClr val="tx1">
                    <a:lumMod val="85000"/>
                    <a:lumOff val="15000"/>
                  </a:schemeClr>
                </a:solidFill>
                <a:cs typeface="Gautami" pitchFamily="2"/>
              </a:rPr>
              <a:t>(</a:t>
            </a:r>
            <a:r>
              <a:rPr lang="en-US" dirty="0" err="1">
                <a:solidFill>
                  <a:schemeClr val="tx1">
                    <a:lumMod val="85000"/>
                    <a:lumOff val="15000"/>
                  </a:schemeClr>
                </a:solidFill>
                <a:cs typeface="Gautami" pitchFamily="2"/>
              </a:rPr>
              <a:t>i</a:t>
            </a:r>
            <a:r>
              <a:rPr lang="en-US" dirty="0">
                <a:solidFill>
                  <a:schemeClr val="tx1">
                    <a:lumMod val="85000"/>
                    <a:lumOff val="15000"/>
                  </a:schemeClr>
                </a:solidFill>
                <a:cs typeface="Gautami" pitchFamily="2"/>
              </a:rPr>
              <a:t>) it is possible to transfer money from one heading to the other as it is possible to make changes within the same heading. (ii) the transfer of costs between headings must remain inferior to 10%*. (iii) the type of employment mentioned under staff costs can be changed. (iv) if external services are needed, a change between headings applies. (v) if changes are superior to 10%*, an amendment is needed.</a:t>
            </a:r>
            <a:endParaRPr lang="en-US" dirty="0">
              <a:solidFill>
                <a:schemeClr val="tx1">
                  <a:lumMod val="85000"/>
                  <a:lumOff val="15000"/>
                </a:schemeClr>
              </a:solidFill>
              <a:latin typeface="Georgia" pitchFamily="18" charset="0"/>
              <a:cs typeface="Gautami" pitchFamily="2"/>
            </a:endParaRPr>
          </a:p>
          <a:p>
            <a:endParaRPr lang="en-GB" dirty="0"/>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78983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defRPr/>
            </a:pPr>
            <a:r>
              <a:rPr lang="en-US" sz="3000" dirty="0"/>
              <a:t>Publicity Rules</a:t>
            </a:r>
          </a:p>
        </p:txBody>
      </p:sp>
      <p:sp>
        <p:nvSpPr>
          <p:cNvPr id="3" name="Content Placeholder 2"/>
          <p:cNvSpPr>
            <a:spLocks noGrp="1"/>
          </p:cNvSpPr>
          <p:nvPr>
            <p:ph idx="1"/>
          </p:nvPr>
        </p:nvSpPr>
        <p:spPr/>
        <p:txBody>
          <a:bodyPr>
            <a:normAutofit fontScale="77500" lnSpcReduction="20000"/>
          </a:bodyPr>
          <a:lstStyle/>
          <a:p>
            <a:pPr algn="just">
              <a:lnSpc>
                <a:spcPts val="2500"/>
              </a:lnSpc>
              <a:buNone/>
              <a:defRPr/>
            </a:pPr>
            <a:r>
              <a:rPr lang="en-US" dirty="0">
                <a:solidFill>
                  <a:schemeClr val="tx1">
                    <a:lumMod val="85000"/>
                    <a:lumOff val="15000"/>
                  </a:schemeClr>
                </a:solidFill>
                <a:cs typeface="Gautami" pitchFamily="2"/>
              </a:rPr>
              <a:t>All grant beneficiaries are required to clearly </a:t>
            </a:r>
            <a:r>
              <a:rPr lang="en-US" b="1" dirty="0">
                <a:solidFill>
                  <a:schemeClr val="tx1">
                    <a:lumMod val="85000"/>
                    <a:lumOff val="15000"/>
                  </a:schemeClr>
                </a:solidFill>
                <a:cs typeface="Gautami" pitchFamily="2"/>
              </a:rPr>
              <a:t>mention the fact that they have received funding from the European Union </a:t>
            </a:r>
            <a:r>
              <a:rPr lang="en-US" dirty="0">
                <a:solidFill>
                  <a:schemeClr val="tx1">
                    <a:lumMod val="85000"/>
                    <a:lumOff val="15000"/>
                  </a:schemeClr>
                </a:solidFill>
                <a:cs typeface="Gautami" pitchFamily="2"/>
              </a:rPr>
              <a:t>in any publication, or promotional materials, and during project activities (conferences or seminars, etc.), for which the grant is used.</a:t>
            </a:r>
          </a:p>
          <a:p>
            <a:pPr algn="just">
              <a:lnSpc>
                <a:spcPts val="2500"/>
              </a:lnSpc>
              <a:buNone/>
              <a:defRPr/>
            </a:pPr>
            <a:r>
              <a:rPr lang="en-US" dirty="0">
                <a:solidFill>
                  <a:schemeClr val="tx1">
                    <a:lumMod val="85000"/>
                    <a:lumOff val="15000"/>
                  </a:schemeClr>
                </a:solidFill>
                <a:cs typeface="Gautami" pitchFamily="2"/>
              </a:rPr>
              <a:t>The following wording: </a:t>
            </a:r>
            <a:r>
              <a:rPr lang="en-US"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With financial support from the European Union </a:t>
            </a:r>
            <a:r>
              <a:rPr lang="en-US" dirty="0">
                <a:solidFill>
                  <a:schemeClr val="tx1">
                    <a:lumMod val="85000"/>
                    <a:lumOff val="15000"/>
                  </a:schemeClr>
                </a:solidFill>
                <a:cs typeface="Gautami" pitchFamily="2"/>
              </a:rPr>
              <a:t>should be used (Font: Tahoma). The emblem of the European Union should also be visible. It can be found here: </a:t>
            </a:r>
            <a:r>
              <a:rPr lang="en-US" dirty="0">
                <a:solidFill>
                  <a:schemeClr val="tx1">
                    <a:lumMod val="85000"/>
                    <a:lumOff val="15000"/>
                  </a:schemeClr>
                </a:solidFill>
                <a:cs typeface="Gautami" pitchFamily="2"/>
                <a:hlinkClick r:id="rId2"/>
              </a:rPr>
              <a:t>http://ec.europa.eu/dgs/communication/services/visual_identity/index_en.htm</a:t>
            </a:r>
            <a:r>
              <a:rPr lang="en-US" dirty="0">
                <a:solidFill>
                  <a:schemeClr val="tx1">
                    <a:lumMod val="85000"/>
                    <a:lumOff val="15000"/>
                  </a:schemeClr>
                </a:solidFill>
                <a:cs typeface="Gautami" pitchFamily="2"/>
              </a:rPr>
              <a:t> </a:t>
            </a:r>
          </a:p>
          <a:p>
            <a:pPr algn="just">
              <a:lnSpc>
                <a:spcPts val="2500"/>
              </a:lnSpc>
              <a:buNone/>
              <a:defRPr/>
            </a:pPr>
            <a:r>
              <a:rPr lang="en-US" dirty="0">
                <a:solidFill>
                  <a:schemeClr val="tx1">
                    <a:lumMod val="85000"/>
                    <a:lumOff val="15000"/>
                  </a:schemeClr>
                </a:solidFill>
                <a:cs typeface="Gautami" pitchFamily="2"/>
              </a:rPr>
              <a:t>When displayed in association with another logo, the European emblem must have appropriate prominence.</a:t>
            </a:r>
          </a:p>
          <a:p>
            <a:endParaRPr lang="en-GB" dirty="0"/>
          </a:p>
        </p:txBody>
      </p:sp>
      <p:grpSp>
        <p:nvGrpSpPr>
          <p:cNvPr id="4" name="Group 3"/>
          <p:cNvGrpSpPr/>
          <p:nvPr/>
        </p:nvGrpSpPr>
        <p:grpSpPr>
          <a:xfrm>
            <a:off x="273909" y="6176963"/>
            <a:ext cx="2126392" cy="546469"/>
            <a:chOff x="3273041" y="3206795"/>
            <a:chExt cx="2981455" cy="95340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6"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4020423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5978" y="2603156"/>
            <a:ext cx="4954305" cy="1200329"/>
          </a:xfrm>
          <a:prstGeom prst="rect">
            <a:avLst/>
          </a:prstGeom>
          <a:noFill/>
        </p:spPr>
        <p:txBody>
          <a:bodyPr wrap="none" rtlCol="0">
            <a:spAutoFit/>
          </a:bodyPr>
          <a:lstStyle/>
          <a:p>
            <a:r>
              <a:rPr lang="fr-BE" sz="7200" dirty="0">
                <a:solidFill>
                  <a:srgbClr val="317C6F"/>
                </a:solidFill>
              </a:rPr>
              <a:t>THANK YOU!</a:t>
            </a:r>
            <a:endParaRPr lang="en-US" sz="7200" dirty="0">
              <a:solidFill>
                <a:srgbClr val="317C6F"/>
              </a:solidFill>
            </a:endParaRPr>
          </a:p>
        </p:txBody>
      </p:sp>
      <p:sp>
        <p:nvSpPr>
          <p:cNvPr id="4" name="TextBox 3"/>
          <p:cNvSpPr txBox="1"/>
          <p:nvPr/>
        </p:nvSpPr>
        <p:spPr>
          <a:xfrm>
            <a:off x="4456670" y="5106945"/>
            <a:ext cx="1869989" cy="646331"/>
          </a:xfrm>
          <a:prstGeom prst="rect">
            <a:avLst/>
          </a:prstGeom>
          <a:solidFill>
            <a:schemeClr val="bg1"/>
          </a:solidFill>
        </p:spPr>
        <p:txBody>
          <a:bodyPr wrap="square" rtlCol="0">
            <a:spAutoFit/>
          </a:bodyPr>
          <a:lstStyle/>
          <a:p>
            <a:r>
              <a:rPr lang="fr-BE" dirty="0">
                <a:solidFill>
                  <a:schemeClr val="bg1"/>
                </a:solidFill>
              </a:rPr>
              <a:t>F</a:t>
            </a:r>
          </a:p>
          <a:p>
            <a:endParaRPr lang="fr-BE" dirty="0"/>
          </a:p>
        </p:txBody>
      </p:sp>
      <p:pic>
        <p:nvPicPr>
          <p:cNvPr id="5" name="Picture 4"/>
          <p:cNvPicPr>
            <a:picLocks noChangeAspect="1"/>
          </p:cNvPicPr>
          <p:nvPr/>
        </p:nvPicPr>
        <p:blipFill>
          <a:blip r:embed="rId2"/>
          <a:stretch>
            <a:fillRect/>
          </a:stretch>
        </p:blipFill>
        <p:spPr>
          <a:xfrm>
            <a:off x="7702377" y="30153"/>
            <a:ext cx="1391209" cy="147575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568" y="3943859"/>
            <a:ext cx="4448432" cy="2924829"/>
          </a:xfrm>
          <a:prstGeom prst="rect">
            <a:avLst/>
          </a:prstGeom>
        </p:spPr>
      </p:pic>
      <p:grpSp>
        <p:nvGrpSpPr>
          <p:cNvPr id="6" name="Group 19">
            <a:extLst>
              <a:ext uri="{FF2B5EF4-FFF2-40B4-BE49-F238E27FC236}">
                <a16:creationId xmlns="" xmlns:a16="http://schemas.microsoft.com/office/drawing/2014/main" id="{3CEFCD89-14B2-476B-A048-A4089F744663}"/>
              </a:ext>
            </a:extLst>
          </p:cNvPr>
          <p:cNvGrpSpPr/>
          <p:nvPr/>
        </p:nvGrpSpPr>
        <p:grpSpPr>
          <a:xfrm>
            <a:off x="273908" y="5965009"/>
            <a:ext cx="2371855" cy="758424"/>
            <a:chOff x="3273041" y="3206795"/>
            <a:chExt cx="2981455" cy="953406"/>
          </a:xfrm>
        </p:grpSpPr>
        <p:pic>
          <p:nvPicPr>
            <p:cNvPr id="7" name="Picture 20">
              <a:extLst>
                <a:ext uri="{FF2B5EF4-FFF2-40B4-BE49-F238E27FC236}">
                  <a16:creationId xmlns="" xmlns:a16="http://schemas.microsoft.com/office/drawing/2014/main" id="{4EEE06FD-A4C4-482E-A440-6CD1E586F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8" name="Sous-titre 2">
              <a:extLst>
                <a:ext uri="{FF2B5EF4-FFF2-40B4-BE49-F238E27FC236}">
                  <a16:creationId xmlns="" xmlns:a16="http://schemas.microsoft.com/office/drawing/2014/main" id="{E59A9AE5-6FA4-4B0A-A68C-97BB5FC6DBB6}"/>
                </a:ext>
              </a:extLst>
            </p:cNvPr>
            <p:cNvSpPr txBox="1">
              <a:spLocks/>
            </p:cNvSpPr>
            <p:nvPr/>
          </p:nvSpPr>
          <p:spPr>
            <a:xfrm>
              <a:off x="3273041" y="3470297"/>
              <a:ext cx="1603759" cy="42640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319580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43000" y="1885950"/>
            <a:ext cx="6858000" cy="914400"/>
          </a:xfrm>
          <a:prstGeom prst="rect">
            <a:avLst/>
          </a:prstGeom>
        </p:spPr>
        <p:txBody>
          <a:bodyPr vert="horz" lIns="68580" tIns="34290" rIns="68580" bIns="34290" rtlCol="0" anchor="ctr">
            <a:normAutofit/>
          </a:bodyPr>
          <a:lstStyle/>
          <a:p>
            <a:pPr algn="ctr">
              <a:spcBef>
                <a:spcPct val="0"/>
              </a:spcBef>
              <a:defRPr/>
            </a:pPr>
            <a:endParaRPr lang="en-US" sz="2550" dirty="0">
              <a:latin typeface="+mj-lt"/>
              <a:ea typeface="+mj-ea"/>
              <a:cs typeface="+mj-cs"/>
            </a:endParaRPr>
          </a:p>
        </p:txBody>
      </p:sp>
      <p:sp>
        <p:nvSpPr>
          <p:cNvPr id="6" name="ZoneTexte 5"/>
          <p:cNvSpPr txBox="1"/>
          <p:nvPr/>
        </p:nvSpPr>
        <p:spPr>
          <a:xfrm>
            <a:off x="3435138" y="6184912"/>
            <a:ext cx="2273723" cy="392415"/>
          </a:xfrm>
          <a:prstGeom prst="rect">
            <a:avLst/>
          </a:prstGeom>
          <a:noFill/>
        </p:spPr>
        <p:txBody>
          <a:bodyPr wrap="square" rtlCol="0">
            <a:spAutoFit/>
          </a:bodyPr>
          <a:lstStyle/>
          <a:p>
            <a:pPr algn="ctr"/>
            <a:r>
              <a:rPr lang="fr-FR" sz="975" b="1" dirty="0">
                <a:solidFill>
                  <a:srgbClr val="2A6A57"/>
                </a:solidFill>
                <a:latin typeface="Calibri (Corps)"/>
              </a:rPr>
              <a:t>1 Place du Congres, 1000 Brussels</a:t>
            </a:r>
          </a:p>
          <a:p>
            <a:pPr algn="ctr"/>
            <a:r>
              <a:rPr lang="fr-FR" sz="975" b="1" dirty="0">
                <a:solidFill>
                  <a:srgbClr val="2A6A57"/>
                </a:solidFill>
                <a:latin typeface="Calibri (Corps)"/>
              </a:rPr>
              <a:t>Tel: (+32 2)229 39 11 </a:t>
            </a:r>
            <a:endParaRPr lang="en-US" sz="975" b="1" dirty="0">
              <a:solidFill>
                <a:srgbClr val="2A6A57"/>
              </a:solidFill>
              <a:latin typeface="Calibri (Corps)"/>
            </a:endParaRPr>
          </a:p>
        </p:txBody>
      </p:sp>
      <p:sp>
        <p:nvSpPr>
          <p:cNvPr id="1030" name="AutoShape 6" descr="http://www.macfixer.com/images/email.svg"/>
          <p:cNvSpPr>
            <a:spLocks noChangeAspect="1" noChangeArrowheads="1"/>
          </p:cNvSpPr>
          <p:nvPr/>
        </p:nvSpPr>
        <p:spPr bwMode="auto">
          <a:xfrm>
            <a:off x="1259681" y="-1063228"/>
            <a:ext cx="4000500" cy="4000501"/>
          </a:xfrm>
          <a:prstGeom prst="rect">
            <a:avLst/>
          </a:prstGeom>
          <a:noFill/>
        </p:spPr>
        <p:txBody>
          <a:bodyPr vert="horz" wrap="square" lIns="68580" tIns="34290" rIns="68580" bIns="34290" numCol="1" anchor="t" anchorCtr="0" compatLnSpc="1">
            <a:prstTxWarp prst="textNoShape">
              <a:avLst/>
            </a:prstTxWarp>
          </a:bodyPr>
          <a:lstStyle/>
          <a:p>
            <a:endParaRPr lang="en-US" sz="1350" dirty="0"/>
          </a:p>
        </p:txBody>
      </p:sp>
      <p:sp>
        <p:nvSpPr>
          <p:cNvPr id="1034" name="AutoShape 10" descr="http://www.macfixer.com/images/email.svg"/>
          <p:cNvSpPr>
            <a:spLocks noChangeAspect="1" noChangeArrowheads="1"/>
          </p:cNvSpPr>
          <p:nvPr/>
        </p:nvSpPr>
        <p:spPr bwMode="auto">
          <a:xfrm>
            <a:off x="1259681" y="-1063228"/>
            <a:ext cx="4000500" cy="4000501"/>
          </a:xfrm>
          <a:prstGeom prst="rect">
            <a:avLst/>
          </a:prstGeom>
          <a:noFill/>
        </p:spPr>
        <p:txBody>
          <a:bodyPr vert="horz" wrap="square" lIns="68580" tIns="34290" rIns="68580" bIns="34290" numCol="1" anchor="t" anchorCtr="0" compatLnSpc="1">
            <a:prstTxWarp prst="textNoShape">
              <a:avLst/>
            </a:prstTxWarp>
          </a:bodyPr>
          <a:lstStyle/>
          <a:p>
            <a:endParaRPr lang="en-US" sz="1350" dirty="0"/>
          </a:p>
        </p:txBody>
      </p:sp>
      <p:pic>
        <p:nvPicPr>
          <p:cNvPr id="1036" name="Picture 12" descr="https://s3.amazonaws.com/production.assets.ifttt.com/images/channels/6/icons/large.png">
            <a:hlinkClick r:id="rId2"/>
          </p:cNvPr>
          <p:cNvPicPr>
            <a:picLocks noChangeAspect="1" noChangeArrowheads="1"/>
          </p:cNvPicPr>
          <p:nvPr/>
        </p:nvPicPr>
        <p:blipFill>
          <a:blip r:embed="rId3" cstate="print"/>
          <a:srcRect/>
          <a:stretch>
            <a:fillRect/>
          </a:stretch>
        </p:blipFill>
        <p:spPr bwMode="auto">
          <a:xfrm>
            <a:off x="3545341" y="1973575"/>
            <a:ext cx="1068705" cy="1068706"/>
          </a:xfrm>
          <a:prstGeom prst="rect">
            <a:avLst/>
          </a:prstGeom>
          <a:noFill/>
        </p:spPr>
      </p:pic>
      <p:pic>
        <p:nvPicPr>
          <p:cNvPr id="17" name="Picture 8" descr="https://www.facebook.com/images/fb_icon_325x325.png">
            <a:hlinkClick r:id="rId4"/>
          </p:cNvPr>
          <p:cNvPicPr>
            <a:picLocks noChangeAspect="1" noChangeArrowheads="1"/>
          </p:cNvPicPr>
          <p:nvPr/>
        </p:nvPicPr>
        <p:blipFill>
          <a:blip r:embed="rId5" cstate="print"/>
          <a:srcRect/>
          <a:stretch>
            <a:fillRect/>
          </a:stretch>
        </p:blipFill>
        <p:spPr bwMode="auto">
          <a:xfrm>
            <a:off x="3551873" y="3431620"/>
            <a:ext cx="1068705" cy="1068705"/>
          </a:xfrm>
          <a:prstGeom prst="rect">
            <a:avLst/>
          </a:prstGeom>
          <a:noFill/>
        </p:spPr>
      </p:pic>
      <p:pic>
        <p:nvPicPr>
          <p:cNvPr id="18" name="Picture 16" descr="https://lh4.googleusercontent.com/9Difi9bypu9-FoUsfFWpX6odYLLjXQk_q0aPxZBSFynecMOSLoKRKWRWIfZdXRGOdXMZCahrLBG6vWrwIeT-A26iDjTucgFVCP0Fuzr79BHW5kLJ3sw">
            <a:hlinkClick r:id="rId6"/>
          </p:cNvPr>
          <p:cNvPicPr>
            <a:picLocks noChangeAspect="1" noChangeArrowheads="1"/>
          </p:cNvPicPr>
          <p:nvPr/>
        </p:nvPicPr>
        <p:blipFill>
          <a:blip r:embed="rId7" cstate="print"/>
          <a:srcRect/>
          <a:stretch>
            <a:fillRect/>
          </a:stretch>
        </p:blipFill>
        <p:spPr bwMode="auto">
          <a:xfrm>
            <a:off x="5096793" y="3431620"/>
            <a:ext cx="1068705" cy="1068705"/>
          </a:xfrm>
          <a:prstGeom prst="rect">
            <a:avLst/>
          </a:prstGeom>
          <a:noFill/>
        </p:spPr>
      </p:pic>
      <p:sp>
        <p:nvSpPr>
          <p:cNvPr id="3" name="TextBox 2"/>
          <p:cNvSpPr txBox="1"/>
          <p:nvPr/>
        </p:nvSpPr>
        <p:spPr>
          <a:xfrm>
            <a:off x="3534320" y="3035971"/>
            <a:ext cx="1200150" cy="300082"/>
          </a:xfrm>
          <a:prstGeom prst="rect">
            <a:avLst/>
          </a:prstGeom>
          <a:noFill/>
        </p:spPr>
        <p:txBody>
          <a:bodyPr wrap="square" rtlCol="0">
            <a:spAutoFit/>
          </a:bodyPr>
          <a:lstStyle/>
          <a:p>
            <a:r>
              <a:rPr lang="fr-BE" sz="1350" b="1" dirty="0">
                <a:solidFill>
                  <a:srgbClr val="2A6A57"/>
                </a:solidFill>
              </a:rPr>
              <a:t>info@ceps.eu</a:t>
            </a:r>
            <a:endParaRPr lang="en-US" sz="1350" b="1" dirty="0">
              <a:solidFill>
                <a:srgbClr val="2A6A57"/>
              </a:solidFill>
            </a:endParaRPr>
          </a:p>
        </p:txBody>
      </p:sp>
      <p:sp>
        <p:nvSpPr>
          <p:cNvPr id="5" name="TextBox 4"/>
          <p:cNvSpPr txBox="1"/>
          <p:nvPr/>
        </p:nvSpPr>
        <p:spPr>
          <a:xfrm>
            <a:off x="4935811" y="3024978"/>
            <a:ext cx="1441677" cy="300082"/>
          </a:xfrm>
          <a:prstGeom prst="rect">
            <a:avLst/>
          </a:prstGeom>
          <a:noFill/>
        </p:spPr>
        <p:txBody>
          <a:bodyPr wrap="none" rtlCol="0">
            <a:spAutoFit/>
          </a:bodyPr>
          <a:lstStyle/>
          <a:p>
            <a:r>
              <a:rPr lang="en-US" sz="1350" dirty="0">
                <a:hlinkClick r:id="rId8"/>
              </a:rPr>
              <a:t>@</a:t>
            </a:r>
            <a:r>
              <a:rPr lang="en-GB" sz="1350" dirty="0">
                <a:hlinkClick r:id="rId8"/>
              </a:rPr>
              <a:t>CEPS_thinktank</a:t>
            </a:r>
            <a:endParaRPr lang="en-GB" sz="1350" dirty="0"/>
          </a:p>
        </p:txBody>
      </p:sp>
      <p:sp>
        <p:nvSpPr>
          <p:cNvPr id="15" name="TextBox 14"/>
          <p:cNvSpPr txBox="1"/>
          <p:nvPr/>
        </p:nvSpPr>
        <p:spPr>
          <a:xfrm>
            <a:off x="5041557" y="4557713"/>
            <a:ext cx="1402492" cy="507831"/>
          </a:xfrm>
          <a:prstGeom prst="rect">
            <a:avLst/>
          </a:prstGeom>
          <a:solidFill>
            <a:schemeClr val="bg1"/>
          </a:solidFill>
        </p:spPr>
        <p:txBody>
          <a:bodyPr wrap="square" rtlCol="0">
            <a:spAutoFit/>
          </a:bodyPr>
          <a:lstStyle/>
          <a:p>
            <a:r>
              <a:rPr lang="fr-BE" sz="1350" dirty="0">
                <a:solidFill>
                  <a:schemeClr val="bg1"/>
                </a:solidFill>
              </a:rPr>
              <a:t>F</a:t>
            </a:r>
          </a:p>
          <a:p>
            <a:endParaRPr lang="fr-BE" sz="1350" dirty="0"/>
          </a:p>
        </p:txBody>
      </p:sp>
      <p:sp>
        <p:nvSpPr>
          <p:cNvPr id="8" name="AutoShape 2" descr="Image result for twitter bird"/>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9" name="Picture 8"/>
          <p:cNvPicPr>
            <a:picLocks noChangeAspect="1"/>
          </p:cNvPicPr>
          <p:nvPr/>
        </p:nvPicPr>
        <p:blipFill>
          <a:blip r:embed="rId9"/>
          <a:stretch>
            <a:fillRect/>
          </a:stretch>
        </p:blipFill>
        <p:spPr>
          <a:xfrm>
            <a:off x="4626907" y="1973402"/>
            <a:ext cx="1989052" cy="1072528"/>
          </a:xfrm>
          <a:prstGeom prst="rect">
            <a:avLst/>
          </a:prstGeom>
        </p:spPr>
      </p:pic>
      <p:pic>
        <p:nvPicPr>
          <p:cNvPr id="19" name="Picture 18"/>
          <p:cNvPicPr>
            <a:picLocks noChangeAspect="1"/>
          </p:cNvPicPr>
          <p:nvPr/>
        </p:nvPicPr>
        <p:blipFill>
          <a:blip r:embed="rId10"/>
          <a:stretch>
            <a:fillRect/>
          </a:stretch>
        </p:blipFill>
        <p:spPr>
          <a:xfrm>
            <a:off x="7702377" y="30153"/>
            <a:ext cx="1391209" cy="1475753"/>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2679737" cy="6993924"/>
          </a:xfrm>
          <a:prstGeom prst="rect">
            <a:avLst/>
          </a:prstGeom>
        </p:spPr>
      </p:pic>
      <p:sp>
        <p:nvSpPr>
          <p:cNvPr id="12" name="TextBox 11"/>
          <p:cNvSpPr txBox="1"/>
          <p:nvPr/>
        </p:nvSpPr>
        <p:spPr>
          <a:xfrm>
            <a:off x="345281" y="4417625"/>
            <a:ext cx="1334724" cy="338554"/>
          </a:xfrm>
          <a:prstGeom prst="rect">
            <a:avLst/>
          </a:prstGeom>
          <a:noFill/>
        </p:spPr>
        <p:txBody>
          <a:bodyPr wrap="none" rtlCol="0">
            <a:spAutoFit/>
          </a:bodyPr>
          <a:lstStyle/>
          <a:p>
            <a:r>
              <a:rPr lang="fr-BE" sz="1600" b="1" dirty="0">
                <a:solidFill>
                  <a:schemeClr val="bg1"/>
                </a:solidFill>
              </a:rPr>
              <a:t>www.ceps.eu</a:t>
            </a:r>
            <a:endParaRPr lang="en-US" sz="1600" b="1" dirty="0">
              <a:solidFill>
                <a:schemeClr val="bg1"/>
              </a:solidFill>
            </a:endParaRPr>
          </a:p>
        </p:txBody>
      </p:sp>
      <p:grpSp>
        <p:nvGrpSpPr>
          <p:cNvPr id="20" name="Group 19"/>
          <p:cNvGrpSpPr/>
          <p:nvPr/>
        </p:nvGrpSpPr>
        <p:grpSpPr>
          <a:xfrm>
            <a:off x="273908" y="5965009"/>
            <a:ext cx="2371855" cy="758424"/>
            <a:chOff x="3273041" y="3206795"/>
            <a:chExt cx="2981455" cy="953406"/>
          </a:xfrm>
        </p:grpSpPr>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22" name="Sous-titre 2"/>
            <p:cNvSpPr txBox="1">
              <a:spLocks/>
            </p:cNvSpPr>
            <p:nvPr/>
          </p:nvSpPr>
          <p:spPr>
            <a:xfrm>
              <a:off x="3273041" y="3470297"/>
              <a:ext cx="1603759" cy="42640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167035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9418"/>
          </a:xfrm>
        </p:spPr>
        <p:txBody>
          <a:bodyPr>
            <a:noAutofit/>
          </a:bodyPr>
          <a:lstStyle/>
          <a:p>
            <a:r>
              <a:rPr lang="nl-BE" sz="3000" dirty="0" smtClean="0"/>
              <a:t>EESDA project overview and main goals </a:t>
            </a:r>
            <a:endParaRPr lang="nl-BE" sz="3000" dirty="0"/>
          </a:p>
        </p:txBody>
      </p:sp>
      <p:sp>
        <p:nvSpPr>
          <p:cNvPr id="3" name="Content Placeholder 2"/>
          <p:cNvSpPr>
            <a:spLocks noGrp="1"/>
          </p:cNvSpPr>
          <p:nvPr>
            <p:ph idx="1"/>
          </p:nvPr>
        </p:nvSpPr>
        <p:spPr>
          <a:xfrm>
            <a:off x="401053" y="1119163"/>
            <a:ext cx="8566483" cy="4718033"/>
          </a:xfrm>
        </p:spPr>
        <p:txBody>
          <a:bodyPr>
            <a:noAutofit/>
          </a:bodyPr>
          <a:lstStyle/>
          <a:p>
            <a:r>
              <a:rPr lang="en-US" sz="2400" dirty="0" smtClean="0"/>
              <a:t>improve </a:t>
            </a:r>
            <a:r>
              <a:rPr lang="en-US" sz="2400" dirty="0"/>
              <a:t>expertise on the articulation of social dialogue in </a:t>
            </a:r>
            <a:r>
              <a:rPr lang="en-US" sz="2400" dirty="0" smtClean="0"/>
              <a:t>Europe:</a:t>
            </a:r>
            <a:endParaRPr lang="en-US" sz="2400" dirty="0"/>
          </a:p>
          <a:p>
            <a:pPr marL="492125" indent="-254000"/>
            <a:r>
              <a:rPr lang="en-US" sz="2200" dirty="0" smtClean="0"/>
              <a:t>study </a:t>
            </a:r>
            <a:r>
              <a:rPr lang="en-US" sz="2200" dirty="0"/>
              <a:t>the ways in which social dialogue between public and private actors at at subnational, national and EU </a:t>
            </a:r>
            <a:r>
              <a:rPr lang="en-US" sz="2200" dirty="0" smtClean="0"/>
              <a:t>level functions</a:t>
            </a:r>
          </a:p>
          <a:p>
            <a:pPr marL="492125" indent="-254000"/>
            <a:r>
              <a:rPr lang="en-US" sz="2200" dirty="0" err="1"/>
              <a:t>analyse</a:t>
            </a:r>
            <a:r>
              <a:rPr lang="en-US" sz="2200" dirty="0"/>
              <a:t> the dynamics of both bottom-up and top-down activities as well </a:t>
            </a:r>
            <a:r>
              <a:rPr lang="en-US" sz="2200" dirty="0" smtClean="0"/>
              <a:t>as </a:t>
            </a:r>
            <a:r>
              <a:rPr lang="en-US" sz="2200" dirty="0"/>
              <a:t>various interactions between involved actors </a:t>
            </a:r>
            <a:endParaRPr lang="en-US" sz="2200" dirty="0" smtClean="0"/>
          </a:p>
          <a:p>
            <a:pPr marL="492125" indent="-254000"/>
            <a:r>
              <a:rPr lang="en-US" sz="2200" dirty="0" err="1"/>
              <a:t>a</a:t>
            </a:r>
            <a:r>
              <a:rPr lang="en-US" sz="2200" dirty="0" err="1" smtClean="0"/>
              <a:t>nalyse</a:t>
            </a:r>
            <a:r>
              <a:rPr lang="en-US" sz="2200" dirty="0" smtClean="0"/>
              <a:t> the factors </a:t>
            </a:r>
            <a:r>
              <a:rPr lang="en-US" sz="2200" dirty="0"/>
              <a:t>that determine the effectiveness of social dialogue </a:t>
            </a:r>
          </a:p>
          <a:p>
            <a:r>
              <a:rPr lang="en-US" sz="2400" dirty="0"/>
              <a:t>e</a:t>
            </a:r>
            <a:r>
              <a:rPr lang="en-US" sz="2400" dirty="0" smtClean="0"/>
              <a:t>nhance </a:t>
            </a:r>
            <a:r>
              <a:rPr lang="en-US" sz="2400" dirty="0"/>
              <a:t>the collection and use of comparative </a:t>
            </a:r>
            <a:r>
              <a:rPr lang="en-US" sz="2400" dirty="0" smtClean="0"/>
              <a:t>evidence on </a:t>
            </a:r>
            <a:r>
              <a:rPr lang="en-US" sz="2400" dirty="0"/>
              <a:t>industrial relations and social dialogue articulation in Europe; </a:t>
            </a:r>
            <a:endParaRPr lang="en-US" sz="2400" dirty="0" smtClean="0"/>
          </a:p>
          <a:p>
            <a:r>
              <a:rPr lang="en-US" sz="2400" dirty="0" smtClean="0"/>
              <a:t>gain </a:t>
            </a:r>
            <a:r>
              <a:rPr lang="en-US" sz="2400" dirty="0"/>
              <a:t>further understanding of how social dialogue can contribute to tackling social concerns; </a:t>
            </a:r>
          </a:p>
          <a:p>
            <a:r>
              <a:rPr lang="en-US" sz="2400" dirty="0"/>
              <a:t>p</a:t>
            </a:r>
            <a:r>
              <a:rPr lang="en-US" sz="2400" dirty="0" smtClean="0"/>
              <a:t>romote </a:t>
            </a:r>
            <a:r>
              <a:rPr lang="en-US" sz="2400" dirty="0"/>
              <a:t>awareness and exchange information of effective industrial relations practices. </a:t>
            </a:r>
          </a:p>
          <a:p>
            <a:endParaRPr lang="nl-BE" sz="2200" dirty="0"/>
          </a:p>
          <a:p>
            <a:pPr marL="0" indent="0">
              <a:buNone/>
            </a:pPr>
            <a:endParaRPr lang="nl-BE" sz="2200" dirty="0"/>
          </a:p>
          <a:p>
            <a:pPr lvl="1"/>
            <a:endParaRPr lang="nl-BE" sz="1800" b="1" dirty="0"/>
          </a:p>
          <a:p>
            <a:pPr lvl="1"/>
            <a:endParaRPr lang="nl-BE" sz="1800" b="1" dirty="0"/>
          </a:p>
        </p:txBody>
      </p:sp>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3839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9418"/>
          </a:xfrm>
        </p:spPr>
        <p:txBody>
          <a:bodyPr>
            <a:noAutofit/>
          </a:bodyPr>
          <a:lstStyle/>
          <a:p>
            <a:r>
              <a:rPr lang="nl-BE" sz="3000" dirty="0" smtClean="0"/>
              <a:t>Research questions</a:t>
            </a:r>
            <a:endParaRPr lang="nl-BE" sz="3000" dirty="0"/>
          </a:p>
        </p:txBody>
      </p:sp>
      <p:sp>
        <p:nvSpPr>
          <p:cNvPr id="3" name="Content Placeholder 2"/>
          <p:cNvSpPr>
            <a:spLocks noGrp="1"/>
          </p:cNvSpPr>
          <p:nvPr>
            <p:ph idx="1"/>
          </p:nvPr>
        </p:nvSpPr>
        <p:spPr>
          <a:xfrm>
            <a:off x="401053" y="1119163"/>
            <a:ext cx="8566483" cy="4906767"/>
          </a:xfrm>
        </p:spPr>
        <p:txBody>
          <a:bodyPr>
            <a:noAutofit/>
          </a:bodyPr>
          <a:lstStyle/>
          <a:p>
            <a:r>
              <a:rPr lang="en-US" sz="2400" dirty="0"/>
              <a:t>How is social dialogue in Europe </a:t>
            </a:r>
            <a:r>
              <a:rPr lang="en-US" sz="2400" dirty="0" smtClean="0"/>
              <a:t>organized</a:t>
            </a:r>
            <a:r>
              <a:rPr lang="en-US" sz="2400" dirty="0"/>
              <a:t>, at what levels, and who are the actors involved? </a:t>
            </a:r>
          </a:p>
          <a:p>
            <a:r>
              <a:rPr lang="en-US" sz="2400" dirty="0" smtClean="0"/>
              <a:t>How </a:t>
            </a:r>
            <a:r>
              <a:rPr lang="en-US" sz="2400" dirty="0"/>
              <a:t>does social dialogue at the European level affect decisions, outcomes and the position of </a:t>
            </a:r>
            <a:r>
              <a:rPr lang="en-US" sz="2400" dirty="0" smtClean="0"/>
              <a:t>actors </a:t>
            </a:r>
            <a:r>
              <a:rPr lang="en-US" sz="2400" dirty="0"/>
              <a:t>at the national and sub-national levels, and vice versa? </a:t>
            </a:r>
          </a:p>
          <a:p>
            <a:r>
              <a:rPr lang="en-US" sz="2400" dirty="0" smtClean="0"/>
              <a:t>What </a:t>
            </a:r>
            <a:r>
              <a:rPr lang="en-US" sz="2400" dirty="0"/>
              <a:t>are the determinants of an effective social dialogue articulation? </a:t>
            </a:r>
          </a:p>
          <a:p>
            <a:r>
              <a:rPr lang="en-US" sz="2400" dirty="0" smtClean="0"/>
              <a:t>How </a:t>
            </a:r>
            <a:r>
              <a:rPr lang="en-US" sz="2400" dirty="0"/>
              <a:t>does the experience of countries with different industrial relations traditions and models </a:t>
            </a:r>
            <a:r>
              <a:rPr lang="en-US" sz="2400" dirty="0" smtClean="0"/>
              <a:t>compare</a:t>
            </a:r>
            <a:r>
              <a:rPr lang="en-US" sz="2400" dirty="0"/>
              <a:t>, and what best practices can be identified? What about different sectors? </a:t>
            </a:r>
          </a:p>
          <a:p>
            <a:r>
              <a:rPr lang="en-US" sz="2400" dirty="0" smtClean="0"/>
              <a:t>What </a:t>
            </a:r>
            <a:r>
              <a:rPr lang="en-US" sz="2400" dirty="0"/>
              <a:t>lessons can be derived from these insights? What are the future opportunities and risks? </a:t>
            </a:r>
            <a:endParaRPr lang="en-US" sz="2400" dirty="0">
              <a:effectLst/>
            </a:endParaRPr>
          </a:p>
        </p:txBody>
      </p:sp>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204221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929418"/>
          </a:xfrm>
        </p:spPr>
        <p:txBody>
          <a:bodyPr>
            <a:noAutofit/>
          </a:bodyPr>
          <a:lstStyle/>
          <a:p>
            <a:r>
              <a:rPr lang="nl-BE" sz="3000" dirty="0" smtClean="0"/>
              <a:t>Basic concepts</a:t>
            </a:r>
            <a:endParaRPr lang="nl-BE" sz="3000" dirty="0"/>
          </a:p>
        </p:txBody>
      </p:sp>
      <p:sp>
        <p:nvSpPr>
          <p:cNvPr id="3" name="Content Placeholder 2"/>
          <p:cNvSpPr>
            <a:spLocks noGrp="1"/>
          </p:cNvSpPr>
          <p:nvPr>
            <p:ph idx="1"/>
          </p:nvPr>
        </p:nvSpPr>
        <p:spPr>
          <a:xfrm>
            <a:off x="401053" y="894575"/>
            <a:ext cx="8566483" cy="4906767"/>
          </a:xfrm>
        </p:spPr>
        <p:txBody>
          <a:bodyPr>
            <a:noAutofit/>
          </a:bodyPr>
          <a:lstStyle/>
          <a:p>
            <a:r>
              <a:rPr lang="en-US" sz="2400" b="1" dirty="0" smtClean="0"/>
              <a:t>Social dialogue</a:t>
            </a:r>
            <a:r>
              <a:rPr lang="en-US" sz="2400" dirty="0" smtClean="0"/>
              <a:t>: </a:t>
            </a:r>
            <a:r>
              <a:rPr lang="en-US" sz="2400" dirty="0"/>
              <a:t>interactions, such as negotiation, consultation or exchange of information, between or among social partners and public </a:t>
            </a:r>
            <a:r>
              <a:rPr lang="en-US" sz="2400" dirty="0" smtClean="0"/>
              <a:t>authorities; since </a:t>
            </a:r>
            <a:r>
              <a:rPr lang="en-US" sz="2400" dirty="0"/>
              <a:t>long </a:t>
            </a:r>
            <a:r>
              <a:rPr lang="en-US" sz="2400" dirty="0" smtClean="0"/>
              <a:t>regarded </a:t>
            </a:r>
            <a:r>
              <a:rPr lang="en-US" sz="2400" dirty="0"/>
              <a:t>as one of the prime building blocks of Europe’s social model (European </a:t>
            </a:r>
            <a:r>
              <a:rPr lang="en-US" sz="2400" dirty="0" smtClean="0"/>
              <a:t>Commission) </a:t>
            </a:r>
          </a:p>
          <a:p>
            <a:r>
              <a:rPr lang="en-US" sz="2400" b="1" dirty="0" smtClean="0"/>
              <a:t>Social partners</a:t>
            </a:r>
            <a:r>
              <a:rPr lang="en-US" sz="2400" dirty="0" smtClean="0"/>
              <a:t>: representatives of employers and workers, usually employer organizations and trade unions (OECD)</a:t>
            </a:r>
            <a:endParaRPr lang="en-US" sz="2400" dirty="0"/>
          </a:p>
          <a:p>
            <a:r>
              <a:rPr lang="en-US" sz="2400" b="1" dirty="0" smtClean="0"/>
              <a:t>Collective bargaining</a:t>
            </a:r>
            <a:r>
              <a:rPr lang="en-US" sz="2400" dirty="0" smtClean="0"/>
              <a:t>: all negotiations which take place between an employer, a group of employers or one or more employer organizations, on the one hand, and one or more worker organizations on the other hand, for </a:t>
            </a:r>
          </a:p>
          <a:p>
            <a:pPr marL="492125" indent="-254000"/>
            <a:r>
              <a:rPr lang="en-US" sz="2000" dirty="0" smtClean="0"/>
              <a:t>determining working conditions and terms of employment, and/or</a:t>
            </a:r>
          </a:p>
          <a:p>
            <a:pPr marL="492125" indent="-254000"/>
            <a:r>
              <a:rPr lang="en-US" sz="2000" dirty="0"/>
              <a:t>r</a:t>
            </a:r>
            <a:r>
              <a:rPr lang="en-US" sz="2000" dirty="0" smtClean="0"/>
              <a:t>egulating relations between employers and workers; and/or</a:t>
            </a:r>
          </a:p>
          <a:p>
            <a:pPr marL="492125" indent="-254000"/>
            <a:r>
              <a:rPr lang="en-US" sz="2000" dirty="0"/>
              <a:t>r</a:t>
            </a:r>
            <a:r>
              <a:rPr lang="en-US" sz="2000" dirty="0" smtClean="0"/>
              <a:t>egulating relations between employers and workers on their organizations and a worker organization or workers organizations (OECD)</a:t>
            </a:r>
          </a:p>
        </p:txBody>
      </p:sp>
      <p:grpSp>
        <p:nvGrpSpPr>
          <p:cNvPr id="8" name="Group 7"/>
          <p:cNvGrpSpPr/>
          <p:nvPr/>
        </p:nvGrpSpPr>
        <p:grpSpPr>
          <a:xfrm>
            <a:off x="273909" y="6176963"/>
            <a:ext cx="2126392" cy="546469"/>
            <a:chOff x="3273041" y="3206795"/>
            <a:chExt cx="2981455" cy="95340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06795"/>
              <a:ext cx="1377696" cy="953406"/>
            </a:xfrm>
            <a:prstGeom prst="rect">
              <a:avLst/>
            </a:prstGeom>
          </p:spPr>
        </p:pic>
        <p:sp>
          <p:nvSpPr>
            <p:cNvPr id="10" name="Sous-titre 2"/>
            <p:cNvSpPr txBox="1">
              <a:spLocks/>
            </p:cNvSpPr>
            <p:nvPr/>
          </p:nvSpPr>
          <p:spPr>
            <a:xfrm>
              <a:off x="3273041" y="3470297"/>
              <a:ext cx="1603759" cy="426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 financial support </a:t>
              </a:r>
            </a:p>
            <a:p>
              <a:pPr algn="r"/>
              <a:r>
                <a:rPr lang="en-US" sz="10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from the European Union</a:t>
              </a:r>
            </a:p>
          </p:txBody>
        </p:sp>
      </p:grpSp>
    </p:spTree>
    <p:extLst>
      <p:ext uri="{BB962C8B-B14F-4D97-AF65-F5344CB8AC3E}">
        <p14:creationId xmlns:p14="http://schemas.microsoft.com/office/powerpoint/2010/main" val="164567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929418"/>
          </a:xfrm>
        </p:spPr>
        <p:txBody>
          <a:bodyPr>
            <a:noAutofit/>
          </a:bodyPr>
          <a:lstStyle/>
          <a:p>
            <a:r>
              <a:rPr lang="nl-BE" sz="3000" dirty="0" smtClean="0"/>
              <a:t>Basic concepts</a:t>
            </a:r>
            <a:endParaRPr lang="nl-BE" sz="3000" dirty="0"/>
          </a:p>
        </p:txBody>
      </p:sp>
      <p:sp>
        <p:nvSpPr>
          <p:cNvPr id="3" name="Content Placeholder 2"/>
          <p:cNvSpPr>
            <a:spLocks noGrp="1"/>
          </p:cNvSpPr>
          <p:nvPr>
            <p:ph idx="1"/>
          </p:nvPr>
        </p:nvSpPr>
        <p:spPr>
          <a:xfrm>
            <a:off x="401053" y="750197"/>
            <a:ext cx="8566483" cy="4906767"/>
          </a:xfrm>
        </p:spPr>
        <p:txBody>
          <a:bodyPr>
            <a:noAutofit/>
          </a:bodyPr>
          <a:lstStyle/>
          <a:p>
            <a:r>
              <a:rPr lang="en-US" sz="2400" b="1" dirty="0" smtClean="0"/>
              <a:t>Civil dialogue:</a:t>
            </a:r>
            <a:r>
              <a:rPr lang="en-US" sz="2400" dirty="0" smtClean="0"/>
              <a:t> </a:t>
            </a:r>
            <a:r>
              <a:rPr lang="en-US" sz="2400" dirty="0"/>
              <a:t>interaction between public institutions and civil society </a:t>
            </a:r>
            <a:r>
              <a:rPr lang="en-US" sz="2400" dirty="0" err="1" smtClean="0"/>
              <a:t>organisations</a:t>
            </a:r>
            <a:r>
              <a:rPr lang="en-US" sz="2400" dirty="0" smtClean="0"/>
              <a:t> (Act4Europe.org)</a:t>
            </a:r>
          </a:p>
          <a:p>
            <a:r>
              <a:rPr lang="en-US" sz="2400" b="1" dirty="0" smtClean="0"/>
              <a:t>Articulation of social dialogue</a:t>
            </a:r>
            <a:r>
              <a:rPr lang="en-US" sz="2400" dirty="0" smtClean="0"/>
              <a:t>: </a:t>
            </a:r>
            <a:r>
              <a:rPr lang="en-US" sz="2400" dirty="0"/>
              <a:t>ways in which social dialogue between public and private actors at different levels functions and the channels through which EU level social dialogue influences decisions, outcomes and positions of actors at the national and sub-national levels and vice versa </a:t>
            </a:r>
            <a:endParaRPr lang="en-US" sz="2400" dirty="0" smtClean="0"/>
          </a:p>
          <a:p>
            <a:r>
              <a:rPr lang="en-US" sz="2400" dirty="0" smtClean="0"/>
              <a:t>Actors, levels, structures, processes, outcomes</a:t>
            </a:r>
            <a:endParaRPr lang="en-US" sz="2400" dirty="0"/>
          </a:p>
          <a:p>
            <a:r>
              <a:rPr lang="en-US" sz="2400" b="1" dirty="0" smtClean="0"/>
              <a:t>Conceptual approach</a:t>
            </a:r>
            <a:r>
              <a:rPr lang="en-US" sz="2400" dirty="0" smtClean="0"/>
              <a:t>: SD as multi-level governance (</a:t>
            </a:r>
            <a:r>
              <a:rPr lang="en-US" sz="2400" dirty="0" err="1" smtClean="0"/>
              <a:t>Keune</a:t>
            </a:r>
            <a:r>
              <a:rPr lang="en-US" sz="2400" dirty="0" smtClean="0"/>
              <a:t>/</a:t>
            </a:r>
            <a:r>
              <a:rPr lang="en-US" sz="2400" dirty="0" err="1" smtClean="0"/>
              <a:t>Marginson</a:t>
            </a:r>
            <a:r>
              <a:rPr lang="en-US" sz="2400" dirty="0" smtClean="0"/>
              <a:t> 2012 and 2015)</a:t>
            </a:r>
          </a:p>
          <a:p>
            <a:r>
              <a:rPr lang="en-US" sz="2000" dirty="0"/>
              <a:t>vertically integrated EU-specific </a:t>
            </a:r>
            <a:r>
              <a:rPr lang="en-US" sz="2000" dirty="0" smtClean="0"/>
              <a:t>SD system does </a:t>
            </a:r>
            <a:r>
              <a:rPr lang="en-US" sz="2000" dirty="0"/>
              <a:t>not </a:t>
            </a:r>
            <a:r>
              <a:rPr lang="en-US" sz="2000" dirty="0" smtClean="0"/>
              <a:t>exist</a:t>
            </a:r>
          </a:p>
          <a:p>
            <a:r>
              <a:rPr lang="en-US" sz="2000" dirty="0" smtClean="0"/>
              <a:t>processes </a:t>
            </a:r>
            <a:r>
              <a:rPr lang="en-US" sz="2000" dirty="0"/>
              <a:t>within the EU level </a:t>
            </a:r>
            <a:r>
              <a:rPr lang="en-US" sz="2000" dirty="0" smtClean="0"/>
              <a:t>SD (ESD</a:t>
            </a:r>
            <a:r>
              <a:rPr lang="en-US" sz="2000" dirty="0"/>
              <a:t>) and the EU level sectoral </a:t>
            </a:r>
            <a:r>
              <a:rPr lang="en-US" sz="2000" dirty="0" smtClean="0"/>
              <a:t>SD (ESSD</a:t>
            </a:r>
            <a:r>
              <a:rPr lang="en-US" sz="2000" dirty="0"/>
              <a:t>) interact with </a:t>
            </a:r>
            <a:r>
              <a:rPr lang="en-US" sz="2000" dirty="0" smtClean="0"/>
              <a:t>SD processes </a:t>
            </a:r>
            <a:r>
              <a:rPr lang="en-US" sz="2000" dirty="0"/>
              <a:t>in the member states. </a:t>
            </a:r>
            <a:endParaRPr lang="en-US" sz="2000" dirty="0" smtClean="0"/>
          </a:p>
          <a:p>
            <a:r>
              <a:rPr lang="en-US" sz="2000" dirty="0" smtClean="0"/>
              <a:t>to </a:t>
            </a:r>
            <a:r>
              <a:rPr lang="en-US" sz="2000" dirty="0"/>
              <a:t>understand how social dialogue is articulated in this complex context, it is crucial to </a:t>
            </a:r>
            <a:r>
              <a:rPr lang="en-US" sz="2000" dirty="0" err="1" smtClean="0"/>
              <a:t>analyez</a:t>
            </a:r>
            <a:r>
              <a:rPr lang="en-US" sz="2000" dirty="0" smtClean="0"/>
              <a:t> </a:t>
            </a:r>
            <a:r>
              <a:rPr lang="en-US" sz="2000" dirty="0"/>
              <a:t>the dynamics of both bottom-up and top-down activities as well as the various interactions between involved actors </a:t>
            </a:r>
          </a:p>
          <a:p>
            <a:endParaRPr lang="en-US" sz="2400" dirty="0" smtClean="0"/>
          </a:p>
        </p:txBody>
      </p:sp>
    </p:spTree>
    <p:extLst>
      <p:ext uri="{BB962C8B-B14F-4D97-AF65-F5344CB8AC3E}">
        <p14:creationId xmlns:p14="http://schemas.microsoft.com/office/powerpoint/2010/main" val="43725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56" y="284916"/>
            <a:ext cx="7886700" cy="929418"/>
          </a:xfrm>
        </p:spPr>
        <p:txBody>
          <a:bodyPr>
            <a:noAutofit/>
          </a:bodyPr>
          <a:lstStyle/>
          <a:p>
            <a:r>
              <a:rPr lang="nl-BE" sz="3000" dirty="0" smtClean="0"/>
              <a:t>Diversity of SD across the EU</a:t>
            </a:r>
            <a:endParaRPr lang="nl-BE" sz="3000" dirty="0"/>
          </a:p>
        </p:txBody>
      </p:sp>
      <p:graphicFrame>
        <p:nvGraphicFramePr>
          <p:cNvPr id="7" name="Table 6"/>
          <p:cNvGraphicFramePr>
            <a:graphicFrameLocks noGrp="1"/>
          </p:cNvGraphicFramePr>
          <p:nvPr>
            <p:extLst>
              <p:ext uri="{D42A27DB-BD31-4B8C-83A1-F6EECF244321}">
                <p14:modId xmlns:p14="http://schemas.microsoft.com/office/powerpoint/2010/main" val="1199456026"/>
              </p:ext>
            </p:extLst>
          </p:nvPr>
        </p:nvGraphicFramePr>
        <p:xfrm>
          <a:off x="433137" y="2630905"/>
          <a:ext cx="8357938" cy="1320039"/>
        </p:xfrm>
        <a:graphic>
          <a:graphicData uri="http://schemas.openxmlformats.org/drawingml/2006/table">
            <a:tbl>
              <a:tblPr firstRow="1" firstCol="1" bandRow="1" bandCol="1">
                <a:tableStyleId>{5C22544A-7EE6-4342-B048-85BDC9FD1C3A}</a:tableStyleId>
              </a:tblPr>
              <a:tblGrid>
                <a:gridCol w="1392223"/>
                <a:gridCol w="1393143"/>
                <a:gridCol w="1393143"/>
                <a:gridCol w="1393143"/>
                <a:gridCol w="1393143"/>
                <a:gridCol w="1393143"/>
              </a:tblGrid>
              <a:tr h="539689">
                <a:tc>
                  <a:txBody>
                    <a:bodyPr/>
                    <a:lstStyle/>
                    <a:p>
                      <a:pPr algn="ctr">
                        <a:lnSpc>
                          <a:spcPct val="115000"/>
                        </a:lnSpc>
                        <a:spcAft>
                          <a:spcPts val="1000"/>
                        </a:spcAft>
                      </a:pPr>
                      <a:r>
                        <a:rPr lang="en-GB" sz="1100">
                          <a:effectLst/>
                        </a:rPr>
                        <a:t>Industrial relations system</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dirty="0">
                          <a:effectLst/>
                        </a:rPr>
                        <a:t>Organized corporatism (Nordic)</a:t>
                      </a:r>
                      <a:endParaRPr lang="en-GB"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dirty="0">
                          <a:effectLst/>
                        </a:rPr>
                        <a:t>Social partnership (Central-west)</a:t>
                      </a:r>
                      <a:endParaRPr lang="en-GB"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a:effectLst/>
                        </a:rPr>
                        <a:t>State-centred (Southern)</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a:effectLst/>
                        </a:rPr>
                        <a:t>Liberal pluralism (West)</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a:effectLst/>
                        </a:rPr>
                        <a:t>Mixed (Central-East)</a:t>
                      </a:r>
                      <a:endParaRPr lang="en-GB" sz="1100">
                        <a:effectLst/>
                        <a:latin typeface="Calibri" charset="0"/>
                        <a:ea typeface="Times New Roman" charset="0"/>
                        <a:cs typeface="Times New Roman" charset="0"/>
                      </a:endParaRPr>
                    </a:p>
                  </a:txBody>
                  <a:tcPr marL="68580" marR="68580" marT="0" marB="0"/>
                </a:tc>
              </a:tr>
              <a:tr h="780350">
                <a:tc>
                  <a:txBody>
                    <a:bodyPr/>
                    <a:lstStyle/>
                    <a:p>
                      <a:pPr algn="ctr">
                        <a:lnSpc>
                          <a:spcPct val="115000"/>
                        </a:lnSpc>
                        <a:spcAft>
                          <a:spcPts val="1000"/>
                        </a:spcAft>
                      </a:pPr>
                      <a:r>
                        <a:rPr lang="en-GB" sz="1100">
                          <a:effectLst/>
                        </a:rPr>
                        <a:t>Countries</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dirty="0">
                          <a:effectLst/>
                        </a:rPr>
                        <a:t>DK, FI, SE</a:t>
                      </a:r>
                      <a:endParaRPr lang="en-GB"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a:effectLst/>
                        </a:rPr>
                        <a:t>AT, BE, DE, LU, NL, SI</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a:effectLst/>
                        </a:rPr>
                        <a:t>ES, FR,</a:t>
                      </a:r>
                    </a:p>
                    <a:p>
                      <a:pPr algn="ctr">
                        <a:lnSpc>
                          <a:spcPct val="115000"/>
                        </a:lnSpc>
                        <a:spcAft>
                          <a:spcPts val="1000"/>
                        </a:spcAft>
                      </a:pPr>
                      <a:r>
                        <a:rPr lang="en-GB" sz="1100">
                          <a:effectLst/>
                        </a:rPr>
                        <a:t>GR, IT, PT,</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a:effectLst/>
                        </a:rPr>
                        <a:t>IE, UK, CY, MT</a:t>
                      </a:r>
                      <a:endParaRPr lang="en-GB" sz="110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1000"/>
                        </a:spcAft>
                      </a:pPr>
                      <a:r>
                        <a:rPr lang="en-GB" sz="1100" dirty="0">
                          <a:effectLst/>
                        </a:rPr>
                        <a:t>BG, CZ, EE, HR, LV, LT, HU, PL, RO, SK</a:t>
                      </a:r>
                      <a:endParaRPr lang="en-GB" sz="1100" dirty="0">
                        <a:effectLst/>
                        <a:latin typeface="Calibri" charset="0"/>
                        <a:ea typeface="Times New Roman" charset="0"/>
                        <a:cs typeface="Times New Roman" charset="0"/>
                      </a:endParaRPr>
                    </a:p>
                  </a:txBody>
                  <a:tcPr marL="68580" marR="68580" marT="0" marB="0"/>
                </a:tc>
              </a:tr>
            </a:tbl>
          </a:graphicData>
        </a:graphic>
      </p:graphicFrame>
      <p:sp>
        <p:nvSpPr>
          <p:cNvPr id="8" name="Rectangle 7"/>
          <p:cNvSpPr/>
          <p:nvPr/>
        </p:nvSpPr>
        <p:spPr>
          <a:xfrm>
            <a:off x="433137" y="1828346"/>
            <a:ext cx="8357938" cy="369332"/>
          </a:xfrm>
          <a:prstGeom prst="rect">
            <a:avLst/>
          </a:prstGeom>
        </p:spPr>
        <p:txBody>
          <a:bodyPr wrap="square">
            <a:spAutoFit/>
          </a:bodyPr>
          <a:lstStyle/>
          <a:p>
            <a:r>
              <a:rPr lang="en-US" b="1" i="1" dirty="0">
                <a:latin typeface="Calibri" charset="0"/>
                <a:ea typeface="Times New Roman" charset="0"/>
                <a:cs typeface="Times New Roman" charset="0"/>
              </a:rPr>
              <a:t>Country clusters of national industrial relations systems in selected EU member states</a:t>
            </a:r>
            <a:r>
              <a:rPr lang="en-GB" dirty="0"/>
              <a:t> </a:t>
            </a:r>
            <a:endParaRPr lang="en-US" dirty="0"/>
          </a:p>
        </p:txBody>
      </p:sp>
      <p:sp>
        <p:nvSpPr>
          <p:cNvPr id="9" name="Rectangle 8"/>
          <p:cNvSpPr/>
          <p:nvPr/>
        </p:nvSpPr>
        <p:spPr>
          <a:xfrm>
            <a:off x="433137" y="4061005"/>
            <a:ext cx="8357938" cy="369332"/>
          </a:xfrm>
          <a:prstGeom prst="rect">
            <a:avLst/>
          </a:prstGeom>
        </p:spPr>
        <p:txBody>
          <a:bodyPr wrap="square">
            <a:spAutoFit/>
          </a:bodyPr>
          <a:lstStyle/>
          <a:p>
            <a:r>
              <a:rPr lang="en-US" i="1" dirty="0">
                <a:latin typeface="Calibri" charset="0"/>
                <a:ea typeface="Times New Roman" charset="0"/>
                <a:cs typeface="Times New Roman" charset="0"/>
              </a:rPr>
              <a:t>Source: </a:t>
            </a:r>
            <a:r>
              <a:rPr lang="en-US" i="1" dirty="0" err="1">
                <a:latin typeface="Calibri" charset="0"/>
                <a:ea typeface="Times New Roman" charset="0"/>
                <a:cs typeface="Times New Roman" charset="0"/>
              </a:rPr>
              <a:t>Bechter</a:t>
            </a:r>
            <a:r>
              <a:rPr lang="en-US" i="1" dirty="0">
                <a:latin typeface="Calibri" charset="0"/>
                <a:ea typeface="Times New Roman" charset="0"/>
                <a:cs typeface="Times New Roman" charset="0"/>
              </a:rPr>
              <a:t> et al. 2012 (193, 196), European Commission (2009: 49-50)</a:t>
            </a:r>
            <a:r>
              <a:rPr lang="en-GB" dirty="0"/>
              <a:t> </a:t>
            </a:r>
            <a:endParaRPr lang="en-US" dirty="0"/>
          </a:p>
        </p:txBody>
      </p:sp>
    </p:spTree>
    <p:extLst>
      <p:ext uri="{BB962C8B-B14F-4D97-AF65-F5344CB8AC3E}">
        <p14:creationId xmlns:p14="http://schemas.microsoft.com/office/powerpoint/2010/main" val="44554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56" y="284916"/>
            <a:ext cx="7886700" cy="929418"/>
          </a:xfrm>
        </p:spPr>
        <p:txBody>
          <a:bodyPr>
            <a:noAutofit/>
          </a:bodyPr>
          <a:lstStyle/>
          <a:p>
            <a:r>
              <a:rPr lang="nl-BE" sz="3000" dirty="0" smtClean="0"/>
              <a:t>Diversity of SD across the EU</a:t>
            </a:r>
            <a:endParaRPr lang="nl-BE" sz="3000" dirty="0"/>
          </a:p>
        </p:txBody>
      </p:sp>
      <p:sp>
        <p:nvSpPr>
          <p:cNvPr id="3" name="Rectangle 2"/>
          <p:cNvSpPr/>
          <p:nvPr/>
        </p:nvSpPr>
        <p:spPr>
          <a:xfrm>
            <a:off x="298284" y="1004747"/>
            <a:ext cx="8322844" cy="5078313"/>
          </a:xfrm>
          <a:prstGeom prst="rect">
            <a:avLst/>
          </a:prstGeom>
        </p:spPr>
        <p:txBody>
          <a:bodyPr wrap="square">
            <a:spAutoFit/>
          </a:bodyPr>
          <a:lstStyle/>
          <a:p>
            <a:pPr marL="342900" lvl="0" indent="-342900" algn="just">
              <a:spcAft>
                <a:spcPts val="0"/>
              </a:spcAft>
              <a:buFont typeface="Symbol" charset="2"/>
              <a:buChar char=""/>
            </a:pPr>
            <a:r>
              <a:rPr lang="en-US" b="1" dirty="0">
                <a:cs typeface="Times New Roman" charset="0"/>
              </a:rPr>
              <a:t>Organized corporatism</a:t>
            </a:r>
            <a:r>
              <a:rPr lang="en-US" dirty="0">
                <a:cs typeface="Times New Roman" charset="0"/>
              </a:rPr>
              <a:t> </a:t>
            </a:r>
            <a:r>
              <a:rPr lang="en-US" dirty="0" smtClean="0">
                <a:cs typeface="Times New Roman" charset="0"/>
              </a:rPr>
              <a:t>– </a:t>
            </a:r>
            <a:r>
              <a:rPr lang="en-US" dirty="0" smtClean="0">
                <a:ea typeface="Times New Roman" charset="0"/>
                <a:cs typeface="Times New Roman" charset="0"/>
              </a:rPr>
              <a:t>social </a:t>
            </a:r>
            <a:r>
              <a:rPr lang="en-US" dirty="0">
                <a:ea typeface="Times New Roman" charset="0"/>
                <a:cs typeface="Times New Roman" charset="0"/>
              </a:rPr>
              <a:t>partners </a:t>
            </a:r>
            <a:r>
              <a:rPr lang="en-US" dirty="0" smtClean="0">
                <a:ea typeface="Times New Roman" charset="0"/>
                <a:cs typeface="Times New Roman" charset="0"/>
              </a:rPr>
              <a:t>generally strong; industrial </a:t>
            </a:r>
            <a:r>
              <a:rPr lang="en-US" dirty="0">
                <a:ea typeface="Times New Roman" charset="0"/>
                <a:cs typeface="Times New Roman" charset="0"/>
              </a:rPr>
              <a:t>relations </a:t>
            </a:r>
            <a:r>
              <a:rPr lang="en-US" dirty="0" smtClean="0">
                <a:ea typeface="Times New Roman" charset="0"/>
                <a:cs typeface="Times New Roman" charset="0"/>
              </a:rPr>
              <a:t>less </a:t>
            </a:r>
            <a:r>
              <a:rPr lang="en-US" dirty="0">
                <a:ea typeface="Times New Roman" charset="0"/>
                <a:cs typeface="Times New Roman" charset="0"/>
              </a:rPr>
              <a:t>dependent on direct involvement of the state. The state serves as a mediator for direct interaction between the social partners (</a:t>
            </a:r>
            <a:r>
              <a:rPr lang="en-US" dirty="0" err="1">
                <a:ea typeface="Times New Roman" charset="0"/>
                <a:cs typeface="Times New Roman" charset="0"/>
              </a:rPr>
              <a:t>Mailand</a:t>
            </a:r>
            <a:r>
              <a:rPr lang="en-US" dirty="0">
                <a:ea typeface="Times New Roman" charset="0"/>
                <a:cs typeface="Times New Roman" charset="0"/>
              </a:rPr>
              <a:t> 2009, European Commission 2009: 49).  </a:t>
            </a:r>
            <a:endParaRPr lang="en-US" dirty="0" smtClean="0">
              <a:ea typeface="Times New Roman" charset="0"/>
              <a:cs typeface="Times New Roman" charset="0"/>
            </a:endParaRPr>
          </a:p>
          <a:p>
            <a:pPr marL="342900" lvl="0" indent="-342900" algn="just">
              <a:spcAft>
                <a:spcPts val="0"/>
              </a:spcAft>
              <a:buFont typeface="Symbol" charset="2"/>
              <a:buChar char=""/>
            </a:pPr>
            <a:endParaRPr lang="en-GB" dirty="0"/>
          </a:p>
          <a:p>
            <a:pPr marL="342900" lvl="0" indent="-342900" algn="just">
              <a:spcAft>
                <a:spcPts val="0"/>
              </a:spcAft>
              <a:buFont typeface="Symbol" charset="2"/>
              <a:buChar char=""/>
            </a:pPr>
            <a:r>
              <a:rPr lang="en-US" b="1" dirty="0">
                <a:cs typeface="Times New Roman" charset="0"/>
              </a:rPr>
              <a:t>Social partnership </a:t>
            </a:r>
            <a:r>
              <a:rPr lang="en-US" dirty="0" smtClean="0">
                <a:ea typeface="Times New Roman" charset="0"/>
                <a:cs typeface="Times New Roman" charset="0"/>
              </a:rPr>
              <a:t>– high </a:t>
            </a:r>
            <a:r>
              <a:rPr lang="en-US" dirty="0">
                <a:ea typeface="Times New Roman" charset="0"/>
                <a:cs typeface="Times New Roman" charset="0"/>
              </a:rPr>
              <a:t>degree of cooperation between the state, trade unions and </a:t>
            </a:r>
            <a:r>
              <a:rPr lang="en-US" dirty="0" smtClean="0">
                <a:ea typeface="Times New Roman" charset="0"/>
                <a:cs typeface="Times New Roman" charset="0"/>
              </a:rPr>
              <a:t>employers; the </a:t>
            </a:r>
            <a:r>
              <a:rPr lang="en-US" dirty="0">
                <a:ea typeface="Times New Roman" charset="0"/>
                <a:cs typeface="Times New Roman" charset="0"/>
              </a:rPr>
              <a:t>state tends to formulate and implement policies in close cooperation with certain ‘privileged’ societal actors, including business and </a:t>
            </a:r>
            <a:r>
              <a:rPr lang="en-US" dirty="0" err="1">
                <a:ea typeface="Times New Roman" charset="0"/>
                <a:cs typeface="Times New Roman" charset="0"/>
              </a:rPr>
              <a:t>labour</a:t>
            </a:r>
            <a:r>
              <a:rPr lang="en-US" dirty="0">
                <a:ea typeface="Times New Roman" charset="0"/>
                <a:cs typeface="Times New Roman" charset="0"/>
              </a:rPr>
              <a:t>, organized in peak-level associations (ibid.). Bargaining happens predominantly at the sector level. In industrial relations, the state serves as a ‘shadow of hierarchy’ and is more directly involved in social dialogue than in the Nordic countries. </a:t>
            </a:r>
            <a:endParaRPr lang="en-US" dirty="0" smtClean="0">
              <a:ea typeface="Times New Roman" charset="0"/>
              <a:cs typeface="Times New Roman" charset="0"/>
            </a:endParaRPr>
          </a:p>
          <a:p>
            <a:pPr marL="342900" lvl="0" indent="-342900" algn="just">
              <a:spcAft>
                <a:spcPts val="0"/>
              </a:spcAft>
              <a:buFont typeface="Symbol" charset="2"/>
              <a:buChar char=""/>
            </a:pPr>
            <a:endParaRPr lang="en-US" dirty="0" smtClean="0">
              <a:ea typeface="Times New Roman" charset="0"/>
              <a:cs typeface="Times New Roman" charset="0"/>
            </a:endParaRPr>
          </a:p>
          <a:p>
            <a:pPr marL="342900" lvl="0" indent="-342900" algn="just">
              <a:spcAft>
                <a:spcPts val="0"/>
              </a:spcAft>
              <a:buFont typeface="Symbol" charset="2"/>
              <a:buChar char=""/>
            </a:pPr>
            <a:r>
              <a:rPr lang="en-US" b="1" dirty="0"/>
              <a:t>Statist/Southern market economy</a:t>
            </a:r>
            <a:r>
              <a:rPr lang="en-US" dirty="0"/>
              <a:t> </a:t>
            </a:r>
            <a:r>
              <a:rPr lang="en-US" dirty="0" smtClean="0"/>
              <a:t>– state-dominated </a:t>
            </a:r>
            <a:r>
              <a:rPr lang="en-US" dirty="0"/>
              <a:t>modes of regulation, </a:t>
            </a:r>
            <a:r>
              <a:rPr lang="en-US" dirty="0" smtClean="0"/>
              <a:t>policies often </a:t>
            </a:r>
            <a:r>
              <a:rPr lang="en-US" dirty="0"/>
              <a:t>designed without a </a:t>
            </a:r>
            <a:r>
              <a:rPr lang="en-US" dirty="0" smtClean="0"/>
              <a:t>systematic but flexible </a:t>
            </a:r>
            <a:r>
              <a:rPr lang="en-US" dirty="0"/>
              <a:t>input from societal </a:t>
            </a:r>
            <a:r>
              <a:rPr lang="en-US" dirty="0" smtClean="0"/>
              <a:t>actors often </a:t>
            </a:r>
            <a:r>
              <a:rPr lang="en-US" dirty="0"/>
              <a:t>based on derogation from the law. If such flexibility is not available, social partners often seek confrontation and develop conflict-based or adversarial interactions. The principal level of bargaining is unstable or variable, and the role of social partners in policy making is irregular and/or politicized (European Commission 2009: 49). </a:t>
            </a:r>
            <a:endParaRPr lang="en-GB" dirty="0">
              <a:effectLst/>
            </a:endParaRPr>
          </a:p>
        </p:txBody>
      </p:sp>
    </p:spTree>
    <p:extLst>
      <p:ext uri="{BB962C8B-B14F-4D97-AF65-F5344CB8AC3E}">
        <p14:creationId xmlns:p14="http://schemas.microsoft.com/office/powerpoint/2010/main" val="155508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56" y="284916"/>
            <a:ext cx="7886700" cy="929418"/>
          </a:xfrm>
        </p:spPr>
        <p:txBody>
          <a:bodyPr>
            <a:noAutofit/>
          </a:bodyPr>
          <a:lstStyle/>
          <a:p>
            <a:r>
              <a:rPr lang="nl-BE" sz="3000" dirty="0" smtClean="0"/>
              <a:t>Diversity of SD across the EU</a:t>
            </a:r>
            <a:endParaRPr lang="nl-BE" sz="3000" dirty="0"/>
          </a:p>
        </p:txBody>
      </p:sp>
      <p:sp>
        <p:nvSpPr>
          <p:cNvPr id="3" name="Rectangle 2"/>
          <p:cNvSpPr/>
          <p:nvPr/>
        </p:nvSpPr>
        <p:spPr>
          <a:xfrm>
            <a:off x="298283" y="1004747"/>
            <a:ext cx="8444663" cy="5078313"/>
          </a:xfrm>
          <a:prstGeom prst="rect">
            <a:avLst/>
          </a:prstGeom>
        </p:spPr>
        <p:txBody>
          <a:bodyPr wrap="square">
            <a:spAutoFit/>
          </a:bodyPr>
          <a:lstStyle/>
          <a:p>
            <a:pPr marL="285750" lvl="0" indent="-285750">
              <a:buFont typeface="Arial" charset="0"/>
              <a:buChar char="•"/>
            </a:pPr>
            <a:r>
              <a:rPr lang="en-US" b="1" dirty="0"/>
              <a:t>Liberal pluralism</a:t>
            </a:r>
            <a:r>
              <a:rPr lang="en-US" dirty="0"/>
              <a:t> </a:t>
            </a:r>
            <a:r>
              <a:rPr lang="en-US" dirty="0" smtClean="0"/>
              <a:t>–liberal </a:t>
            </a:r>
            <a:r>
              <a:rPr lang="en-US" dirty="0"/>
              <a:t>market economy and a residual welfare </a:t>
            </a:r>
            <a:r>
              <a:rPr lang="en-US" dirty="0" smtClean="0"/>
              <a:t>state; company </a:t>
            </a:r>
            <a:r>
              <a:rPr lang="en-US" dirty="0"/>
              <a:t>level </a:t>
            </a:r>
            <a:r>
              <a:rPr lang="en-US" dirty="0" smtClean="0"/>
              <a:t>bargaining; state </a:t>
            </a:r>
            <a:r>
              <a:rPr lang="en-US" dirty="0"/>
              <a:t>interventions in industrial relations and social dialogue is limited. The modes of regulation tend to build extensively on the market forces (neo-liberalism and the will of trade unions and employers’ organizations only (voluntarism) (</a:t>
            </a:r>
            <a:r>
              <a:rPr lang="en-US" dirty="0" err="1"/>
              <a:t>Mailand</a:t>
            </a:r>
            <a:r>
              <a:rPr lang="en-US" dirty="0"/>
              <a:t> 2009). However, there are also cases where the state is rather powerful and may formulate policies without significant input from social partners and other societal organizations. But because the state acts in much more restricted sphere, there is more room left for the society and market forces (European Commission 2009: 49). </a:t>
            </a:r>
            <a:endParaRPr lang="en-GB" dirty="0"/>
          </a:p>
          <a:p>
            <a:r>
              <a:rPr lang="en-US" dirty="0"/>
              <a:t> </a:t>
            </a:r>
            <a:endParaRPr lang="en-GB" dirty="0"/>
          </a:p>
          <a:p>
            <a:pPr marL="285750" lvl="0" indent="-285750">
              <a:buFont typeface="Arial" charset="0"/>
              <a:buChar char="•"/>
            </a:pPr>
            <a:r>
              <a:rPr lang="en-US" b="1" dirty="0"/>
              <a:t>Mixed/East Central</a:t>
            </a:r>
            <a:r>
              <a:rPr lang="en-US" dirty="0"/>
              <a:t> </a:t>
            </a:r>
            <a:r>
              <a:rPr lang="en-US" dirty="0" smtClean="0"/>
              <a:t>– depending </a:t>
            </a:r>
            <a:r>
              <a:rPr lang="en-US" dirty="0"/>
              <a:t>on the role of the state, the institutionalization of social dialogue and the capacity of </a:t>
            </a:r>
            <a:r>
              <a:rPr lang="en-US" dirty="0" err="1"/>
              <a:t>labour</a:t>
            </a:r>
            <a:r>
              <a:rPr lang="en-US" dirty="0"/>
              <a:t> to mobilize, </a:t>
            </a:r>
            <a:r>
              <a:rPr lang="en-US" dirty="0" err="1" smtClean="0"/>
              <a:t>Bohle</a:t>
            </a:r>
            <a:r>
              <a:rPr lang="en-US" dirty="0" smtClean="0"/>
              <a:t>/</a:t>
            </a:r>
            <a:r>
              <a:rPr lang="en-US" dirty="0" err="1" smtClean="0"/>
              <a:t>Greskovits</a:t>
            </a:r>
            <a:r>
              <a:rPr lang="en-US" dirty="0" smtClean="0"/>
              <a:t> (2012) </a:t>
            </a:r>
            <a:r>
              <a:rPr lang="en-US" dirty="0"/>
              <a:t>distinguish between: (a) </a:t>
            </a:r>
            <a:r>
              <a:rPr lang="en-US" b="1" dirty="0"/>
              <a:t>neoliberal countries</a:t>
            </a:r>
            <a:r>
              <a:rPr lang="en-US" dirty="0"/>
              <a:t> </a:t>
            </a:r>
            <a:r>
              <a:rPr lang="en-US" dirty="0" smtClean="0"/>
              <a:t>with </a:t>
            </a:r>
            <a:r>
              <a:rPr lang="en-US" dirty="0"/>
              <a:t>minimalist welfare states, fragmented/decentralized bargaining and little role of </a:t>
            </a:r>
            <a:r>
              <a:rPr lang="en-US" dirty="0" err="1"/>
              <a:t>tripartism</a:t>
            </a:r>
            <a:r>
              <a:rPr lang="en-US" dirty="0"/>
              <a:t>; and (b) </a:t>
            </a:r>
            <a:r>
              <a:rPr lang="en-US" b="1" dirty="0"/>
              <a:t>embedded neoliberal countries</a:t>
            </a:r>
            <a:r>
              <a:rPr lang="en-US" dirty="0"/>
              <a:t> </a:t>
            </a:r>
            <a:r>
              <a:rPr lang="en-US" dirty="0" smtClean="0"/>
              <a:t>with </a:t>
            </a:r>
            <a:r>
              <a:rPr lang="en-US" dirty="0"/>
              <a:t>unstable dominant levels for bargaining ranging from fragmented company-level to sectoral and cross-industry bargaining, and established but contested role of </a:t>
            </a:r>
            <a:r>
              <a:rPr lang="en-US" dirty="0" smtClean="0"/>
              <a:t>tripartite SD (</a:t>
            </a:r>
            <a:r>
              <a:rPr lang="en-US" dirty="0"/>
              <a:t>its role </a:t>
            </a:r>
            <a:r>
              <a:rPr lang="en-US" dirty="0" smtClean="0"/>
              <a:t>limited </a:t>
            </a:r>
            <a:r>
              <a:rPr lang="en-US" dirty="0"/>
              <a:t>to consultations between the state and social partners). </a:t>
            </a:r>
            <a:endParaRPr lang="en-GB" dirty="0">
              <a:effectLst/>
            </a:endParaRPr>
          </a:p>
        </p:txBody>
      </p:sp>
    </p:spTree>
    <p:extLst>
      <p:ext uri="{BB962C8B-B14F-4D97-AF65-F5344CB8AC3E}">
        <p14:creationId xmlns:p14="http://schemas.microsoft.com/office/powerpoint/2010/main" val="157573683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3925</TotalTime>
  <Words>2905</Words>
  <Application>Microsoft Macintosh PowerPoint</Application>
  <PresentationFormat>On-screen Show (4:3)</PresentationFormat>
  <Paragraphs>344</Paragraphs>
  <Slides>29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Calibri</vt:lpstr>
      <vt:lpstr>Calibri (Corps)</vt:lpstr>
      <vt:lpstr>Calibri Light</vt:lpstr>
      <vt:lpstr>Gautami</vt:lpstr>
      <vt:lpstr>Georgia</vt:lpstr>
      <vt:lpstr>Mangal</vt:lpstr>
      <vt:lpstr>Symbol</vt:lpstr>
      <vt:lpstr>Tahoma</vt:lpstr>
      <vt:lpstr>Times New Roman</vt:lpstr>
      <vt:lpstr>1_Office Theme</vt:lpstr>
      <vt:lpstr>4_Office Theme</vt:lpstr>
      <vt:lpstr>PowerPoint Presentation</vt:lpstr>
      <vt:lpstr>Agenda kick-off meeting</vt:lpstr>
      <vt:lpstr>EESDA project overview and main goals </vt:lpstr>
      <vt:lpstr>Research questions</vt:lpstr>
      <vt:lpstr>Basic concepts</vt:lpstr>
      <vt:lpstr>Basic concepts</vt:lpstr>
      <vt:lpstr>Diversity of SD across the EU</vt:lpstr>
      <vt:lpstr>Diversity of SD across the EU</vt:lpstr>
      <vt:lpstr>Diversity of SD across the EU</vt:lpstr>
      <vt:lpstr>WP1 – Literature review and conceptual framework</vt:lpstr>
      <vt:lpstr>WP1 – Literature review and conceptual framework</vt:lpstr>
      <vt:lpstr>WP2 – Stakeholders’ views on and experiences with the articulation of social dialogue</vt:lpstr>
      <vt:lpstr>WP2 – Stakeholders’ views on and experiences with the articulation of social dialogue</vt:lpstr>
      <vt:lpstr>WP2 – Stakeholders’ views on and experiences with the articulation of social dialogue</vt:lpstr>
      <vt:lpstr>WP3 – Case studies on the articulation of social dialogue</vt:lpstr>
      <vt:lpstr>WP3 – Case studies on the articulation of social dialogue</vt:lpstr>
      <vt:lpstr>WP3 – Case studies on the articulation of social dialogue</vt:lpstr>
      <vt:lpstr>WP4 – Comparative research on SD articulation and its contribution to a well-functioning SD </vt:lpstr>
      <vt:lpstr>WP4 – Comparative research on SD articulation and its contribution to a well-functioning SD </vt:lpstr>
      <vt:lpstr>WP5 – Dissemination and communication</vt:lpstr>
      <vt:lpstr>WP5 – Dissemination and communication</vt:lpstr>
      <vt:lpstr>WP6 – Management and quality control</vt:lpstr>
      <vt:lpstr>WP6 – Management and quality control</vt:lpstr>
      <vt:lpstr>Project Managment</vt:lpstr>
      <vt:lpstr>Budget and Payments 1</vt:lpstr>
      <vt:lpstr>Budget and Payments 2</vt:lpstr>
      <vt:lpstr>Publicity Rules</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Xavier Trota</dc:creator>
  <cp:lastModifiedBy>marta.kahancova@celsi.sk</cp:lastModifiedBy>
  <cp:revision>823</cp:revision>
  <cp:lastPrinted>2017-10-04T15:27:52Z</cp:lastPrinted>
  <dcterms:created xsi:type="dcterms:W3CDTF">2015-09-15T07:49:14Z</dcterms:created>
  <dcterms:modified xsi:type="dcterms:W3CDTF">2018-04-17T22:04:47Z</dcterms:modified>
</cp:coreProperties>
</file>