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DF81"/>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10" d="100"/>
          <a:sy n="110" d="100"/>
        </p:scale>
        <p:origin x="5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vl1pPr>
          </a:lstStyle>
          <a:p>
            <a:fld id="{25DE8A56-8013-467C-9E18-6E64A23FCE92}" type="datetimeFigureOut">
              <a:rPr lang="en-US" smtClean="0"/>
              <a:t>12/1/2023</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vl1pPr>
          </a:lstStyle>
          <a:p>
            <a:fld id="{A2B2D6A0-F274-42E4-A708-3B7CE7584E6D}" type="slidenum">
              <a:rPr lang="en-US" smtClean="0"/>
              <a:t>‹#›</a:t>
            </a:fld>
            <a:endParaRPr lang="en-US"/>
          </a:p>
        </p:txBody>
      </p:sp>
    </p:spTree>
    <p:extLst>
      <p:ext uri="{BB962C8B-B14F-4D97-AF65-F5344CB8AC3E}">
        <p14:creationId xmlns:p14="http://schemas.microsoft.com/office/powerpoint/2010/main" val="930374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B2D6A0-F274-42E4-A708-3B7CE7584E6D}" type="slidenum">
              <a:rPr lang="en-US" smtClean="0"/>
              <a:t>3</a:t>
            </a:fld>
            <a:endParaRPr lang="en-US"/>
          </a:p>
        </p:txBody>
      </p:sp>
    </p:spTree>
    <p:extLst>
      <p:ext uri="{BB962C8B-B14F-4D97-AF65-F5344CB8AC3E}">
        <p14:creationId xmlns:p14="http://schemas.microsoft.com/office/powerpoint/2010/main" val="257443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providing trainings to their employees as well as non-formal training to unemployed registered at the local PES, offering work-based learning as well as collaborating with the institutions within the formal educational system in the development of dual education for various occupations (the company participates in dual education for one particular occupation – welder)</a:t>
            </a:r>
          </a:p>
          <a:p>
            <a:endParaRPr lang="en-US" dirty="0"/>
          </a:p>
        </p:txBody>
      </p:sp>
      <p:sp>
        <p:nvSpPr>
          <p:cNvPr id="4" name="Slide Number Placeholder 3"/>
          <p:cNvSpPr>
            <a:spLocks noGrp="1"/>
          </p:cNvSpPr>
          <p:nvPr>
            <p:ph type="sldNum" sz="quarter" idx="5"/>
          </p:nvPr>
        </p:nvSpPr>
        <p:spPr/>
        <p:txBody>
          <a:bodyPr/>
          <a:lstStyle/>
          <a:p>
            <a:fld id="{A2B2D6A0-F274-42E4-A708-3B7CE7584E6D}" type="slidenum">
              <a:rPr lang="en-US" smtClean="0"/>
              <a:t>5</a:t>
            </a:fld>
            <a:endParaRPr lang="en-US"/>
          </a:p>
        </p:txBody>
      </p:sp>
    </p:spTree>
    <p:extLst>
      <p:ext uri="{BB962C8B-B14F-4D97-AF65-F5344CB8AC3E}">
        <p14:creationId xmlns:p14="http://schemas.microsoft.com/office/powerpoint/2010/main" val="3980005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B928E0-75C1-46AC-89B3-46C45A292D35}"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64590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26501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122853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90877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B928E0-75C1-46AC-89B3-46C45A292D35}"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00546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B928E0-75C1-46AC-89B3-46C45A292D35}"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1355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B928E0-75C1-46AC-89B3-46C45A292D35}"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03176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B928E0-75C1-46AC-89B3-46C45A292D35}"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131498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928E0-75C1-46AC-89B3-46C45A292D35}" type="datetimeFigureOut">
              <a:rPr lang="en-US" smtClean="0"/>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93483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B928E0-75C1-46AC-89B3-46C45A292D35}"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20726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B928E0-75C1-46AC-89B3-46C45A292D35}"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345297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928E0-75C1-46AC-89B3-46C45A292D35}" type="datetimeFigureOut">
              <a:rPr lang="en-US" smtClean="0"/>
              <a:t>12/1/2023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31A10-0596-41E3-940D-2702A39AEA84}" type="slidenum">
              <a:rPr lang="en-US" smtClean="0"/>
              <a:t>‹#›</a:t>
            </a:fld>
            <a:endParaRPr lang="en-US"/>
          </a:p>
        </p:txBody>
      </p:sp>
    </p:spTree>
    <p:extLst>
      <p:ext uri="{BB962C8B-B14F-4D97-AF65-F5344CB8AC3E}">
        <p14:creationId xmlns:p14="http://schemas.microsoft.com/office/powerpoint/2010/main" val="278622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2.png" descr="A close-up of a logo&#10;&#10;Description automatically generated"/>
          <p:cNvPicPr/>
          <p:nvPr/>
        </p:nvPicPr>
        <p:blipFill>
          <a:blip r:embed="rId2"/>
          <a:stretch>
            <a:fillRect/>
          </a:stretch>
        </p:blipFill>
        <p:spPr bwMode="auto">
          <a:xfrm>
            <a:off x="3694722" y="429706"/>
            <a:ext cx="5270500" cy="1758950"/>
          </a:xfrm>
          <a:prstGeom prst="rect">
            <a:avLst/>
          </a:prstGeom>
        </p:spPr>
      </p:pic>
      <p:sp>
        <p:nvSpPr>
          <p:cNvPr id="7" name="TextBox 6"/>
          <p:cNvSpPr txBox="1"/>
          <p:nvPr/>
        </p:nvSpPr>
        <p:spPr>
          <a:xfrm>
            <a:off x="2403835" y="2694553"/>
            <a:ext cx="7852274" cy="1015663"/>
          </a:xfrm>
          <a:prstGeom prst="rect">
            <a:avLst/>
          </a:prstGeom>
          <a:noFill/>
        </p:spPr>
        <p:txBody>
          <a:bodyPr wrap="square" rtlCol="0">
            <a:spAutoFit/>
          </a:bodyPr>
          <a:lstStyle/>
          <a:p>
            <a:r>
              <a:rPr lang="en-US" sz="2000" dirty="0"/>
              <a:t>Country presentation – preliminary findings: SERBIA</a:t>
            </a:r>
          </a:p>
          <a:p>
            <a:endParaRPr lang="en-US" sz="2000" dirty="0"/>
          </a:p>
          <a:p>
            <a:r>
              <a:rPr lang="en-US" sz="2000" dirty="0"/>
              <a:t>Research team: </a:t>
            </a:r>
            <a:r>
              <a:rPr lang="en-US" sz="2000" dirty="0" err="1"/>
              <a:t>Mihail</a:t>
            </a:r>
            <a:r>
              <a:rPr lang="en-US" sz="2000" dirty="0"/>
              <a:t> </a:t>
            </a:r>
            <a:r>
              <a:rPr lang="en-US" sz="2000" dirty="0" err="1"/>
              <a:t>Arandarenko</a:t>
            </a:r>
            <a:r>
              <a:rPr lang="en-US" sz="2000" dirty="0"/>
              <a:t>, </a:t>
            </a:r>
            <a:r>
              <a:rPr lang="en-US" sz="2000" dirty="0" err="1"/>
              <a:t>Galjina</a:t>
            </a:r>
            <a:r>
              <a:rPr lang="en-US" sz="2000" dirty="0"/>
              <a:t> </a:t>
            </a:r>
            <a:r>
              <a:rPr lang="en-US" sz="2000" dirty="0" err="1"/>
              <a:t>Ognjanov</a:t>
            </a:r>
            <a:r>
              <a:rPr lang="en-US" sz="2000" dirty="0"/>
              <a:t> and Dragan </a:t>
            </a:r>
            <a:r>
              <a:rPr lang="en-US" sz="2000" dirty="0" err="1"/>
              <a:t>Aleksi</a:t>
            </a:r>
            <a:r>
              <a:rPr lang="sr-Latn-RS" sz="2000" dirty="0"/>
              <a:t>ć</a:t>
            </a:r>
            <a:endParaRPr lang="en-US" sz="2000" dirty="0"/>
          </a:p>
        </p:txBody>
      </p:sp>
      <p:pic>
        <p:nvPicPr>
          <p:cNvPr id="8" name="Picture 7"/>
          <p:cNvPicPr>
            <a:picLocks noChangeAspect="1"/>
          </p:cNvPicPr>
          <p:nvPr/>
        </p:nvPicPr>
        <p:blipFill>
          <a:blip r:embed="rId3"/>
          <a:stretch>
            <a:fillRect/>
          </a:stretch>
        </p:blipFill>
        <p:spPr>
          <a:xfrm>
            <a:off x="5170956" y="4067218"/>
            <a:ext cx="1990725" cy="1952625"/>
          </a:xfrm>
          <a:prstGeom prst="rect">
            <a:avLst/>
          </a:prstGeom>
        </p:spPr>
      </p:pic>
    </p:spTree>
    <p:extLst>
      <p:ext uri="{BB962C8B-B14F-4D97-AF65-F5344CB8AC3E}">
        <p14:creationId xmlns:p14="http://schemas.microsoft.com/office/powerpoint/2010/main" val="264011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27418"/>
          </a:xfrm>
          <a:solidFill>
            <a:srgbClr val="A7DF81"/>
          </a:solidFill>
        </p:spPr>
        <p:txBody>
          <a:bodyPr>
            <a:normAutofit fontScale="90000"/>
          </a:bodyPr>
          <a:lstStyle/>
          <a:p>
            <a:r>
              <a:rPr lang="sr-Latn-RS" b="1" dirty="0">
                <a:solidFill>
                  <a:srgbClr val="0099CC"/>
                </a:solidFill>
              </a:rPr>
              <a:t>1. Introduction: labour market, industrial relations, collective bargaining</a:t>
            </a:r>
            <a:endParaRPr lang="en-US" b="1" dirty="0">
              <a:solidFill>
                <a:srgbClr val="0099CC"/>
              </a:solidFill>
            </a:endParaRPr>
          </a:p>
        </p:txBody>
      </p:sp>
      <p:sp>
        <p:nvSpPr>
          <p:cNvPr id="3" name="Content Placeholder 2"/>
          <p:cNvSpPr>
            <a:spLocks noGrp="1"/>
          </p:cNvSpPr>
          <p:nvPr>
            <p:ph sz="half" idx="1"/>
          </p:nvPr>
        </p:nvSpPr>
        <p:spPr>
          <a:xfrm>
            <a:off x="838200" y="1721796"/>
            <a:ext cx="3895165" cy="4455167"/>
          </a:xfrm>
        </p:spPr>
        <p:txBody>
          <a:bodyPr>
            <a:normAutofit fontScale="92500" lnSpcReduction="10000"/>
          </a:bodyPr>
          <a:lstStyle/>
          <a:p>
            <a:pPr marL="0" indent="0">
              <a:buNone/>
            </a:pPr>
            <a:r>
              <a:rPr lang="sr-Latn-RS" sz="1600" dirty="0"/>
              <a:t>Positive labour market trends in the last decade</a:t>
            </a:r>
            <a:r>
              <a:rPr lang="en-US" sz="1600" dirty="0"/>
              <a:t>.</a:t>
            </a:r>
          </a:p>
          <a:p>
            <a:pPr marL="0" indent="0">
              <a:buNone/>
            </a:pPr>
            <a:r>
              <a:rPr lang="en-US" sz="1600" dirty="0"/>
              <a:t>A</a:t>
            </a:r>
            <a:r>
              <a:rPr lang="sr-Latn-RS" sz="1600" dirty="0"/>
              <a:t>ll idicators improved</a:t>
            </a:r>
            <a:r>
              <a:rPr lang="en-US" sz="1600" dirty="0"/>
              <a:t>.</a:t>
            </a:r>
            <a:r>
              <a:rPr lang="sr-Latn-RS" sz="1600" dirty="0"/>
              <a:t> </a:t>
            </a:r>
            <a:endParaRPr lang="en-US" sz="1600" dirty="0"/>
          </a:p>
          <a:p>
            <a:pPr marL="0" indent="0">
              <a:buNone/>
            </a:pPr>
            <a:r>
              <a:rPr lang="en-US" sz="1600" dirty="0"/>
              <a:t>Quality of employment stays low.</a:t>
            </a:r>
          </a:p>
          <a:p>
            <a:pPr marL="0" indent="0">
              <a:buNone/>
            </a:pPr>
            <a:r>
              <a:rPr lang="en-US" sz="1600" dirty="0"/>
              <a:t>Temporary employment constantly increasing (work on seasonal and occasional jobs, service contracts, and other atypical work arrangements).</a:t>
            </a:r>
          </a:p>
        </p:txBody>
      </p:sp>
      <p:sp>
        <p:nvSpPr>
          <p:cNvPr id="4" name="Content Placeholder 3"/>
          <p:cNvSpPr>
            <a:spLocks noGrp="1"/>
          </p:cNvSpPr>
          <p:nvPr>
            <p:ph sz="half" idx="2"/>
          </p:nvPr>
        </p:nvSpPr>
        <p:spPr>
          <a:xfrm>
            <a:off x="4556121" y="1721796"/>
            <a:ext cx="6797679" cy="4922194"/>
          </a:xfrm>
        </p:spPr>
        <p:txBody>
          <a:bodyPr>
            <a:normAutofit fontScale="92500" lnSpcReduction="10000"/>
          </a:bodyPr>
          <a:lstStyle/>
          <a:p>
            <a:r>
              <a:rPr lang="en-US" sz="1700" b="1" dirty="0">
                <a:solidFill>
                  <a:srgbClr val="0099CC"/>
                </a:solidFill>
              </a:rPr>
              <a:t>Metal sector: C24, C25 and C29.</a:t>
            </a:r>
          </a:p>
          <a:p>
            <a:r>
              <a:rPr lang="en-IE" sz="1700" dirty="0"/>
              <a:t>About </a:t>
            </a:r>
            <a:r>
              <a:rPr lang="en-IE" sz="1700" b="1" dirty="0">
                <a:solidFill>
                  <a:srgbClr val="0099CC"/>
                </a:solidFill>
              </a:rPr>
              <a:t>2.6% of GVA, and more than 2% of total GDP</a:t>
            </a:r>
            <a:r>
              <a:rPr lang="en-IE" sz="1700" dirty="0"/>
              <a:t>. </a:t>
            </a:r>
          </a:p>
          <a:p>
            <a:r>
              <a:rPr lang="en-IE" sz="1700" dirty="0"/>
              <a:t>C24 and C29 recorded the </a:t>
            </a:r>
            <a:r>
              <a:rPr lang="en-IE" sz="1700" b="1" dirty="0">
                <a:solidFill>
                  <a:srgbClr val="0099CC"/>
                </a:solidFill>
              </a:rPr>
              <a:t>real cumulative growth </a:t>
            </a:r>
            <a:r>
              <a:rPr lang="en-IE" sz="1700" dirty="0"/>
              <a:t>of 75% and 57%, C25 decreased by 5% (30% and 21% for the Manufacturing)</a:t>
            </a:r>
          </a:p>
          <a:p>
            <a:r>
              <a:rPr lang="en-US" sz="1700" dirty="0"/>
              <a:t>In 2022 more than </a:t>
            </a:r>
            <a:r>
              <a:rPr lang="en-US" sz="1700" b="1" dirty="0">
                <a:solidFill>
                  <a:srgbClr val="0099CC"/>
                </a:solidFill>
              </a:rPr>
              <a:t>5.8% of all formal workers were employed</a:t>
            </a:r>
            <a:r>
              <a:rPr lang="en-US" sz="1700" dirty="0"/>
              <a:t>, more than a quarter of total Manufacturing employment. The number of registered employed nearly doubled in the past decade, from 78,000 to 131,000.</a:t>
            </a:r>
          </a:p>
          <a:p>
            <a:r>
              <a:rPr lang="en-US" sz="1700" b="1" dirty="0">
                <a:solidFill>
                  <a:schemeClr val="accent2">
                    <a:lumMod val="60000"/>
                    <a:lumOff val="40000"/>
                  </a:schemeClr>
                </a:solidFill>
              </a:rPr>
              <a:t>Industrial relations in Serbia </a:t>
            </a:r>
            <a:r>
              <a:rPr lang="en-US" sz="1700" dirty="0"/>
              <a:t>are regulated by the comprehensive body of </a:t>
            </a:r>
            <a:r>
              <a:rPr lang="en-US" sz="1700" dirty="0" err="1"/>
              <a:t>labour</a:t>
            </a:r>
            <a:r>
              <a:rPr lang="en-US" sz="1700" dirty="0"/>
              <a:t> legislation. Trade Unions are established on all three levels. </a:t>
            </a:r>
          </a:p>
          <a:p>
            <a:r>
              <a:rPr lang="en-US" sz="1700" b="1" dirty="0">
                <a:solidFill>
                  <a:schemeClr val="accent2">
                    <a:lumMod val="60000"/>
                    <a:lumOff val="40000"/>
                  </a:schemeClr>
                </a:solidFill>
              </a:rPr>
              <a:t>Trade Union density </a:t>
            </a:r>
            <a:r>
              <a:rPr lang="en-US" sz="1700" dirty="0"/>
              <a:t>has been decreasing since 2000, reaching around 25%, as well as adjusted bargaining rate which at around 30%.</a:t>
            </a:r>
          </a:p>
          <a:p>
            <a:r>
              <a:rPr lang="en-US" sz="1700" b="1" dirty="0">
                <a:solidFill>
                  <a:schemeClr val="accent2">
                    <a:lumMod val="60000"/>
                    <a:lumOff val="40000"/>
                  </a:schemeClr>
                </a:solidFill>
              </a:rPr>
              <a:t>Representativeness</a:t>
            </a:r>
            <a:r>
              <a:rPr lang="en-US" sz="1700" dirty="0"/>
              <a:t> of workers' and employers' associations remains the primary constraint hindering possibilities for collective bargaining.</a:t>
            </a:r>
          </a:p>
          <a:p>
            <a:r>
              <a:rPr lang="en-US" sz="1700" dirty="0"/>
              <a:t>Two Confederations of Trade Unions and one Employers Associations are representative thus participate in SEC.</a:t>
            </a:r>
          </a:p>
          <a:p>
            <a:r>
              <a:rPr lang="en-US" sz="1700" dirty="0"/>
              <a:t>General collective agreement is non-existent, </a:t>
            </a:r>
            <a:r>
              <a:rPr lang="en-US" sz="1700" b="1" dirty="0">
                <a:solidFill>
                  <a:schemeClr val="accent2">
                    <a:lumMod val="60000"/>
                    <a:lumOff val="40000"/>
                  </a:schemeClr>
                </a:solidFill>
              </a:rPr>
              <a:t>sectoral collective agreement for metal sector has also not been negotiated</a:t>
            </a:r>
            <a:r>
              <a:rPr lang="en-US" sz="1700" dirty="0"/>
              <a:t>, whereas collective bargaining on company level are mostly practiced within large companies.</a:t>
            </a:r>
          </a:p>
          <a:p>
            <a:endParaRPr lang="en-US" sz="1400" dirty="0"/>
          </a:p>
        </p:txBody>
      </p:sp>
      <p:pic>
        <p:nvPicPr>
          <p:cNvPr id="5" name="Picture 4" descr="https://lh7-us.googleusercontent.com/fIyCaQjvqY0D3oyEJ5HFWVJOMz4jWPMa45Cgd90eZeF6SzwLOR2iTkUFgQMtycIAI_X0YWNQ1lZi6iSAMtVRMTE8Ble_YprbGW9zVeSn5_ol4z5qkpPpdT-TPN8yyZtCWNmxQFe0lJ0tlSmjcN6tzw"/>
          <p:cNvPicPr/>
          <p:nvPr/>
        </p:nvPicPr>
        <p:blipFill>
          <a:blip r:embed="rId2" cstate="print"/>
          <a:srcRect/>
          <a:stretch>
            <a:fillRect/>
          </a:stretch>
        </p:blipFill>
        <p:spPr bwMode="auto">
          <a:xfrm>
            <a:off x="932186" y="3429000"/>
            <a:ext cx="3529949" cy="2485725"/>
          </a:xfrm>
          <a:prstGeom prst="rect">
            <a:avLst/>
          </a:prstGeom>
          <a:noFill/>
          <a:ln w="9525">
            <a:noFill/>
            <a:miter lim="800000"/>
            <a:headEnd/>
            <a:tailEnd/>
          </a:ln>
        </p:spPr>
      </p:pic>
    </p:spTree>
    <p:extLst>
      <p:ext uri="{BB962C8B-B14F-4D97-AF65-F5344CB8AC3E}">
        <p14:creationId xmlns:p14="http://schemas.microsoft.com/office/powerpoint/2010/main" val="3976306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A7DF81"/>
          </a:solidFill>
        </p:spPr>
        <p:txBody>
          <a:bodyPr/>
          <a:lstStyle/>
          <a:p>
            <a:r>
              <a:rPr lang="sr-Latn-RS" b="1" dirty="0">
                <a:solidFill>
                  <a:srgbClr val="0099CC"/>
                </a:solidFill>
              </a:rPr>
              <a:t>2&amp;3. DAD: development, challenges and the role of collective bargaining</a:t>
            </a:r>
            <a:endParaRPr lang="en-US" b="1" dirty="0">
              <a:solidFill>
                <a:srgbClr val="0099CC"/>
              </a:solidFill>
            </a:endParaRPr>
          </a:p>
        </p:txBody>
      </p:sp>
      <p:sp>
        <p:nvSpPr>
          <p:cNvPr id="3" name="Content Placeholder 2"/>
          <p:cNvSpPr>
            <a:spLocks noGrp="1"/>
          </p:cNvSpPr>
          <p:nvPr>
            <p:ph sz="half" idx="1"/>
          </p:nvPr>
        </p:nvSpPr>
        <p:spPr>
          <a:xfrm>
            <a:off x="838200" y="1825625"/>
            <a:ext cx="5181600" cy="4351338"/>
          </a:xfrm>
        </p:spPr>
        <p:txBody>
          <a:bodyPr>
            <a:normAutofit lnSpcReduction="10000"/>
          </a:bodyPr>
          <a:lstStyle/>
          <a:p>
            <a:r>
              <a:rPr lang="en-US" sz="1700" b="1" dirty="0">
                <a:solidFill>
                  <a:srgbClr val="0099CC"/>
                </a:solidFill>
              </a:rPr>
              <a:t>Industry 4.0 and DAD present narratives in public </a:t>
            </a:r>
            <a:r>
              <a:rPr lang="sr-Latn-RS" sz="1700" b="1" dirty="0">
                <a:solidFill>
                  <a:srgbClr val="0099CC"/>
                </a:solidFill>
              </a:rPr>
              <a:t>discourse, advocated within both academic and professional circles.</a:t>
            </a:r>
            <a:endParaRPr lang="en-US" sz="1700" b="1" dirty="0">
              <a:solidFill>
                <a:srgbClr val="0099CC"/>
              </a:solidFill>
            </a:endParaRPr>
          </a:p>
          <a:p>
            <a:r>
              <a:rPr lang="en-US" sz="1700" b="1" dirty="0">
                <a:solidFill>
                  <a:srgbClr val="0099CC"/>
                </a:solidFill>
              </a:rPr>
              <a:t>The role of trade unions in these processes is still rather weak</a:t>
            </a:r>
            <a:r>
              <a:rPr lang="sr-Latn-RS" sz="1700" b="1" dirty="0">
                <a:solidFill>
                  <a:srgbClr val="0099CC"/>
                </a:solidFill>
              </a:rPr>
              <a:t>.</a:t>
            </a:r>
            <a:endParaRPr lang="en-US" sz="1700" b="1" dirty="0">
              <a:solidFill>
                <a:srgbClr val="0099CC"/>
              </a:solidFill>
            </a:endParaRPr>
          </a:p>
          <a:p>
            <a:r>
              <a:rPr lang="en-US" sz="1700" b="1" dirty="0">
                <a:solidFill>
                  <a:srgbClr val="0099CC"/>
                </a:solidFill>
              </a:rPr>
              <a:t>Governmental initiatives for DAD in the metal sector are predominant</a:t>
            </a:r>
            <a:r>
              <a:rPr lang="sr-Latn-RS" sz="1700" b="1" dirty="0">
                <a:solidFill>
                  <a:srgbClr val="0099CC"/>
                </a:solidFill>
              </a:rPr>
              <a:t>.</a:t>
            </a:r>
            <a:endParaRPr lang="en-US" sz="1700" b="1" dirty="0">
              <a:solidFill>
                <a:srgbClr val="0099CC"/>
              </a:solidFill>
            </a:endParaRPr>
          </a:p>
          <a:p>
            <a:pPr marL="0" indent="0">
              <a:buNone/>
            </a:pPr>
            <a:r>
              <a:rPr lang="sr-Latn-RS" sz="1700" b="1" dirty="0">
                <a:solidFill>
                  <a:srgbClr val="0099CC"/>
                </a:solidFill>
              </a:rPr>
              <a:t>	</a:t>
            </a:r>
            <a:r>
              <a:rPr lang="sr-Latn-RS" sz="1700" dirty="0">
                <a:solidFill>
                  <a:srgbClr val="0099CC"/>
                </a:solidFill>
              </a:rPr>
              <a:t>A</a:t>
            </a:r>
            <a:r>
              <a:rPr lang="en-US" sz="1700" dirty="0" err="1">
                <a:solidFill>
                  <a:srgbClr val="0099CC"/>
                </a:solidFill>
              </a:rPr>
              <a:t>ccession</a:t>
            </a:r>
            <a:r>
              <a:rPr lang="en-US" sz="1700" dirty="0">
                <a:solidFill>
                  <a:srgbClr val="0099CC"/>
                </a:solidFill>
              </a:rPr>
              <a:t> process and transposition of the EU </a:t>
            </a:r>
            <a:r>
              <a:rPr lang="sr-Latn-RS" sz="1700" dirty="0">
                <a:solidFill>
                  <a:srgbClr val="0099CC"/>
                </a:solidFill>
              </a:rPr>
              <a:t>	</a:t>
            </a:r>
            <a:r>
              <a:rPr lang="en-US" sz="1700" dirty="0">
                <a:solidFill>
                  <a:srgbClr val="0099CC"/>
                </a:solidFill>
              </a:rPr>
              <a:t>regulatory and strategic documents</a:t>
            </a:r>
            <a:endParaRPr lang="en-US" sz="1700" dirty="0">
              <a:solidFill>
                <a:srgbClr val="FF0000"/>
              </a:solidFill>
            </a:endParaRPr>
          </a:p>
          <a:p>
            <a:pPr marL="0" indent="0">
              <a:buNone/>
            </a:pPr>
            <a:r>
              <a:rPr lang="sr-Latn-RS" sz="1700" b="1" dirty="0"/>
              <a:t>	</a:t>
            </a:r>
            <a:r>
              <a:rPr lang="en-GB" sz="1700" dirty="0">
                <a:solidFill>
                  <a:srgbClr val="0099CC"/>
                </a:solidFill>
              </a:rPr>
              <a:t>The manufacturing industry continues to be </a:t>
            </a:r>
            <a:r>
              <a:rPr lang="sr-Latn-RS" sz="1700" dirty="0">
                <a:solidFill>
                  <a:srgbClr val="0099CC"/>
                </a:solidFill>
              </a:rPr>
              <a:t>	</a:t>
            </a:r>
            <a:r>
              <a:rPr lang="en-GB" sz="1700" dirty="0">
                <a:solidFill>
                  <a:srgbClr val="0099CC"/>
                </a:solidFill>
              </a:rPr>
              <a:t>the single largest sector in terms of its </a:t>
            </a:r>
            <a:r>
              <a:rPr lang="sr-Latn-RS" sz="1700" dirty="0">
                <a:solidFill>
                  <a:srgbClr val="0099CC"/>
                </a:solidFill>
              </a:rPr>
              <a:t>	</a:t>
            </a:r>
            <a:r>
              <a:rPr lang="en-GB" sz="1700" dirty="0">
                <a:solidFill>
                  <a:srgbClr val="0099CC"/>
                </a:solidFill>
              </a:rPr>
              <a:t>share of GDP, at 13% in 2021</a:t>
            </a:r>
            <a:r>
              <a:rPr lang="en-GB" sz="1700" b="1" dirty="0">
                <a:solidFill>
                  <a:srgbClr val="0099CC"/>
                </a:solidFill>
              </a:rPr>
              <a:t>. </a:t>
            </a:r>
            <a:endParaRPr lang="sr-Latn-RS" sz="1700" b="1" dirty="0">
              <a:solidFill>
                <a:srgbClr val="0099CC"/>
              </a:solidFill>
            </a:endParaRPr>
          </a:p>
          <a:p>
            <a:pPr marL="0" indent="0">
              <a:buNone/>
            </a:pPr>
            <a:r>
              <a:rPr lang="sr-Latn-RS" sz="1700" b="1" dirty="0">
                <a:solidFill>
                  <a:srgbClr val="0099CC"/>
                </a:solidFill>
              </a:rPr>
              <a:t>	</a:t>
            </a:r>
            <a:r>
              <a:rPr lang="en-US" sz="1700" dirty="0">
                <a:solidFill>
                  <a:srgbClr val="0099CC"/>
                </a:solidFill>
              </a:rPr>
              <a:t>An export-oriented sector </a:t>
            </a:r>
            <a:r>
              <a:rPr lang="sr-Latn-RS" sz="1700">
                <a:solidFill>
                  <a:srgbClr val="0099CC"/>
                </a:solidFill>
              </a:rPr>
              <a:t>expectred </a:t>
            </a:r>
            <a:r>
              <a:rPr lang="en-US" sz="1700" smtClean="0">
                <a:solidFill>
                  <a:srgbClr val="0099CC"/>
                </a:solidFill>
              </a:rPr>
              <a:t>to </a:t>
            </a:r>
            <a:r>
              <a:rPr lang="sr-Latn-RS" sz="1700" dirty="0">
                <a:solidFill>
                  <a:srgbClr val="0099CC"/>
                </a:solidFill>
              </a:rPr>
              <a:t>	</a:t>
            </a:r>
            <a:r>
              <a:rPr lang="en-US" sz="1700" dirty="0">
                <a:solidFill>
                  <a:srgbClr val="0099CC"/>
                </a:solidFill>
              </a:rPr>
              <a:t>improve its production processes and </a:t>
            </a:r>
            <a:r>
              <a:rPr lang="sr-Latn-RS" sz="1700" dirty="0">
                <a:solidFill>
                  <a:srgbClr val="0099CC"/>
                </a:solidFill>
              </a:rPr>
              <a:t>	</a:t>
            </a:r>
            <a:r>
              <a:rPr lang="en-US" sz="1700" dirty="0">
                <a:solidFill>
                  <a:srgbClr val="0099CC"/>
                </a:solidFill>
              </a:rPr>
              <a:t>harmonize with the EU standards in light of </a:t>
            </a:r>
            <a:r>
              <a:rPr lang="sr-Latn-RS" sz="1700" dirty="0">
                <a:solidFill>
                  <a:srgbClr val="0099CC"/>
                </a:solidFill>
              </a:rPr>
              <a:t>	</a:t>
            </a:r>
            <a:r>
              <a:rPr lang="en-US" sz="1700" dirty="0">
                <a:solidFill>
                  <a:srgbClr val="0099CC"/>
                </a:solidFill>
              </a:rPr>
              <a:t>the transition to circular economy and green </a:t>
            </a:r>
            <a:r>
              <a:rPr lang="sr-Latn-RS" sz="1700" dirty="0">
                <a:solidFill>
                  <a:srgbClr val="0099CC"/>
                </a:solidFill>
              </a:rPr>
              <a:t>	</a:t>
            </a:r>
            <a:r>
              <a:rPr lang="en-US" sz="1700" dirty="0">
                <a:solidFill>
                  <a:srgbClr val="0099CC"/>
                </a:solidFill>
              </a:rPr>
              <a:t>products. </a:t>
            </a:r>
          </a:p>
          <a:p>
            <a:endParaRPr lang="en-US" sz="1600" dirty="0"/>
          </a:p>
          <a:p>
            <a:endParaRPr lang="en-US" sz="1600" dirty="0"/>
          </a:p>
        </p:txBody>
      </p:sp>
      <p:sp>
        <p:nvSpPr>
          <p:cNvPr id="4" name="Content Placeholder 3">
            <a:extLst>
              <a:ext uri="{FF2B5EF4-FFF2-40B4-BE49-F238E27FC236}">
                <a16:creationId xmlns="" xmlns:a16="http://schemas.microsoft.com/office/drawing/2014/main" id="{8186DD9B-7EED-4480-8953-84C838273E89}"/>
              </a:ext>
            </a:extLst>
          </p:cNvPr>
          <p:cNvSpPr>
            <a:spLocks noGrp="1"/>
          </p:cNvSpPr>
          <p:nvPr>
            <p:ph sz="half" idx="2"/>
          </p:nvPr>
        </p:nvSpPr>
        <p:spPr>
          <a:xfrm>
            <a:off x="6172200" y="1690688"/>
            <a:ext cx="5181600" cy="4802187"/>
          </a:xfrm>
        </p:spPr>
        <p:txBody>
          <a:bodyPr>
            <a:normAutofit lnSpcReduction="10000"/>
          </a:bodyPr>
          <a:lstStyle/>
          <a:p>
            <a:r>
              <a:rPr lang="en-US" sz="1600" b="1" dirty="0"/>
              <a:t>Industrial Policy Strategy of the Republic of Serbia for 2021-2030</a:t>
            </a:r>
            <a:r>
              <a:rPr lang="sr-Latn-RS" sz="1600" b="1" dirty="0"/>
              <a:t> –</a:t>
            </a:r>
            <a:r>
              <a:rPr lang="en-US" sz="1600" dirty="0"/>
              <a:t> address</a:t>
            </a:r>
            <a:r>
              <a:rPr lang="sr-Latn-RS" sz="1600" dirty="0"/>
              <a:t>es </a:t>
            </a:r>
            <a:r>
              <a:rPr lang="en-US" sz="1600" dirty="0"/>
              <a:t>the issues of education, fostering innovation, digital transformation, investment, infrastructure, </a:t>
            </a:r>
            <a:r>
              <a:rPr lang="en-US" sz="1600" dirty="0" err="1"/>
              <a:t>internationalisation</a:t>
            </a:r>
            <a:r>
              <a:rPr lang="en-US" sz="1600" dirty="0"/>
              <a:t> and circular economy.</a:t>
            </a:r>
          </a:p>
          <a:p>
            <a:r>
              <a:rPr lang="en-US" sz="1600" b="1" dirty="0"/>
              <a:t>Smart </a:t>
            </a:r>
            <a:r>
              <a:rPr lang="en-US" sz="1600" b="1" dirty="0" err="1"/>
              <a:t>Specialisation</a:t>
            </a:r>
            <a:r>
              <a:rPr lang="en-US" sz="1600" b="1" dirty="0"/>
              <a:t> Strategy of the Republic of Serbia for the period 2020-2027</a:t>
            </a:r>
            <a:r>
              <a:rPr lang="en-US" sz="1600" dirty="0"/>
              <a:t> which incorporates vertical (sectoral) policies further pointing at the relevance of DAD</a:t>
            </a:r>
            <a:r>
              <a:rPr lang="sr-Latn-RS" sz="1600" dirty="0"/>
              <a:t>, specificaly for metal sector (machinery and equipment manufacturing) as one of four priority sectors.</a:t>
            </a:r>
          </a:p>
          <a:p>
            <a:r>
              <a:rPr lang="en-US" sz="1600" dirty="0"/>
              <a:t>As part of accession process, Ministry for Environmental Protection of the Republic of Serbia formed the Special Working Group for Circular Economy </a:t>
            </a:r>
            <a:r>
              <a:rPr lang="sr-Latn-RS" sz="1600" dirty="0"/>
              <a:t>in </a:t>
            </a:r>
            <a:r>
              <a:rPr lang="en-US" sz="1600" dirty="0"/>
              <a:t>support to private companies </a:t>
            </a:r>
            <a:r>
              <a:rPr lang="sr-Latn-RS" sz="1600" dirty="0"/>
              <a:t>thus facilitating </a:t>
            </a:r>
            <a:r>
              <a:rPr lang="en-US" sz="1600" dirty="0"/>
              <a:t>transformation of their traditional business models towards circular economy</a:t>
            </a:r>
            <a:r>
              <a:rPr lang="sr-Latn-RS" sz="1600" dirty="0"/>
              <a:t>:</a:t>
            </a:r>
          </a:p>
          <a:p>
            <a:pPr marL="0" indent="0">
              <a:buNone/>
            </a:pPr>
            <a:r>
              <a:rPr lang="sr-Latn-RS" sz="1600" dirty="0"/>
              <a:t>	</a:t>
            </a:r>
            <a:r>
              <a:rPr lang="en-US" sz="1600" b="1" dirty="0"/>
              <a:t>Roadmap for Circular Economy in Serbia 2020</a:t>
            </a:r>
            <a:r>
              <a:rPr lang="en-US" sz="1600" dirty="0"/>
              <a:t>, </a:t>
            </a:r>
            <a:endParaRPr lang="sr-Latn-RS" sz="1600" dirty="0"/>
          </a:p>
          <a:p>
            <a:pPr marL="0" indent="0">
              <a:buNone/>
            </a:pPr>
            <a:r>
              <a:rPr lang="sr-Latn-RS" sz="1600" b="1" dirty="0"/>
              <a:t>	</a:t>
            </a:r>
            <a:r>
              <a:rPr lang="en-US" sz="1600" b="1" dirty="0"/>
              <a:t>the Low Carbon Development Strategy for </a:t>
            </a:r>
            <a:r>
              <a:rPr lang="sr-Latn-RS" sz="1600" b="1" dirty="0"/>
              <a:t>	</a:t>
            </a:r>
            <a:r>
              <a:rPr lang="en-US" sz="1600" b="1" dirty="0"/>
              <a:t>period 2023-2050</a:t>
            </a:r>
            <a:endParaRPr lang="en-US" sz="1400" dirty="0"/>
          </a:p>
        </p:txBody>
      </p:sp>
    </p:spTree>
    <p:extLst>
      <p:ext uri="{BB962C8B-B14F-4D97-AF65-F5344CB8AC3E}">
        <p14:creationId xmlns:p14="http://schemas.microsoft.com/office/powerpoint/2010/main" val="180990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A7DF81"/>
          </a:solidFill>
        </p:spPr>
        <p:txBody>
          <a:bodyPr/>
          <a:lstStyle/>
          <a:p>
            <a:r>
              <a:rPr lang="sr-Latn-RS" b="1" dirty="0">
                <a:solidFill>
                  <a:srgbClr val="0099CC"/>
                </a:solidFill>
              </a:rPr>
              <a:t>4. Case study analysis: justification &amp; descprition of cases</a:t>
            </a:r>
            <a:endParaRPr lang="en-US" b="1" dirty="0">
              <a:solidFill>
                <a:srgbClr val="0099CC"/>
              </a:solidFill>
            </a:endParaRPr>
          </a:p>
        </p:txBody>
      </p:sp>
      <p:sp>
        <p:nvSpPr>
          <p:cNvPr id="3" name="Content Placeholder 2"/>
          <p:cNvSpPr>
            <a:spLocks noGrp="1"/>
          </p:cNvSpPr>
          <p:nvPr>
            <p:ph sz="half" idx="1"/>
          </p:nvPr>
        </p:nvSpPr>
        <p:spPr>
          <a:solidFill>
            <a:srgbClr val="A7DF81"/>
          </a:solidFill>
        </p:spPr>
        <p:txBody>
          <a:bodyPr>
            <a:normAutofit fontScale="62500" lnSpcReduction="20000"/>
          </a:bodyPr>
          <a:lstStyle/>
          <a:p>
            <a:r>
              <a:rPr lang="en-US" b="1" dirty="0">
                <a:solidFill>
                  <a:srgbClr val="0099CC"/>
                </a:solidFill>
              </a:rPr>
              <a:t>Two companies selected for case studies in collective bargaining focused on DAD in the metal sector in Serbia are </a:t>
            </a:r>
            <a:r>
              <a:rPr lang="en-US" b="1" dirty="0" err="1">
                <a:solidFill>
                  <a:srgbClr val="0099CC"/>
                </a:solidFill>
              </a:rPr>
              <a:t>Metalac</a:t>
            </a:r>
            <a:r>
              <a:rPr lang="en-US" b="1" dirty="0">
                <a:solidFill>
                  <a:srgbClr val="0099CC"/>
                </a:solidFill>
              </a:rPr>
              <a:t> and Wacker </a:t>
            </a:r>
            <a:r>
              <a:rPr lang="en-US" b="1" dirty="0" err="1">
                <a:solidFill>
                  <a:srgbClr val="0099CC"/>
                </a:solidFill>
              </a:rPr>
              <a:t>Neuson</a:t>
            </a:r>
            <a:r>
              <a:rPr lang="en-US" b="1" dirty="0">
                <a:solidFill>
                  <a:srgbClr val="0099CC"/>
                </a:solidFill>
              </a:rPr>
              <a:t> (WN).</a:t>
            </a:r>
          </a:p>
          <a:p>
            <a:endParaRPr lang="en-US" b="1" dirty="0">
              <a:solidFill>
                <a:srgbClr val="0099CC"/>
              </a:solidFill>
            </a:endParaRPr>
          </a:p>
          <a:p>
            <a:r>
              <a:rPr lang="en-US" b="1" dirty="0">
                <a:solidFill>
                  <a:srgbClr val="0099CC"/>
                </a:solidFill>
              </a:rPr>
              <a:t>Re BARMETAL definition WN is supplier, </a:t>
            </a:r>
            <a:r>
              <a:rPr lang="en-US" b="1" dirty="0" err="1">
                <a:solidFill>
                  <a:srgbClr val="0099CC"/>
                </a:solidFill>
              </a:rPr>
              <a:t>Metalac</a:t>
            </a:r>
            <a:r>
              <a:rPr lang="en-US" b="1" dirty="0">
                <a:solidFill>
                  <a:srgbClr val="0099CC"/>
                </a:solidFill>
              </a:rPr>
              <a:t> in its product portfolio has both OEM products and component parts produced for numerous international customers in automotive industry. </a:t>
            </a:r>
          </a:p>
          <a:p>
            <a:endParaRPr lang="en-US" b="1" dirty="0">
              <a:solidFill>
                <a:srgbClr val="0099CC"/>
              </a:solidFill>
            </a:endParaRPr>
          </a:p>
          <a:p>
            <a:r>
              <a:rPr lang="en-US" b="1" dirty="0">
                <a:solidFill>
                  <a:srgbClr val="0099CC"/>
                </a:solidFill>
              </a:rPr>
              <a:t>Both companies have initiated DAD processes and have developed further plans and strategies in this direction. </a:t>
            </a:r>
          </a:p>
          <a:p>
            <a:endParaRPr lang="en-US" dirty="0"/>
          </a:p>
          <a:p>
            <a:endParaRPr lang="en-US" dirty="0"/>
          </a:p>
        </p:txBody>
      </p:sp>
      <p:sp>
        <p:nvSpPr>
          <p:cNvPr id="4" name="Content Placeholder 3">
            <a:extLst>
              <a:ext uri="{FF2B5EF4-FFF2-40B4-BE49-F238E27FC236}">
                <a16:creationId xmlns="" xmlns:a16="http://schemas.microsoft.com/office/drawing/2014/main" id="{D653C2A4-C582-41D3-8B03-89C51271992A}"/>
              </a:ext>
            </a:extLst>
          </p:cNvPr>
          <p:cNvSpPr>
            <a:spLocks noGrp="1"/>
          </p:cNvSpPr>
          <p:nvPr>
            <p:ph sz="half" idx="2"/>
          </p:nvPr>
        </p:nvSpPr>
        <p:spPr/>
        <p:txBody>
          <a:bodyPr>
            <a:normAutofit fontScale="62500" lnSpcReduction="20000"/>
          </a:bodyPr>
          <a:lstStyle/>
          <a:p>
            <a:r>
              <a:rPr lang="en-US" dirty="0"/>
              <a:t>Both companies are large in size, well recognized on the local market and strongly export-oriented. </a:t>
            </a:r>
          </a:p>
          <a:p>
            <a:r>
              <a:rPr lang="en-US" dirty="0" err="1"/>
              <a:t>Metalac</a:t>
            </a:r>
            <a:r>
              <a:rPr lang="en-US" dirty="0"/>
              <a:t> is a local company.</a:t>
            </a:r>
          </a:p>
          <a:p>
            <a:r>
              <a:rPr lang="en-US" dirty="0"/>
              <a:t>Wacker </a:t>
            </a:r>
            <a:r>
              <a:rPr lang="en-US" dirty="0" err="1"/>
              <a:t>Neuson</a:t>
            </a:r>
            <a:r>
              <a:rPr lang="en-US" dirty="0"/>
              <a:t> is a </a:t>
            </a:r>
            <a:r>
              <a:rPr lang="en-US" dirty="0" err="1"/>
              <a:t>greenfiled</a:t>
            </a:r>
            <a:r>
              <a:rPr lang="en-US" dirty="0"/>
              <a:t> investment </a:t>
            </a:r>
            <a:r>
              <a:rPr lang="en-US" dirty="0" err="1"/>
              <a:t>Wacher</a:t>
            </a:r>
            <a:r>
              <a:rPr lang="en-US" dirty="0"/>
              <a:t> </a:t>
            </a:r>
            <a:r>
              <a:rPr lang="en-US" dirty="0" err="1"/>
              <a:t>Neuson</a:t>
            </a:r>
            <a:r>
              <a:rPr lang="en-US" dirty="0"/>
              <a:t> SE.</a:t>
            </a:r>
          </a:p>
          <a:p>
            <a:r>
              <a:rPr lang="en-US" dirty="0"/>
              <a:t>Both companies have representative trade unions active in collective bargaining.</a:t>
            </a:r>
          </a:p>
          <a:p>
            <a:r>
              <a:rPr lang="en-US" dirty="0"/>
              <a:t>Both companies have introduced LEAN/KAIZEN system (in </a:t>
            </a:r>
            <a:r>
              <a:rPr lang="en-US" dirty="0" err="1"/>
              <a:t>Metalac</a:t>
            </a:r>
            <a:r>
              <a:rPr lang="en-US" dirty="0"/>
              <a:t> it was rebranded to METAZEN) allowing active participation of workers in improvement of working processes and working environment through financial incentives and other benefits for sharing their suggestions and ideas. </a:t>
            </a:r>
          </a:p>
          <a:p>
            <a:r>
              <a:rPr lang="en-US" dirty="0"/>
              <a:t>Both companies have made moves toward DAD.</a:t>
            </a:r>
          </a:p>
          <a:p>
            <a:endParaRPr lang="en-US" dirty="0"/>
          </a:p>
        </p:txBody>
      </p:sp>
    </p:spTree>
    <p:extLst>
      <p:ext uri="{BB962C8B-B14F-4D97-AF65-F5344CB8AC3E}">
        <p14:creationId xmlns:p14="http://schemas.microsoft.com/office/powerpoint/2010/main" val="237501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A7DF81"/>
          </a:solidFill>
        </p:spPr>
        <p:txBody>
          <a:bodyPr/>
          <a:lstStyle/>
          <a:p>
            <a:r>
              <a:rPr lang="sr-Latn-RS" dirty="0">
                <a:solidFill>
                  <a:srgbClr val="0099CC"/>
                </a:solidFill>
              </a:rPr>
              <a:t>Case studies: main findings</a:t>
            </a:r>
            <a:endParaRPr lang="en-US" dirty="0">
              <a:solidFill>
                <a:srgbClr val="0099CC"/>
              </a:solidFill>
            </a:endParaRPr>
          </a:p>
        </p:txBody>
      </p:sp>
      <p:sp>
        <p:nvSpPr>
          <p:cNvPr id="4" name="Text Placeholder 3"/>
          <p:cNvSpPr>
            <a:spLocks noGrp="1"/>
          </p:cNvSpPr>
          <p:nvPr>
            <p:ph type="body" idx="1"/>
          </p:nvPr>
        </p:nvSpPr>
        <p:spPr>
          <a:xfrm>
            <a:off x="2611302" y="1349849"/>
            <a:ext cx="1614758" cy="334828"/>
          </a:xfrm>
          <a:solidFill>
            <a:srgbClr val="0099CC"/>
          </a:solidFill>
        </p:spPr>
        <p:txBody>
          <a:bodyPr>
            <a:noAutofit/>
          </a:bodyPr>
          <a:lstStyle/>
          <a:p>
            <a:r>
              <a:rPr lang="sr-Latn-RS" sz="1800" dirty="0"/>
              <a:t>Metalac group</a:t>
            </a:r>
            <a:endParaRPr lang="en-US" sz="1800" dirty="0"/>
          </a:p>
        </p:txBody>
      </p:sp>
      <p:sp>
        <p:nvSpPr>
          <p:cNvPr id="5" name="Content Placeholder 4"/>
          <p:cNvSpPr>
            <a:spLocks noGrp="1"/>
          </p:cNvSpPr>
          <p:nvPr>
            <p:ph sz="half" idx="2"/>
          </p:nvPr>
        </p:nvSpPr>
        <p:spPr>
          <a:xfrm>
            <a:off x="839788" y="1690688"/>
            <a:ext cx="5332412" cy="4498975"/>
          </a:xfrm>
          <a:noFill/>
        </p:spPr>
        <p:txBody>
          <a:bodyPr>
            <a:normAutofit fontScale="62500" lnSpcReduction="20000"/>
          </a:bodyPr>
          <a:lstStyle/>
          <a:p>
            <a:r>
              <a:rPr lang="en-US" sz="2900" dirty="0"/>
              <a:t>Founded in 1959, socially owned company</a:t>
            </a:r>
            <a:r>
              <a:rPr lang="sr-Latn-RS" sz="2900" dirty="0"/>
              <a:t> till </a:t>
            </a:r>
            <a:r>
              <a:rPr lang="en-US" sz="2900" dirty="0"/>
              <a:t>1998</a:t>
            </a:r>
          </a:p>
          <a:p>
            <a:r>
              <a:rPr lang="en-US" sz="2900" dirty="0"/>
              <a:t>Group comprising of </a:t>
            </a:r>
            <a:r>
              <a:rPr lang="sr-Latn-RS" sz="2900" dirty="0"/>
              <a:t>four</a:t>
            </a:r>
            <a:r>
              <a:rPr lang="en-US" sz="2900" dirty="0"/>
              <a:t> business entities in metal sector</a:t>
            </a:r>
          </a:p>
          <a:p>
            <a:r>
              <a:rPr lang="en-US" sz="2900" dirty="0"/>
              <a:t>Union density more than 80%, collective agreement signed and revised every 6 months</a:t>
            </a:r>
          </a:p>
          <a:p>
            <a:r>
              <a:rPr lang="en-US" sz="2900" dirty="0"/>
              <a:t>The awareness of DAD changes and its effects seems low coupled with lack of initiatives to bargain over DAD </a:t>
            </a:r>
          </a:p>
          <a:p>
            <a:r>
              <a:rPr lang="en-US" sz="2900" dirty="0"/>
              <a:t>Main managerial decisions including DAD are made without consultations with trade union representatives</a:t>
            </a:r>
          </a:p>
          <a:p>
            <a:r>
              <a:rPr lang="en-US" sz="2900" dirty="0"/>
              <a:t>Digitalization and automatization have led to changes in work requirements, the need for upskilling and reskilling, yet safety, efficiency and productivity have improved, the work has been facilitated, most of the workers remained on their posts working with automatized machines.</a:t>
            </a:r>
          </a:p>
          <a:p>
            <a:endParaRPr lang="en-US" sz="2900" dirty="0"/>
          </a:p>
          <a:p>
            <a:endParaRPr lang="en-US" sz="2000" dirty="0"/>
          </a:p>
        </p:txBody>
      </p:sp>
      <p:sp>
        <p:nvSpPr>
          <p:cNvPr id="6" name="Text Placeholder 5"/>
          <p:cNvSpPr>
            <a:spLocks noGrp="1"/>
          </p:cNvSpPr>
          <p:nvPr>
            <p:ph type="body" sz="quarter" idx="3"/>
          </p:nvPr>
        </p:nvSpPr>
        <p:spPr>
          <a:xfrm>
            <a:off x="7904823" y="1349848"/>
            <a:ext cx="1773677" cy="334828"/>
          </a:xfrm>
          <a:solidFill>
            <a:srgbClr val="0099CC"/>
          </a:solidFill>
        </p:spPr>
        <p:txBody>
          <a:bodyPr>
            <a:noAutofit/>
          </a:bodyPr>
          <a:lstStyle/>
          <a:p>
            <a:r>
              <a:rPr lang="sr-Latn-RS" sz="1800" dirty="0"/>
              <a:t>Wacker Neuson</a:t>
            </a:r>
            <a:endParaRPr lang="en-US" sz="1800" dirty="0"/>
          </a:p>
        </p:txBody>
      </p:sp>
      <p:sp>
        <p:nvSpPr>
          <p:cNvPr id="7" name="Content Placeholder 6"/>
          <p:cNvSpPr>
            <a:spLocks noGrp="1"/>
          </p:cNvSpPr>
          <p:nvPr>
            <p:ph sz="quarter" idx="4"/>
          </p:nvPr>
        </p:nvSpPr>
        <p:spPr>
          <a:xfrm>
            <a:off x="6172200" y="1690688"/>
            <a:ext cx="5183188" cy="4498975"/>
          </a:xfrm>
          <a:noFill/>
        </p:spPr>
        <p:txBody>
          <a:bodyPr>
            <a:normAutofit fontScale="62500" lnSpcReduction="20000"/>
          </a:bodyPr>
          <a:lstStyle/>
          <a:p>
            <a:r>
              <a:rPr lang="en-US" dirty="0"/>
              <a:t>Greenfield investment, first production site opened in 2009, employing around 650 people, relocated in 2022 currently employing around 800 workers</a:t>
            </a:r>
          </a:p>
          <a:p>
            <a:r>
              <a:rPr lang="en-US" dirty="0"/>
              <a:t>Trade union density around 45%, higher among production workers (around 60%), collective agreement is signed with a clause that will be reactivated to negotiate other important issues affecting working conditions and workers compensations</a:t>
            </a:r>
          </a:p>
          <a:p>
            <a:r>
              <a:rPr lang="en-US" dirty="0"/>
              <a:t>Over the last year much has been done toward automatization and digitalization </a:t>
            </a:r>
          </a:p>
          <a:p>
            <a:r>
              <a:rPr lang="en-US" dirty="0"/>
              <a:t>Initiatives for DAD came from Wacker </a:t>
            </a:r>
            <a:r>
              <a:rPr lang="en-US" dirty="0" err="1"/>
              <a:t>Neuson</a:t>
            </a:r>
            <a:r>
              <a:rPr lang="en-US" dirty="0"/>
              <a:t> SE</a:t>
            </a:r>
          </a:p>
          <a:p>
            <a:r>
              <a:rPr lang="en-US" dirty="0"/>
              <a:t>DAD is not </a:t>
            </a:r>
            <a:r>
              <a:rPr lang="en-US" dirty="0" err="1"/>
              <a:t>recognised</a:t>
            </a:r>
            <a:r>
              <a:rPr lang="en-US" dirty="0"/>
              <a:t> an important issue in collective bargaining</a:t>
            </a:r>
          </a:p>
          <a:p>
            <a:r>
              <a:rPr lang="en-US" dirty="0"/>
              <a:t>In support of DAD and transition from manual operation to digital technology the company has introduced an internal training center</a:t>
            </a:r>
            <a:r>
              <a:rPr lang="sr-Latn-RS" dirty="0"/>
              <a:t> and entered into dual education system</a:t>
            </a:r>
            <a:endParaRPr lang="en-US" dirty="0"/>
          </a:p>
          <a:p>
            <a:endParaRPr lang="en-US" dirty="0"/>
          </a:p>
          <a:p>
            <a:endParaRPr lang="en-US" dirty="0"/>
          </a:p>
        </p:txBody>
      </p:sp>
    </p:spTree>
    <p:extLst>
      <p:ext uri="{BB962C8B-B14F-4D97-AF65-F5344CB8AC3E}">
        <p14:creationId xmlns:p14="http://schemas.microsoft.com/office/powerpoint/2010/main" val="329040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rgbClr val="A7DF81"/>
          </a:solidFill>
        </p:spPr>
        <p:txBody>
          <a:bodyPr/>
          <a:lstStyle/>
          <a:p>
            <a:r>
              <a:rPr lang="en-US" dirty="0">
                <a:solidFill>
                  <a:srgbClr val="0099CC"/>
                </a:solidFill>
              </a:rPr>
              <a:t>5. </a:t>
            </a:r>
            <a:r>
              <a:rPr lang="sr-Latn-RS" dirty="0">
                <a:solidFill>
                  <a:srgbClr val="0099CC"/>
                </a:solidFill>
              </a:rPr>
              <a:t>Preliminary findings and conclusions</a:t>
            </a:r>
            <a:endParaRPr lang="en-US" dirty="0">
              <a:solidFill>
                <a:srgbClr val="0099CC"/>
              </a:solidFill>
            </a:endParaRPr>
          </a:p>
        </p:txBody>
      </p:sp>
      <p:sp>
        <p:nvSpPr>
          <p:cNvPr id="8" name="Content Placeholder 7"/>
          <p:cNvSpPr>
            <a:spLocks noGrp="1"/>
          </p:cNvSpPr>
          <p:nvPr>
            <p:ph idx="1"/>
          </p:nvPr>
        </p:nvSpPr>
        <p:spPr/>
        <p:txBody>
          <a:bodyPr>
            <a:normAutofit fontScale="92500" lnSpcReduction="20000"/>
          </a:bodyPr>
          <a:lstStyle/>
          <a:p>
            <a:r>
              <a:rPr lang="sr-Latn-CS" sz="1900" dirty="0"/>
              <a:t>DAD might open a new space for collective bargaining refocus</a:t>
            </a:r>
            <a:r>
              <a:rPr lang="en-US" sz="1900" dirty="0" err="1"/>
              <a:t>ing</a:t>
            </a:r>
            <a:r>
              <a:rPr lang="sr-Latn-CS" sz="1900" dirty="0"/>
              <a:t> from traditional topics</a:t>
            </a:r>
            <a:r>
              <a:rPr lang="en-US" sz="1900" dirty="0"/>
              <a:t> </a:t>
            </a:r>
            <a:r>
              <a:rPr lang="sr-Latn-CS" sz="1900" dirty="0"/>
              <a:t>to the </a:t>
            </a:r>
            <a:r>
              <a:rPr lang="en-US" sz="1900" dirty="0"/>
              <a:t>future oriented (upskilling and reskilling in light of changing technologies and work processes)</a:t>
            </a:r>
          </a:p>
          <a:p>
            <a:r>
              <a:rPr lang="en-US" sz="1900" dirty="0"/>
              <a:t>DAD might contribute to improvement of collective bargaining on both sectoral and national levels, as future oriented collective bargaining is more likely to be initiated on national or industry (sectoral) level.</a:t>
            </a:r>
          </a:p>
          <a:p>
            <a:r>
              <a:rPr lang="en-US" sz="1900" dirty="0"/>
              <a:t>This optimistic scenario might be hindered by decreasing trade union and employers associations density.</a:t>
            </a:r>
          </a:p>
          <a:p>
            <a:r>
              <a:rPr lang="en-US" sz="1900" dirty="0"/>
              <a:t>DAD may further contribute to decreasing trade union density by increasing demand for qualified workers with lowest unionization rate. </a:t>
            </a:r>
          </a:p>
          <a:p>
            <a:r>
              <a:rPr lang="en-US" sz="1900" dirty="0"/>
              <a:t>In a pessimistic scenario, collective bargaining might further diminish even the company level collective bargaining should the trade unions not manage to promote the need for and benefits of unionization and its rising importance in light of DAD.</a:t>
            </a:r>
          </a:p>
          <a:p>
            <a:r>
              <a:rPr lang="en-US" sz="1900" dirty="0"/>
              <a:t>P</a:t>
            </a:r>
            <a:r>
              <a:rPr lang="sr-Latn-CS" sz="1900" dirty="0"/>
              <a:t>esimistic and optimistic views of the</a:t>
            </a:r>
            <a:r>
              <a:rPr lang="en-US" sz="1900" dirty="0"/>
              <a:t> overall</a:t>
            </a:r>
            <a:r>
              <a:rPr lang="sr-Latn-CS" sz="1900" dirty="0"/>
              <a:t> impact of DAD on employment. </a:t>
            </a:r>
            <a:r>
              <a:rPr lang="en-US" sz="1900" dirty="0"/>
              <a:t>O</a:t>
            </a:r>
            <a:r>
              <a:rPr lang="sr-Latn-CS" sz="1900" dirty="0"/>
              <a:t>ptimistic scenario is more likely in the metal sector, in which DAD is not particularly affecting job losses, yet it may lead to improved productivity, increased competitiveness resulting in net jobs gains requiring higher qualification and thus opening space for upskilling and reskilling of workers.</a:t>
            </a:r>
            <a:endParaRPr lang="en-US" sz="1900" dirty="0"/>
          </a:p>
          <a:p>
            <a:r>
              <a:rPr lang="en-US" sz="1900" dirty="0"/>
              <a:t>As </a:t>
            </a:r>
            <a:r>
              <a:rPr lang="sr-Latn-RS" sz="1900" dirty="0"/>
              <a:t>the above is </a:t>
            </a:r>
            <a:r>
              <a:rPr lang="en-US" sz="1900" dirty="0"/>
              <a:t>linked with strategic orientation built in the main policy documents, g</a:t>
            </a:r>
            <a:r>
              <a:rPr lang="sr-Latn-CS" sz="1900" dirty="0"/>
              <a:t>overment representatives in </a:t>
            </a:r>
            <a:r>
              <a:rPr lang="en-US" sz="1900" dirty="0"/>
              <a:t>SEC</a:t>
            </a:r>
            <a:r>
              <a:rPr lang="sr-Latn-CS" sz="1900" dirty="0"/>
              <a:t> might decide to include future trainings, upskilling and reskillings of workers as yet another relevant topic </a:t>
            </a:r>
            <a:r>
              <a:rPr lang="en-US" sz="1900" dirty="0"/>
              <a:t>within collective bargaining on national level (apart from minimum wage)</a:t>
            </a:r>
            <a:r>
              <a:rPr lang="sr-Latn-CS" sz="1900" dirty="0"/>
              <a:t>. </a:t>
            </a:r>
            <a:r>
              <a:rPr lang="sr-Latn-CS" sz="2100" dirty="0"/>
              <a:t> </a:t>
            </a:r>
            <a:endParaRPr lang="en-US" sz="2100" dirty="0"/>
          </a:p>
          <a:p>
            <a:endParaRPr lang="en-US" sz="1900" dirty="0"/>
          </a:p>
          <a:p>
            <a:endParaRPr lang="en-US" sz="1900" dirty="0"/>
          </a:p>
          <a:p>
            <a:endParaRPr lang="en-US" sz="1600" dirty="0"/>
          </a:p>
        </p:txBody>
      </p:sp>
    </p:spTree>
    <p:extLst>
      <p:ext uri="{BB962C8B-B14F-4D97-AF65-F5344CB8AC3E}">
        <p14:creationId xmlns:p14="http://schemas.microsoft.com/office/powerpoint/2010/main" val="4060547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1176</Words>
  <Application>Microsoft Office PowerPoint</Application>
  <PresentationFormat>Widescreen</PresentationFormat>
  <Paragraphs>68</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1. Introduction: labour market, industrial relations, collective bargaining</vt:lpstr>
      <vt:lpstr>2&amp;3. DAD: development, challenges and the role of collective bargaining</vt:lpstr>
      <vt:lpstr>4. Case study analysis: justification &amp; descprition of cases</vt:lpstr>
      <vt:lpstr>Case studies: main findings</vt:lpstr>
      <vt:lpstr>5. Preliminary findings and 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EKOF</dc:creator>
  <cp:lastModifiedBy>EKOF</cp:lastModifiedBy>
  <cp:revision>45</cp:revision>
  <cp:lastPrinted>2023-12-01T09:01:43Z</cp:lastPrinted>
  <dcterms:created xsi:type="dcterms:W3CDTF">2023-11-30T15:57:55Z</dcterms:created>
  <dcterms:modified xsi:type="dcterms:W3CDTF">2023-12-01T10:55:32Z</dcterms:modified>
</cp:coreProperties>
</file>