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98" r:id="rId7"/>
    <p:sldId id="301" r:id="rId8"/>
    <p:sldId id="302" r:id="rId9"/>
    <p:sldId id="288" r:id="rId10"/>
    <p:sldId id="299" r:id="rId11"/>
    <p:sldId id="303" r:id="rId12"/>
    <p:sldId id="300" r:id="rId13"/>
    <p:sldId id="296" r:id="rId14"/>
    <p:sldId id="297" r:id="rId15"/>
    <p:sldId id="292" r:id="rId16"/>
    <p:sldId id="304" r:id="rId17"/>
    <p:sldId id="293" r:id="rId18"/>
    <p:sldId id="294" r:id="rId19"/>
    <p:sldId id="295" r:id="rId2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70" autoAdjust="0"/>
    <p:restoredTop sz="94660"/>
  </p:normalViewPr>
  <p:slideViewPr>
    <p:cSldViewPr snapToGrid="0">
      <p:cViewPr varScale="1">
        <p:scale>
          <a:sx n="152" d="100"/>
          <a:sy n="152" d="100"/>
        </p:scale>
        <p:origin x="224"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p:cNvSpPr>
            <a:spLocks noGrp="1"/>
          </p:cNvSpPr>
          <p:nvPr>
            <p:ph type="dt" sz="half" idx="10"/>
          </p:nvPr>
        </p:nvSpPr>
        <p:spPr/>
        <p:txBody>
          <a:bodyPr/>
          <a:lstStyle/>
          <a:p>
            <a:fld id="{98C1EB4D-3B8E-45C7-BD83-D500052638D0}" type="datetimeFigureOut">
              <a:rPr lang="fi-FI" smtClean="0"/>
              <a:t>24.10.2022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B563083-0ED7-4EEE-84D2-F9D78E77673D}" type="slidenum">
              <a:rPr lang="fi-FI" smtClean="0"/>
              <a:t>‹#›</a:t>
            </a:fld>
            <a:endParaRPr lang="fi-FI"/>
          </a:p>
        </p:txBody>
      </p:sp>
    </p:spTree>
    <p:extLst>
      <p:ext uri="{BB962C8B-B14F-4D97-AF65-F5344CB8AC3E}">
        <p14:creationId xmlns:p14="http://schemas.microsoft.com/office/powerpoint/2010/main" val="3284884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98C1EB4D-3B8E-45C7-BD83-D500052638D0}" type="datetimeFigureOut">
              <a:rPr lang="fi-FI" smtClean="0"/>
              <a:t>24.10.2022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B563083-0ED7-4EEE-84D2-F9D78E77673D}" type="slidenum">
              <a:rPr lang="fi-FI" smtClean="0"/>
              <a:t>‹#›</a:t>
            </a:fld>
            <a:endParaRPr lang="fi-FI"/>
          </a:p>
        </p:txBody>
      </p:sp>
    </p:spTree>
    <p:extLst>
      <p:ext uri="{BB962C8B-B14F-4D97-AF65-F5344CB8AC3E}">
        <p14:creationId xmlns:p14="http://schemas.microsoft.com/office/powerpoint/2010/main" val="190721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98C1EB4D-3B8E-45C7-BD83-D500052638D0}" type="datetimeFigureOut">
              <a:rPr lang="fi-FI" smtClean="0"/>
              <a:t>24.10.2022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B563083-0ED7-4EEE-84D2-F9D78E77673D}" type="slidenum">
              <a:rPr lang="fi-FI" smtClean="0"/>
              <a:t>‹#›</a:t>
            </a:fld>
            <a:endParaRPr lang="fi-FI"/>
          </a:p>
        </p:txBody>
      </p:sp>
    </p:spTree>
    <p:extLst>
      <p:ext uri="{BB962C8B-B14F-4D97-AF65-F5344CB8AC3E}">
        <p14:creationId xmlns:p14="http://schemas.microsoft.com/office/powerpoint/2010/main" val="716498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slide 3">
    <p:spTree>
      <p:nvGrpSpPr>
        <p:cNvPr id="1" name=""/>
        <p:cNvGrpSpPr/>
        <p:nvPr/>
      </p:nvGrpSpPr>
      <p:grpSpPr>
        <a:xfrm>
          <a:off x="0" y="0"/>
          <a:ext cx="0" cy="0"/>
          <a:chOff x="0" y="0"/>
          <a:chExt cx="0" cy="0"/>
        </a:xfrm>
      </p:grpSpPr>
      <p:pic>
        <p:nvPicPr>
          <p:cNvPr id="25" name="Kuva 24"/>
          <p:cNvPicPr>
            <a:picLocks noChangeAspect="1"/>
          </p:cNvPicPr>
          <p:nvPr userDrawn="1"/>
        </p:nvPicPr>
        <p:blipFill rotWithShape="1">
          <a:blip r:embed="rId2" cstate="email">
            <a:extLst>
              <a:ext uri="{28A0092B-C50C-407E-A947-70E740481C1C}">
                <a14:useLocalDpi xmlns:a14="http://schemas.microsoft.com/office/drawing/2010/main" val="0"/>
              </a:ext>
            </a:extLst>
          </a:blip>
          <a:srcRect r="-6" b="3125"/>
          <a:stretch/>
        </p:blipFill>
        <p:spPr bwMode="ltGray">
          <a:xfrm>
            <a:off x="338667" y="254000"/>
            <a:ext cx="11514667" cy="5905500"/>
          </a:xfrm>
          <a:prstGeom prst="rect">
            <a:avLst/>
          </a:prstGeom>
        </p:spPr>
      </p:pic>
      <p:sp>
        <p:nvSpPr>
          <p:cNvPr id="43011" name="Text Placeholder 2"/>
          <p:cNvSpPr>
            <a:spLocks noGrp="1"/>
          </p:cNvSpPr>
          <p:nvPr>
            <p:ph type="subTitle" idx="1" hasCustomPrompt="1"/>
          </p:nvPr>
        </p:nvSpPr>
        <p:spPr>
          <a:xfrm>
            <a:off x="914400" y="4267200"/>
            <a:ext cx="10363200" cy="1371600"/>
          </a:xfrm>
        </p:spPr>
        <p:txBody>
          <a:bodyPr/>
          <a:lstStyle>
            <a:lvl1pPr algn="ctr">
              <a:lnSpc>
                <a:spcPct val="90000"/>
              </a:lnSpc>
              <a:spcAft>
                <a:spcPct val="0"/>
              </a:spcAft>
              <a:defRPr b="0">
                <a:latin typeface="+mj-lt"/>
                <a:ea typeface="ＭＳ Ｐゴシック" charset="0"/>
                <a:cs typeface="Gotham Narrow Bold"/>
              </a:defRPr>
            </a:lvl1pPr>
          </a:lstStyle>
          <a:p>
            <a:pPr lvl="0"/>
            <a:r>
              <a:rPr lang="fi-FI" noProof="0" dirty="0" err="1"/>
              <a:t>Click</a:t>
            </a:r>
            <a:r>
              <a:rPr lang="fi-FI" noProof="0" dirty="0"/>
              <a:t> to </a:t>
            </a:r>
            <a:r>
              <a:rPr lang="fi-FI" noProof="0" dirty="0" err="1"/>
              <a:t>add</a:t>
            </a:r>
            <a:r>
              <a:rPr lang="fi-FI" noProof="0" dirty="0"/>
              <a:t> </a:t>
            </a:r>
            <a:r>
              <a:rPr lang="fi-FI" noProof="0" dirty="0" err="1"/>
              <a:t>subtitle</a:t>
            </a:r>
            <a:endParaRPr lang="fi-FI" noProof="0" dirty="0"/>
          </a:p>
        </p:txBody>
      </p:sp>
      <p:sp>
        <p:nvSpPr>
          <p:cNvPr id="13" name="Title Placeholder 1"/>
          <p:cNvSpPr>
            <a:spLocks noGrp="1"/>
          </p:cNvSpPr>
          <p:nvPr>
            <p:ph type="ctrTitle" hasCustomPrompt="1"/>
          </p:nvPr>
        </p:nvSpPr>
        <p:spPr>
          <a:xfrm>
            <a:off x="914400" y="2708920"/>
            <a:ext cx="10363200" cy="1296144"/>
          </a:xfrm>
        </p:spPr>
        <p:txBody>
          <a:bodyPr anchor="ctr" anchorCtr="0"/>
          <a:lstStyle>
            <a:lvl1pPr algn="ctr">
              <a:lnSpc>
                <a:spcPct val="70000"/>
              </a:lnSpc>
              <a:defRPr sz="4800">
                <a:latin typeface="+mj-lt"/>
                <a:ea typeface="ＭＳ Ｐゴシック" charset="0"/>
                <a:cs typeface="Gotham Narrow Bold"/>
              </a:defRPr>
            </a:lvl1pPr>
          </a:lstStyle>
          <a:p>
            <a:pPr lvl="0"/>
            <a:r>
              <a:rPr lang="fi-FI" noProof="0" dirty="0"/>
              <a:t>CLICK TO ADD TITLE</a:t>
            </a:r>
          </a:p>
        </p:txBody>
      </p:sp>
      <p:sp>
        <p:nvSpPr>
          <p:cNvPr id="2" name="Päivämäärän paikkamerkki 1"/>
          <p:cNvSpPr>
            <a:spLocks noGrp="1"/>
          </p:cNvSpPr>
          <p:nvPr>
            <p:ph type="dt" sz="half" idx="10"/>
          </p:nvPr>
        </p:nvSpPr>
        <p:spPr/>
        <p:txBody>
          <a:bodyPr/>
          <a:lstStyle/>
          <a:p>
            <a:pPr>
              <a:defRPr/>
            </a:pPr>
            <a:fld id="{8FC139DF-555F-4884-A52D-5104D268AD44}" type="datetime1">
              <a:rPr lang="en-GB" smtClean="0"/>
              <a:t>24/10/2022</a:t>
            </a:fld>
            <a:endParaRPr lang="fi-FI" dirty="0"/>
          </a:p>
        </p:txBody>
      </p:sp>
      <p:sp>
        <p:nvSpPr>
          <p:cNvPr id="6" name="Alatunnisteen paikkamerkki 5"/>
          <p:cNvSpPr>
            <a:spLocks noGrp="1"/>
          </p:cNvSpPr>
          <p:nvPr>
            <p:ph type="ftr" sz="quarter" idx="11"/>
          </p:nvPr>
        </p:nvSpPr>
        <p:spPr/>
        <p:txBody>
          <a:bodyPr/>
          <a:lstStyle/>
          <a:p>
            <a:r>
              <a:rPr lang="fi-FI"/>
              <a:t>Presentation Name / Firstname Lastname</a:t>
            </a:r>
            <a:endParaRPr lang="fi-FI" dirty="0"/>
          </a:p>
        </p:txBody>
      </p:sp>
      <p:sp>
        <p:nvSpPr>
          <p:cNvPr id="7" name="Dian numeron paikkamerkki 6"/>
          <p:cNvSpPr>
            <a:spLocks noGrp="1"/>
          </p:cNvSpPr>
          <p:nvPr>
            <p:ph type="sldNum" sz="quarter" idx="12"/>
          </p:nvPr>
        </p:nvSpPr>
        <p:spPr/>
        <p:txBody>
          <a:bodyPr/>
          <a:lstStyle/>
          <a:p>
            <a:pPr>
              <a:defRPr/>
            </a:pPr>
            <a:fld id="{4669315E-5A66-CF44-AE5D-C333B2F730C4}" type="slidenum">
              <a:rPr lang="en-GB" smtClean="0"/>
              <a:pPr>
                <a:defRPr/>
              </a:pPr>
              <a:t>‹#›</a:t>
            </a:fld>
            <a:endParaRPr lang="en-GB" dirty="0"/>
          </a:p>
        </p:txBody>
      </p:sp>
      <p:grpSp>
        <p:nvGrpSpPr>
          <p:cNvPr id="12" name="Ryhmä 11"/>
          <p:cNvGrpSpPr/>
          <p:nvPr userDrawn="1"/>
        </p:nvGrpSpPr>
        <p:grpSpPr bwMode="black">
          <a:xfrm>
            <a:off x="347250" y="260248"/>
            <a:ext cx="2491200" cy="2334818"/>
            <a:chOff x="1311275" y="373063"/>
            <a:chExt cx="6524625" cy="6115050"/>
          </a:xfrm>
          <a:solidFill>
            <a:srgbClr val="E5053A"/>
          </a:solidFill>
        </p:grpSpPr>
        <p:sp>
          <p:nvSpPr>
            <p:cNvPr id="14" name="Rectangle 5"/>
            <p:cNvSpPr>
              <a:spLocks noChangeArrowheads="1"/>
            </p:cNvSpPr>
            <p:nvPr userDrawn="1"/>
          </p:nvSpPr>
          <p:spPr bwMode="black">
            <a:xfrm>
              <a:off x="4267200" y="5875338"/>
              <a:ext cx="609600" cy="6127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5" name="Rectangle 6"/>
            <p:cNvSpPr>
              <a:spLocks noChangeArrowheads="1"/>
            </p:cNvSpPr>
            <p:nvPr userDrawn="1"/>
          </p:nvSpPr>
          <p:spPr bwMode="black">
            <a:xfrm>
              <a:off x="4267200" y="373063"/>
              <a:ext cx="609600" cy="6096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6" name="Freeform 7"/>
            <p:cNvSpPr>
              <a:spLocks noEditPoints="1"/>
            </p:cNvSpPr>
            <p:nvPr userDrawn="1"/>
          </p:nvSpPr>
          <p:spPr bwMode="black">
            <a:xfrm>
              <a:off x="1311275" y="1436688"/>
              <a:ext cx="6524625" cy="4152900"/>
            </a:xfrm>
            <a:custGeom>
              <a:avLst/>
              <a:gdLst>
                <a:gd name="T0" fmla="*/ 3947 w 4110"/>
                <a:gd name="T1" fmla="*/ 1670 h 2616"/>
                <a:gd name="T2" fmla="*/ 3459 w 4110"/>
                <a:gd name="T3" fmla="*/ 1403 h 2616"/>
                <a:gd name="T4" fmla="*/ 3294 w 4110"/>
                <a:gd name="T5" fmla="*/ 1199 h 2616"/>
                <a:gd name="T6" fmla="*/ 3062 w 4110"/>
                <a:gd name="T7" fmla="*/ 1048 h 2616"/>
                <a:gd name="T8" fmla="*/ 2897 w 4110"/>
                <a:gd name="T9" fmla="*/ 789 h 2616"/>
                <a:gd name="T10" fmla="*/ 2734 w 4110"/>
                <a:gd name="T11" fmla="*/ 314 h 2616"/>
                <a:gd name="T12" fmla="*/ 2417 w 4110"/>
                <a:gd name="T13" fmla="*/ 63 h 2616"/>
                <a:gd name="T14" fmla="*/ 2077 w 4110"/>
                <a:gd name="T15" fmla="*/ 19 h 2616"/>
                <a:gd name="T16" fmla="*/ 2204 w 4110"/>
                <a:gd name="T17" fmla="*/ 197 h 2616"/>
                <a:gd name="T18" fmla="*/ 2175 w 4110"/>
                <a:gd name="T19" fmla="*/ 357 h 2616"/>
                <a:gd name="T20" fmla="*/ 2041 w 4110"/>
                <a:gd name="T21" fmla="*/ 433 h 2616"/>
                <a:gd name="T22" fmla="*/ 1818 w 4110"/>
                <a:gd name="T23" fmla="*/ 362 h 2616"/>
                <a:gd name="T24" fmla="*/ 1518 w 4110"/>
                <a:gd name="T25" fmla="*/ 159 h 2616"/>
                <a:gd name="T26" fmla="*/ 1213 w 4110"/>
                <a:gd name="T27" fmla="*/ 130 h 2616"/>
                <a:gd name="T28" fmla="*/ 1198 w 4110"/>
                <a:gd name="T29" fmla="*/ 209 h 2616"/>
                <a:gd name="T30" fmla="*/ 1401 w 4110"/>
                <a:gd name="T31" fmla="*/ 481 h 2616"/>
                <a:gd name="T32" fmla="*/ 1555 w 4110"/>
                <a:gd name="T33" fmla="*/ 708 h 2616"/>
                <a:gd name="T34" fmla="*/ 1672 w 4110"/>
                <a:gd name="T35" fmla="*/ 796 h 2616"/>
                <a:gd name="T36" fmla="*/ 1405 w 4110"/>
                <a:gd name="T37" fmla="*/ 787 h 2616"/>
                <a:gd name="T38" fmla="*/ 1102 w 4110"/>
                <a:gd name="T39" fmla="*/ 558 h 2616"/>
                <a:gd name="T40" fmla="*/ 821 w 4110"/>
                <a:gd name="T41" fmla="*/ 395 h 2616"/>
                <a:gd name="T42" fmla="*/ 531 w 4110"/>
                <a:gd name="T43" fmla="*/ 426 h 2616"/>
                <a:gd name="T44" fmla="*/ 748 w 4110"/>
                <a:gd name="T45" fmla="*/ 537 h 2616"/>
                <a:gd name="T46" fmla="*/ 762 w 4110"/>
                <a:gd name="T47" fmla="*/ 704 h 2616"/>
                <a:gd name="T48" fmla="*/ 608 w 4110"/>
                <a:gd name="T49" fmla="*/ 689 h 2616"/>
                <a:gd name="T50" fmla="*/ 387 w 4110"/>
                <a:gd name="T51" fmla="*/ 529 h 2616"/>
                <a:gd name="T52" fmla="*/ 103 w 4110"/>
                <a:gd name="T53" fmla="*/ 499 h 2616"/>
                <a:gd name="T54" fmla="*/ 157 w 4110"/>
                <a:gd name="T55" fmla="*/ 597 h 2616"/>
                <a:gd name="T56" fmla="*/ 397 w 4110"/>
                <a:gd name="T57" fmla="*/ 913 h 2616"/>
                <a:gd name="T58" fmla="*/ 578 w 4110"/>
                <a:gd name="T59" fmla="*/ 1190 h 2616"/>
                <a:gd name="T60" fmla="*/ 954 w 4110"/>
                <a:gd name="T61" fmla="*/ 1253 h 2616"/>
                <a:gd name="T62" fmla="*/ 1184 w 4110"/>
                <a:gd name="T63" fmla="*/ 1316 h 2616"/>
                <a:gd name="T64" fmla="*/ 1250 w 4110"/>
                <a:gd name="T65" fmla="*/ 1526 h 2616"/>
                <a:gd name="T66" fmla="*/ 1365 w 4110"/>
                <a:gd name="T67" fmla="*/ 1691 h 2616"/>
                <a:gd name="T68" fmla="*/ 1601 w 4110"/>
                <a:gd name="T69" fmla="*/ 1766 h 2616"/>
                <a:gd name="T70" fmla="*/ 1384 w 4110"/>
                <a:gd name="T71" fmla="*/ 1823 h 2616"/>
                <a:gd name="T72" fmla="*/ 965 w 4110"/>
                <a:gd name="T73" fmla="*/ 1706 h 2616"/>
                <a:gd name="T74" fmla="*/ 971 w 4110"/>
                <a:gd name="T75" fmla="*/ 1890 h 2616"/>
                <a:gd name="T76" fmla="*/ 1173 w 4110"/>
                <a:gd name="T77" fmla="*/ 2136 h 2616"/>
                <a:gd name="T78" fmla="*/ 1534 w 4110"/>
                <a:gd name="T79" fmla="*/ 2226 h 2616"/>
                <a:gd name="T80" fmla="*/ 1883 w 4110"/>
                <a:gd name="T81" fmla="*/ 2182 h 2616"/>
                <a:gd name="T82" fmla="*/ 1985 w 4110"/>
                <a:gd name="T83" fmla="*/ 2299 h 2616"/>
                <a:gd name="T84" fmla="*/ 2154 w 4110"/>
                <a:gd name="T85" fmla="*/ 2418 h 2616"/>
                <a:gd name="T86" fmla="*/ 2476 w 4110"/>
                <a:gd name="T87" fmla="*/ 2413 h 2616"/>
                <a:gd name="T88" fmla="*/ 2797 w 4110"/>
                <a:gd name="T89" fmla="*/ 2585 h 2616"/>
                <a:gd name="T90" fmla="*/ 2803 w 4110"/>
                <a:gd name="T91" fmla="*/ 2395 h 2616"/>
                <a:gd name="T92" fmla="*/ 2594 w 4110"/>
                <a:gd name="T93" fmla="*/ 2119 h 2616"/>
                <a:gd name="T94" fmla="*/ 2403 w 4110"/>
                <a:gd name="T95" fmla="*/ 1960 h 2616"/>
                <a:gd name="T96" fmla="*/ 2426 w 4110"/>
                <a:gd name="T97" fmla="*/ 1890 h 2616"/>
                <a:gd name="T98" fmla="*/ 2663 w 4110"/>
                <a:gd name="T99" fmla="*/ 1996 h 2616"/>
                <a:gd name="T100" fmla="*/ 3012 w 4110"/>
                <a:gd name="T101" fmla="*/ 2088 h 2616"/>
                <a:gd name="T102" fmla="*/ 3156 w 4110"/>
                <a:gd name="T103" fmla="*/ 2125 h 2616"/>
                <a:gd name="T104" fmla="*/ 3035 w 4110"/>
                <a:gd name="T105" fmla="*/ 1900 h 2616"/>
                <a:gd name="T106" fmla="*/ 2837 w 4110"/>
                <a:gd name="T107" fmla="*/ 1698 h 2616"/>
                <a:gd name="T108" fmla="*/ 3185 w 4110"/>
                <a:gd name="T109" fmla="*/ 1746 h 2616"/>
                <a:gd name="T110" fmla="*/ 3440 w 4110"/>
                <a:gd name="T111" fmla="*/ 1741 h 2616"/>
                <a:gd name="T112" fmla="*/ 3596 w 4110"/>
                <a:gd name="T113" fmla="*/ 1842 h 2616"/>
                <a:gd name="T114" fmla="*/ 3951 w 4110"/>
                <a:gd name="T115" fmla="*/ 1816 h 2616"/>
                <a:gd name="T116" fmla="*/ 2246 w 4110"/>
                <a:gd name="T117" fmla="*/ 1449 h 2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10" h="2616">
                  <a:moveTo>
                    <a:pt x="4110" y="1887"/>
                  </a:moveTo>
                  <a:lnTo>
                    <a:pt x="4095" y="1858"/>
                  </a:lnTo>
                  <a:lnTo>
                    <a:pt x="4080" y="1829"/>
                  </a:lnTo>
                  <a:lnTo>
                    <a:pt x="4062" y="1802"/>
                  </a:lnTo>
                  <a:lnTo>
                    <a:pt x="4045" y="1777"/>
                  </a:lnTo>
                  <a:lnTo>
                    <a:pt x="4028" y="1754"/>
                  </a:lnTo>
                  <a:lnTo>
                    <a:pt x="4009" y="1731"/>
                  </a:lnTo>
                  <a:lnTo>
                    <a:pt x="3989" y="1710"/>
                  </a:lnTo>
                  <a:lnTo>
                    <a:pt x="3968" y="1689"/>
                  </a:lnTo>
                  <a:lnTo>
                    <a:pt x="3947" y="1670"/>
                  </a:lnTo>
                  <a:lnTo>
                    <a:pt x="3926" y="1652"/>
                  </a:lnTo>
                  <a:lnTo>
                    <a:pt x="3903" y="1635"/>
                  </a:lnTo>
                  <a:lnTo>
                    <a:pt x="3882" y="1618"/>
                  </a:lnTo>
                  <a:lnTo>
                    <a:pt x="3834" y="1589"/>
                  </a:lnTo>
                  <a:lnTo>
                    <a:pt x="3788" y="1560"/>
                  </a:lnTo>
                  <a:lnTo>
                    <a:pt x="3690" y="1512"/>
                  </a:lnTo>
                  <a:lnTo>
                    <a:pt x="3594" y="1468"/>
                  </a:lnTo>
                  <a:lnTo>
                    <a:pt x="3548" y="1447"/>
                  </a:lnTo>
                  <a:lnTo>
                    <a:pt x="3504" y="1426"/>
                  </a:lnTo>
                  <a:lnTo>
                    <a:pt x="3459" y="1403"/>
                  </a:lnTo>
                  <a:lnTo>
                    <a:pt x="3419" y="1378"/>
                  </a:lnTo>
                  <a:lnTo>
                    <a:pt x="3402" y="1364"/>
                  </a:lnTo>
                  <a:lnTo>
                    <a:pt x="3385" y="1351"/>
                  </a:lnTo>
                  <a:lnTo>
                    <a:pt x="3369" y="1336"/>
                  </a:lnTo>
                  <a:lnTo>
                    <a:pt x="3356" y="1318"/>
                  </a:lnTo>
                  <a:lnTo>
                    <a:pt x="3342" y="1299"/>
                  </a:lnTo>
                  <a:lnTo>
                    <a:pt x="3331" y="1282"/>
                  </a:lnTo>
                  <a:lnTo>
                    <a:pt x="3319" y="1263"/>
                  </a:lnTo>
                  <a:lnTo>
                    <a:pt x="3310" y="1242"/>
                  </a:lnTo>
                  <a:lnTo>
                    <a:pt x="3294" y="1199"/>
                  </a:lnTo>
                  <a:lnTo>
                    <a:pt x="3281" y="1157"/>
                  </a:lnTo>
                  <a:lnTo>
                    <a:pt x="3271" y="1115"/>
                  </a:lnTo>
                  <a:lnTo>
                    <a:pt x="3264" y="1073"/>
                  </a:lnTo>
                  <a:lnTo>
                    <a:pt x="3223" y="1076"/>
                  </a:lnTo>
                  <a:lnTo>
                    <a:pt x="3179" y="1076"/>
                  </a:lnTo>
                  <a:lnTo>
                    <a:pt x="3156" y="1075"/>
                  </a:lnTo>
                  <a:lnTo>
                    <a:pt x="3133" y="1071"/>
                  </a:lnTo>
                  <a:lnTo>
                    <a:pt x="3110" y="1065"/>
                  </a:lnTo>
                  <a:lnTo>
                    <a:pt x="3087" y="1057"/>
                  </a:lnTo>
                  <a:lnTo>
                    <a:pt x="3062" y="1048"/>
                  </a:lnTo>
                  <a:lnTo>
                    <a:pt x="3039" y="1034"/>
                  </a:lnTo>
                  <a:lnTo>
                    <a:pt x="3018" y="1019"/>
                  </a:lnTo>
                  <a:lnTo>
                    <a:pt x="2997" y="1000"/>
                  </a:lnTo>
                  <a:lnTo>
                    <a:pt x="2976" y="979"/>
                  </a:lnTo>
                  <a:lnTo>
                    <a:pt x="2956" y="952"/>
                  </a:lnTo>
                  <a:lnTo>
                    <a:pt x="2939" y="921"/>
                  </a:lnTo>
                  <a:lnTo>
                    <a:pt x="2924" y="886"/>
                  </a:lnTo>
                  <a:lnTo>
                    <a:pt x="2912" y="856"/>
                  </a:lnTo>
                  <a:lnTo>
                    <a:pt x="2905" y="823"/>
                  </a:lnTo>
                  <a:lnTo>
                    <a:pt x="2897" y="789"/>
                  </a:lnTo>
                  <a:lnTo>
                    <a:pt x="2889" y="752"/>
                  </a:lnTo>
                  <a:lnTo>
                    <a:pt x="2874" y="675"/>
                  </a:lnTo>
                  <a:lnTo>
                    <a:pt x="2857" y="593"/>
                  </a:lnTo>
                  <a:lnTo>
                    <a:pt x="2845" y="550"/>
                  </a:lnTo>
                  <a:lnTo>
                    <a:pt x="2834" y="508"/>
                  </a:lnTo>
                  <a:lnTo>
                    <a:pt x="2816" y="464"/>
                  </a:lnTo>
                  <a:lnTo>
                    <a:pt x="2797" y="422"/>
                  </a:lnTo>
                  <a:lnTo>
                    <a:pt x="2776" y="378"/>
                  </a:lnTo>
                  <a:lnTo>
                    <a:pt x="2749" y="335"/>
                  </a:lnTo>
                  <a:lnTo>
                    <a:pt x="2734" y="314"/>
                  </a:lnTo>
                  <a:lnTo>
                    <a:pt x="2718" y="293"/>
                  </a:lnTo>
                  <a:lnTo>
                    <a:pt x="2701" y="272"/>
                  </a:lnTo>
                  <a:lnTo>
                    <a:pt x="2682" y="251"/>
                  </a:lnTo>
                  <a:lnTo>
                    <a:pt x="2647" y="216"/>
                  </a:lnTo>
                  <a:lnTo>
                    <a:pt x="2611" y="184"/>
                  </a:lnTo>
                  <a:lnTo>
                    <a:pt x="2572" y="153"/>
                  </a:lnTo>
                  <a:lnTo>
                    <a:pt x="2534" y="126"/>
                  </a:lnTo>
                  <a:lnTo>
                    <a:pt x="2496" y="101"/>
                  </a:lnTo>
                  <a:lnTo>
                    <a:pt x="2457" y="80"/>
                  </a:lnTo>
                  <a:lnTo>
                    <a:pt x="2417" y="63"/>
                  </a:lnTo>
                  <a:lnTo>
                    <a:pt x="2377" y="46"/>
                  </a:lnTo>
                  <a:lnTo>
                    <a:pt x="2336" y="32"/>
                  </a:lnTo>
                  <a:lnTo>
                    <a:pt x="2296" y="21"/>
                  </a:lnTo>
                  <a:lnTo>
                    <a:pt x="2256" y="13"/>
                  </a:lnTo>
                  <a:lnTo>
                    <a:pt x="2215" y="5"/>
                  </a:lnTo>
                  <a:lnTo>
                    <a:pt x="2175" y="1"/>
                  </a:lnTo>
                  <a:lnTo>
                    <a:pt x="2135" y="0"/>
                  </a:lnTo>
                  <a:lnTo>
                    <a:pt x="2094" y="0"/>
                  </a:lnTo>
                  <a:lnTo>
                    <a:pt x="2054" y="1"/>
                  </a:lnTo>
                  <a:lnTo>
                    <a:pt x="2077" y="19"/>
                  </a:lnTo>
                  <a:lnTo>
                    <a:pt x="2098" y="34"/>
                  </a:lnTo>
                  <a:lnTo>
                    <a:pt x="2117" y="51"/>
                  </a:lnTo>
                  <a:lnTo>
                    <a:pt x="2135" y="71"/>
                  </a:lnTo>
                  <a:lnTo>
                    <a:pt x="2150" y="88"/>
                  </a:lnTo>
                  <a:lnTo>
                    <a:pt x="2163" y="105"/>
                  </a:lnTo>
                  <a:lnTo>
                    <a:pt x="2175" y="124"/>
                  </a:lnTo>
                  <a:lnTo>
                    <a:pt x="2185" y="142"/>
                  </a:lnTo>
                  <a:lnTo>
                    <a:pt x="2192" y="161"/>
                  </a:lnTo>
                  <a:lnTo>
                    <a:pt x="2200" y="178"/>
                  </a:lnTo>
                  <a:lnTo>
                    <a:pt x="2204" y="197"/>
                  </a:lnTo>
                  <a:lnTo>
                    <a:pt x="2208" y="215"/>
                  </a:lnTo>
                  <a:lnTo>
                    <a:pt x="2210" y="232"/>
                  </a:lnTo>
                  <a:lnTo>
                    <a:pt x="2210" y="249"/>
                  </a:lnTo>
                  <a:lnTo>
                    <a:pt x="2208" y="266"/>
                  </a:lnTo>
                  <a:lnTo>
                    <a:pt x="2206" y="284"/>
                  </a:lnTo>
                  <a:lnTo>
                    <a:pt x="2202" y="299"/>
                  </a:lnTo>
                  <a:lnTo>
                    <a:pt x="2198" y="314"/>
                  </a:lnTo>
                  <a:lnTo>
                    <a:pt x="2190" y="330"/>
                  </a:lnTo>
                  <a:lnTo>
                    <a:pt x="2183" y="343"/>
                  </a:lnTo>
                  <a:lnTo>
                    <a:pt x="2175" y="357"/>
                  </a:lnTo>
                  <a:lnTo>
                    <a:pt x="2165" y="370"/>
                  </a:lnTo>
                  <a:lnTo>
                    <a:pt x="2156" y="382"/>
                  </a:lnTo>
                  <a:lnTo>
                    <a:pt x="2144" y="391"/>
                  </a:lnTo>
                  <a:lnTo>
                    <a:pt x="2131" y="401"/>
                  </a:lnTo>
                  <a:lnTo>
                    <a:pt x="2117" y="410"/>
                  </a:lnTo>
                  <a:lnTo>
                    <a:pt x="2104" y="418"/>
                  </a:lnTo>
                  <a:lnTo>
                    <a:pt x="2089" y="424"/>
                  </a:lnTo>
                  <a:lnTo>
                    <a:pt x="2073" y="428"/>
                  </a:lnTo>
                  <a:lnTo>
                    <a:pt x="2058" y="431"/>
                  </a:lnTo>
                  <a:lnTo>
                    <a:pt x="2041" y="433"/>
                  </a:lnTo>
                  <a:lnTo>
                    <a:pt x="2023" y="435"/>
                  </a:lnTo>
                  <a:lnTo>
                    <a:pt x="1998" y="433"/>
                  </a:lnTo>
                  <a:lnTo>
                    <a:pt x="1975" y="431"/>
                  </a:lnTo>
                  <a:lnTo>
                    <a:pt x="1954" y="428"/>
                  </a:lnTo>
                  <a:lnTo>
                    <a:pt x="1933" y="422"/>
                  </a:lnTo>
                  <a:lnTo>
                    <a:pt x="1912" y="414"/>
                  </a:lnTo>
                  <a:lnTo>
                    <a:pt x="1893" y="407"/>
                  </a:lnTo>
                  <a:lnTo>
                    <a:pt x="1874" y="397"/>
                  </a:lnTo>
                  <a:lnTo>
                    <a:pt x="1854" y="385"/>
                  </a:lnTo>
                  <a:lnTo>
                    <a:pt x="1818" y="362"/>
                  </a:lnTo>
                  <a:lnTo>
                    <a:pt x="1781" y="335"/>
                  </a:lnTo>
                  <a:lnTo>
                    <a:pt x="1747" y="307"/>
                  </a:lnTo>
                  <a:lnTo>
                    <a:pt x="1710" y="278"/>
                  </a:lnTo>
                  <a:lnTo>
                    <a:pt x="1672" y="247"/>
                  </a:lnTo>
                  <a:lnTo>
                    <a:pt x="1632" y="220"/>
                  </a:lnTo>
                  <a:lnTo>
                    <a:pt x="1610" y="207"/>
                  </a:lnTo>
                  <a:lnTo>
                    <a:pt x="1589" y="193"/>
                  </a:lnTo>
                  <a:lnTo>
                    <a:pt x="1566" y="180"/>
                  </a:lnTo>
                  <a:lnTo>
                    <a:pt x="1543" y="168"/>
                  </a:lnTo>
                  <a:lnTo>
                    <a:pt x="1518" y="159"/>
                  </a:lnTo>
                  <a:lnTo>
                    <a:pt x="1491" y="149"/>
                  </a:lnTo>
                  <a:lnTo>
                    <a:pt x="1465" y="142"/>
                  </a:lnTo>
                  <a:lnTo>
                    <a:pt x="1436" y="134"/>
                  </a:lnTo>
                  <a:lnTo>
                    <a:pt x="1405" y="128"/>
                  </a:lnTo>
                  <a:lnTo>
                    <a:pt x="1374" y="124"/>
                  </a:lnTo>
                  <a:lnTo>
                    <a:pt x="1342" y="120"/>
                  </a:lnTo>
                  <a:lnTo>
                    <a:pt x="1305" y="120"/>
                  </a:lnTo>
                  <a:lnTo>
                    <a:pt x="1273" y="120"/>
                  </a:lnTo>
                  <a:lnTo>
                    <a:pt x="1242" y="124"/>
                  </a:lnTo>
                  <a:lnTo>
                    <a:pt x="1213" y="130"/>
                  </a:lnTo>
                  <a:lnTo>
                    <a:pt x="1184" y="138"/>
                  </a:lnTo>
                  <a:lnTo>
                    <a:pt x="1159" y="147"/>
                  </a:lnTo>
                  <a:lnTo>
                    <a:pt x="1134" y="157"/>
                  </a:lnTo>
                  <a:lnTo>
                    <a:pt x="1113" y="168"/>
                  </a:lnTo>
                  <a:lnTo>
                    <a:pt x="1092" y="180"/>
                  </a:lnTo>
                  <a:lnTo>
                    <a:pt x="1113" y="182"/>
                  </a:lnTo>
                  <a:lnTo>
                    <a:pt x="1130" y="186"/>
                  </a:lnTo>
                  <a:lnTo>
                    <a:pt x="1150" y="192"/>
                  </a:lnTo>
                  <a:lnTo>
                    <a:pt x="1167" y="195"/>
                  </a:lnTo>
                  <a:lnTo>
                    <a:pt x="1198" y="209"/>
                  </a:lnTo>
                  <a:lnTo>
                    <a:pt x="1226" y="224"/>
                  </a:lnTo>
                  <a:lnTo>
                    <a:pt x="1251" y="243"/>
                  </a:lnTo>
                  <a:lnTo>
                    <a:pt x="1274" y="264"/>
                  </a:lnTo>
                  <a:lnTo>
                    <a:pt x="1296" y="286"/>
                  </a:lnTo>
                  <a:lnTo>
                    <a:pt x="1315" y="311"/>
                  </a:lnTo>
                  <a:lnTo>
                    <a:pt x="1332" y="337"/>
                  </a:lnTo>
                  <a:lnTo>
                    <a:pt x="1347" y="364"/>
                  </a:lnTo>
                  <a:lnTo>
                    <a:pt x="1363" y="391"/>
                  </a:lnTo>
                  <a:lnTo>
                    <a:pt x="1376" y="422"/>
                  </a:lnTo>
                  <a:lnTo>
                    <a:pt x="1401" y="481"/>
                  </a:lnTo>
                  <a:lnTo>
                    <a:pt x="1426" y="541"/>
                  </a:lnTo>
                  <a:lnTo>
                    <a:pt x="1436" y="564"/>
                  </a:lnTo>
                  <a:lnTo>
                    <a:pt x="1447" y="585"/>
                  </a:lnTo>
                  <a:lnTo>
                    <a:pt x="1461" y="606"/>
                  </a:lnTo>
                  <a:lnTo>
                    <a:pt x="1474" y="625"/>
                  </a:lnTo>
                  <a:lnTo>
                    <a:pt x="1488" y="645"/>
                  </a:lnTo>
                  <a:lnTo>
                    <a:pt x="1503" y="662"/>
                  </a:lnTo>
                  <a:lnTo>
                    <a:pt x="1520" y="677"/>
                  </a:lnTo>
                  <a:lnTo>
                    <a:pt x="1538" y="693"/>
                  </a:lnTo>
                  <a:lnTo>
                    <a:pt x="1555" y="708"/>
                  </a:lnTo>
                  <a:lnTo>
                    <a:pt x="1576" y="721"/>
                  </a:lnTo>
                  <a:lnTo>
                    <a:pt x="1595" y="733"/>
                  </a:lnTo>
                  <a:lnTo>
                    <a:pt x="1616" y="744"/>
                  </a:lnTo>
                  <a:lnTo>
                    <a:pt x="1639" y="754"/>
                  </a:lnTo>
                  <a:lnTo>
                    <a:pt x="1662" y="764"/>
                  </a:lnTo>
                  <a:lnTo>
                    <a:pt x="1687" y="771"/>
                  </a:lnTo>
                  <a:lnTo>
                    <a:pt x="1714" y="779"/>
                  </a:lnTo>
                  <a:lnTo>
                    <a:pt x="1703" y="785"/>
                  </a:lnTo>
                  <a:lnTo>
                    <a:pt x="1687" y="790"/>
                  </a:lnTo>
                  <a:lnTo>
                    <a:pt x="1672" y="796"/>
                  </a:lnTo>
                  <a:lnTo>
                    <a:pt x="1651" y="802"/>
                  </a:lnTo>
                  <a:lnTo>
                    <a:pt x="1630" y="806"/>
                  </a:lnTo>
                  <a:lnTo>
                    <a:pt x="1605" y="810"/>
                  </a:lnTo>
                  <a:lnTo>
                    <a:pt x="1578" y="812"/>
                  </a:lnTo>
                  <a:lnTo>
                    <a:pt x="1551" y="812"/>
                  </a:lnTo>
                  <a:lnTo>
                    <a:pt x="1518" y="812"/>
                  </a:lnTo>
                  <a:lnTo>
                    <a:pt x="1490" y="808"/>
                  </a:lnTo>
                  <a:lnTo>
                    <a:pt x="1461" y="802"/>
                  </a:lnTo>
                  <a:lnTo>
                    <a:pt x="1432" y="796"/>
                  </a:lnTo>
                  <a:lnTo>
                    <a:pt x="1405" y="787"/>
                  </a:lnTo>
                  <a:lnTo>
                    <a:pt x="1378" y="777"/>
                  </a:lnTo>
                  <a:lnTo>
                    <a:pt x="1353" y="765"/>
                  </a:lnTo>
                  <a:lnTo>
                    <a:pt x="1328" y="752"/>
                  </a:lnTo>
                  <a:lnTo>
                    <a:pt x="1303" y="737"/>
                  </a:lnTo>
                  <a:lnTo>
                    <a:pt x="1280" y="721"/>
                  </a:lnTo>
                  <a:lnTo>
                    <a:pt x="1257" y="702"/>
                  </a:lnTo>
                  <a:lnTo>
                    <a:pt x="1234" y="685"/>
                  </a:lnTo>
                  <a:lnTo>
                    <a:pt x="1188" y="643"/>
                  </a:lnTo>
                  <a:lnTo>
                    <a:pt x="1142" y="598"/>
                  </a:lnTo>
                  <a:lnTo>
                    <a:pt x="1102" y="558"/>
                  </a:lnTo>
                  <a:lnTo>
                    <a:pt x="1059" y="518"/>
                  </a:lnTo>
                  <a:lnTo>
                    <a:pt x="1036" y="501"/>
                  </a:lnTo>
                  <a:lnTo>
                    <a:pt x="1013" y="483"/>
                  </a:lnTo>
                  <a:lnTo>
                    <a:pt x="990" y="466"/>
                  </a:lnTo>
                  <a:lnTo>
                    <a:pt x="965" y="451"/>
                  </a:lnTo>
                  <a:lnTo>
                    <a:pt x="938" y="435"/>
                  </a:lnTo>
                  <a:lnTo>
                    <a:pt x="912" y="424"/>
                  </a:lnTo>
                  <a:lnTo>
                    <a:pt x="883" y="412"/>
                  </a:lnTo>
                  <a:lnTo>
                    <a:pt x="854" y="403"/>
                  </a:lnTo>
                  <a:lnTo>
                    <a:pt x="821" y="395"/>
                  </a:lnTo>
                  <a:lnTo>
                    <a:pt x="789" y="389"/>
                  </a:lnTo>
                  <a:lnTo>
                    <a:pt x="754" y="385"/>
                  </a:lnTo>
                  <a:lnTo>
                    <a:pt x="718" y="385"/>
                  </a:lnTo>
                  <a:lnTo>
                    <a:pt x="683" y="385"/>
                  </a:lnTo>
                  <a:lnTo>
                    <a:pt x="649" y="389"/>
                  </a:lnTo>
                  <a:lnTo>
                    <a:pt x="620" y="395"/>
                  </a:lnTo>
                  <a:lnTo>
                    <a:pt x="591" y="403"/>
                  </a:lnTo>
                  <a:lnTo>
                    <a:pt x="568" y="410"/>
                  </a:lnTo>
                  <a:lnTo>
                    <a:pt x="547" y="418"/>
                  </a:lnTo>
                  <a:lnTo>
                    <a:pt x="531" y="426"/>
                  </a:lnTo>
                  <a:lnTo>
                    <a:pt x="520" y="433"/>
                  </a:lnTo>
                  <a:lnTo>
                    <a:pt x="562" y="441"/>
                  </a:lnTo>
                  <a:lnTo>
                    <a:pt x="608" y="455"/>
                  </a:lnTo>
                  <a:lnTo>
                    <a:pt x="631" y="464"/>
                  </a:lnTo>
                  <a:lnTo>
                    <a:pt x="652" y="474"/>
                  </a:lnTo>
                  <a:lnTo>
                    <a:pt x="675" y="483"/>
                  </a:lnTo>
                  <a:lnTo>
                    <a:pt x="695" y="495"/>
                  </a:lnTo>
                  <a:lnTo>
                    <a:pt x="716" y="508"/>
                  </a:lnTo>
                  <a:lnTo>
                    <a:pt x="733" y="522"/>
                  </a:lnTo>
                  <a:lnTo>
                    <a:pt x="748" y="537"/>
                  </a:lnTo>
                  <a:lnTo>
                    <a:pt x="764" y="554"/>
                  </a:lnTo>
                  <a:lnTo>
                    <a:pt x="773" y="572"/>
                  </a:lnTo>
                  <a:lnTo>
                    <a:pt x="783" y="591"/>
                  </a:lnTo>
                  <a:lnTo>
                    <a:pt x="789" y="610"/>
                  </a:lnTo>
                  <a:lnTo>
                    <a:pt x="791" y="631"/>
                  </a:lnTo>
                  <a:lnTo>
                    <a:pt x="789" y="648"/>
                  </a:lnTo>
                  <a:lnTo>
                    <a:pt x="785" y="666"/>
                  </a:lnTo>
                  <a:lnTo>
                    <a:pt x="779" y="679"/>
                  </a:lnTo>
                  <a:lnTo>
                    <a:pt x="771" y="693"/>
                  </a:lnTo>
                  <a:lnTo>
                    <a:pt x="762" y="704"/>
                  </a:lnTo>
                  <a:lnTo>
                    <a:pt x="750" y="714"/>
                  </a:lnTo>
                  <a:lnTo>
                    <a:pt x="739" y="719"/>
                  </a:lnTo>
                  <a:lnTo>
                    <a:pt x="723" y="725"/>
                  </a:lnTo>
                  <a:lnTo>
                    <a:pt x="710" y="727"/>
                  </a:lnTo>
                  <a:lnTo>
                    <a:pt x="693" y="727"/>
                  </a:lnTo>
                  <a:lnTo>
                    <a:pt x="677" y="725"/>
                  </a:lnTo>
                  <a:lnTo>
                    <a:pt x="660" y="721"/>
                  </a:lnTo>
                  <a:lnTo>
                    <a:pt x="643" y="714"/>
                  </a:lnTo>
                  <a:lnTo>
                    <a:pt x="626" y="702"/>
                  </a:lnTo>
                  <a:lnTo>
                    <a:pt x="608" y="689"/>
                  </a:lnTo>
                  <a:lnTo>
                    <a:pt x="591" y="673"/>
                  </a:lnTo>
                  <a:lnTo>
                    <a:pt x="572" y="654"/>
                  </a:lnTo>
                  <a:lnTo>
                    <a:pt x="553" y="635"/>
                  </a:lnTo>
                  <a:lnTo>
                    <a:pt x="531" y="618"/>
                  </a:lnTo>
                  <a:lnTo>
                    <a:pt x="508" y="600"/>
                  </a:lnTo>
                  <a:lnTo>
                    <a:pt x="485" y="583"/>
                  </a:lnTo>
                  <a:lnTo>
                    <a:pt x="462" y="568"/>
                  </a:lnTo>
                  <a:lnTo>
                    <a:pt x="439" y="554"/>
                  </a:lnTo>
                  <a:lnTo>
                    <a:pt x="414" y="541"/>
                  </a:lnTo>
                  <a:lnTo>
                    <a:pt x="387" y="529"/>
                  </a:lnTo>
                  <a:lnTo>
                    <a:pt x="361" y="520"/>
                  </a:lnTo>
                  <a:lnTo>
                    <a:pt x="334" y="510"/>
                  </a:lnTo>
                  <a:lnTo>
                    <a:pt x="307" y="503"/>
                  </a:lnTo>
                  <a:lnTo>
                    <a:pt x="278" y="497"/>
                  </a:lnTo>
                  <a:lnTo>
                    <a:pt x="249" y="491"/>
                  </a:lnTo>
                  <a:lnTo>
                    <a:pt x="220" y="489"/>
                  </a:lnTo>
                  <a:lnTo>
                    <a:pt x="192" y="489"/>
                  </a:lnTo>
                  <a:lnTo>
                    <a:pt x="161" y="489"/>
                  </a:lnTo>
                  <a:lnTo>
                    <a:pt x="132" y="493"/>
                  </a:lnTo>
                  <a:lnTo>
                    <a:pt x="103" y="499"/>
                  </a:lnTo>
                  <a:lnTo>
                    <a:pt x="78" y="504"/>
                  </a:lnTo>
                  <a:lnTo>
                    <a:pt x="53" y="514"/>
                  </a:lnTo>
                  <a:lnTo>
                    <a:pt x="32" y="524"/>
                  </a:lnTo>
                  <a:lnTo>
                    <a:pt x="13" y="535"/>
                  </a:lnTo>
                  <a:lnTo>
                    <a:pt x="0" y="547"/>
                  </a:lnTo>
                  <a:lnTo>
                    <a:pt x="34" y="550"/>
                  </a:lnTo>
                  <a:lnTo>
                    <a:pt x="67" y="558"/>
                  </a:lnTo>
                  <a:lnTo>
                    <a:pt x="98" y="570"/>
                  </a:lnTo>
                  <a:lnTo>
                    <a:pt x="128" y="581"/>
                  </a:lnTo>
                  <a:lnTo>
                    <a:pt x="157" y="597"/>
                  </a:lnTo>
                  <a:lnTo>
                    <a:pt x="184" y="616"/>
                  </a:lnTo>
                  <a:lnTo>
                    <a:pt x="211" y="637"/>
                  </a:lnTo>
                  <a:lnTo>
                    <a:pt x="236" y="660"/>
                  </a:lnTo>
                  <a:lnTo>
                    <a:pt x="261" y="687"/>
                  </a:lnTo>
                  <a:lnTo>
                    <a:pt x="284" y="718"/>
                  </a:lnTo>
                  <a:lnTo>
                    <a:pt x="307" y="750"/>
                  </a:lnTo>
                  <a:lnTo>
                    <a:pt x="330" y="785"/>
                  </a:lnTo>
                  <a:lnTo>
                    <a:pt x="353" y="825"/>
                  </a:lnTo>
                  <a:lnTo>
                    <a:pt x="374" y="867"/>
                  </a:lnTo>
                  <a:lnTo>
                    <a:pt x="397" y="913"/>
                  </a:lnTo>
                  <a:lnTo>
                    <a:pt x="418" y="961"/>
                  </a:lnTo>
                  <a:lnTo>
                    <a:pt x="432" y="990"/>
                  </a:lnTo>
                  <a:lnTo>
                    <a:pt x="445" y="1019"/>
                  </a:lnTo>
                  <a:lnTo>
                    <a:pt x="460" y="1046"/>
                  </a:lnTo>
                  <a:lnTo>
                    <a:pt x="476" y="1073"/>
                  </a:lnTo>
                  <a:lnTo>
                    <a:pt x="493" y="1100"/>
                  </a:lnTo>
                  <a:lnTo>
                    <a:pt x="512" y="1124"/>
                  </a:lnTo>
                  <a:lnTo>
                    <a:pt x="531" y="1148"/>
                  </a:lnTo>
                  <a:lnTo>
                    <a:pt x="554" y="1169"/>
                  </a:lnTo>
                  <a:lnTo>
                    <a:pt x="578" y="1190"/>
                  </a:lnTo>
                  <a:lnTo>
                    <a:pt x="604" y="1207"/>
                  </a:lnTo>
                  <a:lnTo>
                    <a:pt x="633" y="1222"/>
                  </a:lnTo>
                  <a:lnTo>
                    <a:pt x="664" y="1236"/>
                  </a:lnTo>
                  <a:lnTo>
                    <a:pt x="698" y="1247"/>
                  </a:lnTo>
                  <a:lnTo>
                    <a:pt x="735" y="1255"/>
                  </a:lnTo>
                  <a:lnTo>
                    <a:pt x="775" y="1261"/>
                  </a:lnTo>
                  <a:lnTo>
                    <a:pt x="818" y="1263"/>
                  </a:lnTo>
                  <a:lnTo>
                    <a:pt x="860" y="1263"/>
                  </a:lnTo>
                  <a:lnTo>
                    <a:pt x="906" y="1257"/>
                  </a:lnTo>
                  <a:lnTo>
                    <a:pt x="954" y="1253"/>
                  </a:lnTo>
                  <a:lnTo>
                    <a:pt x="1000" y="1249"/>
                  </a:lnTo>
                  <a:lnTo>
                    <a:pt x="1025" y="1249"/>
                  </a:lnTo>
                  <a:lnTo>
                    <a:pt x="1048" y="1251"/>
                  </a:lnTo>
                  <a:lnTo>
                    <a:pt x="1071" y="1253"/>
                  </a:lnTo>
                  <a:lnTo>
                    <a:pt x="1092" y="1257"/>
                  </a:lnTo>
                  <a:lnTo>
                    <a:pt x="1113" y="1265"/>
                  </a:lnTo>
                  <a:lnTo>
                    <a:pt x="1134" y="1274"/>
                  </a:lnTo>
                  <a:lnTo>
                    <a:pt x="1154" y="1286"/>
                  </a:lnTo>
                  <a:lnTo>
                    <a:pt x="1171" y="1299"/>
                  </a:lnTo>
                  <a:lnTo>
                    <a:pt x="1184" y="1316"/>
                  </a:lnTo>
                  <a:lnTo>
                    <a:pt x="1198" y="1332"/>
                  </a:lnTo>
                  <a:lnTo>
                    <a:pt x="1207" y="1349"/>
                  </a:lnTo>
                  <a:lnTo>
                    <a:pt x="1215" y="1366"/>
                  </a:lnTo>
                  <a:lnTo>
                    <a:pt x="1223" y="1384"/>
                  </a:lnTo>
                  <a:lnTo>
                    <a:pt x="1228" y="1401"/>
                  </a:lnTo>
                  <a:lnTo>
                    <a:pt x="1232" y="1418"/>
                  </a:lnTo>
                  <a:lnTo>
                    <a:pt x="1236" y="1435"/>
                  </a:lnTo>
                  <a:lnTo>
                    <a:pt x="1242" y="1472"/>
                  </a:lnTo>
                  <a:lnTo>
                    <a:pt x="1248" y="1508"/>
                  </a:lnTo>
                  <a:lnTo>
                    <a:pt x="1250" y="1526"/>
                  </a:lnTo>
                  <a:lnTo>
                    <a:pt x="1255" y="1543"/>
                  </a:lnTo>
                  <a:lnTo>
                    <a:pt x="1259" y="1560"/>
                  </a:lnTo>
                  <a:lnTo>
                    <a:pt x="1267" y="1578"/>
                  </a:lnTo>
                  <a:lnTo>
                    <a:pt x="1276" y="1597"/>
                  </a:lnTo>
                  <a:lnTo>
                    <a:pt x="1288" y="1616"/>
                  </a:lnTo>
                  <a:lnTo>
                    <a:pt x="1299" y="1633"/>
                  </a:lnTo>
                  <a:lnTo>
                    <a:pt x="1313" y="1649"/>
                  </a:lnTo>
                  <a:lnTo>
                    <a:pt x="1328" y="1664"/>
                  </a:lnTo>
                  <a:lnTo>
                    <a:pt x="1346" y="1677"/>
                  </a:lnTo>
                  <a:lnTo>
                    <a:pt x="1365" y="1691"/>
                  </a:lnTo>
                  <a:lnTo>
                    <a:pt x="1386" y="1702"/>
                  </a:lnTo>
                  <a:lnTo>
                    <a:pt x="1407" y="1712"/>
                  </a:lnTo>
                  <a:lnTo>
                    <a:pt x="1432" y="1721"/>
                  </a:lnTo>
                  <a:lnTo>
                    <a:pt x="1457" y="1729"/>
                  </a:lnTo>
                  <a:lnTo>
                    <a:pt x="1486" y="1737"/>
                  </a:lnTo>
                  <a:lnTo>
                    <a:pt x="1514" y="1743"/>
                  </a:lnTo>
                  <a:lnTo>
                    <a:pt x="1547" y="1746"/>
                  </a:lnTo>
                  <a:lnTo>
                    <a:pt x="1580" y="1750"/>
                  </a:lnTo>
                  <a:lnTo>
                    <a:pt x="1616" y="1754"/>
                  </a:lnTo>
                  <a:lnTo>
                    <a:pt x="1601" y="1766"/>
                  </a:lnTo>
                  <a:lnTo>
                    <a:pt x="1584" y="1777"/>
                  </a:lnTo>
                  <a:lnTo>
                    <a:pt x="1564" y="1787"/>
                  </a:lnTo>
                  <a:lnTo>
                    <a:pt x="1545" y="1794"/>
                  </a:lnTo>
                  <a:lnTo>
                    <a:pt x="1524" y="1802"/>
                  </a:lnTo>
                  <a:lnTo>
                    <a:pt x="1503" y="1808"/>
                  </a:lnTo>
                  <a:lnTo>
                    <a:pt x="1480" y="1814"/>
                  </a:lnTo>
                  <a:lnTo>
                    <a:pt x="1457" y="1817"/>
                  </a:lnTo>
                  <a:lnTo>
                    <a:pt x="1434" y="1821"/>
                  </a:lnTo>
                  <a:lnTo>
                    <a:pt x="1409" y="1823"/>
                  </a:lnTo>
                  <a:lnTo>
                    <a:pt x="1384" y="1823"/>
                  </a:lnTo>
                  <a:lnTo>
                    <a:pt x="1359" y="1823"/>
                  </a:lnTo>
                  <a:lnTo>
                    <a:pt x="1309" y="1821"/>
                  </a:lnTo>
                  <a:lnTo>
                    <a:pt x="1257" y="1816"/>
                  </a:lnTo>
                  <a:lnTo>
                    <a:pt x="1207" y="1806"/>
                  </a:lnTo>
                  <a:lnTo>
                    <a:pt x="1157" y="1793"/>
                  </a:lnTo>
                  <a:lnTo>
                    <a:pt x="1109" y="1777"/>
                  </a:lnTo>
                  <a:lnTo>
                    <a:pt x="1063" y="1760"/>
                  </a:lnTo>
                  <a:lnTo>
                    <a:pt x="1021" y="1739"/>
                  </a:lnTo>
                  <a:lnTo>
                    <a:pt x="983" y="1718"/>
                  </a:lnTo>
                  <a:lnTo>
                    <a:pt x="965" y="1706"/>
                  </a:lnTo>
                  <a:lnTo>
                    <a:pt x="950" y="1693"/>
                  </a:lnTo>
                  <a:lnTo>
                    <a:pt x="935" y="1679"/>
                  </a:lnTo>
                  <a:lnTo>
                    <a:pt x="921" y="1668"/>
                  </a:lnTo>
                  <a:lnTo>
                    <a:pt x="923" y="1700"/>
                  </a:lnTo>
                  <a:lnTo>
                    <a:pt x="927" y="1733"/>
                  </a:lnTo>
                  <a:lnTo>
                    <a:pt x="933" y="1766"/>
                  </a:lnTo>
                  <a:lnTo>
                    <a:pt x="940" y="1798"/>
                  </a:lnTo>
                  <a:lnTo>
                    <a:pt x="948" y="1829"/>
                  </a:lnTo>
                  <a:lnTo>
                    <a:pt x="960" y="1860"/>
                  </a:lnTo>
                  <a:lnTo>
                    <a:pt x="971" y="1890"/>
                  </a:lnTo>
                  <a:lnTo>
                    <a:pt x="985" y="1919"/>
                  </a:lnTo>
                  <a:lnTo>
                    <a:pt x="998" y="1948"/>
                  </a:lnTo>
                  <a:lnTo>
                    <a:pt x="1015" y="1975"/>
                  </a:lnTo>
                  <a:lnTo>
                    <a:pt x="1033" y="2002"/>
                  </a:lnTo>
                  <a:lnTo>
                    <a:pt x="1052" y="2027"/>
                  </a:lnTo>
                  <a:lnTo>
                    <a:pt x="1073" y="2052"/>
                  </a:lnTo>
                  <a:lnTo>
                    <a:pt x="1096" y="2075"/>
                  </a:lnTo>
                  <a:lnTo>
                    <a:pt x="1121" y="2096"/>
                  </a:lnTo>
                  <a:lnTo>
                    <a:pt x="1146" y="2117"/>
                  </a:lnTo>
                  <a:lnTo>
                    <a:pt x="1173" y="2136"/>
                  </a:lnTo>
                  <a:lnTo>
                    <a:pt x="1202" y="2153"/>
                  </a:lnTo>
                  <a:lnTo>
                    <a:pt x="1232" y="2169"/>
                  </a:lnTo>
                  <a:lnTo>
                    <a:pt x="1265" y="2182"/>
                  </a:lnTo>
                  <a:lnTo>
                    <a:pt x="1298" y="2196"/>
                  </a:lnTo>
                  <a:lnTo>
                    <a:pt x="1334" y="2205"/>
                  </a:lnTo>
                  <a:lnTo>
                    <a:pt x="1370" y="2215"/>
                  </a:lnTo>
                  <a:lnTo>
                    <a:pt x="1409" y="2221"/>
                  </a:lnTo>
                  <a:lnTo>
                    <a:pt x="1447" y="2224"/>
                  </a:lnTo>
                  <a:lnTo>
                    <a:pt x="1490" y="2226"/>
                  </a:lnTo>
                  <a:lnTo>
                    <a:pt x="1534" y="2226"/>
                  </a:lnTo>
                  <a:lnTo>
                    <a:pt x="1578" y="2224"/>
                  </a:lnTo>
                  <a:lnTo>
                    <a:pt x="1624" y="2219"/>
                  </a:lnTo>
                  <a:lnTo>
                    <a:pt x="1672" y="2213"/>
                  </a:lnTo>
                  <a:lnTo>
                    <a:pt x="1722" y="2201"/>
                  </a:lnTo>
                  <a:lnTo>
                    <a:pt x="1772" y="2190"/>
                  </a:lnTo>
                  <a:lnTo>
                    <a:pt x="1808" y="2182"/>
                  </a:lnTo>
                  <a:lnTo>
                    <a:pt x="1839" y="2178"/>
                  </a:lnTo>
                  <a:lnTo>
                    <a:pt x="1854" y="2178"/>
                  </a:lnTo>
                  <a:lnTo>
                    <a:pt x="1870" y="2180"/>
                  </a:lnTo>
                  <a:lnTo>
                    <a:pt x="1883" y="2182"/>
                  </a:lnTo>
                  <a:lnTo>
                    <a:pt x="1897" y="2186"/>
                  </a:lnTo>
                  <a:lnTo>
                    <a:pt x="1908" y="2192"/>
                  </a:lnTo>
                  <a:lnTo>
                    <a:pt x="1920" y="2199"/>
                  </a:lnTo>
                  <a:lnTo>
                    <a:pt x="1931" y="2207"/>
                  </a:lnTo>
                  <a:lnTo>
                    <a:pt x="1941" y="2217"/>
                  </a:lnTo>
                  <a:lnTo>
                    <a:pt x="1950" y="2228"/>
                  </a:lnTo>
                  <a:lnTo>
                    <a:pt x="1960" y="2244"/>
                  </a:lnTo>
                  <a:lnTo>
                    <a:pt x="1968" y="2259"/>
                  </a:lnTo>
                  <a:lnTo>
                    <a:pt x="1975" y="2276"/>
                  </a:lnTo>
                  <a:lnTo>
                    <a:pt x="1985" y="2299"/>
                  </a:lnTo>
                  <a:lnTo>
                    <a:pt x="1996" y="2320"/>
                  </a:lnTo>
                  <a:lnTo>
                    <a:pt x="2010" y="2340"/>
                  </a:lnTo>
                  <a:lnTo>
                    <a:pt x="2025" y="2357"/>
                  </a:lnTo>
                  <a:lnTo>
                    <a:pt x="2041" y="2370"/>
                  </a:lnTo>
                  <a:lnTo>
                    <a:pt x="2058" y="2384"/>
                  </a:lnTo>
                  <a:lnTo>
                    <a:pt x="2075" y="2393"/>
                  </a:lnTo>
                  <a:lnTo>
                    <a:pt x="2094" y="2403"/>
                  </a:lnTo>
                  <a:lnTo>
                    <a:pt x="2114" y="2409"/>
                  </a:lnTo>
                  <a:lnTo>
                    <a:pt x="2133" y="2414"/>
                  </a:lnTo>
                  <a:lnTo>
                    <a:pt x="2154" y="2418"/>
                  </a:lnTo>
                  <a:lnTo>
                    <a:pt x="2175" y="2420"/>
                  </a:lnTo>
                  <a:lnTo>
                    <a:pt x="2196" y="2420"/>
                  </a:lnTo>
                  <a:lnTo>
                    <a:pt x="2217" y="2420"/>
                  </a:lnTo>
                  <a:lnTo>
                    <a:pt x="2238" y="2420"/>
                  </a:lnTo>
                  <a:lnTo>
                    <a:pt x="2259" y="2418"/>
                  </a:lnTo>
                  <a:lnTo>
                    <a:pt x="2307" y="2413"/>
                  </a:lnTo>
                  <a:lnTo>
                    <a:pt x="2354" y="2409"/>
                  </a:lnTo>
                  <a:lnTo>
                    <a:pt x="2396" y="2409"/>
                  </a:lnTo>
                  <a:lnTo>
                    <a:pt x="2438" y="2411"/>
                  </a:lnTo>
                  <a:lnTo>
                    <a:pt x="2476" y="2413"/>
                  </a:lnTo>
                  <a:lnTo>
                    <a:pt x="2515" y="2418"/>
                  </a:lnTo>
                  <a:lnTo>
                    <a:pt x="2549" y="2428"/>
                  </a:lnTo>
                  <a:lnTo>
                    <a:pt x="2584" y="2438"/>
                  </a:lnTo>
                  <a:lnTo>
                    <a:pt x="2618" y="2451"/>
                  </a:lnTo>
                  <a:lnTo>
                    <a:pt x="2649" y="2466"/>
                  </a:lnTo>
                  <a:lnTo>
                    <a:pt x="2680" y="2485"/>
                  </a:lnTo>
                  <a:lnTo>
                    <a:pt x="2711" y="2505"/>
                  </a:lnTo>
                  <a:lnTo>
                    <a:pt x="2739" y="2530"/>
                  </a:lnTo>
                  <a:lnTo>
                    <a:pt x="2768" y="2555"/>
                  </a:lnTo>
                  <a:lnTo>
                    <a:pt x="2797" y="2585"/>
                  </a:lnTo>
                  <a:lnTo>
                    <a:pt x="2826" y="2616"/>
                  </a:lnTo>
                  <a:lnTo>
                    <a:pt x="2828" y="2589"/>
                  </a:lnTo>
                  <a:lnTo>
                    <a:pt x="2830" y="2562"/>
                  </a:lnTo>
                  <a:lnTo>
                    <a:pt x="2828" y="2537"/>
                  </a:lnTo>
                  <a:lnTo>
                    <a:pt x="2828" y="2510"/>
                  </a:lnTo>
                  <a:lnTo>
                    <a:pt x="2824" y="2487"/>
                  </a:lnTo>
                  <a:lnTo>
                    <a:pt x="2820" y="2462"/>
                  </a:lnTo>
                  <a:lnTo>
                    <a:pt x="2816" y="2439"/>
                  </a:lnTo>
                  <a:lnTo>
                    <a:pt x="2809" y="2416"/>
                  </a:lnTo>
                  <a:lnTo>
                    <a:pt x="2803" y="2395"/>
                  </a:lnTo>
                  <a:lnTo>
                    <a:pt x="2795" y="2374"/>
                  </a:lnTo>
                  <a:lnTo>
                    <a:pt x="2786" y="2353"/>
                  </a:lnTo>
                  <a:lnTo>
                    <a:pt x="2776" y="2334"/>
                  </a:lnTo>
                  <a:lnTo>
                    <a:pt x="2755" y="2295"/>
                  </a:lnTo>
                  <a:lnTo>
                    <a:pt x="2732" y="2261"/>
                  </a:lnTo>
                  <a:lnTo>
                    <a:pt x="2707" y="2226"/>
                  </a:lnTo>
                  <a:lnTo>
                    <a:pt x="2680" y="2198"/>
                  </a:lnTo>
                  <a:lnTo>
                    <a:pt x="2651" y="2169"/>
                  </a:lnTo>
                  <a:lnTo>
                    <a:pt x="2622" y="2144"/>
                  </a:lnTo>
                  <a:lnTo>
                    <a:pt x="2594" y="2119"/>
                  </a:lnTo>
                  <a:lnTo>
                    <a:pt x="2567" y="2098"/>
                  </a:lnTo>
                  <a:lnTo>
                    <a:pt x="2540" y="2080"/>
                  </a:lnTo>
                  <a:lnTo>
                    <a:pt x="2513" y="2063"/>
                  </a:lnTo>
                  <a:lnTo>
                    <a:pt x="2490" y="2048"/>
                  </a:lnTo>
                  <a:lnTo>
                    <a:pt x="2471" y="2032"/>
                  </a:lnTo>
                  <a:lnTo>
                    <a:pt x="2453" y="2019"/>
                  </a:lnTo>
                  <a:lnTo>
                    <a:pt x="2438" y="2004"/>
                  </a:lnTo>
                  <a:lnTo>
                    <a:pt x="2425" y="1988"/>
                  </a:lnTo>
                  <a:lnTo>
                    <a:pt x="2413" y="1973"/>
                  </a:lnTo>
                  <a:lnTo>
                    <a:pt x="2403" y="1960"/>
                  </a:lnTo>
                  <a:lnTo>
                    <a:pt x="2396" y="1944"/>
                  </a:lnTo>
                  <a:lnTo>
                    <a:pt x="2390" y="1931"/>
                  </a:lnTo>
                  <a:lnTo>
                    <a:pt x="2384" y="1915"/>
                  </a:lnTo>
                  <a:lnTo>
                    <a:pt x="2380" y="1902"/>
                  </a:lnTo>
                  <a:lnTo>
                    <a:pt x="2377" y="1888"/>
                  </a:lnTo>
                  <a:lnTo>
                    <a:pt x="2375" y="1862"/>
                  </a:lnTo>
                  <a:lnTo>
                    <a:pt x="2373" y="1837"/>
                  </a:lnTo>
                  <a:lnTo>
                    <a:pt x="2390" y="1856"/>
                  </a:lnTo>
                  <a:lnTo>
                    <a:pt x="2407" y="1873"/>
                  </a:lnTo>
                  <a:lnTo>
                    <a:pt x="2426" y="1890"/>
                  </a:lnTo>
                  <a:lnTo>
                    <a:pt x="2446" y="1906"/>
                  </a:lnTo>
                  <a:lnTo>
                    <a:pt x="2467" y="1919"/>
                  </a:lnTo>
                  <a:lnTo>
                    <a:pt x="2486" y="1931"/>
                  </a:lnTo>
                  <a:lnTo>
                    <a:pt x="2507" y="1942"/>
                  </a:lnTo>
                  <a:lnTo>
                    <a:pt x="2528" y="1954"/>
                  </a:lnTo>
                  <a:lnTo>
                    <a:pt x="2549" y="1963"/>
                  </a:lnTo>
                  <a:lnTo>
                    <a:pt x="2572" y="1971"/>
                  </a:lnTo>
                  <a:lnTo>
                    <a:pt x="2594" y="1979"/>
                  </a:lnTo>
                  <a:lnTo>
                    <a:pt x="2617" y="1986"/>
                  </a:lnTo>
                  <a:lnTo>
                    <a:pt x="2663" y="1996"/>
                  </a:lnTo>
                  <a:lnTo>
                    <a:pt x="2709" y="2004"/>
                  </a:lnTo>
                  <a:lnTo>
                    <a:pt x="2747" y="2009"/>
                  </a:lnTo>
                  <a:lnTo>
                    <a:pt x="2786" y="2017"/>
                  </a:lnTo>
                  <a:lnTo>
                    <a:pt x="2822" y="2025"/>
                  </a:lnTo>
                  <a:lnTo>
                    <a:pt x="2858" y="2032"/>
                  </a:lnTo>
                  <a:lnTo>
                    <a:pt x="2891" y="2042"/>
                  </a:lnTo>
                  <a:lnTo>
                    <a:pt x="2924" y="2052"/>
                  </a:lnTo>
                  <a:lnTo>
                    <a:pt x="2954" y="2063"/>
                  </a:lnTo>
                  <a:lnTo>
                    <a:pt x="2983" y="2075"/>
                  </a:lnTo>
                  <a:lnTo>
                    <a:pt x="3012" y="2088"/>
                  </a:lnTo>
                  <a:lnTo>
                    <a:pt x="3037" y="2102"/>
                  </a:lnTo>
                  <a:lnTo>
                    <a:pt x="3062" y="2117"/>
                  </a:lnTo>
                  <a:lnTo>
                    <a:pt x="3085" y="2134"/>
                  </a:lnTo>
                  <a:lnTo>
                    <a:pt x="3106" y="2151"/>
                  </a:lnTo>
                  <a:lnTo>
                    <a:pt x="3125" y="2169"/>
                  </a:lnTo>
                  <a:lnTo>
                    <a:pt x="3143" y="2188"/>
                  </a:lnTo>
                  <a:lnTo>
                    <a:pt x="3160" y="2209"/>
                  </a:lnTo>
                  <a:lnTo>
                    <a:pt x="3160" y="2180"/>
                  </a:lnTo>
                  <a:lnTo>
                    <a:pt x="3160" y="2151"/>
                  </a:lnTo>
                  <a:lnTo>
                    <a:pt x="3156" y="2125"/>
                  </a:lnTo>
                  <a:lnTo>
                    <a:pt x="3152" y="2100"/>
                  </a:lnTo>
                  <a:lnTo>
                    <a:pt x="3146" y="2075"/>
                  </a:lnTo>
                  <a:lnTo>
                    <a:pt x="3139" y="2052"/>
                  </a:lnTo>
                  <a:lnTo>
                    <a:pt x="3129" y="2029"/>
                  </a:lnTo>
                  <a:lnTo>
                    <a:pt x="3120" y="2008"/>
                  </a:lnTo>
                  <a:lnTo>
                    <a:pt x="3106" y="1988"/>
                  </a:lnTo>
                  <a:lnTo>
                    <a:pt x="3095" y="1969"/>
                  </a:lnTo>
                  <a:lnTo>
                    <a:pt x="3081" y="1950"/>
                  </a:lnTo>
                  <a:lnTo>
                    <a:pt x="3066" y="1933"/>
                  </a:lnTo>
                  <a:lnTo>
                    <a:pt x="3035" y="1900"/>
                  </a:lnTo>
                  <a:lnTo>
                    <a:pt x="3004" y="1871"/>
                  </a:lnTo>
                  <a:lnTo>
                    <a:pt x="2937" y="1817"/>
                  </a:lnTo>
                  <a:lnTo>
                    <a:pt x="2876" y="1769"/>
                  </a:lnTo>
                  <a:lnTo>
                    <a:pt x="2849" y="1746"/>
                  </a:lnTo>
                  <a:lnTo>
                    <a:pt x="2828" y="1721"/>
                  </a:lnTo>
                  <a:lnTo>
                    <a:pt x="2818" y="1710"/>
                  </a:lnTo>
                  <a:lnTo>
                    <a:pt x="2810" y="1698"/>
                  </a:lnTo>
                  <a:lnTo>
                    <a:pt x="2803" y="1685"/>
                  </a:lnTo>
                  <a:lnTo>
                    <a:pt x="2799" y="1673"/>
                  </a:lnTo>
                  <a:lnTo>
                    <a:pt x="2837" y="1698"/>
                  </a:lnTo>
                  <a:lnTo>
                    <a:pt x="2876" y="1718"/>
                  </a:lnTo>
                  <a:lnTo>
                    <a:pt x="2910" y="1735"/>
                  </a:lnTo>
                  <a:lnTo>
                    <a:pt x="2947" y="1746"/>
                  </a:lnTo>
                  <a:lnTo>
                    <a:pt x="2983" y="1756"/>
                  </a:lnTo>
                  <a:lnTo>
                    <a:pt x="3020" y="1760"/>
                  </a:lnTo>
                  <a:lnTo>
                    <a:pt x="3058" y="1762"/>
                  </a:lnTo>
                  <a:lnTo>
                    <a:pt x="3098" y="1760"/>
                  </a:lnTo>
                  <a:lnTo>
                    <a:pt x="3125" y="1758"/>
                  </a:lnTo>
                  <a:lnTo>
                    <a:pt x="3156" y="1752"/>
                  </a:lnTo>
                  <a:lnTo>
                    <a:pt x="3185" y="1746"/>
                  </a:lnTo>
                  <a:lnTo>
                    <a:pt x="3216" y="1739"/>
                  </a:lnTo>
                  <a:lnTo>
                    <a:pt x="3244" y="1733"/>
                  </a:lnTo>
                  <a:lnTo>
                    <a:pt x="3275" y="1727"/>
                  </a:lnTo>
                  <a:lnTo>
                    <a:pt x="3306" y="1723"/>
                  </a:lnTo>
                  <a:lnTo>
                    <a:pt x="3337" y="1721"/>
                  </a:lnTo>
                  <a:lnTo>
                    <a:pt x="3367" y="1721"/>
                  </a:lnTo>
                  <a:lnTo>
                    <a:pt x="3396" y="1725"/>
                  </a:lnTo>
                  <a:lnTo>
                    <a:pt x="3411" y="1729"/>
                  </a:lnTo>
                  <a:lnTo>
                    <a:pt x="3427" y="1735"/>
                  </a:lnTo>
                  <a:lnTo>
                    <a:pt x="3440" y="1741"/>
                  </a:lnTo>
                  <a:lnTo>
                    <a:pt x="3456" y="1746"/>
                  </a:lnTo>
                  <a:lnTo>
                    <a:pt x="3469" y="1756"/>
                  </a:lnTo>
                  <a:lnTo>
                    <a:pt x="3484" y="1766"/>
                  </a:lnTo>
                  <a:lnTo>
                    <a:pt x="3498" y="1777"/>
                  </a:lnTo>
                  <a:lnTo>
                    <a:pt x="3511" y="1791"/>
                  </a:lnTo>
                  <a:lnTo>
                    <a:pt x="3525" y="1806"/>
                  </a:lnTo>
                  <a:lnTo>
                    <a:pt x="3538" y="1823"/>
                  </a:lnTo>
                  <a:lnTo>
                    <a:pt x="3552" y="1840"/>
                  </a:lnTo>
                  <a:lnTo>
                    <a:pt x="3563" y="1862"/>
                  </a:lnTo>
                  <a:lnTo>
                    <a:pt x="3596" y="1842"/>
                  </a:lnTo>
                  <a:lnTo>
                    <a:pt x="3630" y="1827"/>
                  </a:lnTo>
                  <a:lnTo>
                    <a:pt x="3665" y="1814"/>
                  </a:lnTo>
                  <a:lnTo>
                    <a:pt x="3699" y="1804"/>
                  </a:lnTo>
                  <a:lnTo>
                    <a:pt x="3736" y="1798"/>
                  </a:lnTo>
                  <a:lnTo>
                    <a:pt x="3772" y="1794"/>
                  </a:lnTo>
                  <a:lnTo>
                    <a:pt x="3809" y="1794"/>
                  </a:lnTo>
                  <a:lnTo>
                    <a:pt x="3843" y="1796"/>
                  </a:lnTo>
                  <a:lnTo>
                    <a:pt x="3880" y="1800"/>
                  </a:lnTo>
                  <a:lnTo>
                    <a:pt x="3916" y="1808"/>
                  </a:lnTo>
                  <a:lnTo>
                    <a:pt x="3951" y="1816"/>
                  </a:lnTo>
                  <a:lnTo>
                    <a:pt x="3986" y="1827"/>
                  </a:lnTo>
                  <a:lnTo>
                    <a:pt x="4018" y="1839"/>
                  </a:lnTo>
                  <a:lnTo>
                    <a:pt x="4051" y="1854"/>
                  </a:lnTo>
                  <a:lnTo>
                    <a:pt x="4080" y="1869"/>
                  </a:lnTo>
                  <a:lnTo>
                    <a:pt x="4110" y="1887"/>
                  </a:lnTo>
                  <a:close/>
                  <a:moveTo>
                    <a:pt x="2246" y="1449"/>
                  </a:moveTo>
                  <a:lnTo>
                    <a:pt x="1862" y="1449"/>
                  </a:lnTo>
                  <a:lnTo>
                    <a:pt x="1862" y="1063"/>
                  </a:lnTo>
                  <a:lnTo>
                    <a:pt x="2246" y="1063"/>
                  </a:lnTo>
                  <a:lnTo>
                    <a:pt x="2246" y="14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grpSp>
    </p:spTree>
    <p:extLst>
      <p:ext uri="{BB962C8B-B14F-4D97-AF65-F5344CB8AC3E}">
        <p14:creationId xmlns:p14="http://schemas.microsoft.com/office/powerpoint/2010/main" val="3739240964"/>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s">
    <p:spTree>
      <p:nvGrpSpPr>
        <p:cNvPr id="1" name=""/>
        <p:cNvGrpSpPr/>
        <p:nvPr/>
      </p:nvGrpSpPr>
      <p:grpSpPr>
        <a:xfrm>
          <a:off x="0" y="0"/>
          <a:ext cx="0" cy="0"/>
          <a:chOff x="0" y="0"/>
          <a:chExt cx="0" cy="0"/>
        </a:xfrm>
      </p:grpSpPr>
      <p:sp>
        <p:nvSpPr>
          <p:cNvPr id="10" name="Title Placeholder 1"/>
          <p:cNvSpPr>
            <a:spLocks noGrp="1"/>
          </p:cNvSpPr>
          <p:nvPr>
            <p:ph type="title" hasCustomPrompt="1"/>
          </p:nvPr>
        </p:nvSpPr>
        <p:spPr bwMode="auto">
          <a:xfrm>
            <a:off x="335360" y="716436"/>
            <a:ext cx="11521280" cy="1225803"/>
          </a:xfrm>
          <a:prstGeom prst="rect">
            <a:avLst/>
          </a:prstGeom>
          <a:noFill/>
          <a:ln w="9525">
            <a:noFill/>
            <a:miter lim="800000"/>
            <a:headEnd/>
            <a:tailEnd/>
          </a:ln>
        </p:spPr>
        <p:txBody>
          <a:bodyPr lIns="91440" tIns="45720" rIns="91440" bIns="45720" anchor="t" anchorCtr="0"/>
          <a:lstStyle>
            <a:lvl1pPr algn="ctr">
              <a:defRPr sz="4000"/>
            </a:lvl1pPr>
          </a:lstStyle>
          <a:p>
            <a:pPr lvl="0"/>
            <a:r>
              <a:rPr lang="fi-FI" dirty="0"/>
              <a:t>CLICK TO ADD TITLE</a:t>
            </a:r>
            <a:endParaRPr lang="en-US" dirty="0"/>
          </a:p>
        </p:txBody>
      </p:sp>
      <p:sp>
        <p:nvSpPr>
          <p:cNvPr id="13" name="Text Placeholder 2"/>
          <p:cNvSpPr>
            <a:spLocks noGrp="1"/>
          </p:cNvSpPr>
          <p:nvPr>
            <p:ph idx="1" hasCustomPrompt="1"/>
          </p:nvPr>
        </p:nvSpPr>
        <p:spPr bwMode="auto">
          <a:xfrm>
            <a:off x="335360" y="2204865"/>
            <a:ext cx="11521280" cy="3888432"/>
          </a:xfrm>
          <a:prstGeom prst="rect">
            <a:avLst/>
          </a:prstGeom>
          <a:noFill/>
          <a:ln w="9525">
            <a:noFill/>
            <a:miter lim="800000"/>
            <a:headEnd/>
            <a:tailEnd/>
          </a:ln>
        </p:spPr>
        <p:txBody>
          <a:bodyPr lIns="91440" tIns="45720" rIns="91440" bIns="45720"/>
          <a:lstStyle>
            <a:lvl1pPr marL="92075" indent="0" algn="ctr">
              <a:lnSpc>
                <a:spcPct val="80000"/>
              </a:lnSpc>
              <a:buClr>
                <a:schemeClr val="tx1"/>
              </a:buClr>
              <a:buFont typeface="Arial"/>
              <a:buNone/>
              <a:defRPr>
                <a:latin typeface="+mj-lt"/>
                <a:cs typeface="Gotham narrow bold"/>
              </a:defRPr>
            </a:lvl1pPr>
            <a:lvl2pPr marL="382588" indent="0" algn="ctr">
              <a:lnSpc>
                <a:spcPct val="80000"/>
              </a:lnSpc>
              <a:buFont typeface="Arial"/>
              <a:buNone/>
              <a:defRPr>
                <a:latin typeface="Gotham Narrow Book"/>
                <a:cs typeface="Gotham Narrow Book"/>
              </a:defRPr>
            </a:lvl2pPr>
            <a:lvl3pPr marL="765175" indent="0" algn="ctr">
              <a:lnSpc>
                <a:spcPct val="80000"/>
              </a:lnSpc>
              <a:buNone/>
              <a:defRPr>
                <a:latin typeface="Gotham Narrow Book"/>
                <a:cs typeface="Gotham Narrow Book"/>
              </a:defRPr>
            </a:lvl3pPr>
            <a:lvl4pPr marL="1241425" indent="0" algn="ctr">
              <a:lnSpc>
                <a:spcPct val="80000"/>
              </a:lnSpc>
              <a:buNone/>
              <a:defRPr>
                <a:latin typeface="Gotham Narrow Book"/>
                <a:cs typeface="Gotham Narrow Book"/>
              </a:defRPr>
            </a:lvl4pPr>
            <a:lvl5pPr marL="1717675" indent="0" algn="ctr">
              <a:lnSpc>
                <a:spcPct val="80000"/>
              </a:lnSpc>
              <a:buNone/>
              <a:defRPr>
                <a:latin typeface="Gotham Narrow Book"/>
                <a:cs typeface="Gotham Narrow Book"/>
              </a:defRPr>
            </a:lvl5pPr>
          </a:lstStyle>
          <a:p>
            <a:r>
              <a:rPr lang="en-US" dirty="0"/>
              <a:t>Click to add subtitle</a:t>
            </a:r>
          </a:p>
        </p:txBody>
      </p:sp>
      <p:sp>
        <p:nvSpPr>
          <p:cNvPr id="2" name="Päivämäärän paikkamerkki 1"/>
          <p:cNvSpPr>
            <a:spLocks noGrp="1"/>
          </p:cNvSpPr>
          <p:nvPr>
            <p:ph type="dt" sz="half" idx="10"/>
          </p:nvPr>
        </p:nvSpPr>
        <p:spPr/>
        <p:txBody>
          <a:bodyPr/>
          <a:lstStyle/>
          <a:p>
            <a:pPr>
              <a:defRPr/>
            </a:pPr>
            <a:fld id="{BF7FDA8B-5024-41F9-96BA-DE834CBA048A}" type="datetime1">
              <a:rPr lang="en-GB" smtClean="0"/>
              <a:t>24/10/2022</a:t>
            </a:fld>
            <a:endParaRPr lang="fi-FI" dirty="0"/>
          </a:p>
        </p:txBody>
      </p:sp>
      <p:sp>
        <p:nvSpPr>
          <p:cNvPr id="4" name="Alatunnisteen paikkamerkki 3"/>
          <p:cNvSpPr>
            <a:spLocks noGrp="1"/>
          </p:cNvSpPr>
          <p:nvPr>
            <p:ph type="ftr" sz="quarter" idx="11"/>
          </p:nvPr>
        </p:nvSpPr>
        <p:spPr/>
        <p:txBody>
          <a:bodyPr/>
          <a:lstStyle/>
          <a:p>
            <a:r>
              <a:rPr lang="fi-FI"/>
              <a:t>Presentation Name / Firstname Lastname</a:t>
            </a:r>
            <a:endParaRPr lang="fi-FI" dirty="0"/>
          </a:p>
        </p:txBody>
      </p:sp>
      <p:sp>
        <p:nvSpPr>
          <p:cNvPr id="7" name="Dian numeron paikkamerkki 6"/>
          <p:cNvSpPr>
            <a:spLocks noGrp="1"/>
          </p:cNvSpPr>
          <p:nvPr>
            <p:ph type="sldNum" sz="quarter" idx="12"/>
          </p:nvPr>
        </p:nvSpPr>
        <p:spPr/>
        <p:txBody>
          <a:bodyPr/>
          <a:lstStyle/>
          <a:p>
            <a:pPr>
              <a:defRPr/>
            </a:pPr>
            <a:fld id="{4669315E-5A66-CF44-AE5D-C333B2F730C4}" type="slidenum">
              <a:rPr lang="en-GB" smtClean="0"/>
              <a:pPr>
                <a:defRPr/>
              </a:pPr>
              <a:t>‹#›</a:t>
            </a:fld>
            <a:endParaRPr lang="en-GB" dirty="0"/>
          </a:p>
        </p:txBody>
      </p:sp>
    </p:spTree>
    <p:extLst>
      <p:ext uri="{BB962C8B-B14F-4D97-AF65-F5344CB8AC3E}">
        <p14:creationId xmlns:p14="http://schemas.microsoft.com/office/powerpoint/2010/main" val="185858735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98C1EB4D-3B8E-45C7-BD83-D500052638D0}" type="datetimeFigureOut">
              <a:rPr lang="fi-FI" smtClean="0"/>
              <a:t>24.10.2022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B563083-0ED7-4EEE-84D2-F9D78E77673D}" type="slidenum">
              <a:rPr lang="fi-FI" smtClean="0"/>
              <a:t>‹#›</a:t>
            </a:fld>
            <a:endParaRPr lang="fi-FI"/>
          </a:p>
        </p:txBody>
      </p:sp>
    </p:spTree>
    <p:extLst>
      <p:ext uri="{BB962C8B-B14F-4D97-AF65-F5344CB8AC3E}">
        <p14:creationId xmlns:p14="http://schemas.microsoft.com/office/powerpoint/2010/main" val="1041170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8C1EB4D-3B8E-45C7-BD83-D500052638D0}" type="datetimeFigureOut">
              <a:rPr lang="fi-FI" smtClean="0"/>
              <a:t>24.10.2022</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4B563083-0ED7-4EEE-84D2-F9D78E77673D}" type="slidenum">
              <a:rPr lang="fi-FI" smtClean="0"/>
              <a:t>‹#›</a:t>
            </a:fld>
            <a:endParaRPr lang="fi-FI"/>
          </a:p>
        </p:txBody>
      </p:sp>
    </p:spTree>
    <p:extLst>
      <p:ext uri="{BB962C8B-B14F-4D97-AF65-F5344CB8AC3E}">
        <p14:creationId xmlns:p14="http://schemas.microsoft.com/office/powerpoint/2010/main" val="3492604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p>
            <a:fld id="{98C1EB4D-3B8E-45C7-BD83-D500052638D0}" type="datetimeFigureOut">
              <a:rPr lang="fi-FI" smtClean="0"/>
              <a:t>24.10.2022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B563083-0ED7-4EEE-84D2-F9D78E77673D}" type="slidenum">
              <a:rPr lang="fi-FI" smtClean="0"/>
              <a:t>‹#›</a:t>
            </a:fld>
            <a:endParaRPr lang="fi-FI"/>
          </a:p>
        </p:txBody>
      </p:sp>
    </p:spTree>
    <p:extLst>
      <p:ext uri="{BB962C8B-B14F-4D97-AF65-F5344CB8AC3E}">
        <p14:creationId xmlns:p14="http://schemas.microsoft.com/office/powerpoint/2010/main" val="1903328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p>
            <a:fld id="{98C1EB4D-3B8E-45C7-BD83-D500052638D0}" type="datetimeFigureOut">
              <a:rPr lang="fi-FI" smtClean="0"/>
              <a:t>24.10.2022</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4B563083-0ED7-4EEE-84D2-F9D78E77673D}" type="slidenum">
              <a:rPr lang="fi-FI" smtClean="0"/>
              <a:t>‹#›</a:t>
            </a:fld>
            <a:endParaRPr lang="fi-FI"/>
          </a:p>
        </p:txBody>
      </p:sp>
    </p:spTree>
    <p:extLst>
      <p:ext uri="{BB962C8B-B14F-4D97-AF65-F5344CB8AC3E}">
        <p14:creationId xmlns:p14="http://schemas.microsoft.com/office/powerpoint/2010/main" val="1572864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p>
            <a:fld id="{98C1EB4D-3B8E-45C7-BD83-D500052638D0}" type="datetimeFigureOut">
              <a:rPr lang="fi-FI" smtClean="0"/>
              <a:t>24.10.2022</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4B563083-0ED7-4EEE-84D2-F9D78E77673D}" type="slidenum">
              <a:rPr lang="fi-FI" smtClean="0"/>
              <a:t>‹#›</a:t>
            </a:fld>
            <a:endParaRPr lang="fi-FI"/>
          </a:p>
        </p:txBody>
      </p:sp>
    </p:spTree>
    <p:extLst>
      <p:ext uri="{BB962C8B-B14F-4D97-AF65-F5344CB8AC3E}">
        <p14:creationId xmlns:p14="http://schemas.microsoft.com/office/powerpoint/2010/main" val="3286603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1EB4D-3B8E-45C7-BD83-D500052638D0}" type="datetimeFigureOut">
              <a:rPr lang="fi-FI" smtClean="0"/>
              <a:t>24.10.2022</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4B563083-0ED7-4EEE-84D2-F9D78E77673D}" type="slidenum">
              <a:rPr lang="fi-FI" smtClean="0"/>
              <a:t>‹#›</a:t>
            </a:fld>
            <a:endParaRPr lang="fi-FI"/>
          </a:p>
        </p:txBody>
      </p:sp>
    </p:spTree>
    <p:extLst>
      <p:ext uri="{BB962C8B-B14F-4D97-AF65-F5344CB8AC3E}">
        <p14:creationId xmlns:p14="http://schemas.microsoft.com/office/powerpoint/2010/main" val="3855283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8C1EB4D-3B8E-45C7-BD83-D500052638D0}" type="datetimeFigureOut">
              <a:rPr lang="fi-FI" smtClean="0"/>
              <a:t>24.10.2022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B563083-0ED7-4EEE-84D2-F9D78E77673D}" type="slidenum">
              <a:rPr lang="fi-FI" smtClean="0"/>
              <a:t>‹#›</a:t>
            </a:fld>
            <a:endParaRPr lang="fi-FI"/>
          </a:p>
        </p:txBody>
      </p:sp>
    </p:spTree>
    <p:extLst>
      <p:ext uri="{BB962C8B-B14F-4D97-AF65-F5344CB8AC3E}">
        <p14:creationId xmlns:p14="http://schemas.microsoft.com/office/powerpoint/2010/main" val="1243963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8C1EB4D-3B8E-45C7-BD83-D500052638D0}" type="datetimeFigureOut">
              <a:rPr lang="fi-FI" smtClean="0"/>
              <a:t>24.10.2022</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4B563083-0ED7-4EEE-84D2-F9D78E77673D}" type="slidenum">
              <a:rPr lang="fi-FI" smtClean="0"/>
              <a:t>‹#›</a:t>
            </a:fld>
            <a:endParaRPr lang="fi-FI"/>
          </a:p>
        </p:txBody>
      </p:sp>
    </p:spTree>
    <p:extLst>
      <p:ext uri="{BB962C8B-B14F-4D97-AF65-F5344CB8AC3E}">
        <p14:creationId xmlns:p14="http://schemas.microsoft.com/office/powerpoint/2010/main" val="1664626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1EB4D-3B8E-45C7-BD83-D500052638D0}" type="datetimeFigureOut">
              <a:rPr lang="fi-FI" smtClean="0"/>
              <a:t>24.10.2022</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563083-0ED7-4EEE-84D2-F9D78E77673D}" type="slidenum">
              <a:rPr lang="fi-FI" smtClean="0"/>
              <a:t>‹#›</a:t>
            </a:fld>
            <a:endParaRPr lang="fi-FI"/>
          </a:p>
        </p:txBody>
      </p:sp>
    </p:spTree>
    <p:extLst>
      <p:ext uri="{BB962C8B-B14F-4D97-AF65-F5344CB8AC3E}">
        <p14:creationId xmlns:p14="http://schemas.microsoft.com/office/powerpoint/2010/main" val="118915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hyperlink" Target="mailto:haitawat.boonjubun@helsinki.fi" TargetMode="Externa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laotsikko 10"/>
          <p:cNvSpPr>
            <a:spLocks noGrp="1"/>
          </p:cNvSpPr>
          <p:nvPr>
            <p:ph type="subTitle" idx="1"/>
          </p:nvPr>
        </p:nvSpPr>
        <p:spPr>
          <a:xfrm>
            <a:off x="2328408" y="5178109"/>
            <a:ext cx="7911957" cy="698848"/>
          </a:xfrm>
        </p:spPr>
        <p:txBody>
          <a:bodyPr>
            <a:noAutofit/>
          </a:bodyPr>
          <a:lstStyle/>
          <a:p>
            <a:pPr marL="0" indent="0">
              <a:buNone/>
            </a:pPr>
            <a:r>
              <a:rPr lang="en-GB" sz="1400" b="1">
                <a:solidFill>
                  <a:schemeClr val="accent5">
                    <a:lumMod val="50000"/>
                  </a:schemeClr>
                </a:solidFill>
              </a:rPr>
              <a:t>DEFEN-CE project meeting </a:t>
            </a:r>
          </a:p>
          <a:p>
            <a:pPr marL="0" indent="0">
              <a:buNone/>
            </a:pPr>
            <a:r>
              <a:rPr lang="en-GB" sz="1400" b="1">
                <a:solidFill>
                  <a:schemeClr val="accent5">
                    <a:lumMod val="50000"/>
                  </a:schemeClr>
                </a:solidFill>
              </a:rPr>
              <a:t>25.10.2022 </a:t>
            </a:r>
          </a:p>
          <a:p>
            <a:pPr marL="0" indent="0">
              <a:buNone/>
            </a:pPr>
            <a:r>
              <a:rPr lang="en-GB" sz="1400" b="1">
                <a:solidFill>
                  <a:schemeClr val="accent5">
                    <a:lumMod val="50000"/>
                  </a:schemeClr>
                </a:solidFill>
              </a:rPr>
              <a:t>University of Helsinki and online</a:t>
            </a:r>
          </a:p>
        </p:txBody>
      </p:sp>
      <p:sp>
        <p:nvSpPr>
          <p:cNvPr id="10" name="Otsikko 9"/>
          <p:cNvSpPr>
            <a:spLocks noGrp="1"/>
          </p:cNvSpPr>
          <p:nvPr>
            <p:ph type="ctrTitle"/>
          </p:nvPr>
        </p:nvSpPr>
        <p:spPr>
          <a:xfrm>
            <a:off x="562155" y="3151933"/>
            <a:ext cx="11067690" cy="1893621"/>
          </a:xfrm>
        </p:spPr>
        <p:txBody>
          <a:bodyPr>
            <a:noAutofit/>
          </a:bodyPr>
          <a:lstStyle/>
          <a:p>
            <a:pPr>
              <a:lnSpc>
                <a:spcPct val="120000"/>
              </a:lnSpc>
            </a:pPr>
            <a:r>
              <a:rPr lang="en-GB" sz="4000" b="1" dirty="0">
                <a:solidFill>
                  <a:schemeClr val="accent5">
                    <a:lumMod val="50000"/>
                  </a:schemeClr>
                </a:solidFill>
                <a:latin typeface="Arial Nova Cond" panose="020B0506020202020204" pitchFamily="34" charset="0"/>
              </a:rPr>
              <a:t>DEFEN-CE: Social dialogue in </a:t>
            </a:r>
            <a:r>
              <a:rPr lang="en-GB" sz="4000" b="1" dirty="0" err="1">
                <a:solidFill>
                  <a:schemeClr val="accent5">
                    <a:lumMod val="50000"/>
                  </a:schemeClr>
                </a:solidFill>
                <a:latin typeface="Arial Nova Cond" panose="020B0506020202020204" pitchFamily="34" charset="0"/>
              </a:rPr>
              <a:t>defense</a:t>
            </a:r>
            <a:r>
              <a:rPr lang="en-GB" sz="4000" b="1" dirty="0">
                <a:solidFill>
                  <a:schemeClr val="accent5">
                    <a:lumMod val="50000"/>
                  </a:schemeClr>
                </a:solidFill>
                <a:latin typeface="Arial Nova Cond" panose="020B0506020202020204" pitchFamily="34" charset="0"/>
              </a:rPr>
              <a:t> of vulnerable groups in post-COVID-19 labour markets</a:t>
            </a:r>
            <a:endParaRPr lang="fi-FI" sz="4000" b="1" dirty="0">
              <a:solidFill>
                <a:schemeClr val="accent5">
                  <a:lumMod val="50000"/>
                </a:schemeClr>
              </a:solidFill>
              <a:latin typeface="Arial Nova Cond" panose="020B0506020202020204" pitchFamily="34" charset="0"/>
            </a:endParaRPr>
          </a:p>
        </p:txBody>
      </p:sp>
      <p:sp>
        <p:nvSpPr>
          <p:cNvPr id="6" name="Dian numeron paikkamerkki 5"/>
          <p:cNvSpPr>
            <a:spLocks noGrp="1"/>
          </p:cNvSpPr>
          <p:nvPr>
            <p:ph type="sldNum" sz="quarter" idx="12"/>
          </p:nvPr>
        </p:nvSpPr>
        <p:spPr/>
        <p:txBody>
          <a:bodyPr/>
          <a:lstStyle/>
          <a:p>
            <a:fld id="{4669315E-5A66-CF44-AE5D-C333B2F730C4}" type="slidenum">
              <a:rPr lang="en-GB" smtClean="0"/>
              <a:pPr/>
              <a:t>1</a:t>
            </a:fld>
            <a:endParaRPr lang="en-GB"/>
          </a:p>
        </p:txBody>
      </p:sp>
      <p:pic>
        <p:nvPicPr>
          <p:cNvPr id="8" name="Picture 7" descr="A blue screen with yellow stars&#10;&#10;Description automatically generated with low confidence"/>
          <p:cNvPicPr/>
          <p:nvPr/>
        </p:nvPicPr>
        <p:blipFill>
          <a:blip r:embed="rId2">
            <a:extLst>
              <a:ext uri="{28A0092B-C50C-407E-A947-70E740481C1C}">
                <a14:useLocalDpi xmlns:a14="http://schemas.microsoft.com/office/drawing/2010/main" val="0"/>
              </a:ext>
            </a:extLst>
          </a:blip>
          <a:stretch>
            <a:fillRect/>
          </a:stretch>
        </p:blipFill>
        <p:spPr>
          <a:xfrm>
            <a:off x="459782" y="5453913"/>
            <a:ext cx="719455" cy="478790"/>
          </a:xfrm>
          <a:prstGeom prst="rect">
            <a:avLst/>
          </a:prstGeom>
        </p:spPr>
      </p:pic>
      <p:pic>
        <p:nvPicPr>
          <p:cNvPr id="3" name="Picture 2"/>
          <p:cNvPicPr>
            <a:picLocks noChangeAspect="1"/>
          </p:cNvPicPr>
          <p:nvPr/>
        </p:nvPicPr>
        <p:blipFill>
          <a:blip r:embed="rId3"/>
          <a:stretch>
            <a:fillRect/>
          </a:stretch>
        </p:blipFill>
        <p:spPr>
          <a:xfrm>
            <a:off x="2141505" y="193170"/>
            <a:ext cx="2282145" cy="1615057"/>
          </a:xfrm>
          <a:prstGeom prst="rect">
            <a:avLst/>
          </a:prstGeom>
        </p:spPr>
      </p:pic>
      <p:pic>
        <p:nvPicPr>
          <p:cNvPr id="5" name="Picture 4"/>
          <p:cNvPicPr>
            <a:picLocks noChangeAspect="1"/>
          </p:cNvPicPr>
          <p:nvPr/>
        </p:nvPicPr>
        <p:blipFill>
          <a:blip r:embed="rId4"/>
          <a:stretch>
            <a:fillRect/>
          </a:stretch>
        </p:blipFill>
        <p:spPr>
          <a:xfrm>
            <a:off x="4433164" y="346520"/>
            <a:ext cx="1352550" cy="1123950"/>
          </a:xfrm>
          <a:prstGeom prst="rect">
            <a:avLst/>
          </a:prstGeom>
        </p:spPr>
      </p:pic>
      <p:pic>
        <p:nvPicPr>
          <p:cNvPr id="9" name="Picture 8"/>
          <p:cNvPicPr>
            <a:picLocks noChangeAspect="1"/>
          </p:cNvPicPr>
          <p:nvPr/>
        </p:nvPicPr>
        <p:blipFill>
          <a:blip r:embed="rId5"/>
          <a:stretch>
            <a:fillRect/>
          </a:stretch>
        </p:blipFill>
        <p:spPr>
          <a:xfrm>
            <a:off x="3238500" y="1808228"/>
            <a:ext cx="5715000" cy="581025"/>
          </a:xfrm>
          <a:prstGeom prst="rect">
            <a:avLst/>
          </a:prstGeom>
        </p:spPr>
      </p:pic>
      <p:pic>
        <p:nvPicPr>
          <p:cNvPr id="12" name="Picture 11"/>
          <p:cNvPicPr>
            <a:picLocks noChangeAspect="1"/>
          </p:cNvPicPr>
          <p:nvPr/>
        </p:nvPicPr>
        <p:blipFill>
          <a:blip r:embed="rId6"/>
          <a:stretch>
            <a:fillRect/>
          </a:stretch>
        </p:blipFill>
        <p:spPr>
          <a:xfrm>
            <a:off x="6096000" y="347586"/>
            <a:ext cx="2968280" cy="892661"/>
          </a:xfrm>
          <a:prstGeom prst="rect">
            <a:avLst/>
          </a:prstGeom>
        </p:spPr>
      </p:pic>
      <p:pic>
        <p:nvPicPr>
          <p:cNvPr id="13" name="Picture 12"/>
          <p:cNvPicPr>
            <a:picLocks noChangeAspect="1"/>
          </p:cNvPicPr>
          <p:nvPr/>
        </p:nvPicPr>
        <p:blipFill rotWithShape="1">
          <a:blip r:embed="rId7"/>
          <a:srcRect l="1450" t="3130" r="-1450" b="19390"/>
          <a:stretch/>
        </p:blipFill>
        <p:spPr>
          <a:xfrm>
            <a:off x="9511646" y="285548"/>
            <a:ext cx="2297596" cy="1402202"/>
          </a:xfrm>
          <a:prstGeom prst="rect">
            <a:avLst/>
          </a:prstGeom>
        </p:spPr>
      </p:pic>
      <p:sp>
        <p:nvSpPr>
          <p:cNvPr id="14" name="TextBox 13"/>
          <p:cNvSpPr txBox="1"/>
          <p:nvPr/>
        </p:nvSpPr>
        <p:spPr>
          <a:xfrm>
            <a:off x="9652884" y="1846619"/>
            <a:ext cx="2305878" cy="369332"/>
          </a:xfrm>
          <a:prstGeom prst="rect">
            <a:avLst/>
          </a:prstGeom>
          <a:noFill/>
        </p:spPr>
        <p:txBody>
          <a:bodyPr wrap="square" lIns="91440" tIns="45720" rIns="91440" bIns="45720" rtlCol="0" anchor="t">
            <a:spAutoFit/>
          </a:bodyPr>
          <a:lstStyle/>
          <a:p>
            <a:endParaRPr lang="fr-FR" dirty="0">
              <a:cs typeface="Calibri"/>
            </a:endParaRPr>
          </a:p>
        </p:txBody>
      </p:sp>
      <p:sp>
        <p:nvSpPr>
          <p:cNvPr id="2" name="TextBox 1">
            <a:extLst>
              <a:ext uri="{FF2B5EF4-FFF2-40B4-BE49-F238E27FC236}">
                <a16:creationId xmlns:a16="http://schemas.microsoft.com/office/drawing/2014/main" id="{BF9F7224-9B41-8148-ACE1-CC16325FD67A}"/>
              </a:ext>
            </a:extLst>
          </p:cNvPr>
          <p:cNvSpPr txBox="1"/>
          <p:nvPr/>
        </p:nvSpPr>
        <p:spPr>
          <a:xfrm>
            <a:off x="368277" y="5923891"/>
            <a:ext cx="3075102" cy="246221"/>
          </a:xfrm>
          <a:prstGeom prst="rect">
            <a:avLst/>
          </a:prstGeom>
          <a:noFill/>
        </p:spPr>
        <p:txBody>
          <a:bodyPr wrap="square" rtlCol="0">
            <a:spAutoFit/>
          </a:bodyPr>
          <a:lstStyle/>
          <a:p>
            <a:r>
              <a:rPr lang="en-GB" sz="1000" dirty="0"/>
              <a:t>Funded by the European Union, Ref. VS/2021/0196 </a:t>
            </a:r>
            <a:endParaRPr lang="fi-FI" sz="1000" dirty="0"/>
          </a:p>
        </p:txBody>
      </p:sp>
      <p:pic>
        <p:nvPicPr>
          <p:cNvPr id="4" name="Picture 6" descr="A picture containing icon&#10;&#10;Description automatically generated">
            <a:extLst>
              <a:ext uri="{FF2B5EF4-FFF2-40B4-BE49-F238E27FC236}">
                <a16:creationId xmlns:a16="http://schemas.microsoft.com/office/drawing/2014/main" id="{BF88E8B2-3711-4CD6-9422-F6C7BADF0003}"/>
              </a:ext>
            </a:extLst>
          </p:cNvPr>
          <p:cNvPicPr>
            <a:picLocks noChangeAspect="1"/>
          </p:cNvPicPr>
          <p:nvPr/>
        </p:nvPicPr>
        <p:blipFill>
          <a:blip r:embed="rId8"/>
          <a:stretch>
            <a:fillRect/>
          </a:stretch>
        </p:blipFill>
        <p:spPr>
          <a:xfrm>
            <a:off x="9126930" y="1754752"/>
            <a:ext cx="2226870" cy="1219115"/>
          </a:xfrm>
          <a:prstGeom prst="rect">
            <a:avLst/>
          </a:prstGeom>
        </p:spPr>
      </p:pic>
    </p:spTree>
    <p:extLst>
      <p:ext uri="{BB962C8B-B14F-4D97-AF65-F5344CB8AC3E}">
        <p14:creationId xmlns:p14="http://schemas.microsoft.com/office/powerpoint/2010/main" val="1940129711"/>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5A0C6E-E7DB-4D58-9E82-E51EF588EBE7}"/>
              </a:ext>
            </a:extLst>
          </p:cNvPr>
          <p:cNvSpPr>
            <a:spLocks noGrp="1"/>
          </p:cNvSpPr>
          <p:nvPr>
            <p:ph idx="1"/>
          </p:nvPr>
        </p:nvSpPr>
        <p:spPr>
          <a:xfrm>
            <a:off x="335360" y="1254065"/>
            <a:ext cx="11521280" cy="3888432"/>
          </a:xfrm>
        </p:spPr>
        <p:txBody>
          <a:bodyPr>
            <a:normAutofit/>
          </a:bodyPr>
          <a:lstStyle/>
          <a:p>
            <a:r>
              <a:rPr lang="en-US" dirty="0"/>
              <a:t>WP3: Country case studies (M8-15) - policy papers (comparative, pairs of 2 countries) + national policy briefs (English &amp; nat. language) M22 (8/23)​</a:t>
            </a:r>
          </a:p>
          <a:p>
            <a:endParaRPr lang="en-US" dirty="0"/>
          </a:p>
          <a:p>
            <a:r>
              <a:rPr lang="en-US" dirty="0"/>
              <a:t>WP4: EU-level analysis (M8-17) - EU working paper, policy brief M20 (6/23), ​HU Only (but questionnaire asks EU engagement)</a:t>
            </a:r>
          </a:p>
          <a:p>
            <a:endParaRPr lang="en-US" dirty="0"/>
          </a:p>
          <a:p>
            <a:r>
              <a:rPr lang="en-US" dirty="0"/>
              <a:t> =&gt; Overview report database M24 (10/23), overview policy papers M24, synthesis all results M25(11/23)​</a:t>
            </a:r>
            <a:endParaRPr lang="fi-FI" dirty="0"/>
          </a:p>
        </p:txBody>
      </p:sp>
      <p:sp>
        <p:nvSpPr>
          <p:cNvPr id="2" name="Title 1">
            <a:extLst>
              <a:ext uri="{FF2B5EF4-FFF2-40B4-BE49-F238E27FC236}">
                <a16:creationId xmlns:a16="http://schemas.microsoft.com/office/drawing/2014/main" id="{026C847B-BBA9-A50C-C8CC-C40C99C294B3}"/>
              </a:ext>
            </a:extLst>
          </p:cNvPr>
          <p:cNvSpPr>
            <a:spLocks noGrp="1"/>
          </p:cNvSpPr>
          <p:nvPr>
            <p:ph type="title"/>
          </p:nvPr>
        </p:nvSpPr>
        <p:spPr>
          <a:xfrm>
            <a:off x="335360" y="428569"/>
            <a:ext cx="11521280" cy="689031"/>
          </a:xfrm>
        </p:spPr>
        <p:txBody>
          <a:bodyPr>
            <a:normAutofit fontScale="90000"/>
          </a:bodyPr>
          <a:lstStyle/>
          <a:p>
            <a:r>
              <a:rPr lang="fi-FI" sz="4400" b="1" dirty="0" err="1"/>
              <a:t>Deliverables</a:t>
            </a:r>
            <a:br>
              <a:rPr lang="fi-FI" sz="4400" b="1" dirty="0"/>
            </a:br>
            <a:br>
              <a:rPr lang="fi-FI" dirty="0"/>
            </a:br>
            <a:endParaRPr lang="fi-FI" sz="3100" dirty="0">
              <a:highlight>
                <a:srgbClr val="FFFF00"/>
              </a:highlight>
            </a:endParaRPr>
          </a:p>
        </p:txBody>
      </p:sp>
    </p:spTree>
    <p:extLst>
      <p:ext uri="{BB962C8B-B14F-4D97-AF65-F5344CB8AC3E}">
        <p14:creationId xmlns:p14="http://schemas.microsoft.com/office/powerpoint/2010/main" val="1674368596"/>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A7C754-27C7-1BC5-7CCC-38D2611062C1}"/>
              </a:ext>
            </a:extLst>
          </p:cNvPr>
          <p:cNvSpPr>
            <a:spLocks noGrp="1"/>
          </p:cNvSpPr>
          <p:nvPr>
            <p:ph type="title"/>
          </p:nvPr>
        </p:nvSpPr>
        <p:spPr>
          <a:xfrm>
            <a:off x="335360" y="406689"/>
            <a:ext cx="11521280" cy="622967"/>
          </a:xfrm>
        </p:spPr>
        <p:txBody>
          <a:bodyPr>
            <a:normAutofit fontScale="90000"/>
          </a:bodyPr>
          <a:lstStyle/>
          <a:p>
            <a:r>
              <a:rPr lang="fi-FI" b="1" dirty="0"/>
              <a:t>Mid term seminar</a:t>
            </a:r>
            <a:r>
              <a:rPr lang="lt-LT" b="1" dirty="0"/>
              <a:t> – WHEN </a:t>
            </a:r>
            <a:r>
              <a:rPr lang="lt-LT" b="1" dirty="0" err="1"/>
              <a:t>and</a:t>
            </a:r>
            <a:r>
              <a:rPr lang="lt-LT" b="1" dirty="0"/>
              <a:t> WHERE?</a:t>
            </a:r>
            <a:br>
              <a:rPr lang="fi-FI" b="1" dirty="0"/>
            </a:br>
            <a:endParaRPr lang="fi-FI" b="1" dirty="0"/>
          </a:p>
        </p:txBody>
      </p:sp>
      <p:sp>
        <p:nvSpPr>
          <p:cNvPr id="5" name="Content Placeholder 2">
            <a:extLst>
              <a:ext uri="{FF2B5EF4-FFF2-40B4-BE49-F238E27FC236}">
                <a16:creationId xmlns:a16="http://schemas.microsoft.com/office/drawing/2014/main" id="{A74BE8E8-7A9C-4D15-CF43-48D8992BEBCC}"/>
              </a:ext>
            </a:extLst>
          </p:cNvPr>
          <p:cNvSpPr>
            <a:spLocks noGrp="1"/>
          </p:cNvSpPr>
          <p:nvPr>
            <p:ph idx="1"/>
          </p:nvPr>
        </p:nvSpPr>
        <p:spPr>
          <a:xfrm>
            <a:off x="456407" y="1223843"/>
            <a:ext cx="11521280" cy="3670479"/>
          </a:xfrm>
        </p:spPr>
        <p:txBody>
          <a:bodyPr>
            <a:normAutofit fontScale="77500" lnSpcReduction="20000"/>
          </a:bodyPr>
          <a:lstStyle/>
          <a:p>
            <a:pPr algn="l">
              <a:lnSpc>
                <a:spcPct val="120000"/>
              </a:lnSpc>
              <a:spcBef>
                <a:spcPts val="0"/>
              </a:spcBef>
              <a:spcAft>
                <a:spcPts val="1200"/>
              </a:spcAft>
            </a:pPr>
            <a:r>
              <a:rPr lang="lt-LT" b="1" dirty="0" err="1"/>
              <a:t>Planned</a:t>
            </a:r>
            <a:r>
              <a:rPr lang="lt-LT" b="1" dirty="0"/>
              <a:t> </a:t>
            </a:r>
            <a:r>
              <a:rPr lang="lt-LT" dirty="0"/>
              <a:t>– </a:t>
            </a:r>
            <a:r>
              <a:rPr lang="lt-LT" dirty="0" err="1"/>
              <a:t>for</a:t>
            </a:r>
            <a:r>
              <a:rPr lang="lt-LT" dirty="0"/>
              <a:t> </a:t>
            </a:r>
            <a:r>
              <a:rPr lang="fi-FI" dirty="0"/>
              <a:t>Nov</a:t>
            </a:r>
            <a:r>
              <a:rPr lang="lt-LT" dirty="0" err="1"/>
              <a:t>ember</a:t>
            </a:r>
            <a:r>
              <a:rPr lang="fi-FI" dirty="0"/>
              <a:t>/Dec</a:t>
            </a:r>
            <a:r>
              <a:rPr lang="lt-LT" dirty="0" err="1"/>
              <a:t>ember</a:t>
            </a:r>
            <a:r>
              <a:rPr lang="lt-LT" dirty="0"/>
              <a:t>, 2022 </a:t>
            </a:r>
            <a:r>
              <a:rPr lang="lt-LT" dirty="0" err="1"/>
              <a:t>in</a:t>
            </a:r>
            <a:r>
              <a:rPr lang="lt-LT" dirty="0"/>
              <a:t> Vilnius, Lithuania</a:t>
            </a:r>
          </a:p>
          <a:p>
            <a:pPr algn="l">
              <a:lnSpc>
                <a:spcPct val="120000"/>
              </a:lnSpc>
              <a:spcBef>
                <a:spcPts val="0"/>
              </a:spcBef>
              <a:spcAft>
                <a:spcPts val="1200"/>
              </a:spcAft>
            </a:pPr>
            <a:r>
              <a:rPr lang="lt-LT" b="1" dirty="0" err="1"/>
              <a:t>Actual</a:t>
            </a:r>
            <a:r>
              <a:rPr lang="lt-LT" b="1" dirty="0"/>
              <a:t> – WHEN?</a:t>
            </a:r>
            <a:endParaRPr lang="lt-LT" dirty="0"/>
          </a:p>
          <a:p>
            <a:pPr marL="1222375" lvl="2" indent="-457200" algn="l">
              <a:lnSpc>
                <a:spcPct val="120000"/>
              </a:lnSpc>
              <a:spcBef>
                <a:spcPts val="0"/>
              </a:spcBef>
              <a:spcAft>
                <a:spcPts val="1200"/>
              </a:spcAft>
              <a:buFont typeface="Wingdings" panose="05000000000000000000" pitchFamily="2" charset="2"/>
              <a:buChar char="§"/>
            </a:pPr>
            <a:r>
              <a:rPr lang="lt-LT" sz="2100" dirty="0" err="1"/>
              <a:t>Which</a:t>
            </a:r>
            <a:r>
              <a:rPr lang="lt-LT" sz="2100" dirty="0"/>
              <a:t> </a:t>
            </a:r>
            <a:r>
              <a:rPr lang="lt-LT" sz="2100" dirty="0" err="1"/>
              <a:t>topics</a:t>
            </a:r>
            <a:r>
              <a:rPr lang="lt-LT" sz="2100" dirty="0"/>
              <a:t>/</a:t>
            </a:r>
            <a:r>
              <a:rPr lang="lt-LT" sz="2100" dirty="0" err="1"/>
              <a:t>project</a:t>
            </a:r>
            <a:r>
              <a:rPr lang="lt-LT" sz="2100" dirty="0"/>
              <a:t> </a:t>
            </a:r>
            <a:r>
              <a:rPr lang="lt-LT" sz="2100" dirty="0" err="1"/>
              <a:t>results</a:t>
            </a:r>
            <a:r>
              <a:rPr lang="lt-LT" sz="2100" dirty="0"/>
              <a:t> </a:t>
            </a:r>
            <a:r>
              <a:rPr lang="lt-LT" sz="2100" dirty="0" err="1"/>
              <a:t>have</a:t>
            </a:r>
            <a:r>
              <a:rPr lang="lt-LT" sz="2100" dirty="0"/>
              <a:t> to be </a:t>
            </a:r>
            <a:r>
              <a:rPr lang="lt-LT" sz="2100" dirty="0" err="1"/>
              <a:t>discussed</a:t>
            </a:r>
            <a:r>
              <a:rPr lang="lt-LT" sz="2100" dirty="0"/>
              <a:t> </a:t>
            </a:r>
            <a:r>
              <a:rPr lang="lt-LT" sz="2100" dirty="0" err="1"/>
              <a:t>during</a:t>
            </a:r>
            <a:r>
              <a:rPr lang="lt-LT" sz="2100" dirty="0"/>
              <a:t> </a:t>
            </a:r>
            <a:r>
              <a:rPr lang="lt-LT" sz="2100" dirty="0" err="1"/>
              <a:t>the</a:t>
            </a:r>
            <a:r>
              <a:rPr lang="lt-LT" sz="2100" dirty="0"/>
              <a:t> </a:t>
            </a:r>
            <a:r>
              <a:rPr lang="lt-LT" sz="2100" dirty="0" err="1"/>
              <a:t>mid-term</a:t>
            </a:r>
            <a:r>
              <a:rPr lang="lt-LT" sz="2100" dirty="0"/>
              <a:t> </a:t>
            </a:r>
            <a:r>
              <a:rPr lang="lt-LT" sz="2100" dirty="0" err="1"/>
              <a:t>seminar</a:t>
            </a:r>
            <a:r>
              <a:rPr lang="lt-LT" sz="2100" dirty="0"/>
              <a:t>?</a:t>
            </a:r>
            <a:r>
              <a:rPr lang="en-GB" sz="2100" dirty="0"/>
              <a:t> </a:t>
            </a:r>
            <a:r>
              <a:rPr lang="lt-LT" sz="2100" dirty="0"/>
              <a:t>(</a:t>
            </a:r>
            <a:r>
              <a:rPr lang="lt-LT" sz="2100" i="1" dirty="0" err="1"/>
              <a:t>Minna</a:t>
            </a:r>
            <a:r>
              <a:rPr lang="lt-LT" sz="2100" i="1" dirty="0"/>
              <a:t>, Marta</a:t>
            </a:r>
            <a:r>
              <a:rPr lang="lt-LT" sz="2100" dirty="0"/>
              <a:t>)</a:t>
            </a:r>
          </a:p>
          <a:p>
            <a:pPr marL="1222375" lvl="2" indent="-457200" algn="l">
              <a:lnSpc>
                <a:spcPct val="120000"/>
              </a:lnSpc>
              <a:spcBef>
                <a:spcPts val="0"/>
              </a:spcBef>
              <a:spcAft>
                <a:spcPts val="1200"/>
              </a:spcAft>
              <a:buFont typeface="Wingdings" panose="05000000000000000000" pitchFamily="2" charset="2"/>
              <a:buChar char="§"/>
            </a:pPr>
            <a:r>
              <a:rPr lang="lt-LT" sz="2100" dirty="0" err="1"/>
              <a:t>When</a:t>
            </a:r>
            <a:r>
              <a:rPr lang="lt-LT" sz="2100" dirty="0"/>
              <a:t> </a:t>
            </a:r>
            <a:r>
              <a:rPr lang="lt-LT" sz="2100" dirty="0" err="1"/>
              <a:t>would</a:t>
            </a:r>
            <a:r>
              <a:rPr lang="lt-LT" sz="2100" dirty="0"/>
              <a:t> be </a:t>
            </a:r>
            <a:r>
              <a:rPr lang="lt-LT" sz="2100" dirty="0" err="1"/>
              <a:t>the</a:t>
            </a:r>
            <a:r>
              <a:rPr lang="lt-LT" sz="2100" dirty="0"/>
              <a:t> </a:t>
            </a:r>
            <a:r>
              <a:rPr lang="lt-LT" sz="2100" dirty="0" err="1"/>
              <a:t>most</a:t>
            </a:r>
            <a:r>
              <a:rPr lang="lt-LT" sz="2100" dirty="0"/>
              <a:t> </a:t>
            </a:r>
            <a:r>
              <a:rPr lang="lt-LT" sz="2100" dirty="0" err="1"/>
              <a:t>feasible</a:t>
            </a:r>
            <a:r>
              <a:rPr lang="lt-LT" sz="2100" dirty="0"/>
              <a:t> to </a:t>
            </a:r>
            <a:r>
              <a:rPr lang="lt-LT" sz="2100" dirty="0" err="1"/>
              <a:t>organise</a:t>
            </a:r>
            <a:r>
              <a:rPr lang="lt-LT" sz="2100" dirty="0"/>
              <a:t> it </a:t>
            </a:r>
            <a:r>
              <a:rPr lang="lt-LT" sz="2100" dirty="0" err="1"/>
              <a:t>in</a:t>
            </a:r>
            <a:r>
              <a:rPr lang="lt-LT" sz="2100" dirty="0"/>
              <a:t> </a:t>
            </a:r>
            <a:r>
              <a:rPr lang="lt-LT" sz="2100" dirty="0" err="1"/>
              <a:t>terms</a:t>
            </a:r>
            <a:r>
              <a:rPr lang="lt-LT" sz="2100" dirty="0"/>
              <a:t> </a:t>
            </a:r>
            <a:r>
              <a:rPr lang="lt-LT" sz="2100" dirty="0" err="1"/>
              <a:t>of</a:t>
            </a:r>
            <a:r>
              <a:rPr lang="lt-LT" sz="2100" dirty="0"/>
              <a:t> </a:t>
            </a:r>
            <a:r>
              <a:rPr lang="lt-LT" sz="2100" dirty="0" err="1"/>
              <a:t>the</a:t>
            </a:r>
            <a:r>
              <a:rPr lang="lt-LT" sz="2100" dirty="0"/>
              <a:t> </a:t>
            </a:r>
            <a:r>
              <a:rPr lang="lt-LT" sz="2100" dirty="0" err="1"/>
              <a:t>project</a:t>
            </a:r>
            <a:r>
              <a:rPr lang="lt-LT" sz="2100" dirty="0"/>
              <a:t> </a:t>
            </a:r>
            <a:r>
              <a:rPr lang="lt-LT" sz="2100" dirty="0" err="1"/>
              <a:t>implementation</a:t>
            </a:r>
            <a:r>
              <a:rPr lang="lt-LT" sz="2100" dirty="0"/>
              <a:t>?</a:t>
            </a:r>
            <a:r>
              <a:rPr lang="en-GB" sz="2100" dirty="0"/>
              <a:t> </a:t>
            </a:r>
            <a:r>
              <a:rPr lang="lt-LT" sz="2100" dirty="0"/>
              <a:t>(</a:t>
            </a:r>
            <a:r>
              <a:rPr lang="lt-LT" sz="2100" i="1" dirty="0" err="1"/>
              <a:t>Minna</a:t>
            </a:r>
            <a:r>
              <a:rPr lang="lt-LT" sz="2100" i="1" dirty="0"/>
              <a:t>, Marta</a:t>
            </a:r>
            <a:r>
              <a:rPr lang="lt-LT" sz="2100" dirty="0"/>
              <a:t>)</a:t>
            </a:r>
          </a:p>
          <a:p>
            <a:pPr marL="1222375" lvl="2" indent="-457200" algn="l">
              <a:lnSpc>
                <a:spcPct val="120000"/>
              </a:lnSpc>
              <a:spcBef>
                <a:spcPts val="0"/>
              </a:spcBef>
              <a:spcAft>
                <a:spcPts val="1200"/>
              </a:spcAft>
              <a:buFont typeface="Wingdings" panose="05000000000000000000" pitchFamily="2" charset="2"/>
              <a:buChar char="§"/>
            </a:pPr>
            <a:r>
              <a:rPr lang="lt-LT" sz="2100" dirty="0" err="1"/>
              <a:t>When</a:t>
            </a:r>
            <a:r>
              <a:rPr lang="lt-LT" sz="2100" dirty="0"/>
              <a:t> </a:t>
            </a:r>
            <a:r>
              <a:rPr lang="lt-LT" sz="2100" dirty="0" err="1"/>
              <a:t>would</a:t>
            </a:r>
            <a:r>
              <a:rPr lang="lt-LT" sz="2100" dirty="0"/>
              <a:t> be </a:t>
            </a:r>
            <a:r>
              <a:rPr lang="lt-LT" sz="2100" dirty="0" err="1"/>
              <a:t>the</a:t>
            </a:r>
            <a:r>
              <a:rPr lang="lt-LT" sz="2100" dirty="0"/>
              <a:t> </a:t>
            </a:r>
            <a:r>
              <a:rPr lang="lt-LT" sz="2100" dirty="0" err="1"/>
              <a:t>most</a:t>
            </a:r>
            <a:r>
              <a:rPr lang="lt-LT" sz="2100" dirty="0"/>
              <a:t> </a:t>
            </a:r>
            <a:r>
              <a:rPr lang="lt-LT" sz="2100" dirty="0" err="1"/>
              <a:t>convenient</a:t>
            </a:r>
            <a:r>
              <a:rPr lang="lt-LT" sz="2100" dirty="0"/>
              <a:t> to </a:t>
            </a:r>
            <a:r>
              <a:rPr lang="lt-LT" sz="2100" dirty="0" err="1"/>
              <a:t>organise</a:t>
            </a:r>
            <a:r>
              <a:rPr lang="lt-LT" sz="2100" dirty="0"/>
              <a:t> it </a:t>
            </a:r>
            <a:r>
              <a:rPr lang="lt-LT" sz="2100" dirty="0" err="1"/>
              <a:t>in</a:t>
            </a:r>
            <a:r>
              <a:rPr lang="lt-LT" sz="2100" dirty="0"/>
              <a:t> </a:t>
            </a:r>
            <a:r>
              <a:rPr lang="lt-LT" sz="2100" dirty="0" err="1"/>
              <a:t>terms</a:t>
            </a:r>
            <a:r>
              <a:rPr lang="lt-LT" sz="2100" dirty="0"/>
              <a:t> </a:t>
            </a:r>
            <a:r>
              <a:rPr lang="lt-LT" sz="2100" dirty="0" err="1"/>
              <a:t>of</a:t>
            </a:r>
            <a:r>
              <a:rPr lang="lt-LT" sz="2100" dirty="0"/>
              <a:t> </a:t>
            </a:r>
            <a:r>
              <a:rPr lang="lt-LT" sz="2100" dirty="0" err="1"/>
              <a:t>availability</a:t>
            </a:r>
            <a:r>
              <a:rPr lang="lt-LT" sz="2100" dirty="0"/>
              <a:t> </a:t>
            </a:r>
            <a:r>
              <a:rPr lang="lt-LT" sz="2100" dirty="0" err="1"/>
              <a:t>of</a:t>
            </a:r>
            <a:r>
              <a:rPr lang="lt-LT" sz="2100" dirty="0"/>
              <a:t> </a:t>
            </a:r>
            <a:r>
              <a:rPr lang="lt-LT" sz="2100" dirty="0" err="1"/>
              <a:t>all</a:t>
            </a:r>
            <a:r>
              <a:rPr lang="lt-LT" sz="2100" dirty="0"/>
              <a:t> </a:t>
            </a:r>
            <a:r>
              <a:rPr lang="lt-LT" sz="2100" dirty="0" err="1"/>
              <a:t>team</a:t>
            </a:r>
            <a:r>
              <a:rPr lang="lt-LT" sz="2100" dirty="0"/>
              <a:t> </a:t>
            </a:r>
            <a:r>
              <a:rPr lang="lt-LT" sz="2100" dirty="0" err="1"/>
              <a:t>members</a:t>
            </a:r>
            <a:r>
              <a:rPr lang="lt-LT" sz="2100" dirty="0"/>
              <a:t>? (</a:t>
            </a:r>
            <a:r>
              <a:rPr lang="lt-LT" sz="2100" i="1" dirty="0" err="1"/>
              <a:t>All</a:t>
            </a:r>
            <a:r>
              <a:rPr lang="lt-LT" sz="2100" i="1" dirty="0"/>
              <a:t> </a:t>
            </a:r>
            <a:r>
              <a:rPr lang="lt-LT" sz="2100" i="1" dirty="0" err="1"/>
              <a:t>participants</a:t>
            </a:r>
            <a:r>
              <a:rPr lang="lt-LT" sz="2100" dirty="0"/>
              <a:t>)</a:t>
            </a:r>
          </a:p>
          <a:p>
            <a:pPr algn="l">
              <a:lnSpc>
                <a:spcPct val="120000"/>
              </a:lnSpc>
              <a:spcBef>
                <a:spcPts val="0"/>
              </a:spcBef>
              <a:spcAft>
                <a:spcPts val="1200"/>
              </a:spcAft>
            </a:pPr>
            <a:r>
              <a:rPr lang="lt-LT" b="1" dirty="0" err="1"/>
              <a:t>Actual</a:t>
            </a:r>
            <a:r>
              <a:rPr lang="lt-LT" b="1" dirty="0"/>
              <a:t> – WHERE?</a:t>
            </a:r>
            <a:endParaRPr lang="lt-LT" dirty="0"/>
          </a:p>
          <a:p>
            <a:pPr marL="1222375" lvl="2" indent="-457200" algn="l">
              <a:lnSpc>
                <a:spcPct val="120000"/>
              </a:lnSpc>
              <a:spcBef>
                <a:spcPts val="0"/>
              </a:spcBef>
              <a:spcAft>
                <a:spcPts val="1200"/>
              </a:spcAft>
              <a:buFont typeface="Wingdings" panose="05000000000000000000" pitchFamily="2" charset="2"/>
              <a:buChar char="§"/>
            </a:pPr>
            <a:r>
              <a:rPr lang="lt-LT" sz="2100" dirty="0" err="1"/>
              <a:t>How</a:t>
            </a:r>
            <a:r>
              <a:rPr lang="lt-LT" sz="2100" dirty="0"/>
              <a:t> to </a:t>
            </a:r>
            <a:r>
              <a:rPr lang="lt-LT" sz="2100" dirty="0" err="1"/>
              <a:t>organise</a:t>
            </a:r>
            <a:r>
              <a:rPr lang="lt-LT" sz="2100" dirty="0"/>
              <a:t> it – </a:t>
            </a:r>
            <a:r>
              <a:rPr lang="lt-LT" sz="2100" dirty="0" err="1"/>
              <a:t>onsite</a:t>
            </a:r>
            <a:r>
              <a:rPr lang="lt-LT" sz="2100" dirty="0"/>
              <a:t> </a:t>
            </a:r>
            <a:r>
              <a:rPr lang="lt-LT" sz="2100" dirty="0" err="1"/>
              <a:t>in</a:t>
            </a:r>
            <a:r>
              <a:rPr lang="lt-LT" sz="2100" dirty="0"/>
              <a:t> Vilnius? </a:t>
            </a:r>
            <a:r>
              <a:rPr lang="lt-LT" sz="2100" dirty="0" err="1"/>
              <a:t>Fully</a:t>
            </a:r>
            <a:r>
              <a:rPr lang="lt-LT" sz="2100" dirty="0"/>
              <a:t> </a:t>
            </a:r>
            <a:r>
              <a:rPr lang="lt-LT" sz="2100" dirty="0" err="1"/>
              <a:t>online</a:t>
            </a:r>
            <a:r>
              <a:rPr lang="lt-LT" sz="2100" dirty="0"/>
              <a:t>? </a:t>
            </a:r>
            <a:r>
              <a:rPr lang="lt-LT" sz="2100" dirty="0" err="1"/>
              <a:t>Hybrid</a:t>
            </a:r>
            <a:r>
              <a:rPr lang="lt-LT" sz="2100" dirty="0"/>
              <a:t>? (</a:t>
            </a:r>
            <a:r>
              <a:rPr lang="lt-LT" sz="2100" i="1" dirty="0" err="1"/>
              <a:t>All</a:t>
            </a:r>
            <a:r>
              <a:rPr lang="lt-LT" sz="2100" i="1" dirty="0"/>
              <a:t> </a:t>
            </a:r>
            <a:r>
              <a:rPr lang="lt-LT" sz="2100" i="1" dirty="0" err="1"/>
              <a:t>participants</a:t>
            </a:r>
            <a:r>
              <a:rPr lang="lt-LT" sz="2100" dirty="0"/>
              <a:t>)</a:t>
            </a:r>
          </a:p>
          <a:p>
            <a:pPr marL="1222375" lvl="2" indent="-457200" algn="l">
              <a:lnSpc>
                <a:spcPct val="120000"/>
              </a:lnSpc>
              <a:spcBef>
                <a:spcPts val="0"/>
              </a:spcBef>
              <a:spcAft>
                <a:spcPts val="1200"/>
              </a:spcAft>
              <a:buFont typeface="Wingdings" panose="05000000000000000000" pitchFamily="2" charset="2"/>
              <a:buChar char="§"/>
            </a:pPr>
            <a:r>
              <a:rPr lang="lt-LT" sz="2100" dirty="0" err="1"/>
              <a:t>How</a:t>
            </a:r>
            <a:r>
              <a:rPr lang="lt-LT" sz="2100" dirty="0"/>
              <a:t> </a:t>
            </a:r>
            <a:r>
              <a:rPr lang="lt-LT" sz="2100" dirty="0" err="1"/>
              <a:t>many</a:t>
            </a:r>
            <a:r>
              <a:rPr lang="lt-LT" sz="2100" dirty="0"/>
              <a:t> </a:t>
            </a:r>
            <a:r>
              <a:rPr lang="lt-LT" sz="2100" dirty="0" err="1"/>
              <a:t>team</a:t>
            </a:r>
            <a:r>
              <a:rPr lang="lt-LT" sz="2100" dirty="0"/>
              <a:t> </a:t>
            </a:r>
            <a:r>
              <a:rPr lang="lt-LT" sz="2100" dirty="0" err="1"/>
              <a:t>members</a:t>
            </a:r>
            <a:r>
              <a:rPr lang="lt-LT" sz="2100" dirty="0"/>
              <a:t> are </a:t>
            </a:r>
            <a:r>
              <a:rPr lang="lt-LT" sz="2100" dirty="0" err="1"/>
              <a:t>going</a:t>
            </a:r>
            <a:r>
              <a:rPr lang="lt-LT" sz="2100" dirty="0"/>
              <a:t> to </a:t>
            </a:r>
            <a:r>
              <a:rPr lang="lt-LT" sz="2100" dirty="0" err="1"/>
              <a:t>come</a:t>
            </a:r>
            <a:r>
              <a:rPr lang="lt-LT" sz="2100" dirty="0"/>
              <a:t> to Vilnius </a:t>
            </a:r>
            <a:r>
              <a:rPr lang="lt-LT" sz="2100" dirty="0" err="1"/>
              <a:t>if</a:t>
            </a:r>
            <a:r>
              <a:rPr lang="lt-LT" sz="2100" dirty="0"/>
              <a:t> </a:t>
            </a:r>
            <a:r>
              <a:rPr lang="lt-LT" sz="2100" dirty="0" err="1"/>
              <a:t>onsite</a:t>
            </a:r>
            <a:r>
              <a:rPr lang="lt-LT" sz="2100" dirty="0"/>
              <a:t>/</a:t>
            </a:r>
            <a:r>
              <a:rPr lang="lt-LT" sz="2100" dirty="0" err="1"/>
              <a:t>hybrid</a:t>
            </a:r>
            <a:r>
              <a:rPr lang="lt-LT" sz="2100" dirty="0"/>
              <a:t>? (</a:t>
            </a:r>
            <a:r>
              <a:rPr lang="lt-LT" sz="2100" i="1" dirty="0" err="1"/>
              <a:t>All</a:t>
            </a:r>
            <a:r>
              <a:rPr lang="lt-LT" sz="2100" i="1" dirty="0"/>
              <a:t> </a:t>
            </a:r>
            <a:r>
              <a:rPr lang="lt-LT" sz="2100" i="1" dirty="0" err="1"/>
              <a:t>participants</a:t>
            </a:r>
            <a:r>
              <a:rPr lang="lt-LT" sz="2100" dirty="0"/>
              <a:t>)</a:t>
            </a:r>
          </a:p>
          <a:p>
            <a:pPr algn="l">
              <a:lnSpc>
                <a:spcPct val="120000"/>
              </a:lnSpc>
              <a:spcBef>
                <a:spcPts val="0"/>
              </a:spcBef>
              <a:spcAft>
                <a:spcPts val="1200"/>
              </a:spcAft>
            </a:pPr>
            <a:endParaRPr lang="lt-LT" dirty="0">
              <a:solidFill>
                <a:schemeClr val="accent1"/>
              </a:solidFill>
            </a:endParaRPr>
          </a:p>
        </p:txBody>
      </p:sp>
      <p:pic>
        <p:nvPicPr>
          <p:cNvPr id="6" name="Picture 5">
            <a:extLst>
              <a:ext uri="{FF2B5EF4-FFF2-40B4-BE49-F238E27FC236}">
                <a16:creationId xmlns:a16="http://schemas.microsoft.com/office/drawing/2014/main" id="{215D75EC-9486-A16B-552C-D2B1ABA2A1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58312" y="4914295"/>
            <a:ext cx="2619375" cy="1743075"/>
          </a:xfrm>
          <a:prstGeom prst="rect">
            <a:avLst/>
          </a:prstGeom>
        </p:spPr>
      </p:pic>
      <p:sp>
        <p:nvSpPr>
          <p:cNvPr id="7" name="Content Placeholder 2">
            <a:extLst>
              <a:ext uri="{FF2B5EF4-FFF2-40B4-BE49-F238E27FC236}">
                <a16:creationId xmlns:a16="http://schemas.microsoft.com/office/drawing/2014/main" id="{B148D955-C36F-9A98-27B8-7B761EE7B7C0}"/>
              </a:ext>
            </a:extLst>
          </p:cNvPr>
          <p:cNvSpPr txBox="1">
            <a:spLocks/>
          </p:cNvSpPr>
          <p:nvPr/>
        </p:nvSpPr>
        <p:spPr bwMode="auto">
          <a:xfrm>
            <a:off x="335360" y="5088509"/>
            <a:ext cx="8834398" cy="1466838"/>
          </a:xfrm>
          <a:prstGeom prst="rect">
            <a:avLst/>
          </a:prstGeom>
          <a:noFill/>
          <a:ln w="9525">
            <a:noFill/>
            <a:miter lim="800000"/>
            <a:headEnd/>
            <a:tailEnd/>
          </a:ln>
        </p:spPr>
        <p:txBody>
          <a:bodyPr vert="horz" lIns="91440" tIns="45720" rIns="91440" bIns="45720" rtlCol="0">
            <a:normAutofit/>
          </a:bodyPr>
          <a:lstStyle>
            <a:lvl1pPr marL="92075" indent="0" algn="ctr" defTabSz="914400" rtl="0" eaLnBrk="1" latinLnBrk="0" hangingPunct="1">
              <a:lnSpc>
                <a:spcPct val="80000"/>
              </a:lnSpc>
              <a:spcBef>
                <a:spcPts val="1000"/>
              </a:spcBef>
              <a:buClr>
                <a:schemeClr val="tx1"/>
              </a:buClr>
              <a:buFont typeface="Arial"/>
              <a:buNone/>
              <a:defRPr sz="2800" kern="1200">
                <a:solidFill>
                  <a:schemeClr val="tx1"/>
                </a:solidFill>
                <a:latin typeface="+mj-lt"/>
                <a:ea typeface="+mn-ea"/>
                <a:cs typeface="Gotham narrow bold"/>
              </a:defRPr>
            </a:lvl1pPr>
            <a:lvl2pPr marL="382588" indent="0" algn="ctr" defTabSz="914400" rtl="0" eaLnBrk="1" latinLnBrk="0" hangingPunct="1">
              <a:lnSpc>
                <a:spcPct val="80000"/>
              </a:lnSpc>
              <a:spcBef>
                <a:spcPts val="500"/>
              </a:spcBef>
              <a:buFont typeface="Arial"/>
              <a:buNone/>
              <a:defRPr sz="2400" kern="1200">
                <a:solidFill>
                  <a:schemeClr val="tx1"/>
                </a:solidFill>
                <a:latin typeface="Gotham Narrow Book"/>
                <a:ea typeface="+mn-ea"/>
                <a:cs typeface="Gotham Narrow Book"/>
              </a:defRPr>
            </a:lvl2pPr>
            <a:lvl3pPr marL="765175" indent="0" algn="ctr" defTabSz="914400" rtl="0" eaLnBrk="1" latinLnBrk="0" hangingPunct="1">
              <a:lnSpc>
                <a:spcPct val="80000"/>
              </a:lnSpc>
              <a:spcBef>
                <a:spcPts val="500"/>
              </a:spcBef>
              <a:buFont typeface="Arial" panose="020B0604020202020204" pitchFamily="34" charset="0"/>
              <a:buNone/>
              <a:defRPr sz="2000" kern="1200">
                <a:solidFill>
                  <a:schemeClr val="tx1"/>
                </a:solidFill>
                <a:latin typeface="Gotham Narrow Book"/>
                <a:ea typeface="+mn-ea"/>
                <a:cs typeface="Gotham Narrow Book"/>
              </a:defRPr>
            </a:lvl3pPr>
            <a:lvl4pPr marL="1241425" indent="0" algn="ctr" defTabSz="914400" rtl="0" eaLnBrk="1" latinLnBrk="0" hangingPunct="1">
              <a:lnSpc>
                <a:spcPct val="80000"/>
              </a:lnSpc>
              <a:spcBef>
                <a:spcPts val="500"/>
              </a:spcBef>
              <a:buFont typeface="Arial" panose="020B0604020202020204" pitchFamily="34" charset="0"/>
              <a:buNone/>
              <a:defRPr sz="1800" kern="1200">
                <a:solidFill>
                  <a:schemeClr val="tx1"/>
                </a:solidFill>
                <a:latin typeface="Gotham Narrow Book"/>
                <a:ea typeface="+mn-ea"/>
                <a:cs typeface="Gotham Narrow Book"/>
              </a:defRPr>
            </a:lvl4pPr>
            <a:lvl5pPr marL="1717675" indent="0" algn="ctr" defTabSz="914400" rtl="0" eaLnBrk="1" latinLnBrk="0" hangingPunct="1">
              <a:lnSpc>
                <a:spcPct val="80000"/>
              </a:lnSpc>
              <a:spcBef>
                <a:spcPts val="500"/>
              </a:spcBef>
              <a:buFont typeface="Arial" panose="020B0604020202020204" pitchFamily="34" charset="0"/>
              <a:buNone/>
              <a:defRPr sz="1800" kern="1200">
                <a:solidFill>
                  <a:schemeClr val="tx1"/>
                </a:solidFill>
                <a:latin typeface="Gotham Narrow Book"/>
                <a:ea typeface="+mn-ea"/>
                <a:cs typeface="Gotham Narrow Book"/>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20000"/>
              </a:lnSpc>
              <a:spcBef>
                <a:spcPts val="0"/>
              </a:spcBef>
              <a:spcAft>
                <a:spcPts val="1200"/>
              </a:spcAft>
            </a:pPr>
            <a:r>
              <a:rPr lang="en-GB" sz="2200" b="1" dirty="0">
                <a:solidFill>
                  <a:schemeClr val="accent1"/>
                </a:solidFill>
              </a:rPr>
              <a:t>From our side we are kindly inviting all participants</a:t>
            </a:r>
            <a:r>
              <a:rPr lang="lt-LT" sz="2200" b="1" dirty="0">
                <a:solidFill>
                  <a:schemeClr val="accent1"/>
                </a:solidFill>
              </a:rPr>
              <a:t> </a:t>
            </a:r>
            <a:r>
              <a:rPr lang="en-GB" sz="2200" b="1" dirty="0">
                <a:solidFill>
                  <a:schemeClr val="accent1"/>
                </a:solidFill>
              </a:rPr>
              <a:t>to come to </a:t>
            </a:r>
            <a:r>
              <a:rPr lang="en-GB" sz="2200" b="1">
                <a:solidFill>
                  <a:schemeClr val="accent1"/>
                </a:solidFill>
              </a:rPr>
              <a:t>Vilnius:</a:t>
            </a:r>
            <a:br>
              <a:rPr lang="en-GB" sz="2200" b="1">
                <a:solidFill>
                  <a:schemeClr val="accent1"/>
                </a:solidFill>
              </a:rPr>
            </a:br>
            <a:r>
              <a:rPr lang="en-GB" sz="2200" b="1">
                <a:solidFill>
                  <a:schemeClr val="accent1"/>
                </a:solidFill>
              </a:rPr>
              <a:t>we </a:t>
            </a:r>
            <a:r>
              <a:rPr lang="en-GB" sz="2200" b="1" dirty="0">
                <a:solidFill>
                  <a:schemeClr val="accent1"/>
                </a:solidFill>
              </a:rPr>
              <a:t>will suggest you a nice hotel, provide you with a conference room and invite for a joint dinner!</a:t>
            </a:r>
            <a:endParaRPr lang="lt-LT" sz="2200" dirty="0">
              <a:solidFill>
                <a:schemeClr val="accent1"/>
              </a:solidFill>
            </a:endParaRPr>
          </a:p>
        </p:txBody>
      </p:sp>
    </p:spTree>
    <p:extLst>
      <p:ext uri="{BB962C8B-B14F-4D97-AF65-F5344CB8AC3E}">
        <p14:creationId xmlns:p14="http://schemas.microsoft.com/office/powerpoint/2010/main" val="27530909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2E07D-087D-4C2F-9EC7-984FD60DFAB8}"/>
              </a:ext>
            </a:extLst>
          </p:cNvPr>
          <p:cNvSpPr>
            <a:spLocks noGrp="1"/>
          </p:cNvSpPr>
          <p:nvPr>
            <p:ph type="title"/>
          </p:nvPr>
        </p:nvSpPr>
        <p:spPr>
          <a:xfrm>
            <a:off x="335360" y="325972"/>
            <a:ext cx="11521280" cy="612902"/>
          </a:xfrm>
        </p:spPr>
        <p:txBody>
          <a:bodyPr>
            <a:normAutofit fontScale="90000"/>
          </a:bodyPr>
          <a:lstStyle/>
          <a:p>
            <a:r>
              <a:rPr lang="en-GB" b="1" dirty="0"/>
              <a:t>Dissemination (WP5)</a:t>
            </a:r>
          </a:p>
        </p:txBody>
      </p:sp>
      <p:sp>
        <p:nvSpPr>
          <p:cNvPr id="5" name="TextBox 4">
            <a:extLst>
              <a:ext uri="{FF2B5EF4-FFF2-40B4-BE49-F238E27FC236}">
                <a16:creationId xmlns:a16="http://schemas.microsoft.com/office/drawing/2014/main" id="{34B88134-B8E0-DE79-B5B0-67C631411495}"/>
              </a:ext>
            </a:extLst>
          </p:cNvPr>
          <p:cNvSpPr txBox="1"/>
          <p:nvPr/>
        </p:nvSpPr>
        <p:spPr>
          <a:xfrm>
            <a:off x="558799" y="1730714"/>
            <a:ext cx="5418667" cy="4801314"/>
          </a:xfrm>
          <a:prstGeom prst="rect">
            <a:avLst/>
          </a:prstGeom>
          <a:noFill/>
        </p:spPr>
        <p:txBody>
          <a:bodyPr wrap="square">
            <a:spAutoFit/>
          </a:bodyPr>
          <a:lstStyle/>
          <a:p>
            <a:r>
              <a:rPr lang="en-GB" b="1" dirty="0">
                <a:solidFill>
                  <a:srgbClr val="C00000"/>
                </a:solidFill>
                <a:effectLst/>
                <a:latin typeface="Times New Roman" panose="02020603050405020304" pitchFamily="18" charset="0"/>
              </a:rPr>
              <a:t>Online dissemination events </a:t>
            </a:r>
            <a:r>
              <a:rPr lang="en-GB" dirty="0">
                <a:effectLst/>
                <a:latin typeface="Times New Roman" panose="02020603050405020304" pitchFamily="18" charset="0"/>
              </a:rPr>
              <a:t>(Nordic, Southern, Western and eastern Europe) </a:t>
            </a:r>
          </a:p>
          <a:p>
            <a:pPr marL="285750" indent="-285750">
              <a:buFontTx/>
              <a:buChar char="-"/>
            </a:pPr>
            <a:r>
              <a:rPr lang="en-GB" dirty="0">
                <a:effectLst/>
                <a:latin typeface="Times New Roman" panose="02020603050405020304" pitchFamily="18" charset="0"/>
              </a:rPr>
              <a:t>allows a regional consultation of the relevant stakeholders.</a:t>
            </a:r>
          </a:p>
          <a:p>
            <a:pPr marL="285750" indent="-285750">
              <a:buFontTx/>
              <a:buChar char="-"/>
            </a:pPr>
            <a:r>
              <a:rPr lang="en-GB" dirty="0">
                <a:effectLst/>
                <a:latin typeface="Times New Roman" panose="02020603050405020304" pitchFamily="18" charset="0"/>
              </a:rPr>
              <a:t>present relevant country specific </a:t>
            </a:r>
            <a:r>
              <a:rPr lang="en-GB" dirty="0">
                <a:latin typeface="Times New Roman" panose="02020603050405020304" pitchFamily="18" charset="0"/>
              </a:rPr>
              <a:t>results </a:t>
            </a:r>
          </a:p>
          <a:p>
            <a:pPr marL="285750" indent="-285750">
              <a:buFontTx/>
              <a:buChar char="-"/>
            </a:pPr>
            <a:r>
              <a:rPr lang="en-GB" dirty="0">
                <a:effectLst/>
                <a:latin typeface="Times New Roman" panose="02020603050405020304" pitchFamily="18" charset="0"/>
              </a:rPr>
              <a:t>collect stakeholders’ input (in a round table debate and Q&amp;A by all participants). </a:t>
            </a:r>
          </a:p>
          <a:p>
            <a:pPr marL="285750" indent="-285750">
              <a:buFontTx/>
              <a:buChar char="-"/>
            </a:pPr>
            <a:r>
              <a:rPr lang="en-GB" dirty="0">
                <a:effectLst/>
                <a:latin typeface="Times New Roman" panose="02020603050405020304" pitchFamily="18" charset="0"/>
              </a:rPr>
              <a:t>seeks to contribute to better policy implementation and a closer cooperation of stakeholders in and out of the region. </a:t>
            </a:r>
          </a:p>
          <a:p>
            <a:pPr marL="285750" indent="-285750">
              <a:buFontTx/>
              <a:buChar char="-"/>
            </a:pPr>
            <a:r>
              <a:rPr lang="en-GB" dirty="0">
                <a:effectLst/>
                <a:latin typeface="Times New Roman" panose="02020603050405020304" pitchFamily="18" charset="0"/>
              </a:rPr>
              <a:t>The events will be held in English (where possible) to extend the reach of the event, but the stakeholders may comment and pose questions in their local language, which will be noted and answered after the session. </a:t>
            </a:r>
          </a:p>
          <a:p>
            <a:pPr marL="285750" indent="-285750">
              <a:buFontTx/>
              <a:buChar char="-"/>
            </a:pPr>
            <a:r>
              <a:rPr lang="en-GB" dirty="0">
                <a:effectLst/>
                <a:latin typeface="Times New Roman" panose="02020603050405020304" pitchFamily="18" charset="0"/>
              </a:rPr>
              <a:t>The event will be recorded and widely disseminated in the regions and beyond</a:t>
            </a:r>
          </a:p>
        </p:txBody>
      </p:sp>
      <p:sp>
        <p:nvSpPr>
          <p:cNvPr id="7" name="TextBox 6">
            <a:extLst>
              <a:ext uri="{FF2B5EF4-FFF2-40B4-BE49-F238E27FC236}">
                <a16:creationId xmlns:a16="http://schemas.microsoft.com/office/drawing/2014/main" id="{497B98C1-4C23-3017-D7B7-C1B30D1C7DC8}"/>
              </a:ext>
            </a:extLst>
          </p:cNvPr>
          <p:cNvSpPr txBox="1"/>
          <p:nvPr/>
        </p:nvSpPr>
        <p:spPr>
          <a:xfrm>
            <a:off x="558799" y="1047727"/>
            <a:ext cx="11297841" cy="369332"/>
          </a:xfrm>
          <a:prstGeom prst="rect">
            <a:avLst/>
          </a:prstGeom>
          <a:noFill/>
        </p:spPr>
        <p:txBody>
          <a:bodyPr wrap="square">
            <a:spAutoFit/>
          </a:bodyPr>
          <a:lstStyle/>
          <a:p>
            <a:r>
              <a:rPr lang="en-GB" b="1" dirty="0">
                <a:solidFill>
                  <a:srgbClr val="C00000"/>
                </a:solidFill>
                <a:effectLst/>
                <a:latin typeface="Times New Roman" panose="02020603050405020304" pitchFamily="18" charset="0"/>
              </a:rPr>
              <a:t>Project website and social media accounts </a:t>
            </a:r>
            <a:r>
              <a:rPr lang="en-GB" b="1" dirty="0">
                <a:effectLst/>
                <a:latin typeface="Times New Roman" panose="02020603050405020304" pitchFamily="18" charset="0"/>
              </a:rPr>
              <a:t>(</a:t>
            </a:r>
            <a:r>
              <a:rPr lang="en-GB" dirty="0">
                <a:effectLst/>
                <a:latin typeface="Times New Roman" panose="02020603050405020304" pitchFamily="18" charset="0"/>
              </a:rPr>
              <a:t>Twitter and Facebook) will be created and maintained regularly </a:t>
            </a:r>
          </a:p>
        </p:txBody>
      </p:sp>
      <p:sp>
        <p:nvSpPr>
          <p:cNvPr id="8" name="TextBox 7">
            <a:extLst>
              <a:ext uri="{FF2B5EF4-FFF2-40B4-BE49-F238E27FC236}">
                <a16:creationId xmlns:a16="http://schemas.microsoft.com/office/drawing/2014/main" id="{64440332-FFDD-70F2-421F-738E67AEA7C9}"/>
              </a:ext>
            </a:extLst>
          </p:cNvPr>
          <p:cNvSpPr txBox="1"/>
          <p:nvPr/>
        </p:nvSpPr>
        <p:spPr>
          <a:xfrm>
            <a:off x="6207719" y="1717295"/>
            <a:ext cx="5418667" cy="1200329"/>
          </a:xfrm>
          <a:prstGeom prst="rect">
            <a:avLst/>
          </a:prstGeom>
          <a:noFill/>
        </p:spPr>
        <p:txBody>
          <a:bodyPr wrap="square">
            <a:spAutoFit/>
          </a:bodyPr>
          <a:lstStyle/>
          <a:p>
            <a:r>
              <a:rPr lang="en-GB" b="1" dirty="0">
                <a:solidFill>
                  <a:srgbClr val="C00000"/>
                </a:solidFill>
                <a:effectLst/>
                <a:latin typeface="Times New Roman" panose="02020603050405020304" pitchFamily="18" charset="0"/>
              </a:rPr>
              <a:t>Final conference in Brussels </a:t>
            </a:r>
            <a:r>
              <a:rPr lang="en-GB" dirty="0">
                <a:effectLst/>
                <a:latin typeface="Times New Roman" panose="02020603050405020304" pitchFamily="18" charset="0"/>
              </a:rPr>
              <a:t>(preliminary date?) </a:t>
            </a:r>
          </a:p>
          <a:p>
            <a:pPr marL="285750" indent="-285750">
              <a:buFontTx/>
              <a:buChar char="-"/>
            </a:pPr>
            <a:r>
              <a:rPr lang="en-GB" dirty="0">
                <a:effectLst/>
                <a:latin typeface="Times New Roman" panose="02020603050405020304" pitchFamily="18" charset="0"/>
              </a:rPr>
              <a:t>Bringing together stakeholders</a:t>
            </a:r>
          </a:p>
          <a:p>
            <a:pPr marL="285750" indent="-285750">
              <a:buFontTx/>
              <a:buChar char="-"/>
            </a:pPr>
            <a:r>
              <a:rPr lang="en-GB" dirty="0">
                <a:latin typeface="Times New Roman" panose="02020603050405020304" pitchFamily="18" charset="0"/>
              </a:rPr>
              <a:t>Discussing overall project findings</a:t>
            </a:r>
          </a:p>
          <a:p>
            <a:pPr marL="285750" indent="-285750">
              <a:buFontTx/>
              <a:buChar char="-"/>
            </a:pPr>
            <a:r>
              <a:rPr lang="en-GB" dirty="0">
                <a:effectLst/>
                <a:latin typeface="Times New Roman" panose="02020603050405020304" pitchFamily="18" charset="0"/>
              </a:rPr>
              <a:t>Networking</a:t>
            </a:r>
          </a:p>
        </p:txBody>
      </p:sp>
      <p:sp>
        <p:nvSpPr>
          <p:cNvPr id="9" name="TextBox 8">
            <a:extLst>
              <a:ext uri="{FF2B5EF4-FFF2-40B4-BE49-F238E27FC236}">
                <a16:creationId xmlns:a16="http://schemas.microsoft.com/office/drawing/2014/main" id="{0DE7F443-BEDD-3FD6-C8DB-38908B84739A}"/>
              </a:ext>
            </a:extLst>
          </p:cNvPr>
          <p:cNvSpPr txBox="1"/>
          <p:nvPr/>
        </p:nvSpPr>
        <p:spPr>
          <a:xfrm>
            <a:off x="6207718" y="3429000"/>
            <a:ext cx="5418667" cy="646331"/>
          </a:xfrm>
          <a:prstGeom prst="rect">
            <a:avLst/>
          </a:prstGeom>
          <a:noFill/>
        </p:spPr>
        <p:txBody>
          <a:bodyPr wrap="square">
            <a:spAutoFit/>
          </a:bodyPr>
          <a:lstStyle/>
          <a:p>
            <a:r>
              <a:rPr lang="en-GB" b="1" dirty="0">
                <a:solidFill>
                  <a:srgbClr val="C00000"/>
                </a:solidFill>
                <a:effectLst/>
                <a:latin typeface="Times New Roman" panose="02020603050405020304" pitchFamily="18" charset="0"/>
              </a:rPr>
              <a:t>Direct dissemination </a:t>
            </a:r>
            <a:endParaRPr lang="en-GB" dirty="0">
              <a:effectLst/>
              <a:latin typeface="Times New Roman" panose="02020603050405020304" pitchFamily="18" charset="0"/>
            </a:endParaRPr>
          </a:p>
          <a:p>
            <a:pPr marL="285750" indent="-285750">
              <a:buFontTx/>
              <a:buChar char="-"/>
            </a:pPr>
            <a:r>
              <a:rPr lang="en-GB" dirty="0">
                <a:effectLst/>
                <a:latin typeface="Times New Roman" panose="02020603050405020304" pitchFamily="18" charset="0"/>
              </a:rPr>
              <a:t>Sending all reports to relevant stakeholders</a:t>
            </a:r>
          </a:p>
        </p:txBody>
      </p:sp>
      <p:sp>
        <p:nvSpPr>
          <p:cNvPr id="10" name="TextBox 9">
            <a:extLst>
              <a:ext uri="{FF2B5EF4-FFF2-40B4-BE49-F238E27FC236}">
                <a16:creationId xmlns:a16="http://schemas.microsoft.com/office/drawing/2014/main" id="{E1EDE399-4CD9-5BF9-9857-956DE6B65CFA}"/>
              </a:ext>
            </a:extLst>
          </p:cNvPr>
          <p:cNvSpPr txBox="1"/>
          <p:nvPr/>
        </p:nvSpPr>
        <p:spPr>
          <a:xfrm>
            <a:off x="6214536" y="4428066"/>
            <a:ext cx="5418667" cy="923330"/>
          </a:xfrm>
          <a:prstGeom prst="rect">
            <a:avLst/>
          </a:prstGeom>
          <a:noFill/>
        </p:spPr>
        <p:txBody>
          <a:bodyPr wrap="square">
            <a:spAutoFit/>
          </a:bodyPr>
          <a:lstStyle/>
          <a:p>
            <a:r>
              <a:rPr lang="en-GB" b="1" dirty="0">
                <a:solidFill>
                  <a:srgbClr val="C00000"/>
                </a:solidFill>
                <a:latin typeface="Times New Roman" panose="02020603050405020304" pitchFamily="18" charset="0"/>
              </a:rPr>
              <a:t>Academic publications, blogs, media, seminars</a:t>
            </a:r>
            <a:endParaRPr lang="en-GB" dirty="0">
              <a:effectLst/>
              <a:latin typeface="Times New Roman" panose="02020603050405020304" pitchFamily="18" charset="0"/>
            </a:endParaRPr>
          </a:p>
          <a:p>
            <a:pPr marL="285750" indent="-285750">
              <a:buFontTx/>
              <a:buChar char="-"/>
            </a:pPr>
            <a:r>
              <a:rPr lang="en-GB" dirty="0">
                <a:effectLst/>
                <a:latin typeface="Times New Roman" panose="02020603050405020304" pitchFamily="18" charset="0"/>
              </a:rPr>
              <a:t>Writing academic papers, seek collaborations/</a:t>
            </a:r>
            <a:r>
              <a:rPr lang="en-GB" dirty="0" err="1">
                <a:effectLst/>
                <a:latin typeface="Times New Roman" panose="02020603050405020304" pitchFamily="18" charset="0"/>
              </a:rPr>
              <a:t>coauthorship</a:t>
            </a:r>
            <a:endParaRPr lang="en-GB" dirty="0">
              <a:effectLst/>
              <a:latin typeface="Times New Roman" panose="02020603050405020304" pitchFamily="18" charset="0"/>
            </a:endParaRPr>
          </a:p>
        </p:txBody>
      </p:sp>
      <p:sp>
        <p:nvSpPr>
          <p:cNvPr id="11" name="TextBox 10">
            <a:extLst>
              <a:ext uri="{FF2B5EF4-FFF2-40B4-BE49-F238E27FC236}">
                <a16:creationId xmlns:a16="http://schemas.microsoft.com/office/drawing/2014/main" id="{0BDFB13B-1A1E-BB39-A5D7-0351EDDFD13E}"/>
              </a:ext>
            </a:extLst>
          </p:cNvPr>
          <p:cNvSpPr txBox="1"/>
          <p:nvPr/>
        </p:nvSpPr>
        <p:spPr>
          <a:xfrm>
            <a:off x="6214536" y="5704131"/>
            <a:ext cx="5418667" cy="646331"/>
          </a:xfrm>
          <a:prstGeom prst="rect">
            <a:avLst/>
          </a:prstGeom>
          <a:noFill/>
        </p:spPr>
        <p:txBody>
          <a:bodyPr wrap="square">
            <a:spAutoFit/>
          </a:bodyPr>
          <a:lstStyle/>
          <a:p>
            <a:r>
              <a:rPr lang="en-GB" b="1" dirty="0">
                <a:solidFill>
                  <a:srgbClr val="C00000"/>
                </a:solidFill>
                <a:latin typeface="Times New Roman" panose="02020603050405020304" pitchFamily="18" charset="0"/>
              </a:rPr>
              <a:t>ZENODO</a:t>
            </a:r>
            <a:endParaRPr lang="en-GB" dirty="0">
              <a:effectLst/>
              <a:latin typeface="Times New Roman" panose="02020603050405020304" pitchFamily="18" charset="0"/>
            </a:endParaRPr>
          </a:p>
          <a:p>
            <a:pPr marL="285750" indent="-285750">
              <a:buFontTx/>
              <a:buChar char="-"/>
            </a:pPr>
            <a:r>
              <a:rPr lang="en-GB" dirty="0">
                <a:latin typeface="Times New Roman" panose="02020603050405020304" pitchFamily="18" charset="0"/>
              </a:rPr>
              <a:t>Publishing all project outputs in EU’s repository</a:t>
            </a:r>
            <a:endParaRPr lang="en-GB" dirty="0">
              <a:effectLst/>
              <a:latin typeface="Times New Roman" panose="02020603050405020304" pitchFamily="18" charset="0"/>
            </a:endParaRPr>
          </a:p>
        </p:txBody>
      </p:sp>
    </p:spTree>
    <p:extLst>
      <p:ext uri="{BB962C8B-B14F-4D97-AF65-F5344CB8AC3E}">
        <p14:creationId xmlns:p14="http://schemas.microsoft.com/office/powerpoint/2010/main" val="157314853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2E07D-087D-4C2F-9EC7-984FD60DFAB8}"/>
              </a:ext>
            </a:extLst>
          </p:cNvPr>
          <p:cNvSpPr>
            <a:spLocks noGrp="1"/>
          </p:cNvSpPr>
          <p:nvPr>
            <p:ph type="title"/>
          </p:nvPr>
        </p:nvSpPr>
        <p:spPr>
          <a:xfrm>
            <a:off x="335360" y="325972"/>
            <a:ext cx="11521280" cy="612902"/>
          </a:xfrm>
        </p:spPr>
        <p:txBody>
          <a:bodyPr>
            <a:normAutofit fontScale="90000"/>
          </a:bodyPr>
          <a:lstStyle/>
          <a:p>
            <a:r>
              <a:rPr lang="en-GB" b="1" dirty="0"/>
              <a:t>Dissemination (WP5)</a:t>
            </a:r>
          </a:p>
        </p:txBody>
      </p:sp>
      <p:sp>
        <p:nvSpPr>
          <p:cNvPr id="7" name="TextBox 6">
            <a:extLst>
              <a:ext uri="{FF2B5EF4-FFF2-40B4-BE49-F238E27FC236}">
                <a16:creationId xmlns:a16="http://schemas.microsoft.com/office/drawing/2014/main" id="{497B98C1-4C23-3017-D7B7-C1B30D1C7DC8}"/>
              </a:ext>
            </a:extLst>
          </p:cNvPr>
          <p:cNvSpPr txBox="1"/>
          <p:nvPr/>
        </p:nvSpPr>
        <p:spPr>
          <a:xfrm>
            <a:off x="558799" y="1047727"/>
            <a:ext cx="11297841" cy="3416320"/>
          </a:xfrm>
          <a:prstGeom prst="rect">
            <a:avLst/>
          </a:prstGeom>
          <a:noFill/>
        </p:spPr>
        <p:txBody>
          <a:bodyPr wrap="square">
            <a:spAutoFit/>
          </a:bodyPr>
          <a:lstStyle/>
          <a:p>
            <a:r>
              <a:rPr lang="en-GB" sz="2400" b="1" dirty="0">
                <a:solidFill>
                  <a:srgbClr val="C00000"/>
                </a:solidFill>
                <a:effectLst/>
                <a:latin typeface="Times New Roman" panose="02020603050405020304" pitchFamily="18" charset="0"/>
              </a:rPr>
              <a:t>Video in English with subtitles in local language (all partners): </a:t>
            </a:r>
          </a:p>
          <a:p>
            <a:r>
              <a:rPr lang="en-GB" sz="2400" dirty="0">
                <a:effectLst/>
                <a:latin typeface="Times New Roman" panose="02020603050405020304" pitchFamily="18" charset="0"/>
              </a:rPr>
              <a:t>Six regional dissemination deliverables (video) with key project findings of the two country comparisons and Serbian case will be recorded, translated if necessary and disseminated among the relevant national/regional and European stakeholders. </a:t>
            </a:r>
          </a:p>
          <a:p>
            <a:endParaRPr lang="en-GB" sz="2400" dirty="0">
              <a:latin typeface="Times New Roman" panose="02020603050405020304" pitchFamily="18" charset="0"/>
            </a:endParaRPr>
          </a:p>
          <a:p>
            <a:r>
              <a:rPr lang="en-GB" sz="2400" b="1" dirty="0">
                <a:solidFill>
                  <a:srgbClr val="C00000"/>
                </a:solidFill>
                <a:effectLst/>
                <a:latin typeface="Times New Roman" panose="02020603050405020304" pitchFamily="18" charset="0"/>
              </a:rPr>
              <a:t>Video in English (HU): </a:t>
            </a:r>
            <a:r>
              <a:rPr lang="en-GB" sz="2400" dirty="0">
                <a:effectLst/>
                <a:latin typeface="Times New Roman" panose="02020603050405020304" pitchFamily="18" charset="0"/>
              </a:rPr>
              <a:t>One video with the overarching findings and lessons from the project will be recorded and disseminated among the relevant national/regional and European stakeholders. </a:t>
            </a:r>
          </a:p>
          <a:p>
            <a:endParaRPr lang="en-GB" sz="2400" dirty="0">
              <a:effectLst/>
              <a:latin typeface="Times New Roman" panose="02020603050405020304" pitchFamily="18" charset="0"/>
            </a:endParaRPr>
          </a:p>
        </p:txBody>
      </p:sp>
    </p:spTree>
    <p:extLst>
      <p:ext uri="{BB962C8B-B14F-4D97-AF65-F5344CB8AC3E}">
        <p14:creationId xmlns:p14="http://schemas.microsoft.com/office/powerpoint/2010/main" val="1739172838"/>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8691D-69ED-4BAA-8392-AA1CF93B1229}"/>
              </a:ext>
            </a:extLst>
          </p:cNvPr>
          <p:cNvSpPr>
            <a:spLocks noGrp="1"/>
          </p:cNvSpPr>
          <p:nvPr>
            <p:ph type="title"/>
          </p:nvPr>
        </p:nvSpPr>
        <p:spPr/>
        <p:txBody>
          <a:bodyPr/>
          <a:lstStyle/>
          <a:p>
            <a:r>
              <a:rPr lang="fi-FI" b="1" dirty="0"/>
              <a:t>Technical </a:t>
            </a:r>
            <a:r>
              <a:rPr lang="fi-FI" b="1" dirty="0" err="1"/>
              <a:t>reporting</a:t>
            </a:r>
            <a:r>
              <a:rPr lang="fi-FI" b="1" dirty="0"/>
              <a:t> (Chaitawat)</a:t>
            </a:r>
          </a:p>
        </p:txBody>
      </p:sp>
      <p:sp>
        <p:nvSpPr>
          <p:cNvPr id="3" name="Content Placeholder 2">
            <a:extLst>
              <a:ext uri="{FF2B5EF4-FFF2-40B4-BE49-F238E27FC236}">
                <a16:creationId xmlns:a16="http://schemas.microsoft.com/office/drawing/2014/main" id="{9C8B2EC3-92B4-426F-9549-B76A570D2618}"/>
              </a:ext>
            </a:extLst>
          </p:cNvPr>
          <p:cNvSpPr>
            <a:spLocks noGrp="1"/>
          </p:cNvSpPr>
          <p:nvPr>
            <p:ph idx="1"/>
          </p:nvPr>
        </p:nvSpPr>
        <p:spPr>
          <a:xfrm>
            <a:off x="531303" y="1942239"/>
            <a:ext cx="11521280" cy="4191416"/>
          </a:xfrm>
        </p:spPr>
        <p:txBody>
          <a:bodyPr>
            <a:noAutofit/>
          </a:bodyPr>
          <a:lstStyle/>
          <a:p>
            <a:pPr algn="l">
              <a:lnSpc>
                <a:spcPct val="120000"/>
              </a:lnSpc>
            </a:pPr>
            <a:r>
              <a:rPr lang="fi-FI" sz="1800" b="1" dirty="0">
                <a:latin typeface="+mn-lt"/>
              </a:rPr>
              <a:t>Reporting </a:t>
            </a:r>
            <a:r>
              <a:rPr lang="fi-FI" sz="1800" b="1" dirty="0" err="1">
                <a:latin typeface="+mn-lt"/>
              </a:rPr>
              <a:t>period</a:t>
            </a:r>
            <a:r>
              <a:rPr lang="fi-FI" sz="1800" b="1" dirty="0">
                <a:latin typeface="+mn-lt"/>
              </a:rPr>
              <a:t> 1: </a:t>
            </a:r>
            <a:r>
              <a:rPr lang="fi-FI" sz="1800" b="1" dirty="0" err="1">
                <a:latin typeface="+mn-lt"/>
              </a:rPr>
              <a:t>From</a:t>
            </a:r>
            <a:r>
              <a:rPr lang="fi-FI" sz="1800" b="1" dirty="0">
                <a:latin typeface="+mn-lt"/>
              </a:rPr>
              <a:t> </a:t>
            </a:r>
            <a:r>
              <a:rPr lang="fi-FI" sz="1800" b="1" dirty="0" err="1">
                <a:latin typeface="+mn-lt"/>
              </a:rPr>
              <a:t>month</a:t>
            </a:r>
            <a:r>
              <a:rPr lang="fi-FI" sz="1800" b="1" dirty="0">
                <a:latin typeface="+mn-lt"/>
              </a:rPr>
              <a:t> 1 to </a:t>
            </a:r>
            <a:r>
              <a:rPr lang="fi-FI" sz="1800" b="1" dirty="0" err="1">
                <a:latin typeface="+mn-lt"/>
              </a:rPr>
              <a:t>month</a:t>
            </a:r>
            <a:r>
              <a:rPr lang="fi-FI" sz="1800" b="1" dirty="0">
                <a:latin typeface="+mn-lt"/>
              </a:rPr>
              <a:t> 12 (November 2021 to October 2022)</a:t>
            </a:r>
          </a:p>
          <a:p>
            <a:pPr algn="l">
              <a:lnSpc>
                <a:spcPct val="120000"/>
              </a:lnSpc>
            </a:pPr>
            <a:r>
              <a:rPr lang="fi-FI" sz="1800" dirty="0" err="1">
                <a:latin typeface="+mn-lt"/>
              </a:rPr>
              <a:t>Reports</a:t>
            </a:r>
            <a:r>
              <a:rPr lang="fi-FI" sz="1800" dirty="0">
                <a:latin typeface="+mn-lt"/>
              </a:rPr>
              <a:t> to </a:t>
            </a:r>
            <a:r>
              <a:rPr lang="fi-FI" sz="1800" dirty="0" err="1">
                <a:latin typeface="+mn-lt"/>
              </a:rPr>
              <a:t>be</a:t>
            </a:r>
            <a:r>
              <a:rPr lang="fi-FI" sz="1800" dirty="0">
                <a:latin typeface="+mn-lt"/>
              </a:rPr>
              <a:t> </a:t>
            </a:r>
            <a:r>
              <a:rPr lang="fi-FI" sz="1800" dirty="0" err="1">
                <a:latin typeface="+mn-lt"/>
              </a:rPr>
              <a:t>submitted</a:t>
            </a:r>
            <a:endParaRPr lang="fi-FI" sz="1800" dirty="0">
              <a:latin typeface="+mn-lt"/>
            </a:endParaRPr>
          </a:p>
          <a:p>
            <a:pPr marL="606425" indent="-514350" algn="l">
              <a:lnSpc>
                <a:spcPct val="120000"/>
              </a:lnSpc>
              <a:buFont typeface="+mj-lt"/>
              <a:buAutoNum type="arabicPeriod"/>
            </a:pPr>
            <a:r>
              <a:rPr lang="fi-FI" sz="1800" b="1" dirty="0">
                <a:latin typeface="+mn-lt"/>
              </a:rPr>
              <a:t>A </a:t>
            </a:r>
            <a:r>
              <a:rPr lang="fi-FI" sz="1800" b="1" dirty="0" err="1">
                <a:latin typeface="+mn-lt"/>
              </a:rPr>
              <a:t>progress</a:t>
            </a:r>
            <a:r>
              <a:rPr lang="fi-FI" sz="1800" b="1" dirty="0">
                <a:latin typeface="+mn-lt"/>
              </a:rPr>
              <a:t> </a:t>
            </a:r>
            <a:r>
              <a:rPr lang="fi-FI" sz="1800" b="1" dirty="0" err="1">
                <a:latin typeface="+mn-lt"/>
              </a:rPr>
              <a:t>report</a:t>
            </a:r>
            <a:r>
              <a:rPr lang="fi-FI" sz="1800" b="1" dirty="0">
                <a:latin typeface="+mn-lt"/>
              </a:rPr>
              <a:t> on </a:t>
            </a:r>
            <a:r>
              <a:rPr lang="fi-FI" sz="1800" b="1" dirty="0" err="1">
                <a:latin typeface="+mn-lt"/>
              </a:rPr>
              <a:t>the</a:t>
            </a:r>
            <a:r>
              <a:rPr lang="fi-FI" sz="1800" b="1" dirty="0">
                <a:latin typeface="+mn-lt"/>
              </a:rPr>
              <a:t> </a:t>
            </a:r>
            <a:r>
              <a:rPr lang="fi-FI" sz="1800" b="1" dirty="0" err="1">
                <a:latin typeface="+mn-lt"/>
              </a:rPr>
              <a:t>implementation</a:t>
            </a:r>
            <a:r>
              <a:rPr lang="fi-FI" sz="1800" b="1" dirty="0">
                <a:latin typeface="+mn-lt"/>
              </a:rPr>
              <a:t> of </a:t>
            </a:r>
            <a:r>
              <a:rPr lang="fi-FI" sz="1800" b="1" dirty="0" err="1">
                <a:latin typeface="+mn-lt"/>
              </a:rPr>
              <a:t>the</a:t>
            </a:r>
            <a:r>
              <a:rPr lang="fi-FI" sz="1800" b="1" dirty="0">
                <a:latin typeface="+mn-lt"/>
              </a:rPr>
              <a:t> action </a:t>
            </a:r>
            <a:r>
              <a:rPr lang="fi-FI" sz="1800" dirty="0">
                <a:latin typeface="+mn-lt"/>
              </a:rPr>
              <a:t>(</a:t>
            </a:r>
            <a:r>
              <a:rPr lang="fi-FI" sz="1800" dirty="0" err="1">
                <a:latin typeface="+mn-lt"/>
              </a:rPr>
              <a:t>technical</a:t>
            </a:r>
            <a:r>
              <a:rPr lang="fi-FI" sz="1800" dirty="0">
                <a:latin typeface="+mn-lt"/>
              </a:rPr>
              <a:t> </a:t>
            </a:r>
            <a:r>
              <a:rPr lang="fi-FI" sz="1800" dirty="0" err="1">
                <a:latin typeface="+mn-lt"/>
              </a:rPr>
              <a:t>report</a:t>
            </a:r>
            <a:r>
              <a:rPr lang="fi-FI" sz="1800" dirty="0">
                <a:latin typeface="+mn-lt"/>
              </a:rPr>
              <a:t> on </a:t>
            </a:r>
            <a:r>
              <a:rPr lang="fi-FI" sz="1800" dirty="0" err="1">
                <a:latin typeface="+mn-lt"/>
              </a:rPr>
              <a:t>progress</a:t>
            </a:r>
            <a:r>
              <a:rPr lang="fi-FI" sz="1800" dirty="0">
                <a:latin typeface="+mn-lt"/>
              </a:rPr>
              <a:t>). </a:t>
            </a:r>
          </a:p>
          <a:p>
            <a:pPr marL="606425" indent="-514350" algn="l">
              <a:lnSpc>
                <a:spcPct val="120000"/>
              </a:lnSpc>
              <a:buFont typeface="+mj-lt"/>
              <a:buAutoNum type="arabicPeriod"/>
            </a:pPr>
            <a:r>
              <a:rPr lang="fi-FI" sz="1800" b="1" dirty="0">
                <a:latin typeface="+mn-lt"/>
              </a:rPr>
              <a:t>A </a:t>
            </a:r>
            <a:r>
              <a:rPr lang="fi-FI" sz="1800" b="1" dirty="0" err="1">
                <a:latin typeface="+mn-lt"/>
              </a:rPr>
              <a:t>statement</a:t>
            </a:r>
            <a:r>
              <a:rPr lang="fi-FI" sz="1800" b="1" dirty="0">
                <a:latin typeface="+mn-lt"/>
              </a:rPr>
              <a:t> on </a:t>
            </a:r>
            <a:r>
              <a:rPr lang="fi-FI" sz="1800" b="1" dirty="0" err="1">
                <a:latin typeface="+mn-lt"/>
              </a:rPr>
              <a:t>the</a:t>
            </a:r>
            <a:r>
              <a:rPr lang="fi-FI" sz="1800" b="1" dirty="0">
                <a:latin typeface="+mn-lt"/>
              </a:rPr>
              <a:t> </a:t>
            </a:r>
            <a:r>
              <a:rPr lang="fi-FI" sz="1800" b="1" dirty="0" err="1">
                <a:latin typeface="+mn-lt"/>
              </a:rPr>
              <a:t>amount</a:t>
            </a:r>
            <a:r>
              <a:rPr lang="fi-FI" sz="1800" b="1" dirty="0">
                <a:latin typeface="+mn-lt"/>
              </a:rPr>
              <a:t> of </a:t>
            </a:r>
            <a:r>
              <a:rPr lang="fi-FI" sz="1800" b="1" dirty="0" err="1">
                <a:latin typeface="+mn-lt"/>
              </a:rPr>
              <a:t>the</a:t>
            </a:r>
            <a:r>
              <a:rPr lang="fi-FI" sz="1800" b="1" dirty="0">
                <a:latin typeface="+mn-lt"/>
              </a:rPr>
              <a:t> </a:t>
            </a:r>
            <a:r>
              <a:rPr lang="fi-FI" sz="1800" b="1" dirty="0" err="1">
                <a:latin typeface="+mn-lt"/>
              </a:rPr>
              <a:t>previous</a:t>
            </a:r>
            <a:r>
              <a:rPr lang="fi-FI" sz="1800" b="1" dirty="0">
                <a:latin typeface="+mn-lt"/>
              </a:rPr>
              <a:t> </a:t>
            </a:r>
            <a:r>
              <a:rPr lang="fi-FI" sz="1800" b="1" dirty="0" err="1">
                <a:latin typeface="+mn-lt"/>
              </a:rPr>
              <a:t>pre-financing</a:t>
            </a:r>
            <a:r>
              <a:rPr lang="fi-FI" sz="1800" b="1" dirty="0">
                <a:latin typeface="+mn-lt"/>
              </a:rPr>
              <a:t> </a:t>
            </a:r>
            <a:r>
              <a:rPr lang="fi-FI" sz="1800" b="1" dirty="0" err="1">
                <a:latin typeface="+mn-lt"/>
              </a:rPr>
              <a:t>instalment</a:t>
            </a:r>
            <a:r>
              <a:rPr lang="fi-FI" sz="1800" b="1" dirty="0">
                <a:latin typeface="+mn-lt"/>
              </a:rPr>
              <a:t> </a:t>
            </a:r>
            <a:r>
              <a:rPr lang="fi-FI" sz="1800" b="1" dirty="0" err="1">
                <a:latin typeface="+mn-lt"/>
              </a:rPr>
              <a:t>used</a:t>
            </a:r>
            <a:r>
              <a:rPr lang="fi-FI" sz="1800" b="1" dirty="0">
                <a:latin typeface="+mn-lt"/>
              </a:rPr>
              <a:t> to cover </a:t>
            </a:r>
            <a:r>
              <a:rPr lang="fi-FI" sz="1800" b="1" dirty="0" err="1">
                <a:latin typeface="+mn-lt"/>
              </a:rPr>
              <a:t>costs</a:t>
            </a:r>
            <a:r>
              <a:rPr lang="fi-FI" sz="1800" b="1" dirty="0">
                <a:latin typeface="+mn-lt"/>
              </a:rPr>
              <a:t> of </a:t>
            </a:r>
            <a:r>
              <a:rPr lang="fi-FI" sz="1800" b="1" dirty="0" err="1">
                <a:latin typeface="+mn-lt"/>
              </a:rPr>
              <a:t>the</a:t>
            </a:r>
            <a:r>
              <a:rPr lang="fi-FI" sz="1800" b="1" dirty="0">
                <a:latin typeface="+mn-lt"/>
              </a:rPr>
              <a:t> action </a:t>
            </a:r>
            <a:r>
              <a:rPr lang="fi-FI" sz="1800" dirty="0">
                <a:latin typeface="+mn-lt"/>
              </a:rPr>
              <a:t>(</a:t>
            </a:r>
            <a:r>
              <a:rPr lang="fi-FI" sz="1800" dirty="0" err="1">
                <a:latin typeface="+mn-lt"/>
              </a:rPr>
              <a:t>statement</a:t>
            </a:r>
            <a:r>
              <a:rPr lang="fi-FI" sz="1800" dirty="0">
                <a:latin typeface="+mn-lt"/>
              </a:rPr>
              <a:t> on </a:t>
            </a:r>
            <a:r>
              <a:rPr lang="fi-FI" sz="1800" dirty="0" err="1">
                <a:latin typeface="+mn-lt"/>
              </a:rPr>
              <a:t>the</a:t>
            </a:r>
            <a:r>
              <a:rPr lang="fi-FI" sz="1800" dirty="0">
                <a:latin typeface="+mn-lt"/>
              </a:rPr>
              <a:t> </a:t>
            </a:r>
            <a:r>
              <a:rPr lang="fi-FI" sz="1800" dirty="0" err="1">
                <a:latin typeface="+mn-lt"/>
              </a:rPr>
              <a:t>use</a:t>
            </a:r>
            <a:r>
              <a:rPr lang="fi-FI" sz="1800" dirty="0">
                <a:latin typeface="+mn-lt"/>
              </a:rPr>
              <a:t> of </a:t>
            </a:r>
            <a:r>
              <a:rPr lang="fi-FI" sz="1800" dirty="0" err="1">
                <a:latin typeface="+mn-lt"/>
              </a:rPr>
              <a:t>the</a:t>
            </a:r>
            <a:r>
              <a:rPr lang="fi-FI" sz="1800" dirty="0">
                <a:latin typeface="+mn-lt"/>
              </a:rPr>
              <a:t> </a:t>
            </a:r>
            <a:r>
              <a:rPr lang="fi-FI" sz="1800" dirty="0" err="1">
                <a:latin typeface="+mn-lt"/>
              </a:rPr>
              <a:t>previous</a:t>
            </a:r>
            <a:r>
              <a:rPr lang="fi-FI" sz="1800" dirty="0">
                <a:latin typeface="+mn-lt"/>
              </a:rPr>
              <a:t> </a:t>
            </a:r>
            <a:r>
              <a:rPr lang="fi-FI" sz="1800" dirty="0" err="1">
                <a:latin typeface="+mn-lt"/>
              </a:rPr>
              <a:t>pre-financing</a:t>
            </a:r>
            <a:r>
              <a:rPr lang="fi-FI" sz="1800" dirty="0">
                <a:latin typeface="+mn-lt"/>
              </a:rPr>
              <a:t> </a:t>
            </a:r>
            <a:r>
              <a:rPr lang="fi-FI" sz="1800" dirty="0" err="1">
                <a:latin typeface="+mn-lt"/>
              </a:rPr>
              <a:t>instalment</a:t>
            </a:r>
            <a:r>
              <a:rPr lang="fi-FI" sz="1800" dirty="0">
                <a:latin typeface="+mn-lt"/>
              </a:rPr>
              <a:t>).</a:t>
            </a:r>
          </a:p>
          <a:p>
            <a:pPr algn="l">
              <a:lnSpc>
                <a:spcPct val="120000"/>
              </a:lnSpc>
            </a:pPr>
            <a:r>
              <a:rPr lang="fi-FI" sz="1800" dirty="0" err="1">
                <a:latin typeface="+mn-lt"/>
              </a:rPr>
              <a:t>Please</a:t>
            </a:r>
            <a:r>
              <a:rPr lang="fi-FI" sz="1800" dirty="0">
                <a:latin typeface="+mn-lt"/>
              </a:rPr>
              <a:t> </a:t>
            </a:r>
            <a:r>
              <a:rPr lang="fi-FI" sz="1800" dirty="0" err="1">
                <a:latin typeface="+mn-lt"/>
              </a:rPr>
              <a:t>submit</a:t>
            </a:r>
            <a:r>
              <a:rPr lang="fi-FI" sz="1800" dirty="0">
                <a:latin typeface="+mn-lt"/>
              </a:rPr>
              <a:t> </a:t>
            </a:r>
            <a:r>
              <a:rPr lang="fi-FI" sz="1800" dirty="0" err="1">
                <a:latin typeface="+mn-lt"/>
              </a:rPr>
              <a:t>these</a:t>
            </a:r>
            <a:r>
              <a:rPr lang="fi-FI" sz="1800" dirty="0">
                <a:latin typeface="+mn-lt"/>
              </a:rPr>
              <a:t> </a:t>
            </a:r>
            <a:r>
              <a:rPr lang="fi-FI" sz="1800" dirty="0" err="1">
                <a:latin typeface="+mn-lt"/>
              </a:rPr>
              <a:t>two</a:t>
            </a:r>
            <a:r>
              <a:rPr lang="fi-FI" sz="1800" dirty="0">
                <a:latin typeface="+mn-lt"/>
              </a:rPr>
              <a:t> </a:t>
            </a:r>
            <a:r>
              <a:rPr lang="fi-FI" sz="1800" dirty="0" err="1">
                <a:latin typeface="+mn-lt"/>
              </a:rPr>
              <a:t>documents</a:t>
            </a:r>
            <a:r>
              <a:rPr lang="fi-FI" sz="1800" dirty="0">
                <a:latin typeface="+mn-lt"/>
              </a:rPr>
              <a:t> to c</a:t>
            </a:r>
            <a:r>
              <a:rPr lang="fi-FI" sz="1800" dirty="0">
                <a:latin typeface="+mn-lt"/>
                <a:hlinkClick r:id="rId2"/>
              </a:rPr>
              <a:t>haitawat.boonjubun@helsinki.fi</a:t>
            </a:r>
            <a:r>
              <a:rPr lang="fi-FI" sz="1800" dirty="0">
                <a:latin typeface="+mn-lt"/>
              </a:rPr>
              <a:t> </a:t>
            </a:r>
            <a:r>
              <a:rPr lang="fi-FI" sz="1800" b="1" dirty="0" err="1">
                <a:latin typeface="+mn-lt"/>
              </a:rPr>
              <a:t>by</a:t>
            </a:r>
            <a:r>
              <a:rPr lang="fi-FI" sz="1800" b="1" dirty="0">
                <a:latin typeface="+mn-lt"/>
              </a:rPr>
              <a:t> 30th November 2022 </a:t>
            </a:r>
            <a:r>
              <a:rPr lang="fi-FI" sz="1800" dirty="0" err="1">
                <a:latin typeface="+mn-lt"/>
              </a:rPr>
              <a:t>so</a:t>
            </a:r>
            <a:r>
              <a:rPr lang="fi-FI" sz="1800" dirty="0">
                <a:latin typeface="+mn-lt"/>
              </a:rPr>
              <a:t> </a:t>
            </a:r>
            <a:r>
              <a:rPr lang="fi-FI" sz="1800" dirty="0" err="1">
                <a:latin typeface="+mn-lt"/>
              </a:rPr>
              <a:t>that</a:t>
            </a:r>
            <a:r>
              <a:rPr lang="fi-FI" sz="1800" dirty="0">
                <a:latin typeface="+mn-lt"/>
              </a:rPr>
              <a:t> </a:t>
            </a:r>
            <a:r>
              <a:rPr lang="fi-FI" sz="1800" dirty="0" err="1">
                <a:latin typeface="+mn-lt"/>
              </a:rPr>
              <a:t>the</a:t>
            </a:r>
            <a:r>
              <a:rPr lang="fi-FI" sz="1800" dirty="0">
                <a:latin typeface="+mn-lt"/>
              </a:rPr>
              <a:t> </a:t>
            </a:r>
            <a:r>
              <a:rPr lang="fi-FI" sz="1800" dirty="0" err="1">
                <a:latin typeface="+mn-lt"/>
              </a:rPr>
              <a:t>University</a:t>
            </a:r>
            <a:r>
              <a:rPr lang="fi-FI" sz="1800" dirty="0">
                <a:latin typeface="+mn-lt"/>
              </a:rPr>
              <a:t> of Helsinki </a:t>
            </a:r>
            <a:r>
              <a:rPr lang="fi-FI" sz="1800" dirty="0" err="1">
                <a:latin typeface="+mn-lt"/>
              </a:rPr>
              <a:t>will</a:t>
            </a:r>
            <a:r>
              <a:rPr lang="fi-FI" sz="1800" dirty="0">
                <a:latin typeface="+mn-lt"/>
              </a:rPr>
              <a:t> </a:t>
            </a:r>
            <a:r>
              <a:rPr lang="fi-FI" sz="1800" dirty="0" err="1">
                <a:latin typeface="+mn-lt"/>
              </a:rPr>
              <a:t>consolidate</a:t>
            </a:r>
            <a:r>
              <a:rPr lang="fi-FI" sz="1800" dirty="0">
                <a:latin typeface="+mn-lt"/>
              </a:rPr>
              <a:t> </a:t>
            </a:r>
            <a:r>
              <a:rPr lang="fi-FI" sz="1800" dirty="0" err="1">
                <a:latin typeface="+mn-lt"/>
              </a:rPr>
              <a:t>the</a:t>
            </a:r>
            <a:r>
              <a:rPr lang="fi-FI" sz="1800" dirty="0">
                <a:latin typeface="+mn-lt"/>
              </a:rPr>
              <a:t> </a:t>
            </a:r>
            <a:r>
              <a:rPr lang="fi-FI" sz="1800" dirty="0" err="1">
                <a:latin typeface="+mn-lt"/>
              </a:rPr>
              <a:t>reports</a:t>
            </a:r>
            <a:r>
              <a:rPr lang="fi-FI" sz="1800" dirty="0">
                <a:latin typeface="+mn-lt"/>
              </a:rPr>
              <a:t> and </a:t>
            </a:r>
            <a:r>
              <a:rPr lang="fi-FI" sz="1800" dirty="0" err="1">
                <a:latin typeface="+mn-lt"/>
              </a:rPr>
              <a:t>submit</a:t>
            </a:r>
            <a:r>
              <a:rPr lang="fi-FI" sz="1800" dirty="0">
                <a:latin typeface="+mn-lt"/>
              </a:rPr>
              <a:t> </a:t>
            </a:r>
            <a:r>
              <a:rPr lang="fi-FI" sz="1800" dirty="0" err="1">
                <a:latin typeface="+mn-lt"/>
              </a:rPr>
              <a:t>them</a:t>
            </a:r>
            <a:r>
              <a:rPr lang="fi-FI" sz="1800" dirty="0">
                <a:latin typeface="+mn-lt"/>
              </a:rPr>
              <a:t> to </a:t>
            </a:r>
            <a:r>
              <a:rPr lang="fi-FI" sz="1800" dirty="0" err="1">
                <a:latin typeface="+mn-lt"/>
              </a:rPr>
              <a:t>the</a:t>
            </a:r>
            <a:r>
              <a:rPr lang="fi-FI" sz="1800" dirty="0">
                <a:latin typeface="+mn-lt"/>
              </a:rPr>
              <a:t> EC </a:t>
            </a:r>
            <a:r>
              <a:rPr lang="fi-FI" sz="1800" dirty="0" err="1">
                <a:latin typeface="+mn-lt"/>
              </a:rPr>
              <a:t>by</a:t>
            </a:r>
            <a:r>
              <a:rPr lang="fi-FI" sz="1800" dirty="0">
                <a:latin typeface="+mn-lt"/>
              </a:rPr>
              <a:t> 16th </a:t>
            </a:r>
            <a:r>
              <a:rPr lang="fi-FI" sz="1800" dirty="0" err="1">
                <a:latin typeface="+mn-lt"/>
              </a:rPr>
              <a:t>December</a:t>
            </a:r>
            <a:r>
              <a:rPr lang="fi-FI" sz="1800" dirty="0">
                <a:latin typeface="+mn-lt"/>
              </a:rPr>
              <a:t> 2022. </a:t>
            </a:r>
          </a:p>
          <a:p>
            <a:pPr algn="l">
              <a:lnSpc>
                <a:spcPct val="120000"/>
              </a:lnSpc>
            </a:pPr>
            <a:endParaRPr lang="fi-FI" sz="1800" dirty="0">
              <a:latin typeface="+mn-lt"/>
            </a:endParaRPr>
          </a:p>
          <a:p>
            <a:pPr algn="just">
              <a:lnSpc>
                <a:spcPct val="120000"/>
              </a:lnSpc>
            </a:pPr>
            <a:r>
              <a:rPr lang="fi-FI" sz="1800" dirty="0" err="1">
                <a:latin typeface="+mn-lt"/>
              </a:rPr>
              <a:t>The</a:t>
            </a:r>
            <a:r>
              <a:rPr lang="fi-FI" sz="1800" dirty="0">
                <a:latin typeface="+mn-lt"/>
              </a:rPr>
              <a:t> </a:t>
            </a:r>
            <a:r>
              <a:rPr lang="fi-FI" sz="1800" dirty="0" err="1">
                <a:latin typeface="+mn-lt"/>
              </a:rPr>
              <a:t>University</a:t>
            </a:r>
            <a:r>
              <a:rPr lang="fi-FI" sz="1800" dirty="0">
                <a:latin typeface="+mn-lt"/>
              </a:rPr>
              <a:t> of Helsinki </a:t>
            </a:r>
            <a:r>
              <a:rPr lang="fi-FI" sz="1800" dirty="0" err="1">
                <a:latin typeface="+mn-lt"/>
              </a:rPr>
              <a:t>will</a:t>
            </a:r>
            <a:r>
              <a:rPr lang="fi-FI" sz="1800" dirty="0">
                <a:latin typeface="+mn-lt"/>
              </a:rPr>
              <a:t> </a:t>
            </a:r>
            <a:r>
              <a:rPr lang="fi-FI" sz="1800" dirty="0" err="1">
                <a:latin typeface="+mn-lt"/>
              </a:rPr>
              <a:t>send</a:t>
            </a:r>
            <a:r>
              <a:rPr lang="fi-FI" sz="1800" dirty="0">
                <a:latin typeface="+mn-lt"/>
              </a:rPr>
              <a:t> to </a:t>
            </a:r>
            <a:r>
              <a:rPr lang="fi-FI" sz="1800" dirty="0" err="1">
                <a:latin typeface="+mn-lt"/>
              </a:rPr>
              <a:t>you</a:t>
            </a:r>
            <a:r>
              <a:rPr lang="fi-FI" sz="1800" dirty="0">
                <a:latin typeface="+mn-lt"/>
              </a:rPr>
              <a:t> </a:t>
            </a:r>
            <a:r>
              <a:rPr lang="fi-FI" sz="1800" dirty="0" err="1">
                <a:latin typeface="+mn-lt"/>
              </a:rPr>
              <a:t>the</a:t>
            </a:r>
            <a:r>
              <a:rPr lang="fi-FI" sz="1800" dirty="0">
                <a:latin typeface="+mn-lt"/>
              </a:rPr>
              <a:t> </a:t>
            </a:r>
            <a:r>
              <a:rPr lang="fi-FI" sz="1800" dirty="0" err="1">
                <a:latin typeface="+mn-lt"/>
              </a:rPr>
              <a:t>guidelines</a:t>
            </a:r>
            <a:r>
              <a:rPr lang="fi-FI" sz="1800" dirty="0">
                <a:latin typeface="+mn-lt"/>
              </a:rPr>
              <a:t> for </a:t>
            </a:r>
            <a:r>
              <a:rPr lang="fi-FI" sz="1800" dirty="0" err="1">
                <a:latin typeface="+mn-lt"/>
              </a:rPr>
              <a:t>writing</a:t>
            </a:r>
            <a:r>
              <a:rPr lang="fi-FI" sz="1800" dirty="0">
                <a:latin typeface="+mn-lt"/>
              </a:rPr>
              <a:t> a </a:t>
            </a:r>
            <a:r>
              <a:rPr lang="fi-FI" sz="1800" dirty="0" err="1">
                <a:latin typeface="+mn-lt"/>
              </a:rPr>
              <a:t>progress</a:t>
            </a:r>
            <a:r>
              <a:rPr lang="fi-FI" sz="1800" dirty="0">
                <a:latin typeface="+mn-lt"/>
              </a:rPr>
              <a:t> </a:t>
            </a:r>
            <a:r>
              <a:rPr lang="fi-FI" sz="1800" dirty="0" err="1">
                <a:latin typeface="+mn-lt"/>
              </a:rPr>
              <a:t>report</a:t>
            </a:r>
            <a:r>
              <a:rPr lang="fi-FI" sz="1800" dirty="0">
                <a:latin typeface="+mn-lt"/>
              </a:rPr>
              <a:t> and a </a:t>
            </a:r>
            <a:r>
              <a:rPr lang="fi-FI" sz="1800" dirty="0" err="1">
                <a:latin typeface="+mn-lt"/>
              </a:rPr>
              <a:t>financial</a:t>
            </a:r>
            <a:r>
              <a:rPr lang="fi-FI" sz="1800" dirty="0">
                <a:latin typeface="+mn-lt"/>
              </a:rPr>
              <a:t> </a:t>
            </a:r>
            <a:r>
              <a:rPr lang="fi-FI" sz="1800" dirty="0" err="1">
                <a:latin typeface="+mn-lt"/>
              </a:rPr>
              <a:t>statement</a:t>
            </a:r>
            <a:r>
              <a:rPr lang="fi-FI" sz="1800" dirty="0">
                <a:latin typeface="+mn-lt"/>
              </a:rPr>
              <a:t> (</a:t>
            </a:r>
            <a:r>
              <a:rPr lang="fi-FI" sz="1800" dirty="0" err="1">
                <a:latin typeface="+mn-lt"/>
              </a:rPr>
              <a:t>Currency</a:t>
            </a:r>
            <a:r>
              <a:rPr lang="fi-FI" sz="1800" dirty="0">
                <a:latin typeface="+mn-lt"/>
              </a:rPr>
              <a:t>: Euro) </a:t>
            </a:r>
            <a:r>
              <a:rPr lang="fi-FI" sz="1800" dirty="0" err="1">
                <a:latin typeface="+mn-lt"/>
              </a:rPr>
              <a:t>by</a:t>
            </a:r>
            <a:r>
              <a:rPr lang="fi-FI" sz="1800" dirty="0">
                <a:latin typeface="+mn-lt"/>
              </a:rPr>
              <a:t> 1st November 2022.</a:t>
            </a:r>
          </a:p>
          <a:p>
            <a:pPr algn="l">
              <a:lnSpc>
                <a:spcPct val="120000"/>
              </a:lnSpc>
            </a:pPr>
            <a:endParaRPr lang="fi-FI" sz="1800" dirty="0">
              <a:latin typeface="+mn-lt"/>
            </a:endParaRPr>
          </a:p>
        </p:txBody>
      </p:sp>
    </p:spTree>
    <p:extLst>
      <p:ext uri="{BB962C8B-B14F-4D97-AF65-F5344CB8AC3E}">
        <p14:creationId xmlns:p14="http://schemas.microsoft.com/office/powerpoint/2010/main" val="422418176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26637-D8CB-46A9-AE80-E7E08D6A5FFA}"/>
              </a:ext>
            </a:extLst>
          </p:cNvPr>
          <p:cNvSpPr>
            <a:spLocks noGrp="1"/>
          </p:cNvSpPr>
          <p:nvPr>
            <p:ph type="title"/>
          </p:nvPr>
        </p:nvSpPr>
        <p:spPr/>
        <p:txBody>
          <a:bodyPr/>
          <a:lstStyle/>
          <a:p>
            <a:r>
              <a:rPr lang="fi-FI" b="1" dirty="0"/>
              <a:t>Next </a:t>
            </a:r>
            <a:r>
              <a:rPr lang="fi-FI" b="1" dirty="0" err="1"/>
              <a:t>steps</a:t>
            </a:r>
            <a:endParaRPr lang="fi-FI" b="1" dirty="0"/>
          </a:p>
        </p:txBody>
      </p:sp>
      <p:sp>
        <p:nvSpPr>
          <p:cNvPr id="3" name="TextBox 2">
            <a:extLst>
              <a:ext uri="{FF2B5EF4-FFF2-40B4-BE49-F238E27FC236}">
                <a16:creationId xmlns:a16="http://schemas.microsoft.com/office/drawing/2014/main" id="{5A35E85C-A429-63B9-2812-D85471F6C786}"/>
              </a:ext>
            </a:extLst>
          </p:cNvPr>
          <p:cNvSpPr txBox="1"/>
          <p:nvPr/>
        </p:nvSpPr>
        <p:spPr>
          <a:xfrm>
            <a:off x="558799" y="1757573"/>
            <a:ext cx="11297841" cy="5262979"/>
          </a:xfrm>
          <a:prstGeom prst="rect">
            <a:avLst/>
          </a:prstGeom>
          <a:noFill/>
        </p:spPr>
        <p:txBody>
          <a:bodyPr wrap="square">
            <a:spAutoFit/>
          </a:bodyPr>
          <a:lstStyle/>
          <a:p>
            <a:r>
              <a:rPr lang="en-GB" sz="2400" b="1" dirty="0">
                <a:solidFill>
                  <a:srgbClr val="C00000"/>
                </a:solidFill>
                <a:effectLst/>
                <a:latin typeface="Times New Roman" panose="02020603050405020304" pitchFamily="18" charset="0"/>
              </a:rPr>
              <a:t>Everybody:</a:t>
            </a:r>
          </a:p>
          <a:p>
            <a:r>
              <a:rPr lang="en-GB" sz="2400" dirty="0">
                <a:effectLst/>
                <a:latin typeface="Times New Roman" panose="02020603050405020304" pitchFamily="18" charset="0"/>
              </a:rPr>
              <a:t>Date for next meeting (online monthly progress meetings</a:t>
            </a:r>
          </a:p>
          <a:p>
            <a:r>
              <a:rPr lang="en-GB" sz="2400" dirty="0">
                <a:latin typeface="Times New Roman" panose="02020603050405020304" pitchFamily="18" charset="0"/>
              </a:rPr>
              <a:t>Distribute the questionnaire for interviews</a:t>
            </a:r>
          </a:p>
          <a:p>
            <a:r>
              <a:rPr lang="en-GB" sz="2400" dirty="0">
                <a:effectLst/>
                <a:latin typeface="Times New Roman" panose="02020603050405020304" pitchFamily="18" charset="0"/>
              </a:rPr>
              <a:t>Provide comments/feedback on the questionnaire, by 15 November</a:t>
            </a:r>
          </a:p>
          <a:p>
            <a:r>
              <a:rPr lang="en-GB" sz="2400" dirty="0">
                <a:latin typeface="Times New Roman" panose="02020603050405020304" pitchFamily="18" charset="0"/>
              </a:rPr>
              <a:t>Start interviewing</a:t>
            </a:r>
          </a:p>
          <a:p>
            <a:r>
              <a:rPr lang="en-GB" sz="2400" dirty="0">
                <a:latin typeface="Times New Roman" panose="02020603050405020304" pitchFamily="18" charset="0"/>
              </a:rPr>
              <a:t>Agree on the software to be used for coding transcribed interviews</a:t>
            </a:r>
          </a:p>
          <a:p>
            <a:r>
              <a:rPr lang="en-GB" sz="2400" dirty="0">
                <a:latin typeface="Times New Roman" panose="02020603050405020304" pitchFamily="18" charset="0"/>
              </a:rPr>
              <a:t>Deliver to HU the midterm progress report</a:t>
            </a:r>
          </a:p>
          <a:p>
            <a:endParaRPr lang="en-GB" sz="2400" b="1" dirty="0">
              <a:solidFill>
                <a:srgbClr val="C00000"/>
              </a:solidFill>
              <a:effectLst/>
              <a:latin typeface="Times New Roman" panose="02020603050405020304" pitchFamily="18" charset="0"/>
            </a:endParaRPr>
          </a:p>
          <a:p>
            <a:r>
              <a:rPr lang="en-GB" sz="2400" b="1" dirty="0">
                <a:solidFill>
                  <a:srgbClr val="C00000"/>
                </a:solidFill>
                <a:latin typeface="Times New Roman" panose="02020603050405020304" pitchFamily="18" charset="0"/>
              </a:rPr>
              <a:t>CELSI/HU</a:t>
            </a:r>
          </a:p>
          <a:p>
            <a:r>
              <a:rPr lang="en-GB" sz="2400" dirty="0">
                <a:latin typeface="Times New Roman" panose="02020603050405020304" pitchFamily="18" charset="0"/>
              </a:rPr>
              <a:t>Deliverables from WP1 and WP2 (conceptual framework, database, etc.)</a:t>
            </a:r>
          </a:p>
          <a:p>
            <a:r>
              <a:rPr lang="en-GB" sz="2400" dirty="0">
                <a:latin typeface="Times New Roman" panose="02020603050405020304" pitchFamily="18" charset="0"/>
              </a:rPr>
              <a:t>Start analysis of the database data (CELSI/SOFI)</a:t>
            </a:r>
          </a:p>
          <a:p>
            <a:r>
              <a:rPr lang="en-GB" sz="2400" dirty="0">
                <a:latin typeface="Times New Roman" panose="02020603050405020304" pitchFamily="18" charset="0"/>
              </a:rPr>
              <a:t>Start putting together codes for the deductive coding</a:t>
            </a:r>
          </a:p>
          <a:p>
            <a:r>
              <a:rPr lang="en-GB" sz="2400" dirty="0">
                <a:latin typeface="Times New Roman" panose="02020603050405020304" pitchFamily="18" charset="0"/>
              </a:rPr>
              <a:t>Deliver progress report to the EC and ask for second pre-payment</a:t>
            </a:r>
          </a:p>
          <a:p>
            <a:endParaRPr lang="en-GB" sz="2400" b="1" dirty="0">
              <a:solidFill>
                <a:srgbClr val="C00000"/>
              </a:solidFill>
              <a:latin typeface="Times New Roman" panose="02020603050405020304" pitchFamily="18" charset="0"/>
            </a:endParaRPr>
          </a:p>
        </p:txBody>
      </p:sp>
    </p:spTree>
    <p:extLst>
      <p:ext uri="{BB962C8B-B14F-4D97-AF65-F5344CB8AC3E}">
        <p14:creationId xmlns:p14="http://schemas.microsoft.com/office/powerpoint/2010/main" val="422292678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1F57C-CD46-4EB3-9596-BA9C16970C79}"/>
              </a:ext>
            </a:extLst>
          </p:cNvPr>
          <p:cNvSpPr>
            <a:spLocks noGrp="1"/>
          </p:cNvSpPr>
          <p:nvPr>
            <p:ph type="title"/>
          </p:nvPr>
        </p:nvSpPr>
        <p:spPr/>
        <p:txBody>
          <a:bodyPr/>
          <a:lstStyle/>
          <a:p>
            <a:r>
              <a:rPr lang="fi-FI" b="1" dirty="0" err="1"/>
              <a:t>Thank</a:t>
            </a:r>
            <a:r>
              <a:rPr lang="fi-FI" b="1" dirty="0"/>
              <a:t> </a:t>
            </a:r>
            <a:r>
              <a:rPr lang="fi-FI" b="1" dirty="0" err="1"/>
              <a:t>you</a:t>
            </a:r>
            <a:endParaRPr lang="fi-FI" b="1" dirty="0"/>
          </a:p>
        </p:txBody>
      </p:sp>
    </p:spTree>
    <p:extLst>
      <p:ext uri="{BB962C8B-B14F-4D97-AF65-F5344CB8AC3E}">
        <p14:creationId xmlns:p14="http://schemas.microsoft.com/office/powerpoint/2010/main" val="4041707646"/>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0"/>
          <p:cNvSpPr>
            <a:spLocks noGrp="1"/>
          </p:cNvSpPr>
          <p:nvPr>
            <p:ph type="title"/>
          </p:nvPr>
        </p:nvSpPr>
        <p:spPr>
          <a:xfrm>
            <a:off x="335360" y="468660"/>
            <a:ext cx="11521280" cy="667462"/>
          </a:xfrm>
        </p:spPr>
        <p:txBody>
          <a:bodyPr/>
          <a:lstStyle/>
          <a:p>
            <a:r>
              <a:rPr lang="fi-FI" dirty="0" err="1"/>
              <a:t>Programme</a:t>
            </a:r>
            <a:r>
              <a:rPr lang="fi-FI" dirty="0"/>
              <a:t> (in CET </a:t>
            </a:r>
            <a:r>
              <a:rPr lang="fi-FI" dirty="0" err="1"/>
              <a:t>time</a:t>
            </a:r>
            <a:r>
              <a:rPr lang="fi-FI" dirty="0"/>
              <a:t>)</a:t>
            </a:r>
            <a:endParaRPr lang="fi-FI" dirty="0">
              <a:solidFill>
                <a:srgbClr val="FF0000"/>
              </a:solidFill>
            </a:endParaRPr>
          </a:p>
        </p:txBody>
      </p:sp>
      <p:sp>
        <p:nvSpPr>
          <p:cNvPr id="3" name="Sisällön paikkamerkki 2"/>
          <p:cNvSpPr>
            <a:spLocks noGrp="1"/>
          </p:cNvSpPr>
          <p:nvPr>
            <p:ph idx="1"/>
          </p:nvPr>
        </p:nvSpPr>
        <p:spPr>
          <a:xfrm>
            <a:off x="335360" y="1287252"/>
            <a:ext cx="11521280" cy="4917967"/>
          </a:xfrm>
        </p:spPr>
        <p:txBody>
          <a:bodyPr>
            <a:normAutofit fontScale="62500" lnSpcReduction="20000"/>
          </a:bodyPr>
          <a:lstStyle/>
          <a:p>
            <a:pPr algn="l">
              <a:lnSpc>
                <a:spcPct val="130000"/>
              </a:lnSpc>
            </a:pPr>
            <a:r>
              <a:rPr lang="en-GB" dirty="0"/>
              <a:t>10:00 – 10:10 	</a:t>
            </a:r>
            <a:r>
              <a:rPr lang="en-GB" b="1" dirty="0">
                <a:solidFill>
                  <a:srgbClr val="C00000"/>
                </a:solidFill>
              </a:rPr>
              <a:t>Opening welcome </a:t>
            </a:r>
          </a:p>
          <a:p>
            <a:pPr algn="l">
              <a:lnSpc>
                <a:spcPct val="130000"/>
              </a:lnSpc>
            </a:pPr>
            <a:r>
              <a:rPr lang="en-GB" dirty="0"/>
              <a:t>		Minna van Gerven, TAU/HU, overall project coordinator of DEFEN-CE</a:t>
            </a:r>
            <a:endParaRPr lang="fi-FI" dirty="0"/>
          </a:p>
          <a:p>
            <a:pPr algn="l">
              <a:lnSpc>
                <a:spcPct val="130000"/>
              </a:lnSpc>
            </a:pPr>
            <a:r>
              <a:rPr lang="en-GB" dirty="0"/>
              <a:t>10:10 – 10:40 	</a:t>
            </a:r>
            <a:r>
              <a:rPr lang="en-GB" b="1" dirty="0">
                <a:solidFill>
                  <a:srgbClr val="C00000"/>
                </a:solidFill>
              </a:rPr>
              <a:t>National fieldwork: dataset</a:t>
            </a:r>
            <a:endParaRPr lang="fi-FI" dirty="0">
              <a:solidFill>
                <a:srgbClr val="C00000"/>
              </a:solidFill>
            </a:endParaRPr>
          </a:p>
          <a:p>
            <a:pPr algn="l">
              <a:lnSpc>
                <a:spcPct val="130000"/>
              </a:lnSpc>
            </a:pPr>
            <a:r>
              <a:rPr lang="en-GB" dirty="0"/>
              <a:t>		</a:t>
            </a:r>
            <a:r>
              <a:rPr lang="en-GB" dirty="0" err="1"/>
              <a:t>Barbora</a:t>
            </a:r>
            <a:r>
              <a:rPr lang="en-GB" dirty="0"/>
              <a:t> </a:t>
            </a:r>
            <a:r>
              <a:rPr lang="en-GB" dirty="0" err="1"/>
              <a:t>Holubová</a:t>
            </a:r>
            <a:r>
              <a:rPr lang="en-GB" dirty="0"/>
              <a:t>, CELSI</a:t>
            </a:r>
            <a:endParaRPr lang="fi-FI" dirty="0"/>
          </a:p>
          <a:p>
            <a:pPr algn="l">
              <a:lnSpc>
                <a:spcPct val="130000"/>
              </a:lnSpc>
            </a:pPr>
            <a:r>
              <a:rPr lang="en-GB" dirty="0"/>
              <a:t>10:40– 11:20	</a:t>
            </a:r>
            <a:r>
              <a:rPr lang="fi-FI" b="1" dirty="0">
                <a:solidFill>
                  <a:srgbClr val="C00000"/>
                </a:solidFill>
              </a:rPr>
              <a:t>National </a:t>
            </a:r>
            <a:r>
              <a:rPr lang="fi-FI" b="1" dirty="0" err="1">
                <a:solidFill>
                  <a:srgbClr val="C00000"/>
                </a:solidFill>
              </a:rPr>
              <a:t>fieldwork</a:t>
            </a:r>
            <a:r>
              <a:rPr lang="fi-FI" b="1" dirty="0">
                <a:solidFill>
                  <a:srgbClr val="C00000"/>
                </a:solidFill>
              </a:rPr>
              <a:t>: </a:t>
            </a:r>
            <a:r>
              <a:rPr lang="fi-FI" b="1" dirty="0" err="1">
                <a:solidFill>
                  <a:srgbClr val="C00000"/>
                </a:solidFill>
              </a:rPr>
              <a:t>interviews</a:t>
            </a:r>
            <a:r>
              <a:rPr lang="fi-FI" b="1" dirty="0">
                <a:solidFill>
                  <a:srgbClr val="C00000"/>
                </a:solidFill>
              </a:rPr>
              <a:t> and </a:t>
            </a:r>
            <a:r>
              <a:rPr lang="fi-FI" b="1" dirty="0" err="1">
                <a:solidFill>
                  <a:srgbClr val="C00000"/>
                </a:solidFill>
              </a:rPr>
              <a:t>stakeholders</a:t>
            </a:r>
            <a:endParaRPr lang="fi-FI" b="1" dirty="0">
              <a:solidFill>
                <a:srgbClr val="C00000"/>
              </a:solidFill>
            </a:endParaRPr>
          </a:p>
          <a:p>
            <a:pPr algn="l">
              <a:lnSpc>
                <a:spcPct val="130000"/>
              </a:lnSpc>
            </a:pPr>
            <a:r>
              <a:rPr lang="fi-FI" dirty="0">
                <a:solidFill>
                  <a:srgbClr val="C00000"/>
                </a:solidFill>
              </a:rPr>
              <a:t>		</a:t>
            </a:r>
            <a:r>
              <a:rPr lang="en-GB" dirty="0"/>
              <a:t>Marta Kahancová, CELSI, scientific coordinator of DEFEN-CE</a:t>
            </a:r>
            <a:endParaRPr lang="fi-FI" dirty="0"/>
          </a:p>
          <a:p>
            <a:pPr algn="l">
              <a:lnSpc>
                <a:spcPct val="130000"/>
              </a:lnSpc>
            </a:pPr>
            <a:r>
              <a:rPr lang="en-GB" dirty="0"/>
              <a:t>11:20 – 11:40	</a:t>
            </a:r>
            <a:r>
              <a:rPr lang="fi-FI" b="1" dirty="0" err="1">
                <a:solidFill>
                  <a:srgbClr val="C00000"/>
                </a:solidFill>
              </a:rPr>
              <a:t>Discussion</a:t>
            </a:r>
            <a:r>
              <a:rPr lang="fi-FI" b="1" dirty="0">
                <a:solidFill>
                  <a:srgbClr val="C00000"/>
                </a:solidFill>
              </a:rPr>
              <a:t> of </a:t>
            </a:r>
            <a:r>
              <a:rPr lang="fi-FI" b="1" dirty="0" err="1">
                <a:solidFill>
                  <a:srgbClr val="C00000"/>
                </a:solidFill>
              </a:rPr>
              <a:t>midterm</a:t>
            </a:r>
            <a:r>
              <a:rPr lang="fi-FI" b="1" dirty="0">
                <a:solidFill>
                  <a:srgbClr val="C00000"/>
                </a:solidFill>
              </a:rPr>
              <a:t> </a:t>
            </a:r>
            <a:r>
              <a:rPr lang="fi-FI" b="1" dirty="0" err="1">
                <a:solidFill>
                  <a:srgbClr val="C00000"/>
                </a:solidFill>
              </a:rPr>
              <a:t>seminar</a:t>
            </a:r>
            <a:r>
              <a:rPr lang="fi-FI" b="1" dirty="0">
                <a:solidFill>
                  <a:srgbClr val="C00000"/>
                </a:solidFill>
              </a:rPr>
              <a:t> and </a:t>
            </a:r>
            <a:r>
              <a:rPr lang="fi-FI" b="1" dirty="0" err="1">
                <a:solidFill>
                  <a:srgbClr val="C00000"/>
                </a:solidFill>
              </a:rPr>
              <a:t>dissemination</a:t>
            </a:r>
            <a:endParaRPr lang="fi-FI" b="1" dirty="0">
              <a:solidFill>
                <a:srgbClr val="C00000"/>
              </a:solidFill>
            </a:endParaRPr>
          </a:p>
          <a:p>
            <a:pPr algn="l">
              <a:lnSpc>
                <a:spcPct val="130000"/>
              </a:lnSpc>
            </a:pPr>
            <a:r>
              <a:rPr lang="fi-FI" dirty="0">
                <a:solidFill>
                  <a:srgbClr val="C00000"/>
                </a:solidFill>
              </a:rPr>
              <a:t>		</a:t>
            </a:r>
            <a:r>
              <a:rPr lang="fi-FI" dirty="0"/>
              <a:t>Inga Blaziene, </a:t>
            </a:r>
            <a:r>
              <a:rPr lang="fi-FI" dirty="0" err="1"/>
              <a:t>Lithuanian</a:t>
            </a:r>
            <a:r>
              <a:rPr lang="fi-FI" dirty="0"/>
              <a:t> </a:t>
            </a:r>
            <a:r>
              <a:rPr lang="fi-FI" dirty="0" err="1"/>
              <a:t>Social</a:t>
            </a:r>
            <a:r>
              <a:rPr lang="fi-FI" dirty="0"/>
              <a:t> </a:t>
            </a:r>
            <a:r>
              <a:rPr lang="fi-FI" dirty="0" err="1"/>
              <a:t>Research</a:t>
            </a:r>
            <a:r>
              <a:rPr lang="fi-FI" dirty="0"/>
              <a:t> Centre		</a:t>
            </a:r>
          </a:p>
          <a:p>
            <a:pPr algn="l">
              <a:lnSpc>
                <a:spcPct val="130000"/>
              </a:lnSpc>
            </a:pPr>
            <a:r>
              <a:rPr lang="en-GB" dirty="0"/>
              <a:t>		Marta Kahancová, CELSI, scientific coordinator of DEFEN-CE</a:t>
            </a:r>
            <a:endParaRPr lang="fi-FI" dirty="0"/>
          </a:p>
          <a:p>
            <a:pPr algn="l">
              <a:lnSpc>
                <a:spcPct val="130000"/>
              </a:lnSpc>
            </a:pPr>
            <a:r>
              <a:rPr lang="en-GB" dirty="0"/>
              <a:t>11:40 – 12:00 	</a:t>
            </a:r>
            <a:r>
              <a:rPr lang="en-GB" b="1" dirty="0">
                <a:solidFill>
                  <a:srgbClr val="C00000"/>
                </a:solidFill>
              </a:rPr>
              <a:t>Progress reporting, financial statements, and next steps</a:t>
            </a:r>
          </a:p>
          <a:p>
            <a:pPr algn="l">
              <a:lnSpc>
                <a:spcPct val="130000"/>
              </a:lnSpc>
            </a:pPr>
            <a:r>
              <a:rPr lang="en-GB" dirty="0"/>
              <a:t>12:00	 	</a:t>
            </a:r>
            <a:r>
              <a:rPr lang="fi-FI" b="1" dirty="0" err="1">
                <a:solidFill>
                  <a:srgbClr val="C00000"/>
                </a:solidFill>
              </a:rPr>
              <a:t>End</a:t>
            </a:r>
            <a:r>
              <a:rPr lang="fi-FI" b="1" dirty="0">
                <a:solidFill>
                  <a:srgbClr val="C00000"/>
                </a:solidFill>
              </a:rPr>
              <a:t> of </a:t>
            </a:r>
            <a:r>
              <a:rPr lang="fi-FI" b="1" dirty="0" err="1">
                <a:solidFill>
                  <a:srgbClr val="C00000"/>
                </a:solidFill>
              </a:rPr>
              <a:t>the</a:t>
            </a:r>
            <a:r>
              <a:rPr lang="fi-FI" b="1" dirty="0">
                <a:solidFill>
                  <a:srgbClr val="C00000"/>
                </a:solidFill>
              </a:rPr>
              <a:t> </a:t>
            </a:r>
            <a:r>
              <a:rPr lang="fi-FI" b="1" dirty="0" err="1">
                <a:solidFill>
                  <a:srgbClr val="C00000"/>
                </a:solidFill>
              </a:rPr>
              <a:t>meeting</a:t>
            </a:r>
            <a:endParaRPr lang="fi-FI" dirty="0">
              <a:solidFill>
                <a:srgbClr val="C00000"/>
              </a:solidFill>
            </a:endParaRPr>
          </a:p>
          <a:p>
            <a:pPr algn="l">
              <a:lnSpc>
                <a:spcPct val="130000"/>
              </a:lnSpc>
            </a:pPr>
            <a:endParaRPr lang="en-US" dirty="0"/>
          </a:p>
          <a:p>
            <a:pPr algn="l">
              <a:lnSpc>
                <a:spcPct val="130000"/>
              </a:lnSpc>
            </a:pPr>
            <a:endParaRPr lang="fi-FI" dirty="0"/>
          </a:p>
        </p:txBody>
      </p:sp>
      <p:sp>
        <p:nvSpPr>
          <p:cNvPr id="4" name="Päivämäärän paikkamerkki 3"/>
          <p:cNvSpPr>
            <a:spLocks noGrp="1"/>
          </p:cNvSpPr>
          <p:nvPr>
            <p:ph type="dt" sz="half" idx="10"/>
          </p:nvPr>
        </p:nvSpPr>
        <p:spPr>
          <a:xfrm>
            <a:off x="1202054" y="6293485"/>
            <a:ext cx="1226906" cy="365125"/>
          </a:xfrm>
        </p:spPr>
        <p:txBody>
          <a:bodyPr/>
          <a:lstStyle/>
          <a:p>
            <a:r>
              <a:rPr lang="en-GB" dirty="0"/>
              <a:t>VS/2021/0196</a:t>
            </a:r>
            <a:endParaRPr lang="fi-FI" dirty="0"/>
          </a:p>
        </p:txBody>
      </p:sp>
      <p:sp>
        <p:nvSpPr>
          <p:cNvPr id="6" name="Dian numeron paikkamerkki 5"/>
          <p:cNvSpPr>
            <a:spLocks noGrp="1"/>
          </p:cNvSpPr>
          <p:nvPr>
            <p:ph type="sldNum" sz="quarter" idx="12"/>
          </p:nvPr>
        </p:nvSpPr>
        <p:spPr/>
        <p:txBody>
          <a:bodyPr/>
          <a:lstStyle/>
          <a:p>
            <a:fld id="{4669315E-5A66-CF44-AE5D-C333B2F730C4}" type="slidenum">
              <a:rPr lang="en-GB" smtClean="0"/>
              <a:pPr/>
              <a:t>2</a:t>
            </a:fld>
            <a:endParaRPr lang="en-GB"/>
          </a:p>
        </p:txBody>
      </p:sp>
      <p:pic>
        <p:nvPicPr>
          <p:cNvPr id="8" name="Picture 7" descr="A blue screen with yellow stars&#10;&#10;Description automatically generated with low confidence">
            <a:extLst>
              <a:ext uri="{FF2B5EF4-FFF2-40B4-BE49-F238E27FC236}">
                <a16:creationId xmlns:a16="http://schemas.microsoft.com/office/drawing/2014/main" id="{8F1EAEC2-80E7-0B48-B2BD-C6768887AF9C}"/>
              </a:ext>
            </a:extLst>
          </p:cNvPr>
          <p:cNvPicPr/>
          <p:nvPr/>
        </p:nvPicPr>
        <p:blipFill>
          <a:blip r:embed="rId2">
            <a:extLst>
              <a:ext uri="{28A0092B-C50C-407E-A947-70E740481C1C}">
                <a14:useLocalDpi xmlns:a14="http://schemas.microsoft.com/office/drawing/2010/main" val="0"/>
              </a:ext>
            </a:extLst>
          </a:blip>
          <a:stretch>
            <a:fillRect/>
          </a:stretch>
        </p:blipFill>
        <p:spPr>
          <a:xfrm>
            <a:off x="478472" y="6116955"/>
            <a:ext cx="719455" cy="478790"/>
          </a:xfrm>
          <a:prstGeom prst="rect">
            <a:avLst/>
          </a:prstGeom>
        </p:spPr>
      </p:pic>
    </p:spTree>
    <p:extLst>
      <p:ext uri="{BB962C8B-B14F-4D97-AF65-F5344CB8AC3E}">
        <p14:creationId xmlns:p14="http://schemas.microsoft.com/office/powerpoint/2010/main" val="339239788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510FD-7B50-44D8-A0CF-A729796FCDA6}"/>
              </a:ext>
            </a:extLst>
          </p:cNvPr>
          <p:cNvSpPr>
            <a:spLocks noGrp="1"/>
          </p:cNvSpPr>
          <p:nvPr>
            <p:ph type="title"/>
          </p:nvPr>
        </p:nvSpPr>
        <p:spPr/>
        <p:txBody>
          <a:bodyPr/>
          <a:lstStyle/>
          <a:p>
            <a:r>
              <a:rPr lang="fi-FI" b="1" dirty="0"/>
              <a:t>WP2: </a:t>
            </a:r>
            <a:r>
              <a:rPr lang="fi-FI" b="1" dirty="0" err="1"/>
              <a:t>the</a:t>
            </a:r>
            <a:r>
              <a:rPr lang="fi-FI" b="1" dirty="0"/>
              <a:t> </a:t>
            </a:r>
            <a:r>
              <a:rPr lang="fi-FI" b="1" dirty="0" err="1"/>
              <a:t>Database</a:t>
            </a:r>
            <a:endParaRPr lang="fi-FI" b="1" dirty="0"/>
          </a:p>
        </p:txBody>
      </p:sp>
      <p:sp>
        <p:nvSpPr>
          <p:cNvPr id="3" name="Content Placeholder 2">
            <a:extLst>
              <a:ext uri="{FF2B5EF4-FFF2-40B4-BE49-F238E27FC236}">
                <a16:creationId xmlns:a16="http://schemas.microsoft.com/office/drawing/2014/main" id="{C04C0858-ACBE-4E81-ABF0-37D7D346DC11}"/>
              </a:ext>
            </a:extLst>
          </p:cNvPr>
          <p:cNvSpPr>
            <a:spLocks noGrp="1"/>
          </p:cNvSpPr>
          <p:nvPr>
            <p:ph idx="1"/>
          </p:nvPr>
        </p:nvSpPr>
        <p:spPr>
          <a:xfrm>
            <a:off x="335360" y="1575136"/>
            <a:ext cx="11521280" cy="2031664"/>
          </a:xfrm>
        </p:spPr>
        <p:txBody>
          <a:bodyPr>
            <a:noAutofit/>
          </a:bodyPr>
          <a:lstStyle/>
          <a:p>
            <a:pPr algn="l"/>
            <a:r>
              <a:rPr lang="en-GB" dirty="0">
                <a:effectLst/>
                <a:latin typeface="Times New Roman" panose="02020603050405020304" pitchFamily="18" charset="0"/>
              </a:rPr>
              <a:t>Task 2.1. Establishing and coordinating the network of experts (CELSI):</a:t>
            </a:r>
          </a:p>
          <a:p>
            <a:pPr algn="l"/>
            <a:r>
              <a:rPr lang="en-GB" dirty="0">
                <a:effectLst/>
                <a:latin typeface="Times New Roman" panose="02020603050405020304" pitchFamily="18" charset="0"/>
              </a:rPr>
              <a:t>Task 2.2. Review and redevelopment of existing dataset (CELSI): </a:t>
            </a:r>
          </a:p>
          <a:p>
            <a:pPr algn="l"/>
            <a:r>
              <a:rPr lang="en-GB" dirty="0">
                <a:effectLst/>
                <a:latin typeface="Times New Roman" panose="02020603050405020304" pitchFamily="18" charset="0"/>
              </a:rPr>
              <a:t>Task 2.3. The data collection in EU27+ </a:t>
            </a:r>
          </a:p>
          <a:p>
            <a:pPr algn="l"/>
            <a:r>
              <a:rPr lang="en-GB" dirty="0">
                <a:effectLst/>
                <a:latin typeface="Times New Roman" panose="02020603050405020304" pitchFamily="18" charset="0"/>
              </a:rPr>
              <a:t>Task 2.4 Analysis of the data (CELSI and SOFI) </a:t>
            </a:r>
          </a:p>
          <a:p>
            <a:pPr algn="l"/>
            <a:endParaRPr lang="en-GB" dirty="0">
              <a:effectLst/>
              <a:latin typeface="Times New Roman" panose="02020603050405020304" pitchFamily="18" charset="0"/>
            </a:endParaRPr>
          </a:p>
          <a:p>
            <a:pPr algn="l"/>
            <a:r>
              <a:rPr lang="en-GB" dirty="0">
                <a:effectLst/>
                <a:latin typeface="Times New Roman" panose="02020603050405020304" pitchFamily="18" charset="0"/>
              </a:rPr>
              <a:t> </a:t>
            </a:r>
          </a:p>
        </p:txBody>
      </p:sp>
      <p:sp>
        <p:nvSpPr>
          <p:cNvPr id="4" name="Content Placeholder 2">
            <a:extLst>
              <a:ext uri="{FF2B5EF4-FFF2-40B4-BE49-F238E27FC236}">
                <a16:creationId xmlns:a16="http://schemas.microsoft.com/office/drawing/2014/main" id="{D9A69D0D-DF95-3A47-AB85-EFA39FC48CDD}"/>
              </a:ext>
            </a:extLst>
          </p:cNvPr>
          <p:cNvSpPr txBox="1">
            <a:spLocks/>
          </p:cNvSpPr>
          <p:nvPr/>
        </p:nvSpPr>
        <p:spPr bwMode="auto">
          <a:xfrm>
            <a:off x="335360" y="4267032"/>
            <a:ext cx="11521280" cy="2031664"/>
          </a:xfrm>
          <a:prstGeom prst="rect">
            <a:avLst/>
          </a:prstGeom>
          <a:noFill/>
          <a:ln w="9525">
            <a:noFill/>
            <a:miter lim="800000"/>
            <a:headEnd/>
            <a:tailEnd/>
          </a:ln>
        </p:spPr>
        <p:txBody>
          <a:bodyPr vert="horz" lIns="91440" tIns="45720" rIns="91440" bIns="45720" rtlCol="0">
            <a:noAutofit/>
          </a:bodyPr>
          <a:lstStyle>
            <a:lvl1pPr marL="92075" indent="0" algn="ctr" defTabSz="914400" rtl="0" eaLnBrk="1" latinLnBrk="0" hangingPunct="1">
              <a:lnSpc>
                <a:spcPct val="80000"/>
              </a:lnSpc>
              <a:spcBef>
                <a:spcPts val="1000"/>
              </a:spcBef>
              <a:buClr>
                <a:schemeClr val="tx1"/>
              </a:buClr>
              <a:buFont typeface="Arial"/>
              <a:buNone/>
              <a:defRPr sz="2800" kern="1200">
                <a:solidFill>
                  <a:schemeClr val="tx1"/>
                </a:solidFill>
                <a:latin typeface="+mj-lt"/>
                <a:ea typeface="+mn-ea"/>
                <a:cs typeface="Gotham narrow bold"/>
              </a:defRPr>
            </a:lvl1pPr>
            <a:lvl2pPr marL="382588" indent="0" algn="ctr" defTabSz="914400" rtl="0" eaLnBrk="1" latinLnBrk="0" hangingPunct="1">
              <a:lnSpc>
                <a:spcPct val="80000"/>
              </a:lnSpc>
              <a:spcBef>
                <a:spcPts val="500"/>
              </a:spcBef>
              <a:buFont typeface="Arial"/>
              <a:buNone/>
              <a:defRPr sz="2400" kern="1200">
                <a:solidFill>
                  <a:schemeClr val="tx1"/>
                </a:solidFill>
                <a:latin typeface="Gotham Narrow Book"/>
                <a:ea typeface="+mn-ea"/>
                <a:cs typeface="Gotham Narrow Book"/>
              </a:defRPr>
            </a:lvl2pPr>
            <a:lvl3pPr marL="765175" indent="0" algn="ctr" defTabSz="914400" rtl="0" eaLnBrk="1" latinLnBrk="0" hangingPunct="1">
              <a:lnSpc>
                <a:spcPct val="80000"/>
              </a:lnSpc>
              <a:spcBef>
                <a:spcPts val="500"/>
              </a:spcBef>
              <a:buFont typeface="Arial" panose="020B0604020202020204" pitchFamily="34" charset="0"/>
              <a:buNone/>
              <a:defRPr sz="2000" kern="1200">
                <a:solidFill>
                  <a:schemeClr val="tx1"/>
                </a:solidFill>
                <a:latin typeface="Gotham Narrow Book"/>
                <a:ea typeface="+mn-ea"/>
                <a:cs typeface="Gotham Narrow Book"/>
              </a:defRPr>
            </a:lvl3pPr>
            <a:lvl4pPr marL="1241425" indent="0" algn="ctr" defTabSz="914400" rtl="0" eaLnBrk="1" latinLnBrk="0" hangingPunct="1">
              <a:lnSpc>
                <a:spcPct val="80000"/>
              </a:lnSpc>
              <a:spcBef>
                <a:spcPts val="500"/>
              </a:spcBef>
              <a:buFont typeface="Arial" panose="020B0604020202020204" pitchFamily="34" charset="0"/>
              <a:buNone/>
              <a:defRPr sz="1800" kern="1200">
                <a:solidFill>
                  <a:schemeClr val="tx1"/>
                </a:solidFill>
                <a:latin typeface="Gotham Narrow Book"/>
                <a:ea typeface="+mn-ea"/>
                <a:cs typeface="Gotham Narrow Book"/>
              </a:defRPr>
            </a:lvl4pPr>
            <a:lvl5pPr marL="1717675" indent="0" algn="ctr" defTabSz="914400" rtl="0" eaLnBrk="1" latinLnBrk="0" hangingPunct="1">
              <a:lnSpc>
                <a:spcPct val="80000"/>
              </a:lnSpc>
              <a:spcBef>
                <a:spcPts val="500"/>
              </a:spcBef>
              <a:buFont typeface="Arial" panose="020B0604020202020204" pitchFamily="34" charset="0"/>
              <a:buNone/>
              <a:defRPr sz="1800" kern="1200">
                <a:solidFill>
                  <a:schemeClr val="tx1"/>
                </a:solidFill>
                <a:latin typeface="Gotham Narrow Book"/>
                <a:ea typeface="+mn-ea"/>
                <a:cs typeface="Gotham Narrow Book"/>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en-GB" dirty="0">
                <a:effectLst/>
                <a:latin typeface="Times New Roman" panose="02020603050405020304" pitchFamily="18" charset="0"/>
              </a:rPr>
              <a:t>D2.1. open access dataset (CELSI) </a:t>
            </a:r>
          </a:p>
          <a:p>
            <a:pPr marL="985838" indent="-893763" algn="l"/>
            <a:r>
              <a:rPr lang="en-GB" dirty="0">
                <a:effectLst/>
                <a:latin typeface="Times New Roman" panose="02020603050405020304" pitchFamily="18" charset="0"/>
              </a:rPr>
              <a:t>D2.2. One Policy Paper –changes in social partnership in the context of different industrial relation regimes in Europe in the COVID-19 pandemic (CELSI with support from all partners) </a:t>
            </a:r>
          </a:p>
          <a:p>
            <a:pPr algn="l"/>
            <a:r>
              <a:rPr lang="en-GB" dirty="0">
                <a:effectLst/>
                <a:latin typeface="Times New Roman" panose="02020603050405020304" pitchFamily="18" charset="0"/>
              </a:rPr>
              <a:t>D2.3 A Policy Brief based on Policy Paper. </a:t>
            </a:r>
          </a:p>
          <a:p>
            <a:pPr algn="l"/>
            <a:endParaRPr lang="en-GB" dirty="0">
              <a:effectLst/>
              <a:latin typeface="Times New Roman" panose="02020603050405020304" pitchFamily="18" charset="0"/>
            </a:endParaRPr>
          </a:p>
          <a:p>
            <a:pPr algn="l"/>
            <a:endParaRPr lang="en-GB" dirty="0">
              <a:latin typeface="Times New Roman" panose="02020603050405020304" pitchFamily="18" charset="0"/>
            </a:endParaRPr>
          </a:p>
          <a:p>
            <a:pPr algn="l"/>
            <a:r>
              <a:rPr lang="en-GB" dirty="0">
                <a:latin typeface="Times New Roman" panose="02020603050405020304" pitchFamily="18" charset="0"/>
              </a:rPr>
              <a:t> </a:t>
            </a:r>
          </a:p>
        </p:txBody>
      </p:sp>
    </p:spTree>
    <p:extLst>
      <p:ext uri="{BB962C8B-B14F-4D97-AF65-F5344CB8AC3E}">
        <p14:creationId xmlns:p14="http://schemas.microsoft.com/office/powerpoint/2010/main" val="69815069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510FD-7B50-44D8-A0CF-A729796FCDA6}"/>
              </a:ext>
            </a:extLst>
          </p:cNvPr>
          <p:cNvSpPr>
            <a:spLocks noGrp="1"/>
          </p:cNvSpPr>
          <p:nvPr>
            <p:ph type="title"/>
          </p:nvPr>
        </p:nvSpPr>
        <p:spPr/>
        <p:txBody>
          <a:bodyPr/>
          <a:lstStyle/>
          <a:p>
            <a:r>
              <a:rPr lang="fi-FI" b="1" dirty="0"/>
              <a:t>National </a:t>
            </a:r>
            <a:r>
              <a:rPr lang="fi-FI" b="1" dirty="0" err="1"/>
              <a:t>fieldwork</a:t>
            </a:r>
            <a:r>
              <a:rPr lang="fi-FI" b="1" dirty="0"/>
              <a:t>: </a:t>
            </a:r>
            <a:r>
              <a:rPr lang="fi-FI" b="1" dirty="0" err="1"/>
              <a:t>database</a:t>
            </a:r>
            <a:endParaRPr lang="fi-FI" b="1" dirty="0"/>
          </a:p>
        </p:txBody>
      </p:sp>
      <p:sp>
        <p:nvSpPr>
          <p:cNvPr id="3" name="Content Placeholder 2">
            <a:extLst>
              <a:ext uri="{FF2B5EF4-FFF2-40B4-BE49-F238E27FC236}">
                <a16:creationId xmlns:a16="http://schemas.microsoft.com/office/drawing/2014/main" id="{C04C0858-ACBE-4E81-ABF0-37D7D346DC11}"/>
              </a:ext>
            </a:extLst>
          </p:cNvPr>
          <p:cNvSpPr>
            <a:spLocks noGrp="1"/>
          </p:cNvSpPr>
          <p:nvPr>
            <p:ph idx="1"/>
          </p:nvPr>
        </p:nvSpPr>
        <p:spPr>
          <a:xfrm>
            <a:off x="335360" y="1575136"/>
            <a:ext cx="11521280" cy="3888432"/>
          </a:xfrm>
        </p:spPr>
        <p:txBody>
          <a:bodyPr>
            <a:normAutofit fontScale="92500" lnSpcReduction="20000"/>
          </a:bodyPr>
          <a:lstStyle/>
          <a:p>
            <a:pPr algn="l"/>
            <a:r>
              <a:rPr lang="fi-FI" dirty="0" err="1"/>
              <a:t>Past</a:t>
            </a:r>
            <a:r>
              <a:rPr lang="fi-FI" dirty="0"/>
              <a:t> </a:t>
            </a:r>
            <a:r>
              <a:rPr lang="fi-FI" dirty="0" err="1"/>
              <a:t>activities</a:t>
            </a:r>
            <a:r>
              <a:rPr lang="fi-FI" dirty="0"/>
              <a:t>:</a:t>
            </a:r>
          </a:p>
          <a:p>
            <a:pPr marL="549275" indent="-457200" algn="l">
              <a:buFont typeface="Arial" panose="020B0604020202020204" pitchFamily="34" charset="0"/>
              <a:buChar char="•"/>
            </a:pPr>
            <a:r>
              <a:rPr lang="fi-FI" dirty="0"/>
              <a:t>Data </a:t>
            </a:r>
            <a:r>
              <a:rPr lang="fi-FI" dirty="0" err="1"/>
              <a:t>collection</a:t>
            </a:r>
            <a:r>
              <a:rPr lang="fi-FI" dirty="0"/>
              <a:t> </a:t>
            </a:r>
            <a:r>
              <a:rPr lang="fi-FI" dirty="0" err="1"/>
              <a:t>training</a:t>
            </a:r>
            <a:r>
              <a:rPr lang="fi-FI" dirty="0"/>
              <a:t> on 6. 9. 22;</a:t>
            </a:r>
          </a:p>
          <a:p>
            <a:pPr marL="549275" indent="-457200" algn="l">
              <a:buFont typeface="Arial" panose="020B0604020202020204" pitchFamily="34" charset="0"/>
              <a:buChar char="•"/>
            </a:pPr>
            <a:r>
              <a:rPr lang="fi-FI" dirty="0"/>
              <a:t>Training </a:t>
            </a:r>
            <a:r>
              <a:rPr lang="fi-FI" dirty="0" err="1"/>
              <a:t>documents</a:t>
            </a:r>
            <a:r>
              <a:rPr lang="fi-FI" dirty="0"/>
              <a:t>, </a:t>
            </a:r>
            <a:r>
              <a:rPr lang="fi-FI" dirty="0" err="1"/>
              <a:t>including</a:t>
            </a:r>
            <a:r>
              <a:rPr lang="fi-FI" dirty="0"/>
              <a:t> </a:t>
            </a:r>
            <a:r>
              <a:rPr lang="fi-FI" dirty="0" err="1"/>
              <a:t>recordings</a:t>
            </a:r>
            <a:r>
              <a:rPr lang="fi-FI" dirty="0"/>
              <a:t> </a:t>
            </a:r>
            <a:r>
              <a:rPr lang="fi-FI" dirty="0" err="1"/>
              <a:t>available</a:t>
            </a:r>
            <a:r>
              <a:rPr lang="fi-FI" dirty="0"/>
              <a:t> on </a:t>
            </a:r>
            <a:r>
              <a:rPr lang="fi-FI" dirty="0" err="1"/>
              <a:t>the</a:t>
            </a:r>
            <a:r>
              <a:rPr lang="fi-FI" dirty="0"/>
              <a:t> </a:t>
            </a:r>
            <a:r>
              <a:rPr lang="fi-FI" dirty="0" err="1"/>
              <a:t>drive</a:t>
            </a:r>
            <a:r>
              <a:rPr lang="fi-FI" dirty="0"/>
              <a:t> for </a:t>
            </a:r>
            <a:r>
              <a:rPr lang="fi-FI" dirty="0" err="1"/>
              <a:t>all</a:t>
            </a:r>
            <a:r>
              <a:rPr lang="fi-FI" dirty="0"/>
              <a:t>;</a:t>
            </a:r>
          </a:p>
          <a:p>
            <a:pPr marL="549275" indent="-457200" algn="l">
              <a:buFont typeface="Arial" panose="020B0604020202020204" pitchFamily="34" charset="0"/>
              <a:buChar char="•"/>
            </a:pPr>
            <a:r>
              <a:rPr lang="fi-FI" dirty="0" err="1"/>
              <a:t>Complementing</a:t>
            </a:r>
            <a:r>
              <a:rPr lang="fi-FI" dirty="0"/>
              <a:t> </a:t>
            </a:r>
            <a:r>
              <a:rPr lang="fi-FI" dirty="0" err="1"/>
              <a:t>the</a:t>
            </a:r>
            <a:r>
              <a:rPr lang="fi-FI" dirty="0"/>
              <a:t> </a:t>
            </a:r>
            <a:r>
              <a:rPr lang="fi-FI" dirty="0" err="1"/>
              <a:t>experts</a:t>
            </a:r>
            <a:r>
              <a:rPr lang="fi-FI" dirty="0"/>
              <a:t> ’</a:t>
            </a:r>
            <a:r>
              <a:rPr lang="fi-FI" dirty="0" err="1"/>
              <a:t>network</a:t>
            </a:r>
            <a:r>
              <a:rPr lang="fi-FI" dirty="0"/>
              <a:t> (PT, DK, </a:t>
            </a:r>
            <a:r>
              <a:rPr lang="fi-FI" dirty="0">
                <a:solidFill>
                  <a:schemeClr val="accent3"/>
                </a:solidFill>
              </a:rPr>
              <a:t>LU</a:t>
            </a:r>
            <a:r>
              <a:rPr lang="fi-FI" dirty="0"/>
              <a:t>); </a:t>
            </a:r>
          </a:p>
          <a:p>
            <a:pPr marL="549275" indent="-457200" algn="l">
              <a:buFont typeface="Arial" panose="020B0604020202020204" pitchFamily="34" charset="0"/>
              <a:buChar char="•"/>
            </a:pPr>
            <a:r>
              <a:rPr lang="fi-FI" dirty="0"/>
              <a:t>No </a:t>
            </a:r>
            <a:r>
              <a:rPr lang="fi-FI" dirty="0" err="1"/>
              <a:t>additional</a:t>
            </a:r>
            <a:r>
              <a:rPr lang="fi-FI" dirty="0"/>
              <a:t> </a:t>
            </a:r>
            <a:r>
              <a:rPr lang="fi-FI" dirty="0" err="1"/>
              <a:t>questions</a:t>
            </a:r>
            <a:r>
              <a:rPr lang="fi-FI" dirty="0"/>
              <a:t> (</a:t>
            </a:r>
            <a:r>
              <a:rPr lang="fi-FI" dirty="0" err="1"/>
              <a:t>consequences</a:t>
            </a:r>
            <a:r>
              <a:rPr lang="fi-FI" dirty="0"/>
              <a:t> of </a:t>
            </a:r>
            <a:r>
              <a:rPr lang="fi-FI" dirty="0" err="1"/>
              <a:t>the</a:t>
            </a:r>
            <a:r>
              <a:rPr lang="fi-FI" dirty="0"/>
              <a:t> </a:t>
            </a:r>
            <a:r>
              <a:rPr lang="fi-FI" dirty="0" err="1"/>
              <a:t>precise</a:t>
            </a:r>
            <a:r>
              <a:rPr lang="fi-FI" dirty="0"/>
              <a:t> </a:t>
            </a:r>
            <a:r>
              <a:rPr lang="fi-FI" dirty="0" err="1"/>
              <a:t>methodology</a:t>
            </a:r>
            <a:r>
              <a:rPr lang="fi-FI" dirty="0"/>
              <a:t> (?)).</a:t>
            </a:r>
          </a:p>
          <a:p>
            <a:pPr marL="549275" indent="-457200" algn="l">
              <a:buFont typeface="Arial" panose="020B0604020202020204" pitchFamily="34" charset="0"/>
              <a:buChar char="•"/>
            </a:pPr>
            <a:endParaRPr lang="fi-FI" dirty="0"/>
          </a:p>
          <a:p>
            <a:pPr algn="l"/>
            <a:r>
              <a:rPr lang="fi-FI" dirty="0" err="1"/>
              <a:t>Upcoming</a:t>
            </a:r>
            <a:r>
              <a:rPr lang="fi-FI" dirty="0"/>
              <a:t> </a:t>
            </a:r>
            <a:r>
              <a:rPr lang="fi-FI" dirty="0" err="1"/>
              <a:t>activities</a:t>
            </a:r>
            <a:r>
              <a:rPr lang="fi-FI" dirty="0"/>
              <a:t>:</a:t>
            </a:r>
          </a:p>
          <a:p>
            <a:pPr marL="549275" indent="-457200" algn="l">
              <a:buFont typeface="Arial" panose="020B0604020202020204" pitchFamily="34" charset="0"/>
              <a:buChar char="•"/>
            </a:pPr>
            <a:r>
              <a:rPr lang="fi-FI" dirty="0"/>
              <a:t>Deadline for </a:t>
            </a:r>
            <a:r>
              <a:rPr lang="fi-FI" dirty="0" err="1"/>
              <a:t>submitting</a:t>
            </a:r>
            <a:r>
              <a:rPr lang="fi-FI" dirty="0"/>
              <a:t> </a:t>
            </a:r>
            <a:r>
              <a:rPr lang="fi-FI" dirty="0" err="1"/>
              <a:t>the</a:t>
            </a:r>
            <a:r>
              <a:rPr lang="fi-FI" dirty="0"/>
              <a:t> </a:t>
            </a:r>
            <a:r>
              <a:rPr lang="fi-FI" dirty="0" err="1"/>
              <a:t>filled</a:t>
            </a:r>
            <a:r>
              <a:rPr lang="fi-FI" dirty="0"/>
              <a:t>-in </a:t>
            </a:r>
            <a:r>
              <a:rPr lang="fi-FI" dirty="0" err="1"/>
              <a:t>database</a:t>
            </a:r>
            <a:r>
              <a:rPr lang="fi-FI" dirty="0"/>
              <a:t> – 31. October 2022;</a:t>
            </a:r>
          </a:p>
          <a:p>
            <a:pPr marL="549275" indent="-457200" algn="l">
              <a:buFont typeface="Arial" panose="020B0604020202020204" pitchFamily="34" charset="0"/>
              <a:buChar char="•"/>
            </a:pPr>
            <a:r>
              <a:rPr lang="fi-FI" dirty="0" err="1"/>
              <a:t>Throughout</a:t>
            </a:r>
            <a:r>
              <a:rPr lang="fi-FI" dirty="0"/>
              <a:t> November – </a:t>
            </a:r>
            <a:r>
              <a:rPr lang="fi-FI" dirty="0" err="1"/>
              <a:t>checking</a:t>
            </a:r>
            <a:r>
              <a:rPr lang="fi-FI" dirty="0"/>
              <a:t> </a:t>
            </a:r>
            <a:r>
              <a:rPr lang="fi-FI" dirty="0" err="1"/>
              <a:t>the</a:t>
            </a:r>
            <a:r>
              <a:rPr lang="fi-FI" dirty="0"/>
              <a:t> data and </a:t>
            </a:r>
            <a:r>
              <a:rPr lang="fi-FI" dirty="0" err="1"/>
              <a:t>requests</a:t>
            </a:r>
            <a:r>
              <a:rPr lang="fi-FI" dirty="0"/>
              <a:t> for </a:t>
            </a:r>
            <a:r>
              <a:rPr lang="fi-FI" dirty="0" err="1"/>
              <a:t>clarification</a:t>
            </a:r>
            <a:r>
              <a:rPr lang="fi-FI" dirty="0"/>
              <a:t>; </a:t>
            </a:r>
          </a:p>
          <a:p>
            <a:pPr marL="549275" indent="-457200" algn="l">
              <a:buFont typeface="Arial" panose="020B0604020202020204" pitchFamily="34" charset="0"/>
              <a:buChar char="•"/>
            </a:pPr>
            <a:r>
              <a:rPr lang="fi-FI" dirty="0" err="1"/>
              <a:t>Early</a:t>
            </a:r>
            <a:r>
              <a:rPr lang="fi-FI" dirty="0"/>
              <a:t> </a:t>
            </a:r>
            <a:r>
              <a:rPr lang="fi-FI" dirty="0" err="1"/>
              <a:t>December</a:t>
            </a:r>
            <a:r>
              <a:rPr lang="fi-FI" dirty="0"/>
              <a:t> – </a:t>
            </a:r>
            <a:r>
              <a:rPr lang="fi-FI" dirty="0" err="1"/>
              <a:t>approval</a:t>
            </a:r>
            <a:r>
              <a:rPr lang="fi-FI" dirty="0"/>
              <a:t> of </a:t>
            </a:r>
            <a:r>
              <a:rPr lang="fi-FI" dirty="0" err="1"/>
              <a:t>the</a:t>
            </a:r>
            <a:r>
              <a:rPr lang="fi-FI" dirty="0"/>
              <a:t> </a:t>
            </a:r>
            <a:r>
              <a:rPr lang="fi-FI" dirty="0" err="1"/>
              <a:t>delivered</a:t>
            </a:r>
            <a:r>
              <a:rPr lang="fi-FI" dirty="0"/>
              <a:t> </a:t>
            </a:r>
            <a:r>
              <a:rPr lang="fi-FI" dirty="0" err="1"/>
              <a:t>datasets</a:t>
            </a:r>
            <a:r>
              <a:rPr lang="fi-FI" dirty="0"/>
              <a:t> and </a:t>
            </a:r>
            <a:r>
              <a:rPr lang="fi-FI" dirty="0" err="1"/>
              <a:t>list</a:t>
            </a:r>
            <a:r>
              <a:rPr lang="fi-FI" dirty="0"/>
              <a:t> of </a:t>
            </a:r>
            <a:r>
              <a:rPr lang="fi-FI" dirty="0" err="1"/>
              <a:t>experts</a:t>
            </a:r>
            <a:r>
              <a:rPr lang="fi-FI" dirty="0"/>
              <a:t> </a:t>
            </a:r>
            <a:r>
              <a:rPr lang="fi-FI" dirty="0" err="1"/>
              <a:t>ready</a:t>
            </a:r>
            <a:r>
              <a:rPr lang="fi-FI" dirty="0"/>
              <a:t> to </a:t>
            </a:r>
            <a:r>
              <a:rPr lang="fi-FI" dirty="0" err="1"/>
              <a:t>be</a:t>
            </a:r>
            <a:r>
              <a:rPr lang="fi-FI" dirty="0"/>
              <a:t> </a:t>
            </a:r>
            <a:r>
              <a:rPr lang="fi-FI" dirty="0" err="1"/>
              <a:t>paid</a:t>
            </a:r>
            <a:r>
              <a:rPr lang="fi-FI" dirty="0"/>
              <a:t>.</a:t>
            </a:r>
          </a:p>
        </p:txBody>
      </p:sp>
    </p:spTree>
    <p:extLst>
      <p:ext uri="{BB962C8B-B14F-4D97-AF65-F5344CB8AC3E}">
        <p14:creationId xmlns:p14="http://schemas.microsoft.com/office/powerpoint/2010/main" val="200977174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510FD-7B50-44D8-A0CF-A729796FCDA6}"/>
              </a:ext>
            </a:extLst>
          </p:cNvPr>
          <p:cNvSpPr>
            <a:spLocks noGrp="1"/>
          </p:cNvSpPr>
          <p:nvPr>
            <p:ph type="title"/>
          </p:nvPr>
        </p:nvSpPr>
        <p:spPr/>
        <p:txBody>
          <a:bodyPr/>
          <a:lstStyle/>
          <a:p>
            <a:r>
              <a:rPr lang="fi-FI" b="1" dirty="0"/>
              <a:t>WP3: National case </a:t>
            </a:r>
            <a:r>
              <a:rPr lang="fi-FI" b="1" dirty="0" err="1"/>
              <a:t>studies</a:t>
            </a:r>
            <a:endParaRPr lang="fi-FI" b="1" dirty="0"/>
          </a:p>
        </p:txBody>
      </p:sp>
      <p:sp>
        <p:nvSpPr>
          <p:cNvPr id="3" name="Content Placeholder 2">
            <a:extLst>
              <a:ext uri="{FF2B5EF4-FFF2-40B4-BE49-F238E27FC236}">
                <a16:creationId xmlns:a16="http://schemas.microsoft.com/office/drawing/2014/main" id="{C04C0858-ACBE-4E81-ABF0-37D7D346DC11}"/>
              </a:ext>
            </a:extLst>
          </p:cNvPr>
          <p:cNvSpPr>
            <a:spLocks noGrp="1"/>
          </p:cNvSpPr>
          <p:nvPr>
            <p:ph idx="1"/>
          </p:nvPr>
        </p:nvSpPr>
        <p:spPr>
          <a:xfrm>
            <a:off x="335360" y="1422736"/>
            <a:ext cx="11521280" cy="2624332"/>
          </a:xfrm>
        </p:spPr>
        <p:txBody>
          <a:bodyPr>
            <a:noAutofit/>
          </a:bodyPr>
          <a:lstStyle/>
          <a:p>
            <a:pPr algn="l"/>
            <a:r>
              <a:rPr lang="en-GB" dirty="0">
                <a:effectLst/>
                <a:latin typeface="Times New Roman" panose="02020603050405020304" pitchFamily="18" charset="0"/>
              </a:rPr>
              <a:t>Task 3.1. Semi-structured interviews </a:t>
            </a:r>
          </a:p>
          <a:p>
            <a:pPr algn="l"/>
            <a:r>
              <a:rPr lang="en-GB" dirty="0">
                <a:effectLst/>
                <a:latin typeface="Times New Roman" panose="02020603050405020304" pitchFamily="18" charset="0"/>
              </a:rPr>
              <a:t>Task 3.2. Transcripts – </a:t>
            </a:r>
            <a:r>
              <a:rPr lang="en-GB" dirty="0" err="1">
                <a:effectLst/>
                <a:latin typeface="Times New Roman" panose="02020603050405020304" pitchFamily="18" charset="0"/>
              </a:rPr>
              <a:t>Amberscript</a:t>
            </a:r>
            <a:r>
              <a:rPr lang="en-GB" dirty="0">
                <a:effectLst/>
                <a:latin typeface="Times New Roman" panose="02020603050405020304" pitchFamily="18" charset="0"/>
              </a:rPr>
              <a:t>, </a:t>
            </a:r>
            <a:r>
              <a:rPr lang="en-GB" dirty="0" err="1">
                <a:effectLst/>
                <a:latin typeface="Times New Roman" panose="02020603050405020304" pitchFamily="18" charset="0"/>
              </a:rPr>
              <a:t>Dedoose</a:t>
            </a:r>
            <a:r>
              <a:rPr lang="en-GB" dirty="0">
                <a:effectLst/>
                <a:latin typeface="Times New Roman" panose="02020603050405020304" pitchFamily="18" charset="0"/>
              </a:rPr>
              <a:t>, </a:t>
            </a:r>
            <a:r>
              <a:rPr lang="en-GB" dirty="0" err="1">
                <a:effectLst/>
                <a:latin typeface="Times New Roman" panose="02020603050405020304" pitchFamily="18" charset="0"/>
              </a:rPr>
              <a:t>atlas.ti</a:t>
            </a:r>
            <a:r>
              <a:rPr lang="en-GB" dirty="0">
                <a:effectLst/>
                <a:latin typeface="Times New Roman" panose="02020603050405020304" pitchFamily="18" charset="0"/>
              </a:rPr>
              <a:t>, </a:t>
            </a:r>
            <a:r>
              <a:rPr lang="en-GB" dirty="0" err="1">
                <a:latin typeface="Times New Roman" panose="02020603050405020304" pitchFamily="18" charset="0"/>
              </a:rPr>
              <a:t>Nvivo</a:t>
            </a:r>
            <a:endParaRPr lang="en-GB" dirty="0">
              <a:latin typeface="Times New Roman" panose="02020603050405020304" pitchFamily="18" charset="0"/>
            </a:endParaRPr>
          </a:p>
          <a:p>
            <a:pPr algn="l"/>
            <a:r>
              <a:rPr lang="en-GB" dirty="0">
                <a:effectLst/>
                <a:latin typeface="Times New Roman" panose="02020603050405020304" pitchFamily="18" charset="0"/>
              </a:rPr>
              <a:t>Task 3.3. data analysis (exploration) for two-country comparison and ‘shadow’ cases for Serbia and Turkey) – inductive coding to explore the data</a:t>
            </a:r>
          </a:p>
          <a:p>
            <a:pPr algn="l"/>
            <a:r>
              <a:rPr lang="en-GB" dirty="0">
                <a:effectLst/>
                <a:latin typeface="Times New Roman" panose="02020603050405020304" pitchFamily="18" charset="0"/>
              </a:rPr>
              <a:t>Task 3.4. data analysis for two-comparison and ‘shadow’ cases – deductive coding to enable comparative analysi</a:t>
            </a:r>
            <a:r>
              <a:rPr lang="en-GB" dirty="0">
                <a:latin typeface="Times New Roman" panose="02020603050405020304" pitchFamily="18" charset="0"/>
              </a:rPr>
              <a:t>s</a:t>
            </a:r>
            <a:endParaRPr lang="en-GB" dirty="0">
              <a:effectLst/>
              <a:latin typeface="Times New Roman" panose="02020603050405020304" pitchFamily="18" charset="0"/>
            </a:endParaRPr>
          </a:p>
        </p:txBody>
      </p:sp>
      <p:sp>
        <p:nvSpPr>
          <p:cNvPr id="4" name="Content Placeholder 2">
            <a:extLst>
              <a:ext uri="{FF2B5EF4-FFF2-40B4-BE49-F238E27FC236}">
                <a16:creationId xmlns:a16="http://schemas.microsoft.com/office/drawing/2014/main" id="{D9A69D0D-DF95-3A47-AB85-EFA39FC48CDD}"/>
              </a:ext>
            </a:extLst>
          </p:cNvPr>
          <p:cNvSpPr txBox="1">
            <a:spLocks/>
          </p:cNvSpPr>
          <p:nvPr/>
        </p:nvSpPr>
        <p:spPr bwMode="auto">
          <a:xfrm>
            <a:off x="335360" y="4282626"/>
            <a:ext cx="11521280" cy="2599853"/>
          </a:xfrm>
          <a:prstGeom prst="rect">
            <a:avLst/>
          </a:prstGeom>
          <a:noFill/>
          <a:ln w="9525">
            <a:noFill/>
            <a:miter lim="800000"/>
            <a:headEnd/>
            <a:tailEnd/>
          </a:ln>
        </p:spPr>
        <p:txBody>
          <a:bodyPr vert="horz" lIns="91440" tIns="45720" rIns="91440" bIns="45720" rtlCol="0">
            <a:noAutofit/>
          </a:bodyPr>
          <a:lstStyle>
            <a:lvl1pPr marL="92075" indent="0" algn="ctr" defTabSz="914400" rtl="0" eaLnBrk="1" latinLnBrk="0" hangingPunct="1">
              <a:lnSpc>
                <a:spcPct val="80000"/>
              </a:lnSpc>
              <a:spcBef>
                <a:spcPts val="1000"/>
              </a:spcBef>
              <a:buClr>
                <a:schemeClr val="tx1"/>
              </a:buClr>
              <a:buFont typeface="Arial"/>
              <a:buNone/>
              <a:defRPr sz="2800" kern="1200">
                <a:solidFill>
                  <a:schemeClr val="tx1"/>
                </a:solidFill>
                <a:latin typeface="+mj-lt"/>
                <a:ea typeface="+mn-ea"/>
                <a:cs typeface="Gotham narrow bold"/>
              </a:defRPr>
            </a:lvl1pPr>
            <a:lvl2pPr marL="382588" indent="0" algn="ctr" defTabSz="914400" rtl="0" eaLnBrk="1" latinLnBrk="0" hangingPunct="1">
              <a:lnSpc>
                <a:spcPct val="80000"/>
              </a:lnSpc>
              <a:spcBef>
                <a:spcPts val="500"/>
              </a:spcBef>
              <a:buFont typeface="Arial"/>
              <a:buNone/>
              <a:defRPr sz="2400" kern="1200">
                <a:solidFill>
                  <a:schemeClr val="tx1"/>
                </a:solidFill>
                <a:latin typeface="Gotham Narrow Book"/>
                <a:ea typeface="+mn-ea"/>
                <a:cs typeface="Gotham Narrow Book"/>
              </a:defRPr>
            </a:lvl2pPr>
            <a:lvl3pPr marL="765175" indent="0" algn="ctr" defTabSz="914400" rtl="0" eaLnBrk="1" latinLnBrk="0" hangingPunct="1">
              <a:lnSpc>
                <a:spcPct val="80000"/>
              </a:lnSpc>
              <a:spcBef>
                <a:spcPts val="500"/>
              </a:spcBef>
              <a:buFont typeface="Arial" panose="020B0604020202020204" pitchFamily="34" charset="0"/>
              <a:buNone/>
              <a:defRPr sz="2000" kern="1200">
                <a:solidFill>
                  <a:schemeClr val="tx1"/>
                </a:solidFill>
                <a:latin typeface="Gotham Narrow Book"/>
                <a:ea typeface="+mn-ea"/>
                <a:cs typeface="Gotham Narrow Book"/>
              </a:defRPr>
            </a:lvl3pPr>
            <a:lvl4pPr marL="1241425" indent="0" algn="ctr" defTabSz="914400" rtl="0" eaLnBrk="1" latinLnBrk="0" hangingPunct="1">
              <a:lnSpc>
                <a:spcPct val="80000"/>
              </a:lnSpc>
              <a:spcBef>
                <a:spcPts val="500"/>
              </a:spcBef>
              <a:buFont typeface="Arial" panose="020B0604020202020204" pitchFamily="34" charset="0"/>
              <a:buNone/>
              <a:defRPr sz="1800" kern="1200">
                <a:solidFill>
                  <a:schemeClr val="tx1"/>
                </a:solidFill>
                <a:latin typeface="Gotham Narrow Book"/>
                <a:ea typeface="+mn-ea"/>
                <a:cs typeface="Gotham Narrow Book"/>
              </a:defRPr>
            </a:lvl4pPr>
            <a:lvl5pPr marL="1717675" indent="0" algn="ctr" defTabSz="914400" rtl="0" eaLnBrk="1" latinLnBrk="0" hangingPunct="1">
              <a:lnSpc>
                <a:spcPct val="80000"/>
              </a:lnSpc>
              <a:spcBef>
                <a:spcPts val="500"/>
              </a:spcBef>
              <a:buFont typeface="Arial" panose="020B0604020202020204" pitchFamily="34" charset="0"/>
              <a:buNone/>
              <a:defRPr sz="1800" kern="1200">
                <a:solidFill>
                  <a:schemeClr val="tx1"/>
                </a:solidFill>
                <a:latin typeface="Gotham Narrow Book"/>
                <a:ea typeface="+mn-ea"/>
                <a:cs typeface="Gotham Narrow Book"/>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en-GB" dirty="0">
                <a:effectLst/>
                <a:latin typeface="Times New Roman" panose="02020603050405020304" pitchFamily="18" charset="0"/>
              </a:rPr>
              <a:t>D3.1. Seven Working Papers: five comparative policy papers on two-country comparisons (FI-SE, DE-NL, LT-LV, CZ-SK, ES-IT) (30 pages) and two single-country studies (TR and RSB) (15 pages) (M22) </a:t>
            </a:r>
          </a:p>
          <a:p>
            <a:pPr algn="l"/>
            <a:r>
              <a:rPr lang="en-GB" dirty="0">
                <a:effectLst/>
                <a:latin typeface="Times New Roman" panose="02020603050405020304" pitchFamily="18" charset="0"/>
              </a:rPr>
              <a:t>D3.2. Seven Policy briefs: 2-5 pages two country paper, 1-2 pages single country </a:t>
            </a:r>
            <a:r>
              <a:rPr lang="en-GB" dirty="0" err="1">
                <a:effectLst/>
                <a:latin typeface="Times New Roman" panose="02020603050405020304" pitchFamily="18" charset="0"/>
              </a:rPr>
              <a:t>papes</a:t>
            </a:r>
            <a:r>
              <a:rPr lang="en-GB" dirty="0">
                <a:effectLst/>
                <a:latin typeface="Times New Roman" panose="02020603050405020304" pitchFamily="18" charset="0"/>
              </a:rPr>
              <a:t> (M22)</a:t>
            </a:r>
          </a:p>
          <a:p>
            <a:pPr algn="l"/>
            <a:r>
              <a:rPr lang="en-GB" dirty="0">
                <a:latin typeface="Times New Roman" panose="02020603050405020304" pitchFamily="18" charset="0"/>
              </a:rPr>
              <a:t>D3.3. List of interviewed stakeholders in 10 countries (M15)</a:t>
            </a:r>
            <a:endParaRPr lang="en-GB" dirty="0">
              <a:effectLst/>
              <a:latin typeface="Times New Roman" panose="02020603050405020304" pitchFamily="18" charset="0"/>
            </a:endParaRPr>
          </a:p>
          <a:p>
            <a:pPr algn="l"/>
            <a:endParaRPr lang="en-GB" dirty="0">
              <a:effectLst/>
              <a:latin typeface="Times New Roman" panose="02020603050405020304" pitchFamily="18" charset="0"/>
            </a:endParaRPr>
          </a:p>
          <a:p>
            <a:pPr algn="l"/>
            <a:endParaRPr lang="en-GB" dirty="0">
              <a:effectLst/>
              <a:latin typeface="Times New Roman" panose="02020603050405020304" pitchFamily="18" charset="0"/>
            </a:endParaRPr>
          </a:p>
          <a:p>
            <a:pPr algn="l"/>
            <a:endParaRPr lang="en-GB" dirty="0">
              <a:latin typeface="Times New Roman" panose="02020603050405020304" pitchFamily="18" charset="0"/>
            </a:endParaRPr>
          </a:p>
          <a:p>
            <a:pPr algn="l"/>
            <a:r>
              <a:rPr lang="en-GB" dirty="0">
                <a:latin typeface="Times New Roman" panose="02020603050405020304" pitchFamily="18" charset="0"/>
              </a:rPr>
              <a:t> </a:t>
            </a:r>
          </a:p>
        </p:txBody>
      </p:sp>
    </p:spTree>
    <p:extLst>
      <p:ext uri="{BB962C8B-B14F-4D97-AF65-F5344CB8AC3E}">
        <p14:creationId xmlns:p14="http://schemas.microsoft.com/office/powerpoint/2010/main" val="1361245845"/>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444AE-FB53-424A-97CF-2233EDECC44A}"/>
              </a:ext>
            </a:extLst>
          </p:cNvPr>
          <p:cNvSpPr>
            <a:spLocks noGrp="1"/>
          </p:cNvSpPr>
          <p:nvPr>
            <p:ph type="title"/>
          </p:nvPr>
        </p:nvSpPr>
        <p:spPr>
          <a:xfrm>
            <a:off x="335360" y="496303"/>
            <a:ext cx="11521280" cy="1225803"/>
          </a:xfrm>
        </p:spPr>
        <p:txBody>
          <a:bodyPr>
            <a:normAutofit fontScale="90000"/>
          </a:bodyPr>
          <a:lstStyle/>
          <a:p>
            <a:r>
              <a:rPr lang="fi-FI" sz="4400" b="1" dirty="0"/>
              <a:t>WP3: National case </a:t>
            </a:r>
            <a:r>
              <a:rPr lang="fi-FI" sz="4400" b="1" dirty="0" err="1"/>
              <a:t>studies</a:t>
            </a:r>
            <a:r>
              <a:rPr lang="fi-FI" sz="4400" b="1" dirty="0"/>
              <a:t> - </a:t>
            </a:r>
            <a:r>
              <a:rPr lang="fi-FI" sz="4400" b="1" dirty="0" err="1"/>
              <a:t>interviews</a:t>
            </a:r>
            <a:br>
              <a:rPr lang="fi-FI" sz="4400" b="1" dirty="0"/>
            </a:br>
            <a:br>
              <a:rPr lang="fi-FI" dirty="0"/>
            </a:br>
            <a:endParaRPr lang="fi-FI" sz="3100" dirty="0">
              <a:highlight>
                <a:srgbClr val="FFFF00"/>
              </a:highlight>
            </a:endParaRPr>
          </a:p>
        </p:txBody>
      </p:sp>
      <p:sp>
        <p:nvSpPr>
          <p:cNvPr id="6" name="TextBox 5">
            <a:extLst>
              <a:ext uri="{FF2B5EF4-FFF2-40B4-BE49-F238E27FC236}">
                <a16:creationId xmlns:a16="http://schemas.microsoft.com/office/drawing/2014/main" id="{83262CF9-46BD-7E21-CF6C-811E832009E6}"/>
              </a:ext>
            </a:extLst>
          </p:cNvPr>
          <p:cNvSpPr txBox="1"/>
          <p:nvPr/>
        </p:nvSpPr>
        <p:spPr>
          <a:xfrm>
            <a:off x="643466" y="1200360"/>
            <a:ext cx="11213174" cy="5632311"/>
          </a:xfrm>
          <a:prstGeom prst="rect">
            <a:avLst/>
          </a:prstGeom>
          <a:noFill/>
        </p:spPr>
        <p:txBody>
          <a:bodyPr wrap="square">
            <a:spAutoFit/>
          </a:bodyPr>
          <a:lstStyle/>
          <a:p>
            <a:pPr marL="285750" indent="-285750">
              <a:buFont typeface="Wingdings" pitchFamily="2" charset="2"/>
              <a:buChar char="Ø"/>
            </a:pPr>
            <a:r>
              <a:rPr lang="en-GB" sz="2400" dirty="0">
                <a:effectLst/>
                <a:latin typeface="Times New Roman" panose="02020603050405020304" pitchFamily="18" charset="0"/>
              </a:rPr>
              <a:t>Map the European landscape of the change and investigates the </a:t>
            </a:r>
            <a:r>
              <a:rPr lang="en-GB" sz="2400" dirty="0">
                <a:solidFill>
                  <a:srgbClr val="C00000"/>
                </a:solidFill>
                <a:effectLst/>
                <a:latin typeface="Times New Roman" panose="02020603050405020304" pitchFamily="18" charset="0"/>
              </a:rPr>
              <a:t>public policy and social partners’ strategies taken in </a:t>
            </a:r>
            <a:r>
              <a:rPr lang="en-GB" sz="2400" dirty="0" err="1">
                <a:solidFill>
                  <a:srgbClr val="C00000"/>
                </a:solidFill>
                <a:effectLst/>
                <a:latin typeface="Times New Roman" panose="02020603050405020304" pitchFamily="18" charset="0"/>
              </a:rPr>
              <a:t>defense</a:t>
            </a:r>
            <a:r>
              <a:rPr lang="en-GB" sz="2400" dirty="0">
                <a:solidFill>
                  <a:srgbClr val="C00000"/>
                </a:solidFill>
                <a:effectLst/>
                <a:latin typeface="Times New Roman" panose="02020603050405020304" pitchFamily="18" charset="0"/>
              </a:rPr>
              <a:t> of the COVID-19 pandemic </a:t>
            </a:r>
            <a:r>
              <a:rPr lang="en-GB" sz="2400" dirty="0">
                <a:effectLst/>
                <a:latin typeface="Times New Roman" panose="02020603050405020304" pitchFamily="18" charset="0"/>
              </a:rPr>
              <a:t>(RQ1) </a:t>
            </a:r>
          </a:p>
          <a:p>
            <a:pPr marL="285750" indent="-285750">
              <a:buFont typeface="Wingdings" pitchFamily="2" charset="2"/>
              <a:buChar char="Ø"/>
            </a:pPr>
            <a:r>
              <a:rPr lang="en-GB" sz="2400" dirty="0">
                <a:effectLst/>
                <a:latin typeface="Times New Roman" panose="02020603050405020304" pitchFamily="18" charset="0"/>
              </a:rPr>
              <a:t>Describe and analyse </a:t>
            </a:r>
            <a:r>
              <a:rPr lang="en-GB" sz="2400" dirty="0">
                <a:solidFill>
                  <a:srgbClr val="C00000"/>
                </a:solidFill>
                <a:effectLst/>
                <a:latin typeface="Times New Roman" panose="02020603050405020304" pitchFamily="18" charset="0"/>
              </a:rPr>
              <a:t>to what extent and how social partners are involved in the national policy-making</a:t>
            </a:r>
            <a:r>
              <a:rPr lang="en-GB" sz="2400" dirty="0">
                <a:effectLst/>
                <a:latin typeface="Times New Roman" panose="02020603050405020304" pitchFamily="18" charset="0"/>
              </a:rPr>
              <a:t> in tackling social and employment risks with a special attention to the implementation of the social rights for vulnerable groups as defined in the EPSR (RQ2) </a:t>
            </a:r>
          </a:p>
          <a:p>
            <a:pPr marL="285750" indent="-285750">
              <a:buFont typeface="Wingdings" pitchFamily="2" charset="2"/>
              <a:buChar char="Ø"/>
            </a:pPr>
            <a:r>
              <a:rPr lang="en-GB" sz="2400" dirty="0">
                <a:effectLst/>
                <a:latin typeface="Times New Roman" panose="02020603050405020304" pitchFamily="18" charset="0"/>
              </a:rPr>
              <a:t>Draw valuable lessons on how to promote awareness and exchange information for </a:t>
            </a:r>
            <a:r>
              <a:rPr lang="en-GB" sz="2400" dirty="0">
                <a:solidFill>
                  <a:srgbClr val="C00000"/>
                </a:solidFill>
                <a:effectLst/>
                <a:latin typeface="Times New Roman" panose="02020603050405020304" pitchFamily="18" charset="0"/>
              </a:rPr>
              <a:t>effective social dialogue </a:t>
            </a:r>
            <a:r>
              <a:rPr lang="en-GB" sz="2400" dirty="0">
                <a:effectLst/>
                <a:latin typeface="Times New Roman" panose="02020603050405020304" pitchFamily="18" charset="0"/>
              </a:rPr>
              <a:t>between workers, employers and public authorities at national and EU level and sheds better understanding of the risks and opportunities for defending the vulnerable groups in the future? (RQ3) </a:t>
            </a:r>
          </a:p>
          <a:p>
            <a:pPr marL="285750" indent="-285750">
              <a:buFont typeface="Wingdings" pitchFamily="2" charset="2"/>
              <a:buChar char="Ø"/>
            </a:pPr>
            <a:r>
              <a:rPr lang="en-GB" sz="2400" dirty="0">
                <a:latin typeface="Times New Roman" panose="02020603050405020304" pitchFamily="18" charset="0"/>
              </a:rPr>
              <a:t>Provide </a:t>
            </a:r>
            <a:r>
              <a:rPr lang="en-GB" sz="2400" dirty="0">
                <a:effectLst/>
                <a:latin typeface="Times New Roman" panose="02020603050405020304" pitchFamily="18" charset="0"/>
              </a:rPr>
              <a:t>evidence-based knowledge and recommendations that will – through the dissemination plan - make an </a:t>
            </a:r>
            <a:r>
              <a:rPr lang="en-GB" sz="2400" dirty="0">
                <a:solidFill>
                  <a:srgbClr val="C00000"/>
                </a:solidFill>
                <a:effectLst/>
                <a:latin typeface="Times New Roman" panose="02020603050405020304" pitchFamily="18" charset="0"/>
              </a:rPr>
              <a:t>impact to national and EU-level policymaking </a:t>
            </a:r>
          </a:p>
          <a:p>
            <a:pPr marL="285750" indent="-285750">
              <a:buFont typeface="Wingdings" pitchFamily="2" charset="2"/>
              <a:buChar char="Ø"/>
            </a:pPr>
            <a:r>
              <a:rPr lang="en-GB" sz="2400" dirty="0">
                <a:effectLst/>
                <a:latin typeface="Times New Roman" panose="02020603050405020304" pitchFamily="18" charset="0"/>
              </a:rPr>
              <a:t>Make an impact to the </a:t>
            </a:r>
            <a:r>
              <a:rPr lang="en-GB" sz="2400" dirty="0">
                <a:solidFill>
                  <a:srgbClr val="C00000"/>
                </a:solidFill>
                <a:effectLst/>
                <a:latin typeface="Times New Roman" panose="02020603050405020304" pitchFamily="18" charset="0"/>
              </a:rPr>
              <a:t>academic debate </a:t>
            </a:r>
            <a:r>
              <a:rPr lang="en-GB" sz="2400" dirty="0">
                <a:effectLst/>
                <a:latin typeface="Times New Roman" panose="02020603050405020304" pitchFamily="18" charset="0"/>
              </a:rPr>
              <a:t>through dissemination of the work in academic conferences and in international peer-reviewed journals after the end of the project </a:t>
            </a:r>
          </a:p>
          <a:p>
            <a:endParaRPr lang="en-GB" sz="2400" dirty="0">
              <a:effectLst/>
              <a:latin typeface="Times New Roman" panose="02020603050405020304" pitchFamily="18" charset="0"/>
            </a:endParaRPr>
          </a:p>
        </p:txBody>
      </p:sp>
    </p:spTree>
    <p:extLst>
      <p:ext uri="{BB962C8B-B14F-4D97-AF65-F5344CB8AC3E}">
        <p14:creationId xmlns:p14="http://schemas.microsoft.com/office/powerpoint/2010/main" val="77786082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444AE-FB53-424A-97CF-2233EDECC44A}"/>
              </a:ext>
            </a:extLst>
          </p:cNvPr>
          <p:cNvSpPr>
            <a:spLocks noGrp="1"/>
          </p:cNvSpPr>
          <p:nvPr>
            <p:ph type="title"/>
          </p:nvPr>
        </p:nvSpPr>
        <p:spPr>
          <a:xfrm>
            <a:off x="335360" y="363334"/>
            <a:ext cx="11521280" cy="1225803"/>
          </a:xfrm>
        </p:spPr>
        <p:txBody>
          <a:bodyPr>
            <a:normAutofit fontScale="90000"/>
          </a:bodyPr>
          <a:lstStyle/>
          <a:p>
            <a:r>
              <a:rPr lang="fi-FI" sz="4400" b="1" dirty="0"/>
              <a:t>WP3: National </a:t>
            </a:r>
            <a:r>
              <a:rPr lang="fi-FI" sz="4400" b="1" dirty="0" err="1"/>
              <a:t>fieldwork</a:t>
            </a:r>
            <a:r>
              <a:rPr lang="fi-FI" sz="4400" b="1" dirty="0"/>
              <a:t> - </a:t>
            </a:r>
            <a:r>
              <a:rPr lang="fi-FI" sz="4400" b="1" dirty="0" err="1"/>
              <a:t>interviews</a:t>
            </a:r>
            <a:br>
              <a:rPr lang="fi-FI" sz="4400" b="1" dirty="0"/>
            </a:br>
            <a:br>
              <a:rPr lang="fi-FI" dirty="0"/>
            </a:br>
            <a:endParaRPr lang="fi-FI" sz="3100" dirty="0">
              <a:highlight>
                <a:srgbClr val="FFFF00"/>
              </a:highlight>
            </a:endParaRPr>
          </a:p>
        </p:txBody>
      </p:sp>
      <p:sp>
        <p:nvSpPr>
          <p:cNvPr id="4" name="TextBox 3">
            <a:extLst>
              <a:ext uri="{FF2B5EF4-FFF2-40B4-BE49-F238E27FC236}">
                <a16:creationId xmlns:a16="http://schemas.microsoft.com/office/drawing/2014/main" id="{9D3E5FE2-5EE2-D219-3156-EC51591856AA}"/>
              </a:ext>
            </a:extLst>
          </p:cNvPr>
          <p:cNvSpPr txBox="1"/>
          <p:nvPr/>
        </p:nvSpPr>
        <p:spPr>
          <a:xfrm>
            <a:off x="507999" y="1120676"/>
            <a:ext cx="11819468" cy="2308324"/>
          </a:xfrm>
          <a:prstGeom prst="rect">
            <a:avLst/>
          </a:prstGeom>
          <a:noFill/>
        </p:spPr>
        <p:txBody>
          <a:bodyPr wrap="square">
            <a:spAutoFit/>
          </a:bodyPr>
          <a:lstStyle/>
          <a:p>
            <a:pPr marL="285750" indent="-285750">
              <a:buFont typeface="Wingdings" pitchFamily="2" charset="2"/>
              <a:buChar char="Ø"/>
            </a:pPr>
            <a:r>
              <a:rPr lang="en-GB" sz="2400" dirty="0">
                <a:effectLst/>
                <a:latin typeface="Times New Roman" panose="02020603050405020304" pitchFamily="18" charset="0"/>
              </a:rPr>
              <a:t>Answering RQ2: </a:t>
            </a:r>
            <a:r>
              <a:rPr lang="en-GB" sz="2400" b="1" dirty="0">
                <a:effectLst/>
                <a:latin typeface="Times New Roman" panose="02020603050405020304" pitchFamily="18" charset="0"/>
              </a:rPr>
              <a:t>to what extent and how did national social dialogue play a role in the implementation of social and employment rights of selected vulnerable groups in the COVID-19 pandemic between 2020 and 2022? </a:t>
            </a:r>
            <a:endParaRPr lang="en-GB" sz="2400" dirty="0">
              <a:effectLst/>
              <a:latin typeface="Times New Roman" panose="02020603050405020304" pitchFamily="18" charset="0"/>
            </a:endParaRPr>
          </a:p>
          <a:p>
            <a:pPr marL="285750" indent="-285750">
              <a:buFont typeface="Wingdings" pitchFamily="2" charset="2"/>
              <a:buChar char="Ø"/>
            </a:pPr>
            <a:r>
              <a:rPr lang="en-GB" sz="2400" dirty="0">
                <a:latin typeface="Times New Roman" panose="02020603050405020304" pitchFamily="18" charset="0"/>
              </a:rPr>
              <a:t>E</a:t>
            </a:r>
            <a:r>
              <a:rPr lang="en-GB" sz="2400" dirty="0">
                <a:effectLst/>
                <a:latin typeface="Times New Roman" panose="02020603050405020304" pitchFamily="18" charset="0"/>
              </a:rPr>
              <a:t>xplore in-depth the role of social partners in the </a:t>
            </a:r>
            <a:r>
              <a:rPr lang="en-GB" sz="2400" dirty="0" err="1">
                <a:effectLst/>
                <a:latin typeface="Times New Roman" panose="02020603050405020304" pitchFamily="18" charset="0"/>
              </a:rPr>
              <a:t>defense</a:t>
            </a:r>
            <a:r>
              <a:rPr lang="en-GB" sz="2400" dirty="0">
                <a:effectLst/>
                <a:latin typeface="Times New Roman" panose="02020603050405020304" pitchFamily="18" charset="0"/>
              </a:rPr>
              <a:t> of the vulnerable groups, some of which may not be fully covered by the database </a:t>
            </a:r>
          </a:p>
          <a:p>
            <a:pPr marL="285750" indent="-285750">
              <a:buFont typeface="Wingdings" pitchFamily="2" charset="2"/>
              <a:buChar char="Ø"/>
            </a:pPr>
            <a:r>
              <a:rPr lang="fi-FI" sz="2400" b="1" dirty="0">
                <a:solidFill>
                  <a:srgbClr val="C00000"/>
                </a:solidFill>
              </a:rPr>
              <a:t>10-12 </a:t>
            </a:r>
            <a:r>
              <a:rPr lang="fi-FI" sz="2400" b="1" dirty="0" err="1">
                <a:solidFill>
                  <a:srgbClr val="C00000"/>
                </a:solidFill>
              </a:rPr>
              <a:t>interviews</a:t>
            </a:r>
            <a:r>
              <a:rPr lang="fi-FI" sz="2400" b="1" dirty="0">
                <a:solidFill>
                  <a:srgbClr val="C00000"/>
                </a:solidFill>
              </a:rPr>
              <a:t> per country</a:t>
            </a:r>
          </a:p>
        </p:txBody>
      </p:sp>
      <p:sp>
        <p:nvSpPr>
          <p:cNvPr id="8" name="TextBox 7">
            <a:extLst>
              <a:ext uri="{FF2B5EF4-FFF2-40B4-BE49-F238E27FC236}">
                <a16:creationId xmlns:a16="http://schemas.microsoft.com/office/drawing/2014/main" id="{538C999F-EF40-EB6B-AF8C-74FD2B990849}"/>
              </a:ext>
            </a:extLst>
          </p:cNvPr>
          <p:cNvSpPr txBox="1"/>
          <p:nvPr/>
        </p:nvSpPr>
        <p:spPr>
          <a:xfrm>
            <a:off x="6336374" y="3235867"/>
            <a:ext cx="6163732" cy="3416320"/>
          </a:xfrm>
          <a:prstGeom prst="rect">
            <a:avLst/>
          </a:prstGeom>
          <a:noFill/>
        </p:spPr>
        <p:txBody>
          <a:bodyPr wrap="square">
            <a:spAutoFit/>
          </a:bodyPr>
          <a:lstStyle/>
          <a:p>
            <a:pPr marL="285750" indent="-285750">
              <a:buFont typeface="Wingdings" pitchFamily="2" charset="2"/>
              <a:buChar char="Ø"/>
            </a:pPr>
            <a:r>
              <a:rPr lang="fi-FI" sz="2400" b="1" dirty="0" err="1">
                <a:solidFill>
                  <a:srgbClr val="C00000"/>
                </a:solidFill>
              </a:rPr>
              <a:t>Stakeholders</a:t>
            </a:r>
            <a:r>
              <a:rPr lang="fi-FI" sz="2400" b="1" dirty="0">
                <a:solidFill>
                  <a:srgbClr val="C00000"/>
                </a:solidFill>
              </a:rPr>
              <a:t>: </a:t>
            </a:r>
          </a:p>
          <a:p>
            <a:pPr marL="801688" indent="-434975">
              <a:buFont typeface="Arial" panose="020B0604020202020204" pitchFamily="34" charset="0"/>
              <a:buChar char="•"/>
            </a:pPr>
            <a:r>
              <a:rPr lang="fi-FI" sz="2400" dirty="0" err="1"/>
              <a:t>national-level</a:t>
            </a:r>
            <a:r>
              <a:rPr lang="fi-FI" sz="2400" dirty="0"/>
              <a:t> </a:t>
            </a:r>
            <a:r>
              <a:rPr lang="fi-FI" sz="2400" dirty="0" err="1"/>
              <a:t>social</a:t>
            </a:r>
            <a:r>
              <a:rPr lang="fi-FI" sz="2400" dirty="0"/>
              <a:t> </a:t>
            </a:r>
            <a:r>
              <a:rPr lang="fi-FI" sz="2400" dirty="0" err="1"/>
              <a:t>partners</a:t>
            </a:r>
            <a:endParaRPr lang="fi-FI" sz="2400" dirty="0"/>
          </a:p>
          <a:p>
            <a:pPr marL="801688" indent="-434975">
              <a:buFont typeface="Arial" panose="020B0604020202020204" pitchFamily="34" charset="0"/>
              <a:buChar char="•"/>
            </a:pPr>
            <a:r>
              <a:rPr lang="fi-FI" sz="2400" dirty="0" err="1"/>
              <a:t>Which</a:t>
            </a:r>
            <a:r>
              <a:rPr lang="fi-FI" sz="2400" dirty="0"/>
              <a:t> </a:t>
            </a:r>
            <a:r>
              <a:rPr lang="fi-FI" sz="2400" dirty="0" err="1"/>
              <a:t>sectors</a:t>
            </a:r>
            <a:r>
              <a:rPr lang="fi-FI" sz="2400" dirty="0"/>
              <a:t> </a:t>
            </a:r>
            <a:r>
              <a:rPr lang="fi-FI" sz="2400" dirty="0" err="1"/>
              <a:t>particularly</a:t>
            </a:r>
            <a:r>
              <a:rPr lang="fi-FI" sz="2400" dirty="0"/>
              <a:t>?</a:t>
            </a:r>
          </a:p>
          <a:p>
            <a:pPr marL="801688" indent="-434975">
              <a:buFont typeface="Arial" panose="020B0604020202020204" pitchFamily="34" charset="0"/>
              <a:buChar char="•"/>
            </a:pPr>
            <a:r>
              <a:rPr lang="fi-FI" sz="2400" dirty="0" err="1"/>
              <a:t>Social</a:t>
            </a:r>
            <a:r>
              <a:rPr lang="fi-FI" sz="2400" dirty="0"/>
              <a:t> </a:t>
            </a:r>
            <a:r>
              <a:rPr lang="fi-FI" sz="2400" dirty="0" err="1"/>
              <a:t>dialogue</a:t>
            </a:r>
            <a:r>
              <a:rPr lang="fi-FI" sz="2400" dirty="0"/>
              <a:t> (</a:t>
            </a:r>
            <a:r>
              <a:rPr lang="fi-FI" sz="2400" dirty="0" err="1"/>
              <a:t>tripartite</a:t>
            </a:r>
            <a:r>
              <a:rPr lang="fi-FI" sz="2400" dirty="0"/>
              <a:t> </a:t>
            </a:r>
            <a:r>
              <a:rPr lang="fi-FI" sz="2400" dirty="0" err="1"/>
              <a:t>incl</a:t>
            </a:r>
            <a:r>
              <a:rPr lang="fi-FI" sz="2400" dirty="0"/>
              <a:t>. </a:t>
            </a:r>
            <a:r>
              <a:rPr lang="fi-FI" sz="2400" dirty="0" err="1"/>
              <a:t>government</a:t>
            </a:r>
            <a:r>
              <a:rPr lang="fi-FI" sz="2400" dirty="0"/>
              <a:t>)</a:t>
            </a:r>
          </a:p>
          <a:p>
            <a:pPr marL="801688" indent="-434975">
              <a:buFont typeface="Arial" panose="020B0604020202020204" pitchFamily="34" charset="0"/>
              <a:buChar char="•"/>
            </a:pPr>
            <a:r>
              <a:rPr lang="fi-FI" sz="2400" dirty="0" err="1"/>
              <a:t>Societal</a:t>
            </a:r>
            <a:r>
              <a:rPr lang="fi-FI" sz="2400" dirty="0"/>
              <a:t> </a:t>
            </a:r>
            <a:r>
              <a:rPr lang="fi-FI" sz="2400" dirty="0" err="1"/>
              <a:t>actors</a:t>
            </a:r>
            <a:r>
              <a:rPr lang="fi-FI" sz="2400" dirty="0"/>
              <a:t> (</a:t>
            </a:r>
            <a:r>
              <a:rPr lang="fi-FI" sz="2400" dirty="0" err="1"/>
              <a:t>NGOs</a:t>
            </a:r>
            <a:r>
              <a:rPr lang="fi-FI" sz="2400" dirty="0"/>
              <a:t>, </a:t>
            </a:r>
            <a:r>
              <a:rPr lang="fi-FI" sz="2400" dirty="0" err="1"/>
              <a:t>third</a:t>
            </a:r>
            <a:r>
              <a:rPr lang="fi-FI" sz="2400" dirty="0"/>
              <a:t> </a:t>
            </a:r>
            <a:r>
              <a:rPr lang="fi-FI" sz="2400" dirty="0" err="1"/>
              <a:t>sector</a:t>
            </a:r>
            <a:r>
              <a:rPr lang="fi-FI" sz="2400" dirty="0"/>
              <a:t>)</a:t>
            </a:r>
          </a:p>
          <a:p>
            <a:pPr marL="801688" indent="-434975">
              <a:buFont typeface="Arial" panose="020B0604020202020204" pitchFamily="34" charset="0"/>
              <a:buChar char="•"/>
            </a:pPr>
            <a:r>
              <a:rPr lang="fi-FI" sz="2400" dirty="0"/>
              <a:t>Health and </a:t>
            </a:r>
            <a:r>
              <a:rPr lang="fi-FI" sz="2400" dirty="0" err="1"/>
              <a:t>safety</a:t>
            </a:r>
            <a:r>
              <a:rPr lang="fi-FI" sz="2400" dirty="0"/>
              <a:t> </a:t>
            </a:r>
            <a:r>
              <a:rPr lang="fi-FI" sz="2400" dirty="0" err="1"/>
              <a:t>authorities</a:t>
            </a:r>
            <a:r>
              <a:rPr lang="fi-FI" sz="2400" dirty="0"/>
              <a:t>?</a:t>
            </a:r>
          </a:p>
          <a:p>
            <a:pPr marL="801688" indent="-434975">
              <a:buFont typeface="Arial" panose="020B0604020202020204" pitchFamily="34" charset="0"/>
              <a:buChar char="•"/>
            </a:pPr>
            <a:r>
              <a:rPr lang="fi-FI" sz="2400" dirty="0" err="1"/>
              <a:t>Others</a:t>
            </a:r>
            <a:r>
              <a:rPr lang="fi-FI" sz="2400" dirty="0"/>
              <a:t>?</a:t>
            </a:r>
          </a:p>
          <a:p>
            <a:pPr marL="801688" indent="-434975">
              <a:buFont typeface="Arial" panose="020B0604020202020204" pitchFamily="34" charset="0"/>
              <a:buChar char="•"/>
            </a:pPr>
            <a:r>
              <a:rPr lang="fi-FI" sz="2400" dirty="0" err="1"/>
              <a:t>List</a:t>
            </a:r>
            <a:r>
              <a:rPr lang="fi-FI" sz="2400" dirty="0"/>
              <a:t> of </a:t>
            </a:r>
            <a:r>
              <a:rPr lang="fi-FI" sz="2400" dirty="0" err="1"/>
              <a:t>stakeholder</a:t>
            </a:r>
            <a:r>
              <a:rPr lang="fi-FI" sz="2400" dirty="0"/>
              <a:t> </a:t>
            </a:r>
            <a:r>
              <a:rPr lang="fi-FI" sz="2400" dirty="0" err="1"/>
              <a:t>institutions</a:t>
            </a:r>
            <a:endParaRPr lang="fi-FI" sz="2400" dirty="0"/>
          </a:p>
        </p:txBody>
      </p:sp>
      <p:sp>
        <p:nvSpPr>
          <p:cNvPr id="9" name="TextBox 8">
            <a:extLst>
              <a:ext uri="{FF2B5EF4-FFF2-40B4-BE49-F238E27FC236}">
                <a16:creationId xmlns:a16="http://schemas.microsoft.com/office/drawing/2014/main" id="{35D25A60-8453-355D-EE68-0BF3C2ED0AA1}"/>
              </a:ext>
            </a:extLst>
          </p:cNvPr>
          <p:cNvSpPr txBox="1"/>
          <p:nvPr/>
        </p:nvSpPr>
        <p:spPr>
          <a:xfrm>
            <a:off x="507999" y="3806760"/>
            <a:ext cx="6163732" cy="2308324"/>
          </a:xfrm>
          <a:prstGeom prst="rect">
            <a:avLst/>
          </a:prstGeom>
          <a:noFill/>
        </p:spPr>
        <p:txBody>
          <a:bodyPr wrap="square">
            <a:spAutoFit/>
          </a:bodyPr>
          <a:lstStyle/>
          <a:p>
            <a:pPr marL="285750" indent="-285750">
              <a:buFont typeface="Wingdings" pitchFamily="2" charset="2"/>
              <a:buChar char="Ø"/>
            </a:pPr>
            <a:r>
              <a:rPr lang="fi-FI" sz="2400" b="1" dirty="0" err="1">
                <a:solidFill>
                  <a:srgbClr val="C00000"/>
                </a:solidFill>
              </a:rPr>
              <a:t>Semi-structured</a:t>
            </a:r>
            <a:r>
              <a:rPr lang="fi-FI" sz="2400" b="1" dirty="0">
                <a:solidFill>
                  <a:srgbClr val="C00000"/>
                </a:solidFill>
              </a:rPr>
              <a:t> </a:t>
            </a:r>
            <a:r>
              <a:rPr lang="fi-FI" sz="2400" b="1" dirty="0" err="1">
                <a:solidFill>
                  <a:srgbClr val="C00000"/>
                </a:solidFill>
              </a:rPr>
              <a:t>questionnaire</a:t>
            </a:r>
            <a:r>
              <a:rPr lang="fi-FI" sz="2400" b="1" dirty="0">
                <a:solidFill>
                  <a:srgbClr val="C00000"/>
                </a:solidFill>
              </a:rPr>
              <a:t>:</a:t>
            </a:r>
          </a:p>
          <a:p>
            <a:pPr marL="801688" indent="-434975">
              <a:buFont typeface="Arial" panose="020B0604020202020204" pitchFamily="34" charset="0"/>
              <a:buChar char="•"/>
            </a:pPr>
            <a:r>
              <a:rPr lang="fi-FI" sz="2400" dirty="0" err="1"/>
              <a:t>Predesigned</a:t>
            </a:r>
            <a:r>
              <a:rPr lang="fi-FI" sz="2400" dirty="0"/>
              <a:t>, </a:t>
            </a:r>
            <a:r>
              <a:rPr lang="fi-FI" sz="2400" dirty="0" err="1"/>
              <a:t>unified</a:t>
            </a:r>
            <a:endParaRPr lang="fi-FI" sz="2400" dirty="0"/>
          </a:p>
          <a:p>
            <a:pPr marL="801688" indent="-434975">
              <a:buFont typeface="Arial" panose="020B0604020202020204" pitchFamily="34" charset="0"/>
              <a:buChar char="•"/>
            </a:pPr>
            <a:r>
              <a:rPr lang="fi-FI" sz="2400" dirty="0"/>
              <a:t>To </a:t>
            </a:r>
            <a:r>
              <a:rPr lang="fi-FI" sz="2400" dirty="0" err="1"/>
              <a:t>be</a:t>
            </a:r>
            <a:r>
              <a:rPr lang="fi-FI" sz="2400" dirty="0"/>
              <a:t> </a:t>
            </a:r>
            <a:r>
              <a:rPr lang="fi-FI" sz="2400" dirty="0" err="1"/>
              <a:t>flexibly</a:t>
            </a:r>
            <a:r>
              <a:rPr lang="fi-FI" sz="2400" dirty="0"/>
              <a:t> </a:t>
            </a:r>
            <a:r>
              <a:rPr lang="fi-FI" sz="2400" dirty="0" err="1"/>
              <a:t>adjusted</a:t>
            </a:r>
            <a:r>
              <a:rPr lang="fi-FI" sz="2400" dirty="0"/>
              <a:t> to country </a:t>
            </a:r>
            <a:r>
              <a:rPr lang="fi-FI" sz="2400" dirty="0" err="1"/>
              <a:t>cases</a:t>
            </a:r>
            <a:endParaRPr lang="fi-FI" sz="2400" dirty="0"/>
          </a:p>
          <a:p>
            <a:pPr marL="801688" indent="-434975">
              <a:buFont typeface="Arial" panose="020B0604020202020204" pitchFamily="34" charset="0"/>
              <a:buChar char="•"/>
            </a:pPr>
            <a:r>
              <a:rPr lang="fi-FI" sz="2400" dirty="0" err="1"/>
              <a:t>Informed</a:t>
            </a:r>
            <a:r>
              <a:rPr lang="fi-FI" sz="2400" dirty="0"/>
              <a:t> </a:t>
            </a:r>
            <a:r>
              <a:rPr lang="fi-FI" sz="2400" dirty="0" err="1"/>
              <a:t>consent</a:t>
            </a:r>
            <a:r>
              <a:rPr lang="fi-FI" sz="2400" dirty="0"/>
              <a:t> </a:t>
            </a:r>
            <a:r>
              <a:rPr lang="fi-FI" sz="2400" dirty="0" err="1"/>
              <a:t>form</a:t>
            </a:r>
            <a:endParaRPr lang="fi-FI" sz="2400" dirty="0"/>
          </a:p>
          <a:p>
            <a:pPr marL="801688" indent="-434975">
              <a:buFont typeface="Arial" panose="020B0604020202020204" pitchFamily="34" charset="0"/>
              <a:buChar char="•"/>
            </a:pPr>
            <a:r>
              <a:rPr lang="fi-FI" sz="2400" dirty="0" err="1"/>
              <a:t>Ethical</a:t>
            </a:r>
            <a:r>
              <a:rPr lang="fi-FI" sz="2400" dirty="0"/>
              <a:t> </a:t>
            </a:r>
            <a:r>
              <a:rPr lang="fi-FI" sz="2400" dirty="0" err="1"/>
              <a:t>issues</a:t>
            </a:r>
            <a:endParaRPr lang="fi-FI" sz="2400" dirty="0"/>
          </a:p>
          <a:p>
            <a:pPr marL="801688" indent="-434975">
              <a:buFont typeface="Arial" panose="020B0604020202020204" pitchFamily="34" charset="0"/>
              <a:buChar char="•"/>
            </a:pPr>
            <a:endParaRPr lang="fi-FI" sz="2400" dirty="0"/>
          </a:p>
        </p:txBody>
      </p:sp>
      <p:sp>
        <p:nvSpPr>
          <p:cNvPr id="10" name="TextBox 9">
            <a:extLst>
              <a:ext uri="{FF2B5EF4-FFF2-40B4-BE49-F238E27FC236}">
                <a16:creationId xmlns:a16="http://schemas.microsoft.com/office/drawing/2014/main" id="{5B476723-6A4D-A147-9BE4-1C9B2AB9DF1C}"/>
              </a:ext>
            </a:extLst>
          </p:cNvPr>
          <p:cNvSpPr txBox="1"/>
          <p:nvPr/>
        </p:nvSpPr>
        <p:spPr>
          <a:xfrm>
            <a:off x="677332" y="6141564"/>
            <a:ext cx="6163732" cy="830997"/>
          </a:xfrm>
          <a:prstGeom prst="rect">
            <a:avLst/>
          </a:prstGeom>
          <a:noFill/>
        </p:spPr>
        <p:txBody>
          <a:bodyPr wrap="square">
            <a:spAutoFit/>
          </a:bodyPr>
          <a:lstStyle/>
          <a:p>
            <a:pPr marL="285750" indent="-285750">
              <a:buFont typeface="Wingdings" pitchFamily="2" charset="2"/>
              <a:buChar char="Ø"/>
            </a:pPr>
            <a:r>
              <a:rPr lang="fi-FI" sz="2400" b="1" dirty="0" err="1">
                <a:solidFill>
                  <a:srgbClr val="C00000"/>
                </a:solidFill>
              </a:rPr>
              <a:t>Interviews</a:t>
            </a:r>
            <a:r>
              <a:rPr lang="fi-FI" sz="2400" b="1" dirty="0">
                <a:solidFill>
                  <a:srgbClr val="C00000"/>
                </a:solidFill>
              </a:rPr>
              <a:t>: </a:t>
            </a:r>
            <a:r>
              <a:rPr lang="fi-FI" sz="2400" b="1" dirty="0" err="1">
                <a:solidFill>
                  <a:srgbClr val="C00000"/>
                </a:solidFill>
              </a:rPr>
              <a:t>Nov</a:t>
            </a:r>
            <a:r>
              <a:rPr lang="fi-FI" sz="2400" b="1" dirty="0">
                <a:solidFill>
                  <a:srgbClr val="C00000"/>
                </a:solidFill>
              </a:rPr>
              <a:t> 2022 – </a:t>
            </a:r>
            <a:r>
              <a:rPr lang="fi-FI" sz="2400" b="1" dirty="0" err="1">
                <a:solidFill>
                  <a:srgbClr val="C00000"/>
                </a:solidFill>
              </a:rPr>
              <a:t>Feb</a:t>
            </a:r>
            <a:r>
              <a:rPr lang="fi-FI" sz="2400" b="1" dirty="0">
                <a:solidFill>
                  <a:srgbClr val="C00000"/>
                </a:solidFill>
              </a:rPr>
              <a:t> 2023</a:t>
            </a:r>
          </a:p>
          <a:p>
            <a:pPr marL="801688" indent="-434975">
              <a:buFont typeface="Arial" panose="020B0604020202020204" pitchFamily="34" charset="0"/>
              <a:buChar char="•"/>
            </a:pPr>
            <a:endParaRPr lang="fi-FI" sz="2400" dirty="0"/>
          </a:p>
        </p:txBody>
      </p:sp>
    </p:spTree>
    <p:extLst>
      <p:ext uri="{BB962C8B-B14F-4D97-AF65-F5344CB8AC3E}">
        <p14:creationId xmlns:p14="http://schemas.microsoft.com/office/powerpoint/2010/main" val="52753779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444AE-FB53-424A-97CF-2233EDECC44A}"/>
              </a:ext>
            </a:extLst>
          </p:cNvPr>
          <p:cNvSpPr>
            <a:spLocks noGrp="1"/>
          </p:cNvSpPr>
          <p:nvPr>
            <p:ph type="title"/>
          </p:nvPr>
        </p:nvSpPr>
        <p:spPr/>
        <p:txBody>
          <a:bodyPr>
            <a:normAutofit/>
          </a:bodyPr>
          <a:lstStyle/>
          <a:p>
            <a:r>
              <a:rPr lang="fi-FI" sz="4400" b="1" dirty="0"/>
              <a:t>WP3: National </a:t>
            </a:r>
            <a:r>
              <a:rPr lang="fi-FI" sz="4400" b="1" dirty="0" err="1"/>
              <a:t>fieldwork</a:t>
            </a:r>
            <a:r>
              <a:rPr lang="fi-FI" sz="4400" b="1" dirty="0"/>
              <a:t> – data </a:t>
            </a:r>
            <a:r>
              <a:rPr lang="fi-FI" sz="4400" b="1" dirty="0" err="1"/>
              <a:t>analysis</a:t>
            </a:r>
            <a:br>
              <a:rPr lang="fi-FI" dirty="0"/>
            </a:br>
            <a:endParaRPr lang="fi-FI" sz="3100" dirty="0">
              <a:highlight>
                <a:srgbClr val="FFFF00"/>
              </a:highlight>
            </a:endParaRPr>
          </a:p>
        </p:txBody>
      </p:sp>
      <p:sp>
        <p:nvSpPr>
          <p:cNvPr id="5" name="TextBox 4">
            <a:extLst>
              <a:ext uri="{FF2B5EF4-FFF2-40B4-BE49-F238E27FC236}">
                <a16:creationId xmlns:a16="http://schemas.microsoft.com/office/drawing/2014/main" id="{066C7DED-848E-0EE1-9D94-95BB4780AE83}"/>
              </a:ext>
            </a:extLst>
          </p:cNvPr>
          <p:cNvSpPr txBox="1"/>
          <p:nvPr/>
        </p:nvSpPr>
        <p:spPr>
          <a:xfrm>
            <a:off x="335360" y="1471641"/>
            <a:ext cx="5760640" cy="5262979"/>
          </a:xfrm>
          <a:prstGeom prst="rect">
            <a:avLst/>
          </a:prstGeom>
          <a:noFill/>
        </p:spPr>
        <p:txBody>
          <a:bodyPr wrap="square">
            <a:spAutoFit/>
          </a:bodyPr>
          <a:lstStyle/>
          <a:p>
            <a:r>
              <a:rPr lang="en-GB" sz="2400" b="1" dirty="0">
                <a:solidFill>
                  <a:srgbClr val="C00000"/>
                </a:solidFill>
                <a:latin typeface="Times New Roman" panose="02020603050405020304" pitchFamily="18" charset="0"/>
              </a:rPr>
              <a:t>T</a:t>
            </a:r>
            <a:r>
              <a:rPr lang="en-GB" sz="2400" b="1" dirty="0">
                <a:solidFill>
                  <a:srgbClr val="C00000"/>
                </a:solidFill>
                <a:effectLst/>
                <a:latin typeface="Times New Roman" panose="02020603050405020304" pitchFamily="18" charset="0"/>
              </a:rPr>
              <a:t>wo-country comparisons</a:t>
            </a:r>
          </a:p>
          <a:p>
            <a:pPr marL="342900" indent="-342900">
              <a:buFontTx/>
              <a:buChar char="-"/>
            </a:pPr>
            <a:r>
              <a:rPr lang="en-GB" sz="2400" dirty="0">
                <a:effectLst/>
                <a:latin typeface="Times New Roman" panose="02020603050405020304" pitchFamily="18" charset="0"/>
              </a:rPr>
              <a:t>the most similar cases: in this method similar cases are compared with the assumption that it is easier to find explanatory variables which explain the differences in the dependent variable (the role of social partners in defending the vulnerable groups in COVID-19 crisis). </a:t>
            </a:r>
          </a:p>
          <a:p>
            <a:pPr marL="342900" indent="-342900">
              <a:buFontTx/>
              <a:buChar char="-"/>
            </a:pPr>
            <a:r>
              <a:rPr lang="en-GB" sz="2400" dirty="0">
                <a:effectLst/>
                <a:latin typeface="Times New Roman" panose="02020603050405020304" pitchFamily="18" charset="0"/>
              </a:rPr>
              <a:t>inductive and deductive (based on the analytical framework) data coding to explore patterns and trends (inductive coding) and (deductively) ‘test’ the expectations from the theoretical framework</a:t>
            </a:r>
          </a:p>
        </p:txBody>
      </p:sp>
      <p:sp>
        <p:nvSpPr>
          <p:cNvPr id="3" name="TextBox 2">
            <a:extLst>
              <a:ext uri="{FF2B5EF4-FFF2-40B4-BE49-F238E27FC236}">
                <a16:creationId xmlns:a16="http://schemas.microsoft.com/office/drawing/2014/main" id="{69B4C343-31D3-C81B-7DDB-4E4A2970CA0E}"/>
              </a:ext>
            </a:extLst>
          </p:cNvPr>
          <p:cNvSpPr txBox="1"/>
          <p:nvPr/>
        </p:nvSpPr>
        <p:spPr>
          <a:xfrm>
            <a:off x="6028268" y="1471641"/>
            <a:ext cx="6163732" cy="830997"/>
          </a:xfrm>
          <a:prstGeom prst="rect">
            <a:avLst/>
          </a:prstGeom>
          <a:noFill/>
        </p:spPr>
        <p:txBody>
          <a:bodyPr wrap="square">
            <a:spAutoFit/>
          </a:bodyPr>
          <a:lstStyle/>
          <a:p>
            <a:pPr marL="285750" indent="-285750">
              <a:buFont typeface="Wingdings" pitchFamily="2" charset="2"/>
              <a:buChar char="Ø"/>
            </a:pPr>
            <a:r>
              <a:rPr lang="fi-FI" sz="2400" b="1" dirty="0" err="1">
                <a:solidFill>
                  <a:srgbClr val="C00000"/>
                </a:solidFill>
              </a:rPr>
              <a:t>Inductive</a:t>
            </a:r>
            <a:r>
              <a:rPr lang="fi-FI" sz="2400" b="1" dirty="0">
                <a:solidFill>
                  <a:srgbClr val="C00000"/>
                </a:solidFill>
              </a:rPr>
              <a:t> </a:t>
            </a:r>
            <a:r>
              <a:rPr lang="fi-FI" sz="2400" b="1" dirty="0" err="1">
                <a:solidFill>
                  <a:srgbClr val="C00000"/>
                </a:solidFill>
              </a:rPr>
              <a:t>coding</a:t>
            </a:r>
            <a:r>
              <a:rPr lang="fi-FI" sz="2400" b="1" dirty="0">
                <a:solidFill>
                  <a:srgbClr val="C00000"/>
                </a:solidFill>
              </a:rPr>
              <a:t>:</a:t>
            </a:r>
          </a:p>
          <a:p>
            <a:pPr marL="801688" indent="-434975">
              <a:buFont typeface="Arial" panose="020B0604020202020204" pitchFamily="34" charset="0"/>
              <a:buChar char="•"/>
            </a:pPr>
            <a:r>
              <a:rPr lang="fi-FI" sz="2400" dirty="0" err="1"/>
              <a:t>Explore</a:t>
            </a:r>
            <a:r>
              <a:rPr lang="fi-FI" sz="2400" dirty="0"/>
              <a:t> </a:t>
            </a:r>
            <a:r>
              <a:rPr lang="fi-FI" sz="2400" dirty="0" err="1"/>
              <a:t>the</a:t>
            </a:r>
            <a:r>
              <a:rPr lang="fi-FI" sz="2400" dirty="0"/>
              <a:t> data, </a:t>
            </a:r>
            <a:r>
              <a:rPr lang="fi-FI" sz="2400" dirty="0" err="1"/>
              <a:t>identify</a:t>
            </a:r>
            <a:r>
              <a:rPr lang="fi-FI" sz="2400" dirty="0"/>
              <a:t> </a:t>
            </a:r>
            <a:r>
              <a:rPr lang="fi-FI" sz="2400" dirty="0" err="1"/>
              <a:t>codes</a:t>
            </a:r>
            <a:endParaRPr lang="fi-FI" sz="2400" dirty="0"/>
          </a:p>
        </p:txBody>
      </p:sp>
      <p:sp>
        <p:nvSpPr>
          <p:cNvPr id="6" name="TextBox 5">
            <a:extLst>
              <a:ext uri="{FF2B5EF4-FFF2-40B4-BE49-F238E27FC236}">
                <a16:creationId xmlns:a16="http://schemas.microsoft.com/office/drawing/2014/main" id="{F682A141-2899-C8D6-E723-F8F4F8E1B86F}"/>
              </a:ext>
            </a:extLst>
          </p:cNvPr>
          <p:cNvSpPr txBox="1"/>
          <p:nvPr/>
        </p:nvSpPr>
        <p:spPr>
          <a:xfrm>
            <a:off x="6028268" y="2642344"/>
            <a:ext cx="6163732" cy="1200329"/>
          </a:xfrm>
          <a:prstGeom prst="rect">
            <a:avLst/>
          </a:prstGeom>
          <a:noFill/>
        </p:spPr>
        <p:txBody>
          <a:bodyPr wrap="square">
            <a:spAutoFit/>
          </a:bodyPr>
          <a:lstStyle/>
          <a:p>
            <a:pPr marL="285750" indent="-285750">
              <a:buFont typeface="Wingdings" pitchFamily="2" charset="2"/>
              <a:buChar char="Ø"/>
            </a:pPr>
            <a:r>
              <a:rPr lang="fi-FI" sz="2400" b="1" dirty="0" err="1">
                <a:solidFill>
                  <a:srgbClr val="C00000"/>
                </a:solidFill>
              </a:rPr>
              <a:t>Deductive</a:t>
            </a:r>
            <a:r>
              <a:rPr lang="fi-FI" sz="2400" b="1" dirty="0">
                <a:solidFill>
                  <a:srgbClr val="C00000"/>
                </a:solidFill>
              </a:rPr>
              <a:t> </a:t>
            </a:r>
            <a:r>
              <a:rPr lang="fi-FI" sz="2400" b="1" dirty="0" err="1">
                <a:solidFill>
                  <a:srgbClr val="C00000"/>
                </a:solidFill>
              </a:rPr>
              <a:t>coding</a:t>
            </a:r>
            <a:r>
              <a:rPr lang="fi-FI" sz="2400" b="1" dirty="0">
                <a:solidFill>
                  <a:srgbClr val="C00000"/>
                </a:solidFill>
              </a:rPr>
              <a:t>:</a:t>
            </a:r>
          </a:p>
          <a:p>
            <a:pPr marL="801688" indent="-434975">
              <a:buFont typeface="Arial" panose="020B0604020202020204" pitchFamily="34" charset="0"/>
              <a:buChar char="•"/>
            </a:pPr>
            <a:r>
              <a:rPr lang="fi-FI" sz="2400" dirty="0" err="1"/>
              <a:t>Check</a:t>
            </a:r>
            <a:r>
              <a:rPr lang="fi-FI" sz="2400" dirty="0"/>
              <a:t> </a:t>
            </a:r>
            <a:r>
              <a:rPr lang="fi-FI" sz="2400" dirty="0" err="1"/>
              <a:t>if</a:t>
            </a:r>
            <a:r>
              <a:rPr lang="fi-FI" sz="2400" dirty="0"/>
              <a:t> </a:t>
            </a:r>
            <a:r>
              <a:rPr lang="fi-FI" sz="2400" dirty="0" err="1"/>
              <a:t>the</a:t>
            </a:r>
            <a:r>
              <a:rPr lang="fi-FI" sz="2400" dirty="0"/>
              <a:t> </a:t>
            </a:r>
            <a:r>
              <a:rPr lang="fi-FI" sz="2400" dirty="0" err="1"/>
              <a:t>list</a:t>
            </a:r>
            <a:r>
              <a:rPr lang="fi-FI" sz="2400" dirty="0"/>
              <a:t> of </a:t>
            </a:r>
            <a:r>
              <a:rPr lang="fi-FI" sz="2400" dirty="0" err="1"/>
              <a:t>codes</a:t>
            </a:r>
            <a:r>
              <a:rPr lang="fi-FI" sz="2400" dirty="0"/>
              <a:t> </a:t>
            </a:r>
            <a:r>
              <a:rPr lang="fi-FI" sz="2400" dirty="0" err="1"/>
              <a:t>identified</a:t>
            </a:r>
            <a:r>
              <a:rPr lang="fi-FI" sz="2400" dirty="0"/>
              <a:t> </a:t>
            </a:r>
            <a:r>
              <a:rPr lang="fi-FI" sz="2400" dirty="0" err="1"/>
              <a:t>apply</a:t>
            </a:r>
            <a:r>
              <a:rPr lang="fi-FI" sz="2400" dirty="0"/>
              <a:t> to </a:t>
            </a:r>
            <a:r>
              <a:rPr lang="fi-FI" sz="2400" dirty="0" err="1"/>
              <a:t>your</a:t>
            </a:r>
            <a:r>
              <a:rPr lang="fi-FI" sz="2400" dirty="0"/>
              <a:t> country </a:t>
            </a:r>
            <a:r>
              <a:rPr lang="fi-FI" sz="2400" dirty="0" err="1"/>
              <a:t>findings</a:t>
            </a:r>
            <a:endParaRPr lang="fi-FI" sz="2400" dirty="0"/>
          </a:p>
        </p:txBody>
      </p:sp>
      <p:sp>
        <p:nvSpPr>
          <p:cNvPr id="7" name="TextBox 6">
            <a:extLst>
              <a:ext uri="{FF2B5EF4-FFF2-40B4-BE49-F238E27FC236}">
                <a16:creationId xmlns:a16="http://schemas.microsoft.com/office/drawing/2014/main" id="{DE53170D-BE6C-541F-6B57-87C3E23D1231}"/>
              </a:ext>
            </a:extLst>
          </p:cNvPr>
          <p:cNvSpPr txBox="1"/>
          <p:nvPr/>
        </p:nvSpPr>
        <p:spPr>
          <a:xfrm>
            <a:off x="6028268" y="4182379"/>
            <a:ext cx="6163732" cy="1569660"/>
          </a:xfrm>
          <a:prstGeom prst="rect">
            <a:avLst/>
          </a:prstGeom>
          <a:noFill/>
        </p:spPr>
        <p:txBody>
          <a:bodyPr wrap="square">
            <a:spAutoFit/>
          </a:bodyPr>
          <a:lstStyle/>
          <a:p>
            <a:pPr marL="285750" indent="-285750">
              <a:buFont typeface="Wingdings" pitchFamily="2" charset="2"/>
              <a:buChar char="Ø"/>
            </a:pPr>
            <a:r>
              <a:rPr lang="fi-FI" sz="2400" b="1" dirty="0">
                <a:solidFill>
                  <a:srgbClr val="C00000"/>
                </a:solidFill>
              </a:rPr>
              <a:t>30-page </a:t>
            </a:r>
            <a:r>
              <a:rPr lang="fi-FI" sz="2400" b="1" dirty="0" err="1">
                <a:solidFill>
                  <a:srgbClr val="C00000"/>
                </a:solidFill>
              </a:rPr>
              <a:t>comparative</a:t>
            </a:r>
            <a:r>
              <a:rPr lang="fi-FI" sz="2400" b="1" dirty="0">
                <a:solidFill>
                  <a:srgbClr val="C00000"/>
                </a:solidFill>
              </a:rPr>
              <a:t> </a:t>
            </a:r>
            <a:r>
              <a:rPr lang="fi-FI" sz="2400" b="1" dirty="0" err="1">
                <a:solidFill>
                  <a:srgbClr val="C00000"/>
                </a:solidFill>
              </a:rPr>
              <a:t>study</a:t>
            </a:r>
            <a:r>
              <a:rPr lang="fi-FI" sz="2400" b="1" dirty="0">
                <a:solidFill>
                  <a:srgbClr val="C00000"/>
                </a:solidFill>
              </a:rPr>
              <a:t> (</a:t>
            </a:r>
            <a:r>
              <a:rPr lang="fi-FI" sz="2400" b="1" dirty="0" err="1">
                <a:solidFill>
                  <a:srgbClr val="C00000"/>
                </a:solidFill>
              </a:rPr>
              <a:t>pairs</a:t>
            </a:r>
            <a:r>
              <a:rPr lang="fi-FI" sz="2400" b="1" dirty="0">
                <a:solidFill>
                  <a:srgbClr val="C00000"/>
                </a:solidFill>
              </a:rPr>
              <a:t> of </a:t>
            </a:r>
            <a:r>
              <a:rPr lang="fi-FI" sz="2400" b="1" dirty="0" err="1">
                <a:solidFill>
                  <a:srgbClr val="C00000"/>
                </a:solidFill>
              </a:rPr>
              <a:t>countries</a:t>
            </a:r>
            <a:r>
              <a:rPr lang="fi-FI" sz="2400" b="1" dirty="0">
                <a:solidFill>
                  <a:srgbClr val="C00000"/>
                </a:solidFill>
              </a:rPr>
              <a:t>), 15-page Serbia and </a:t>
            </a:r>
            <a:r>
              <a:rPr lang="fi-FI" sz="2400" b="1" dirty="0" err="1">
                <a:solidFill>
                  <a:srgbClr val="C00000"/>
                </a:solidFill>
              </a:rPr>
              <a:t>Turkey</a:t>
            </a:r>
            <a:endParaRPr lang="fi-FI" sz="2400" b="1" dirty="0">
              <a:solidFill>
                <a:srgbClr val="C00000"/>
              </a:solidFill>
            </a:endParaRPr>
          </a:p>
          <a:p>
            <a:pPr marL="801688" indent="-434975">
              <a:buFont typeface="Arial" panose="020B0604020202020204" pitchFamily="34" charset="0"/>
              <a:buChar char="•"/>
            </a:pPr>
            <a:r>
              <a:rPr lang="fi-FI" sz="2400" dirty="0" err="1"/>
              <a:t>Outline</a:t>
            </a:r>
            <a:r>
              <a:rPr lang="fi-FI" sz="2400" dirty="0"/>
              <a:t> – </a:t>
            </a:r>
            <a:r>
              <a:rPr lang="fi-FI" sz="2400" dirty="0" err="1"/>
              <a:t>will</a:t>
            </a:r>
            <a:r>
              <a:rPr lang="fi-FI" sz="2400" dirty="0"/>
              <a:t> </a:t>
            </a:r>
            <a:r>
              <a:rPr lang="fi-FI" sz="2400" dirty="0" err="1"/>
              <a:t>be</a:t>
            </a:r>
            <a:r>
              <a:rPr lang="fi-FI" sz="2400" dirty="0"/>
              <a:t> </a:t>
            </a:r>
            <a:r>
              <a:rPr lang="fi-FI" sz="2400" dirty="0" err="1"/>
              <a:t>prepared</a:t>
            </a:r>
            <a:r>
              <a:rPr lang="fi-FI" sz="2400" dirty="0"/>
              <a:t> HU/CELSI</a:t>
            </a:r>
          </a:p>
          <a:p>
            <a:pPr marL="801688" indent="-434975">
              <a:buFont typeface="Arial" panose="020B0604020202020204" pitchFamily="34" charset="0"/>
              <a:buChar char="•"/>
            </a:pPr>
            <a:r>
              <a:rPr lang="fi-FI" sz="2400" dirty="0"/>
              <a:t>Deadline? </a:t>
            </a:r>
            <a:r>
              <a:rPr lang="fi-FI" sz="2400" dirty="0" err="1"/>
              <a:t>First</a:t>
            </a:r>
            <a:r>
              <a:rPr lang="fi-FI" sz="2400" dirty="0"/>
              <a:t> </a:t>
            </a:r>
            <a:r>
              <a:rPr lang="fi-FI" sz="2400" dirty="0" err="1"/>
              <a:t>draft</a:t>
            </a:r>
            <a:r>
              <a:rPr lang="fi-FI" sz="2400" dirty="0"/>
              <a:t> 31.3.2023</a:t>
            </a:r>
          </a:p>
        </p:txBody>
      </p:sp>
    </p:spTree>
    <p:extLst>
      <p:ext uri="{BB962C8B-B14F-4D97-AF65-F5344CB8AC3E}">
        <p14:creationId xmlns:p14="http://schemas.microsoft.com/office/powerpoint/2010/main" val="377113617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444AE-FB53-424A-97CF-2233EDECC44A}"/>
              </a:ext>
            </a:extLst>
          </p:cNvPr>
          <p:cNvSpPr>
            <a:spLocks noGrp="1"/>
          </p:cNvSpPr>
          <p:nvPr>
            <p:ph type="title"/>
          </p:nvPr>
        </p:nvSpPr>
        <p:spPr/>
        <p:txBody>
          <a:bodyPr>
            <a:normAutofit fontScale="90000"/>
          </a:bodyPr>
          <a:lstStyle/>
          <a:p>
            <a:r>
              <a:rPr lang="fi-FI" sz="4400" b="1" dirty="0"/>
              <a:t>WP3: </a:t>
            </a:r>
            <a:r>
              <a:rPr lang="fi-FI" sz="4400" b="1" dirty="0" err="1"/>
              <a:t>Comparative</a:t>
            </a:r>
            <a:r>
              <a:rPr lang="fi-FI" sz="4400" b="1" dirty="0"/>
              <a:t> </a:t>
            </a:r>
            <a:r>
              <a:rPr lang="fi-FI" sz="4400" b="1" dirty="0" err="1"/>
              <a:t>outputs</a:t>
            </a:r>
            <a:br>
              <a:rPr lang="fi-FI" sz="4400" b="1" dirty="0"/>
            </a:br>
            <a:br>
              <a:rPr lang="fi-FI" dirty="0"/>
            </a:br>
            <a:endParaRPr lang="fi-FI" sz="3100" dirty="0">
              <a:highlight>
                <a:srgbClr val="FFFF00"/>
              </a:highlight>
            </a:endParaRPr>
          </a:p>
        </p:txBody>
      </p:sp>
      <p:sp>
        <p:nvSpPr>
          <p:cNvPr id="6" name="TextBox 5">
            <a:extLst>
              <a:ext uri="{FF2B5EF4-FFF2-40B4-BE49-F238E27FC236}">
                <a16:creationId xmlns:a16="http://schemas.microsoft.com/office/drawing/2014/main" id="{F024A0E9-F3B9-2172-EEEC-3657B96481A1}"/>
              </a:ext>
            </a:extLst>
          </p:cNvPr>
          <p:cNvSpPr txBox="1"/>
          <p:nvPr/>
        </p:nvSpPr>
        <p:spPr>
          <a:xfrm>
            <a:off x="711200" y="1752670"/>
            <a:ext cx="5046133" cy="4154984"/>
          </a:xfrm>
          <a:prstGeom prst="rect">
            <a:avLst/>
          </a:prstGeom>
          <a:noFill/>
        </p:spPr>
        <p:txBody>
          <a:bodyPr wrap="square">
            <a:spAutoFit/>
          </a:bodyPr>
          <a:lstStyle/>
          <a:p>
            <a:r>
              <a:rPr lang="en-GB" sz="2400" b="1" dirty="0">
                <a:solidFill>
                  <a:srgbClr val="C00000"/>
                </a:solidFill>
                <a:effectLst/>
                <a:latin typeface="Times New Roman" panose="02020603050405020304" pitchFamily="18" charset="0"/>
              </a:rPr>
              <a:t>Comparative qualitative case study – national comparison (10+2) (WP3) </a:t>
            </a:r>
          </a:p>
          <a:p>
            <a:endParaRPr lang="en-GB" sz="2400" dirty="0">
              <a:effectLst/>
              <a:latin typeface="Times New Roman" panose="02020603050405020304" pitchFamily="18" charset="0"/>
            </a:endParaRPr>
          </a:p>
          <a:p>
            <a:r>
              <a:rPr lang="en-GB" sz="2400" dirty="0">
                <a:effectLst/>
                <a:latin typeface="Times New Roman" panose="02020603050405020304" pitchFamily="18" charset="0"/>
              </a:rPr>
              <a:t>Synthesis of findings for all national cases  (WP3, Task 3.5). </a:t>
            </a:r>
          </a:p>
          <a:p>
            <a:endParaRPr lang="en-GB" sz="2400" dirty="0">
              <a:effectLst/>
              <a:latin typeface="Times New Roman" panose="02020603050405020304" pitchFamily="18" charset="0"/>
            </a:endParaRPr>
          </a:p>
          <a:p>
            <a:r>
              <a:rPr lang="en-GB" sz="2400" dirty="0">
                <a:effectLst/>
                <a:latin typeface="Times New Roman" panose="02020603050405020304" pitchFamily="18" charset="0"/>
              </a:rPr>
              <a:t>Answering RQ3: </a:t>
            </a:r>
            <a:r>
              <a:rPr lang="en-GB" sz="2400" b="1" dirty="0">
                <a:effectLst/>
                <a:latin typeface="Times New Roman" panose="02020603050405020304" pitchFamily="18" charset="0"/>
              </a:rPr>
              <a:t>What lessons and opportunities does the COVID-19 pandemic yield for strengthening social dialogue across EU member states and the candidate countries? </a:t>
            </a:r>
            <a:endParaRPr lang="en-GB" sz="2400" dirty="0">
              <a:effectLst/>
              <a:latin typeface="Times New Roman" panose="02020603050405020304" pitchFamily="18" charset="0"/>
            </a:endParaRPr>
          </a:p>
        </p:txBody>
      </p:sp>
      <p:sp>
        <p:nvSpPr>
          <p:cNvPr id="8" name="TextBox 7">
            <a:extLst>
              <a:ext uri="{FF2B5EF4-FFF2-40B4-BE49-F238E27FC236}">
                <a16:creationId xmlns:a16="http://schemas.microsoft.com/office/drawing/2014/main" id="{E4386768-65A8-7EAE-64C3-8BBA4AA4EE5B}"/>
              </a:ext>
            </a:extLst>
          </p:cNvPr>
          <p:cNvSpPr txBox="1"/>
          <p:nvPr/>
        </p:nvSpPr>
        <p:spPr>
          <a:xfrm>
            <a:off x="6299200" y="1708955"/>
            <a:ext cx="5334000" cy="4154984"/>
          </a:xfrm>
          <a:prstGeom prst="rect">
            <a:avLst/>
          </a:prstGeom>
          <a:noFill/>
        </p:spPr>
        <p:txBody>
          <a:bodyPr wrap="square">
            <a:spAutoFit/>
          </a:bodyPr>
          <a:lstStyle/>
          <a:p>
            <a:r>
              <a:rPr lang="en-GB" sz="2400" b="1" dirty="0">
                <a:solidFill>
                  <a:srgbClr val="C00000"/>
                </a:solidFill>
                <a:effectLst/>
                <a:latin typeface="Times New Roman" panose="02020603050405020304" pitchFamily="18" charset="0"/>
              </a:rPr>
              <a:t>Comparative qualitative case study of EU level stakeholder on multi-level policy design and implementation (WP4) </a:t>
            </a:r>
          </a:p>
          <a:p>
            <a:endParaRPr lang="en-GB" sz="2400" b="1" dirty="0">
              <a:latin typeface="Times New Roman" panose="02020603050405020304" pitchFamily="18" charset="0"/>
            </a:endParaRPr>
          </a:p>
          <a:p>
            <a:r>
              <a:rPr lang="en-GB" sz="2400" dirty="0">
                <a:effectLst/>
                <a:latin typeface="Times New Roman" panose="02020603050405020304" pitchFamily="18" charset="0"/>
              </a:rPr>
              <a:t>EU-level case study to </a:t>
            </a:r>
            <a:r>
              <a:rPr lang="en-GB" sz="2400" dirty="0" err="1">
                <a:effectLst/>
                <a:latin typeface="Times New Roman" panose="02020603050405020304" pitchFamily="18" charset="0"/>
              </a:rPr>
              <a:t>analyze</a:t>
            </a:r>
            <a:r>
              <a:rPr lang="en-GB" sz="2400" dirty="0">
                <a:effectLst/>
                <a:latin typeface="Times New Roman" panose="02020603050405020304" pitchFamily="18" charset="0"/>
              </a:rPr>
              <a:t> EU governance (social dialogue, hard/soft law, structural funds) in relation to the vulnerable groups and the implementation of the EPSR principles in the MS. </a:t>
            </a:r>
          </a:p>
          <a:p>
            <a:endParaRPr lang="en-GB" sz="2400" dirty="0">
              <a:effectLst/>
              <a:latin typeface="Times New Roman" panose="02020603050405020304" pitchFamily="18" charset="0"/>
            </a:endParaRPr>
          </a:p>
        </p:txBody>
      </p:sp>
    </p:spTree>
    <p:extLst>
      <p:ext uri="{BB962C8B-B14F-4D97-AF65-F5344CB8AC3E}">
        <p14:creationId xmlns:p14="http://schemas.microsoft.com/office/powerpoint/2010/main" val="4062500438"/>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1222a03-26d9-4082-a6a4-f483e8eff791" xsi:nil="true"/>
    <lcf76f155ced4ddcb4097134ff3c332f xmlns="765ca7ec-31f7-45c6-a5a5-ce1aee8624b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8F62B8ED1161348824EE23D5168F0E0" ma:contentTypeVersion="14" ma:contentTypeDescription="Create a new document." ma:contentTypeScope="" ma:versionID="05d5ef07257364930483edb03c8ac850">
  <xsd:schema xmlns:xsd="http://www.w3.org/2001/XMLSchema" xmlns:xs="http://www.w3.org/2001/XMLSchema" xmlns:p="http://schemas.microsoft.com/office/2006/metadata/properties" xmlns:ns2="765ca7ec-31f7-45c6-a5a5-ce1aee8624b5" xmlns:ns3="21222a03-26d9-4082-a6a4-f483e8eff791" targetNamespace="http://schemas.microsoft.com/office/2006/metadata/properties" ma:root="true" ma:fieldsID="c44984f623493c840a9bcd05e93d8f29" ns2:_="" ns3:_="">
    <xsd:import namespace="765ca7ec-31f7-45c6-a5a5-ce1aee8624b5"/>
    <xsd:import namespace="21222a03-26d9-4082-a6a4-f483e8eff79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5ca7ec-31f7-45c6-a5a5-ce1aee8624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2f519134-deff-459f-81c1-98498d3da87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1222a03-26d9-4082-a6a4-f483e8eff79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cc1200f-071c-428b-9f30-ea7b747a95a4}" ma:internalName="TaxCatchAll" ma:showField="CatchAllData" ma:web="21222a03-26d9-4082-a6a4-f483e8eff79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39B8FD-D0D6-43A0-8BFB-D1CF678DDF73}">
  <ds:schemaRefs>
    <ds:schemaRef ds:uri="http://schemas.microsoft.com/office/2006/metadata/properties"/>
    <ds:schemaRef ds:uri="http://schemas.microsoft.com/office/infopath/2007/PartnerControls"/>
    <ds:schemaRef ds:uri="21222a03-26d9-4082-a6a4-f483e8eff791"/>
    <ds:schemaRef ds:uri="765ca7ec-31f7-45c6-a5a5-ce1aee8624b5"/>
  </ds:schemaRefs>
</ds:datastoreItem>
</file>

<file path=customXml/itemProps2.xml><?xml version="1.0" encoding="utf-8"?>
<ds:datastoreItem xmlns:ds="http://schemas.openxmlformats.org/officeDocument/2006/customXml" ds:itemID="{47C42050-E014-4F51-A616-D7875DE439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5ca7ec-31f7-45c6-a5a5-ce1aee8624b5"/>
    <ds:schemaRef ds:uri="21222a03-26d9-4082-a6a4-f483e8eff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3ADD48-33AB-4E20-B034-2D7C09CFAE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437</TotalTime>
  <Words>1810</Words>
  <Application>Microsoft Macintosh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Nova Cond</vt:lpstr>
      <vt:lpstr>Calibri</vt:lpstr>
      <vt:lpstr>Calibri Light</vt:lpstr>
      <vt:lpstr>Gotham Narrow Book</vt:lpstr>
      <vt:lpstr>Times New Roman</vt:lpstr>
      <vt:lpstr>Wingdings</vt:lpstr>
      <vt:lpstr>Office Theme</vt:lpstr>
      <vt:lpstr>DEFEN-CE: Social dialogue in defense of vulnerable groups in post-COVID-19 labour markets</vt:lpstr>
      <vt:lpstr>Programme (in CET time)</vt:lpstr>
      <vt:lpstr>WP2: the Database</vt:lpstr>
      <vt:lpstr>National fieldwork: database</vt:lpstr>
      <vt:lpstr>WP3: National case studies</vt:lpstr>
      <vt:lpstr>WP3: National case studies - interviews  </vt:lpstr>
      <vt:lpstr>WP3: National fieldwork - interviews  </vt:lpstr>
      <vt:lpstr>WP3: National fieldwork – data analysis </vt:lpstr>
      <vt:lpstr>WP3: Comparative outputs  </vt:lpstr>
      <vt:lpstr>Deliverables  </vt:lpstr>
      <vt:lpstr>Mid term seminar – WHEN and WHERE? </vt:lpstr>
      <vt:lpstr>Dissemination (WP5)</vt:lpstr>
      <vt:lpstr>Dissemination (WP5)</vt:lpstr>
      <vt:lpstr>Technical reporting (Chaitawat)</vt:lpstr>
      <vt:lpstr>Next steps</vt:lpstr>
      <vt:lpstr>Thank you</vt:lpstr>
    </vt:vector>
  </TitlesOfParts>
  <Company>University of Helsinki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DEFENCE</dc:title>
  <dc:creator>van Gerven, Minna</dc:creator>
  <cp:lastModifiedBy>Kahancova Marta</cp:lastModifiedBy>
  <cp:revision>55</cp:revision>
  <dcterms:created xsi:type="dcterms:W3CDTF">2021-11-24T11:00:02Z</dcterms:created>
  <dcterms:modified xsi:type="dcterms:W3CDTF">2022-10-24T15:10:12Z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0x01010078F62B8ED1161348824EE23D5168F0E0</vt:lpwstr>
  </property>
  <property fmtid="{D5CDD505-2E9C-101B-9397-08002B2CF9AE}" pid="3" name="MediaServiceImageTags">
    <vt:lpwstr/>
  </property>
</Properties>
</file>