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0" r:id="rId2"/>
    <p:sldId id="293" r:id="rId3"/>
    <p:sldId id="296" r:id="rId4"/>
    <p:sldId id="282" r:id="rId5"/>
    <p:sldId id="283" r:id="rId6"/>
    <p:sldId id="284" r:id="rId7"/>
    <p:sldId id="285" r:id="rId8"/>
    <p:sldId id="286" r:id="rId9"/>
    <p:sldId id="287" r:id="rId10"/>
    <p:sldId id="289" r:id="rId11"/>
    <p:sldId id="297" r:id="rId12"/>
    <p:sldId id="305" r:id="rId13"/>
    <p:sldId id="291" r:id="rId14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DAE72-5AB1-094B-9D05-EF6CA9EB4BC0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2928-424D-B94B-AA7F-896B317CED3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6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863DD-1AFA-F44B-AA44-FD14063AE24A}" type="datetimeFigureOut">
              <a:rPr lang="it-IT" smtClean="0"/>
              <a:t>27/09/2022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D5369-701D-654A-99F7-0D452CA8C6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37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79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57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23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45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52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3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7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2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EBB04-0D5A-DD4C-874F-2C81973CEB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80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3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0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7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48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5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8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02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65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9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30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41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4BE6-E140-480C-A95A-84EE2A17842B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D0775-FFDC-4305-814D-DCC48954B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99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abrielemedas@wageindicator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ageindicator.org/documents/publicationslist/publications-2022/220216-wageindicator-cba-codebook-v5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hyperlink" Target="mailto:gabrielemedas@wageindicator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bra.wageindicator.org/countries/italy/admi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ageindicator.org/labour-laws/collective-bargaining-agreements/collective-agreement-database-per-country-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usalario.es/leys-laborales/base-de-datos-de-convenios-colectivos/compare-claus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720" y="2568647"/>
            <a:ext cx="8275916" cy="1505544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The </a:t>
            </a:r>
            <a:r>
              <a:rPr lang="en-US" sz="4400" b="1" dirty="0" err="1" smtClean="0"/>
              <a:t>WageIndicator</a:t>
            </a:r>
            <a:r>
              <a:rPr lang="en-US" sz="4400" b="1" dirty="0" smtClean="0"/>
              <a:t> Collective Agreements Database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5825" y="4347946"/>
            <a:ext cx="6371707" cy="169885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Gabriele </a:t>
            </a:r>
            <a:r>
              <a:rPr lang="en-US" b="1" dirty="0" err="1">
                <a:solidFill>
                  <a:schemeClr val="accent1"/>
                </a:solidFill>
              </a:rPr>
              <a:t>Medas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</a:p>
          <a:p>
            <a:r>
              <a:rPr lang="en-US" sz="1800" dirty="0"/>
              <a:t>Manager Collective Agreements Database </a:t>
            </a:r>
          </a:p>
          <a:p>
            <a:r>
              <a:rPr lang="en-US" sz="1800" dirty="0" err="1"/>
              <a:t>WageIndicator</a:t>
            </a:r>
            <a:r>
              <a:rPr lang="en-US" sz="1800" dirty="0"/>
              <a:t> Foundation</a:t>
            </a:r>
          </a:p>
          <a:p>
            <a:pPr marL="0" lvl="1">
              <a:spcBef>
                <a:spcPts val="1000"/>
              </a:spcBef>
            </a:pPr>
            <a:r>
              <a:rPr lang="en-GB" sz="1800" dirty="0">
                <a:solidFill>
                  <a:srgbClr val="192E4B"/>
                </a:solidFill>
                <a:hlinkClick r:id="rId2"/>
              </a:rPr>
              <a:t>gabrielemedas@wageindicator.org</a:t>
            </a:r>
            <a:endParaRPr lang="en-GB" sz="1800" dirty="0">
              <a:solidFill>
                <a:srgbClr val="192E4B"/>
              </a:solidFill>
            </a:endParaRPr>
          </a:p>
          <a:p>
            <a:r>
              <a:rPr lang="en-US" sz="1800" dirty="0" smtClean="0"/>
              <a:t>30 September 2022</a:t>
            </a:r>
            <a:endParaRPr lang="en-US" sz="1800" dirty="0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156" y="6110398"/>
            <a:ext cx="1041924" cy="554452"/>
          </a:xfrm>
          <a:prstGeom prst="rect">
            <a:avLst/>
          </a:prstGeom>
        </p:spPr>
      </p:pic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7724504" y="6116087"/>
            <a:ext cx="3092652" cy="513581"/>
          </a:xfrm>
        </p:spPr>
        <p:txBody>
          <a:bodyPr/>
          <a:lstStyle/>
          <a:p>
            <a:pPr algn="ctr"/>
            <a:r>
              <a:rPr lang="en-US" b="1" dirty="0"/>
              <a:t>European Commission. Directorate-General for Employment. (SOCPL-2021-IND-REL - Project ID 101052319)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99" y="422544"/>
            <a:ext cx="9852958" cy="12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72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567264"/>
          </a:xfrm>
        </p:spPr>
        <p:txBody>
          <a:bodyPr/>
          <a:lstStyle/>
          <a:p>
            <a:r>
              <a:rPr lang="fr-FR" dirty="0"/>
              <a:t>A </a:t>
            </a:r>
            <a:r>
              <a:rPr lang="fr-FR" dirty="0" err="1"/>
              <a:t>comprehensive</a:t>
            </a:r>
            <a:r>
              <a:rPr lang="fr-FR" dirty="0"/>
              <a:t> </a:t>
            </a:r>
            <a:r>
              <a:rPr lang="fr-FR" dirty="0" err="1"/>
              <a:t>coding</a:t>
            </a:r>
            <a:r>
              <a:rPr lang="fr-FR" dirty="0"/>
              <a:t> </a:t>
            </a:r>
            <a:r>
              <a:rPr lang="fr-FR" dirty="0" err="1"/>
              <a:t>scheme</a:t>
            </a:r>
            <a:r>
              <a:rPr lang="fr-FR" dirty="0"/>
              <a:t>* in </a:t>
            </a:r>
            <a:r>
              <a:rPr lang="fr-FR" dirty="0" err="1"/>
              <a:t>continuous</a:t>
            </a:r>
            <a:r>
              <a:rPr lang="fr-FR" dirty="0"/>
              <a:t> </a:t>
            </a:r>
            <a:r>
              <a:rPr lang="fr-FR" dirty="0" err="1"/>
              <a:t>evolution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10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430924"/>
            <a:ext cx="11353800" cy="31531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655380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54724" y="1878214"/>
            <a:ext cx="11353800" cy="469075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endParaRPr lang="en-GB" sz="18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1800" dirty="0"/>
              <a:t>According to: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/>
              <a:t>Findings coming from the CBAs analysis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/>
              <a:t>Annotators and researchers’ inputs and insights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/>
              <a:t>Industrial relations Projects (ongoing, in the pipeline as well as potential ones</a:t>
            </a:r>
            <a:r>
              <a:rPr lang="en-GB" sz="1800" dirty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/>
              <a:t>Highly relevant topics emerging in the public debate (remote work, Industry 4.0, green </a:t>
            </a:r>
            <a:r>
              <a:rPr lang="en-GB" sz="2400" dirty="0" smtClean="0"/>
              <a:t>transition, wages)</a:t>
            </a:r>
            <a:endParaRPr lang="en-GB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/>
              <a:t>*See the latest CBAs Database Codebook available here: </a:t>
            </a:r>
            <a:r>
              <a:rPr lang="en-US" sz="1200" b="1" dirty="0" err="1">
                <a:hlinkClick r:id="rId3"/>
              </a:rPr>
              <a:t>Ceccon</a:t>
            </a:r>
            <a:r>
              <a:rPr lang="en-US" sz="1200" b="1" dirty="0">
                <a:hlinkClick r:id="rId3"/>
              </a:rPr>
              <a:t>, D., </a:t>
            </a:r>
            <a:r>
              <a:rPr lang="en-US" sz="1200" b="1" dirty="0" err="1">
                <a:hlinkClick r:id="rId3"/>
              </a:rPr>
              <a:t>Medas</a:t>
            </a:r>
            <a:r>
              <a:rPr lang="en-US" sz="1200" b="1" dirty="0">
                <a:hlinkClick r:id="rId3"/>
              </a:rPr>
              <a:t>, G. (2022). </a:t>
            </a:r>
            <a:r>
              <a:rPr lang="en-US" sz="1200" b="1" i="1" dirty="0">
                <a:hlinkClick r:id="rId3"/>
              </a:rPr>
              <a:t>Codebook </a:t>
            </a:r>
            <a:r>
              <a:rPr lang="en-US" sz="1200" b="1" i="1" dirty="0" err="1">
                <a:hlinkClick r:id="rId3"/>
              </a:rPr>
              <a:t>WageIndicator</a:t>
            </a:r>
            <a:r>
              <a:rPr lang="en-US" sz="1200" b="1" i="1" dirty="0">
                <a:hlinkClick r:id="rId3"/>
              </a:rPr>
              <a:t> Collective Agreements Database – Version 5 – February 2022.</a:t>
            </a:r>
            <a:r>
              <a:rPr lang="en-US" sz="1200" b="1" dirty="0">
                <a:hlinkClick r:id="rId3"/>
              </a:rPr>
              <a:t> </a:t>
            </a:r>
            <a:r>
              <a:rPr lang="en-US" sz="1200" b="1" dirty="0" err="1">
                <a:hlinkClick r:id="rId3"/>
              </a:rPr>
              <a:t>WageIndicator</a:t>
            </a:r>
            <a:r>
              <a:rPr lang="en-US" sz="1200" b="1" dirty="0">
                <a:hlinkClick r:id="rId3"/>
              </a:rPr>
              <a:t> Foundation, Amsterdam.</a:t>
            </a:r>
            <a:endParaRPr lang="en-US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79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567264"/>
          </a:xfrm>
        </p:spPr>
        <p:txBody>
          <a:bodyPr/>
          <a:lstStyle/>
          <a:p>
            <a:pPr algn="ctr"/>
            <a:r>
              <a:rPr lang="fr-FR" dirty="0" err="1"/>
              <a:t>Projects</a:t>
            </a:r>
            <a:r>
              <a:rPr lang="fr-FR" dirty="0"/>
              <a:t> of the </a:t>
            </a:r>
            <a:r>
              <a:rPr lang="fr-FR" dirty="0" smtClean="0"/>
              <a:t>WIF </a:t>
            </a:r>
            <a:r>
              <a:rPr lang="fr-FR" dirty="0" err="1" smtClean="0"/>
              <a:t>CBAs</a:t>
            </a:r>
            <a:r>
              <a:rPr lang="fr-FR" dirty="0" smtClean="0"/>
              <a:t> </a:t>
            </a:r>
            <a:r>
              <a:rPr lang="fr-FR" dirty="0" err="1"/>
              <a:t>Database</a:t>
            </a:r>
            <a:r>
              <a:rPr lang="fr-FR" dirty="0"/>
              <a:t>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11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430924"/>
            <a:ext cx="11353800" cy="31531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655380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FC0EFF8-08F0-4722-AB5F-00D1C83AD242}"/>
              </a:ext>
            </a:extLst>
          </p:cNvPr>
          <p:cNvSpPr txBox="1"/>
          <p:nvPr/>
        </p:nvSpPr>
        <p:spPr>
          <a:xfrm>
            <a:off x="505097" y="1878214"/>
            <a:ext cx="114953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Past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Several </a:t>
            </a:r>
            <a:r>
              <a:rPr lang="en-US" dirty="0"/>
              <a:t>Living Wage and Decent Wage projects (2012-2017): CBAs in Africa, Latin America and South-East Asia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BARCOM (Contents of CBAs in the commerce sector in the EU)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COLBAR (Contents of CBAs in all sectors in the EU)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Current projects </a:t>
            </a:r>
            <a:endParaRPr lang="en-US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u="sng" dirty="0" smtClean="0"/>
              <a:t>BARWAGE </a:t>
            </a:r>
            <a:r>
              <a:rPr lang="en-US" b="1" u="sng" dirty="0"/>
              <a:t>(Coding pay scales &amp; sampling</a:t>
            </a:r>
            <a:r>
              <a:rPr lang="en-US" b="1" u="sng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BARCOVID (Effects of COVID on bargaining &amp; building a time series</a:t>
            </a:r>
            <a:r>
              <a:rPr lang="en-US" dirty="0" smtClean="0"/>
              <a:t>)</a:t>
            </a:r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Eurofound</a:t>
            </a:r>
            <a:r>
              <a:rPr lang="en-US" dirty="0"/>
              <a:t> CBA Database (Wage floors &amp; sampling)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SSHOC (machine reading / NLP techniques)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Decent work and living wages projects in garment sector in Indonesia and garment and flower sectors in </a:t>
            </a:r>
            <a:r>
              <a:rPr lang="it-IT" dirty="0" smtClean="0"/>
              <a:t>Ethiopia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Future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BARMETAL (Contents of CBAs in the metal sector &amp; developing coding scheme for automatization, digitalization and decarbonization)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86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 smtClean="0"/>
              <a:t>Approach</a:t>
            </a:r>
            <a:r>
              <a:rPr lang="es-ES" dirty="0" smtClean="0"/>
              <a:t>, </a:t>
            </a:r>
            <a:r>
              <a:rPr lang="es-ES" dirty="0" err="1" smtClean="0"/>
              <a:t>Strategy</a:t>
            </a:r>
            <a:r>
              <a:rPr lang="es-ES" dirty="0" smtClean="0"/>
              <a:t> &amp; </a:t>
            </a:r>
            <a:r>
              <a:rPr lang="es-ES" dirty="0" err="1" smtClean="0"/>
              <a:t>Vision</a:t>
            </a:r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19" y="1628503"/>
            <a:ext cx="11321143" cy="4548460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prstClr val="black"/>
                </a:solidFill>
              </a:rPr>
              <a:t>Each social dialogue project related to the CBAs database is not considered as a separate entity but rather a continuous of the past, present and future projects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prstClr val="black"/>
                </a:solidFill>
              </a:rPr>
              <a:t>Build </a:t>
            </a:r>
            <a:r>
              <a:rPr lang="en-GB" sz="2400" dirty="0">
                <a:solidFill>
                  <a:prstClr val="black"/>
                </a:solidFill>
              </a:rPr>
              <a:t>a </a:t>
            </a:r>
            <a:r>
              <a:rPr lang="en-GB" sz="2400" dirty="0" err="1">
                <a:solidFill>
                  <a:prstClr val="black"/>
                </a:solidFill>
              </a:rPr>
              <a:t>WageIndicator</a:t>
            </a:r>
            <a:r>
              <a:rPr lang="en-GB" sz="2400" dirty="0">
                <a:solidFill>
                  <a:prstClr val="black"/>
                </a:solidFill>
              </a:rPr>
              <a:t> CBA Database with a representative sample of CBAs to become the reference for the analysis of CBAs in the </a:t>
            </a:r>
            <a:r>
              <a:rPr lang="en-GB" sz="2400" dirty="0" smtClean="0">
                <a:solidFill>
                  <a:prstClr val="black"/>
                </a:solidFill>
              </a:rPr>
              <a:t>EU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 smtClean="0">
                <a:solidFill>
                  <a:prstClr val="black"/>
                </a:solidFill>
              </a:rPr>
              <a:t>- We are already one of the largest international CBAs database available in terms of Countries covered and Number of CBAs</a:t>
            </a:r>
            <a:endParaRPr lang="en-GB" sz="16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Extra EU CBAs (Africa, Asia, Latin America</a:t>
            </a:r>
            <a:r>
              <a:rPr lang="en-GB" sz="2400" dirty="0" smtClean="0">
                <a:solidFill>
                  <a:prstClr val="black"/>
                </a:solidFill>
              </a:rPr>
              <a:t>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 smtClean="0">
                <a:solidFill>
                  <a:prstClr val="black"/>
                </a:solidFill>
              </a:rPr>
              <a:t>- </a:t>
            </a:r>
            <a:r>
              <a:rPr lang="en-GB" sz="1600" dirty="0">
                <a:solidFill>
                  <a:prstClr val="black"/>
                </a:solidFill>
              </a:rPr>
              <a:t>The DNA of WIF is </a:t>
            </a:r>
            <a:r>
              <a:rPr lang="en-GB" sz="1600" dirty="0" smtClean="0">
                <a:solidFill>
                  <a:prstClr val="black"/>
                </a:solidFill>
              </a:rPr>
              <a:t>international in its deepest essence: </a:t>
            </a:r>
            <a:r>
              <a:rPr lang="en-GB" sz="1600" dirty="0">
                <a:solidFill>
                  <a:prstClr val="black"/>
                </a:solidFill>
              </a:rPr>
              <a:t>we </a:t>
            </a:r>
            <a:r>
              <a:rPr lang="en-GB" sz="1600" dirty="0" smtClean="0">
                <a:solidFill>
                  <a:prstClr val="black"/>
                </a:solidFill>
              </a:rPr>
              <a:t>are currently involved in several extra EU projects and </a:t>
            </a:r>
            <a:r>
              <a:rPr lang="en-GB" sz="1600" dirty="0">
                <a:solidFill>
                  <a:prstClr val="black"/>
                </a:solidFill>
              </a:rPr>
              <a:t>we will keep our focus on the other continents’ social </a:t>
            </a:r>
            <a:r>
              <a:rPr lang="en-GB" sz="1600" dirty="0" smtClean="0">
                <a:solidFill>
                  <a:prstClr val="black"/>
                </a:solidFill>
              </a:rPr>
              <a:t>dialogue dynamics - </a:t>
            </a:r>
            <a:r>
              <a:rPr lang="en-GB" sz="1600" dirty="0">
                <a:solidFill>
                  <a:prstClr val="black"/>
                </a:solidFill>
              </a:rPr>
              <a:t>thanks to our solid connections with their social </a:t>
            </a:r>
            <a:r>
              <a:rPr lang="en-GB" sz="1600" dirty="0" smtClean="0">
                <a:solidFill>
                  <a:prstClr val="black"/>
                </a:solidFill>
              </a:rPr>
              <a:t>partners which have been built over </a:t>
            </a:r>
            <a:r>
              <a:rPr lang="en-GB" sz="1600" smtClean="0">
                <a:solidFill>
                  <a:prstClr val="black"/>
                </a:solidFill>
              </a:rPr>
              <a:t>the years</a:t>
            </a:r>
            <a:endParaRPr lang="en-GB" sz="16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  <p:cxnSp>
        <p:nvCxnSpPr>
          <p:cNvPr id="5" name="Straight Connector 5"/>
          <p:cNvCxnSpPr/>
          <p:nvPr/>
        </p:nvCxnSpPr>
        <p:spPr>
          <a:xfrm>
            <a:off x="394062" y="453597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07124" y="1616192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0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49" y="1816394"/>
            <a:ext cx="11353800" cy="1325563"/>
          </a:xfrm>
        </p:spPr>
        <p:txBody>
          <a:bodyPr/>
          <a:lstStyle/>
          <a:p>
            <a:pPr algn="ctr"/>
            <a:r>
              <a:rPr lang="nl-NL" b="1" dirty="0"/>
              <a:t>THANK </a:t>
            </a:r>
            <a:r>
              <a:rPr lang="nl-NL" b="1" dirty="0" smtClean="0"/>
              <a:t>YOU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13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2152404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2951191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s://lh5.googleusercontent.com/kM0RXnoGfT7Krxw1VuBwV5msuYPBlKXndIrxEOomtKOIJ-9BC6ow2ITKkkwRIApRQYc3pUm9CbE6EbHnr13oBYV3BgS-L1SPhzh0nBUp3w5Y67mOBDrjuI_BRMMsTqXJzhxRNawu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024" y="207902"/>
            <a:ext cx="66484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162073" y="3001586"/>
            <a:ext cx="5246351" cy="2344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Gabriele </a:t>
            </a:r>
            <a:r>
              <a:rPr lang="en-US" sz="2400" b="1" dirty="0" err="1">
                <a:solidFill>
                  <a:schemeClr val="accent1"/>
                </a:solidFill>
              </a:rPr>
              <a:t>Medas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</a:p>
          <a:p>
            <a:pPr algn="ctr"/>
            <a:r>
              <a:rPr lang="en-US" sz="2000" dirty="0"/>
              <a:t>Manager Collective Agreements Database </a:t>
            </a:r>
          </a:p>
          <a:p>
            <a:pPr algn="ctr"/>
            <a:r>
              <a:rPr lang="en-US" sz="2000" dirty="0" err="1"/>
              <a:t>WageIndicator</a:t>
            </a:r>
            <a:r>
              <a:rPr lang="en-US" sz="2000" dirty="0"/>
              <a:t> </a:t>
            </a:r>
            <a:r>
              <a:rPr lang="en-US" sz="2000" dirty="0" smtClean="0"/>
              <a:t>Foundation</a:t>
            </a:r>
          </a:p>
          <a:p>
            <a:pPr marL="0" lvl="1" algn="ctr">
              <a:spcBef>
                <a:spcPts val="1000"/>
              </a:spcBef>
            </a:pPr>
            <a:r>
              <a:rPr lang="en-GB" sz="1600" dirty="0" smtClean="0">
                <a:solidFill>
                  <a:srgbClr val="192E4B"/>
                </a:solidFill>
                <a:hlinkClick r:id="rId4"/>
              </a:rPr>
              <a:t>gabrielemedas@wageindicator.org</a:t>
            </a:r>
            <a:endParaRPr lang="en-GB" sz="1600" dirty="0" smtClean="0">
              <a:solidFill>
                <a:srgbClr val="192E4B"/>
              </a:solidFill>
            </a:endParaRPr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16" name="TextBox 15"/>
          <p:cNvSpPr txBox="1"/>
          <p:nvPr/>
        </p:nvSpPr>
        <p:spPr>
          <a:xfrm>
            <a:off x="2791026" y="4672936"/>
            <a:ext cx="696685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i="1" dirty="0" err="1" smtClean="0"/>
              <a:t>Special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thanks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for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the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great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contribution</a:t>
            </a:r>
            <a:r>
              <a:rPr lang="es-ES" sz="1600" b="1" i="1" dirty="0" smtClean="0"/>
              <a:t> to </a:t>
            </a:r>
            <a:r>
              <a:rPr lang="es-ES" sz="1600" b="1" i="1" dirty="0" err="1" smtClean="0"/>
              <a:t>the</a:t>
            </a:r>
            <a:r>
              <a:rPr lang="es-ES" sz="1600" b="1" i="1" dirty="0" smtClean="0"/>
              <a:t> WIF </a:t>
            </a:r>
            <a:r>
              <a:rPr lang="es-ES" sz="1600" b="1" i="1" dirty="0" err="1" smtClean="0"/>
              <a:t>CBAs</a:t>
            </a:r>
            <a:r>
              <a:rPr lang="es-ES" sz="1600" b="1" i="1" dirty="0" smtClean="0"/>
              <a:t> </a:t>
            </a:r>
            <a:r>
              <a:rPr lang="es-ES" sz="1600" b="1" i="1" dirty="0" err="1" smtClean="0"/>
              <a:t>Database</a:t>
            </a:r>
            <a:r>
              <a:rPr lang="es-ES" sz="1600" b="1" i="1" dirty="0" smtClean="0"/>
              <a:t>:</a:t>
            </a:r>
          </a:p>
          <a:p>
            <a:r>
              <a:rPr lang="es-ES" b="1" dirty="0" smtClean="0">
                <a:solidFill>
                  <a:schemeClr val="accent1"/>
                </a:solidFill>
              </a:rPr>
              <a:t>Daniela </a:t>
            </a:r>
            <a:r>
              <a:rPr lang="es-ES" b="1" dirty="0" err="1" smtClean="0">
                <a:solidFill>
                  <a:schemeClr val="accent1"/>
                </a:solidFill>
              </a:rPr>
              <a:t>Ceccon</a:t>
            </a:r>
            <a:r>
              <a:rPr lang="es-ES" b="1" dirty="0">
                <a:solidFill>
                  <a:schemeClr val="accent1"/>
                </a:solidFill>
              </a:rPr>
              <a:t> </a:t>
            </a:r>
            <a:r>
              <a:rPr lang="es-ES" dirty="0" smtClean="0"/>
              <a:t>- Director Data at </a:t>
            </a:r>
            <a:r>
              <a:rPr lang="es-ES" dirty="0" err="1" smtClean="0"/>
              <a:t>WageIndicator</a:t>
            </a:r>
            <a:endParaRPr lang="es-ES" dirty="0" smtClean="0"/>
          </a:p>
          <a:p>
            <a:r>
              <a:rPr lang="es-ES" b="1" dirty="0" smtClean="0">
                <a:solidFill>
                  <a:schemeClr val="accent1"/>
                </a:solidFill>
              </a:rPr>
              <a:t>Kea </a:t>
            </a:r>
            <a:r>
              <a:rPr lang="en-US" b="1" dirty="0" err="1" smtClean="0">
                <a:solidFill>
                  <a:schemeClr val="accent1"/>
                </a:solidFill>
              </a:rPr>
              <a:t>Tijdens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/>
              <a:t>- </a:t>
            </a:r>
            <a:r>
              <a:rPr lang="en-US" dirty="0" smtClean="0"/>
              <a:t>Director </a:t>
            </a:r>
            <a:r>
              <a:rPr lang="en-US" dirty="0"/>
              <a:t>Scientific </a:t>
            </a:r>
            <a:r>
              <a:rPr lang="en-US" dirty="0" smtClean="0"/>
              <a:t>Research at </a:t>
            </a:r>
            <a:r>
              <a:rPr lang="en-US" dirty="0" err="1" smtClean="0"/>
              <a:t>WageIndicator</a:t>
            </a:r>
            <a:endParaRPr lang="es-ES" dirty="0" smtClean="0"/>
          </a:p>
          <a:p>
            <a:r>
              <a:rPr lang="es-ES" b="1" dirty="0" err="1">
                <a:solidFill>
                  <a:schemeClr val="accent1"/>
                </a:solidFill>
              </a:rPr>
              <a:t>Janna</a:t>
            </a:r>
            <a:r>
              <a:rPr lang="es-ES" b="1" dirty="0">
                <a:solidFill>
                  <a:schemeClr val="accent1"/>
                </a:solidFill>
              </a:rPr>
              <a:t> </a:t>
            </a:r>
            <a:r>
              <a:rPr lang="es-ES" b="1" dirty="0" err="1">
                <a:solidFill>
                  <a:schemeClr val="accent1"/>
                </a:solidFill>
              </a:rPr>
              <a:t>Besamusca</a:t>
            </a:r>
            <a:r>
              <a:rPr lang="es-ES" b="1" dirty="0">
                <a:solidFill>
                  <a:schemeClr val="accent1"/>
                </a:solidFill>
              </a:rPr>
              <a:t> </a:t>
            </a:r>
            <a:r>
              <a:rPr lang="es-ES" dirty="0"/>
              <a:t>- </a:t>
            </a:r>
            <a:r>
              <a:rPr lang="es-ES" dirty="0" err="1"/>
              <a:t>University</a:t>
            </a:r>
            <a:r>
              <a:rPr lang="es-ES" dirty="0"/>
              <a:t> of </a:t>
            </a:r>
            <a:r>
              <a:rPr lang="es-ES" dirty="0" smtClean="0"/>
              <a:t>Utrecht/</a:t>
            </a:r>
            <a:r>
              <a:rPr lang="es-ES" dirty="0" err="1" smtClean="0"/>
              <a:t>Researcher</a:t>
            </a:r>
            <a:r>
              <a:rPr lang="es-ES" dirty="0" smtClean="0"/>
              <a:t> at </a:t>
            </a:r>
            <a:r>
              <a:rPr lang="es-ES" dirty="0" err="1" smtClean="0"/>
              <a:t>Wageindicator</a:t>
            </a:r>
            <a:r>
              <a:rPr lang="es-ES" dirty="0" smtClean="0"/>
              <a:t> (</a:t>
            </a:r>
            <a:r>
              <a:rPr lang="es-ES" dirty="0" err="1" smtClean="0"/>
              <a:t>coordinator</a:t>
            </a:r>
            <a:r>
              <a:rPr lang="es-ES" dirty="0" smtClean="0"/>
              <a:t> BARWAGE)</a:t>
            </a:r>
            <a:endParaRPr lang="es-ES" dirty="0"/>
          </a:p>
          <a:p>
            <a:endParaRPr lang="es-ES" dirty="0" smtClean="0"/>
          </a:p>
        </p:txBody>
      </p:sp>
      <p:pic>
        <p:nvPicPr>
          <p:cNvPr id="13" name="Picture 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327" y="6195299"/>
            <a:ext cx="1041924" cy="554452"/>
          </a:xfrm>
          <a:prstGeom prst="rect">
            <a:avLst/>
          </a:prstGeom>
        </p:spPr>
      </p:pic>
      <p:sp>
        <p:nvSpPr>
          <p:cNvPr id="15" name="Slide Number Placeholder 17"/>
          <p:cNvSpPr txBox="1">
            <a:spLocks/>
          </p:cNvSpPr>
          <p:nvPr/>
        </p:nvSpPr>
        <p:spPr>
          <a:xfrm>
            <a:off x="7680961" y="6205254"/>
            <a:ext cx="3092652" cy="513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smtClean="0"/>
              <a:t>European Commission. Directorate-General for Employment. (SOCPL-2021-IND-REL - Project ID 101052319)</a:t>
            </a:r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A30C-0B4E-47FF-9535-F932BF820DA3}" type="slidenum">
              <a:rPr lang="en-US" smtClean="0"/>
              <a:t>2</a:t>
            </a:fld>
            <a:endParaRPr lang="en-US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92" y="2359648"/>
            <a:ext cx="7298666" cy="2767301"/>
          </a:xfrm>
          <a:prstGeom prst="rect">
            <a:avLst/>
          </a:prstGeom>
        </p:spPr>
      </p:pic>
      <p:sp>
        <p:nvSpPr>
          <p:cNvPr id="3" name="Pentagono 2"/>
          <p:cNvSpPr/>
          <p:nvPr/>
        </p:nvSpPr>
        <p:spPr>
          <a:xfrm>
            <a:off x="1316576" y="4175530"/>
            <a:ext cx="1608084" cy="58477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asellaDiTesto 13"/>
          <p:cNvSpPr txBox="1"/>
          <p:nvPr/>
        </p:nvSpPr>
        <p:spPr>
          <a:xfrm>
            <a:off x="7802880" y="2359648"/>
            <a:ext cx="447620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GB" sz="2400" dirty="0">
                <a:solidFill>
                  <a:srgbClr val="192E4B"/>
                </a:solidFill>
              </a:rPr>
              <a:t>Established in 2012</a:t>
            </a:r>
          </a:p>
          <a:p>
            <a:pPr marL="342900" indent="-342900">
              <a:buFont typeface="Wingdings" charset="2"/>
              <a:buChar char="§"/>
            </a:pPr>
            <a:r>
              <a:rPr lang="en-GB" sz="2400" dirty="0">
                <a:solidFill>
                  <a:srgbClr val="192E4B"/>
                </a:solidFill>
              </a:rPr>
              <a:t>Currently more than </a:t>
            </a:r>
            <a:r>
              <a:rPr lang="en-GB" sz="2400" dirty="0" smtClean="0">
                <a:solidFill>
                  <a:srgbClr val="192E4B"/>
                </a:solidFill>
              </a:rPr>
              <a:t>1800 </a:t>
            </a:r>
            <a:r>
              <a:rPr lang="en-GB" sz="2400" dirty="0">
                <a:solidFill>
                  <a:srgbClr val="192E4B"/>
                </a:solidFill>
              </a:rPr>
              <a:t>CBAs from 67 countries all over the world</a:t>
            </a:r>
          </a:p>
          <a:p>
            <a:pPr marL="342900" indent="-342900">
              <a:buFont typeface="Wingdings" charset="2"/>
              <a:buChar char="§"/>
            </a:pPr>
            <a:r>
              <a:rPr lang="en-GB" sz="2400" dirty="0">
                <a:solidFill>
                  <a:srgbClr val="192E4B"/>
                </a:solidFill>
              </a:rPr>
              <a:t>Agreements are collected, annotated (coding scheme with around 800 variables) and published in </a:t>
            </a:r>
            <a:r>
              <a:rPr lang="en-GB" sz="2400" dirty="0" err="1">
                <a:solidFill>
                  <a:srgbClr val="192E4B"/>
                </a:solidFill>
              </a:rPr>
              <a:t>WageIndicator</a:t>
            </a:r>
            <a:r>
              <a:rPr lang="en-GB" sz="2400" dirty="0">
                <a:solidFill>
                  <a:srgbClr val="192E4B"/>
                </a:solidFill>
              </a:rPr>
              <a:t> national websites, all in national languages</a:t>
            </a:r>
          </a:p>
          <a:p>
            <a:pPr marL="342900" indent="-342900">
              <a:buFont typeface="Wingdings" charset="2"/>
              <a:buChar char="§"/>
            </a:pPr>
            <a:r>
              <a:rPr lang="en-GB" sz="2400" dirty="0">
                <a:solidFill>
                  <a:srgbClr val="192E4B"/>
                </a:solidFill>
              </a:rPr>
              <a:t>11 main macro-topics</a:t>
            </a:r>
          </a:p>
          <a:p>
            <a:pPr marL="285750" indent="-285750">
              <a:buFont typeface="Wingdings" charset="2"/>
              <a:buChar char="§"/>
            </a:pPr>
            <a:endParaRPr lang="en-GB" dirty="0">
              <a:solidFill>
                <a:srgbClr val="192E4B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0822" y="-53454"/>
            <a:ext cx="9370423" cy="16981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 err="1"/>
              <a:t>The</a:t>
            </a:r>
            <a:r>
              <a:rPr lang="es-ES" sz="3200" b="1" dirty="0"/>
              <a:t> </a:t>
            </a:r>
            <a:r>
              <a:rPr lang="es-ES" sz="3200" b="1" dirty="0" err="1"/>
              <a:t>WageIndicator</a:t>
            </a:r>
            <a:r>
              <a:rPr lang="es-ES" sz="3200" b="1" dirty="0"/>
              <a:t> </a:t>
            </a:r>
            <a:r>
              <a:rPr lang="es-ES" sz="3200" b="1" dirty="0" err="1"/>
              <a:t>Collective</a:t>
            </a:r>
            <a:r>
              <a:rPr lang="es-ES" sz="3200" b="1" dirty="0"/>
              <a:t> </a:t>
            </a:r>
            <a:r>
              <a:rPr lang="es-ES" sz="3200" b="1" dirty="0" err="1"/>
              <a:t>Agreements</a:t>
            </a:r>
            <a:r>
              <a:rPr lang="es-ES" sz="3200" b="1" dirty="0"/>
              <a:t> </a:t>
            </a:r>
            <a:r>
              <a:rPr lang="es-ES" sz="3200" b="1" dirty="0" err="1"/>
              <a:t>Database</a:t>
            </a:r>
            <a:r>
              <a:rPr lang="es-ES" sz="3200" b="1" dirty="0"/>
              <a:t> in </a:t>
            </a:r>
            <a:r>
              <a:rPr lang="es-ES" sz="3200" b="1" dirty="0" err="1"/>
              <a:t>numbers</a:t>
            </a:r>
            <a:endParaRPr lang="es-ES" sz="3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40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567264"/>
          </a:xfrm>
        </p:spPr>
        <p:txBody>
          <a:bodyPr/>
          <a:lstStyle/>
          <a:p>
            <a:pPr algn="ctr"/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CBAs</a:t>
            </a:r>
            <a:r>
              <a:rPr lang="es-ES" b="1" dirty="0"/>
              <a:t> </a:t>
            </a:r>
            <a:r>
              <a:rPr lang="es-ES" b="1" dirty="0" err="1"/>
              <a:t>Database</a:t>
            </a:r>
            <a:r>
              <a:rPr lang="es-ES" b="1" dirty="0"/>
              <a:t> </a:t>
            </a:r>
            <a:r>
              <a:rPr lang="es-ES" b="1" dirty="0" err="1"/>
              <a:t>team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3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430924"/>
            <a:ext cx="11353800" cy="31531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655380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54724" y="1756611"/>
            <a:ext cx="11353800" cy="510138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A </a:t>
            </a:r>
            <a:r>
              <a:rPr lang="es-ES" dirty="0" err="1"/>
              <a:t>skilled</a:t>
            </a:r>
            <a:r>
              <a:rPr lang="es-ES" dirty="0"/>
              <a:t> </a:t>
            </a:r>
            <a:r>
              <a:rPr lang="es-ES" dirty="0" err="1"/>
              <a:t>multilingual</a:t>
            </a:r>
            <a:r>
              <a:rPr lang="es-ES" dirty="0"/>
              <a:t> </a:t>
            </a:r>
            <a:r>
              <a:rPr lang="es-ES" dirty="0" err="1"/>
              <a:t>team</a:t>
            </a:r>
            <a:r>
              <a:rPr lang="es-ES" dirty="0"/>
              <a:t> of </a:t>
            </a:r>
            <a:r>
              <a:rPr lang="es-ES" dirty="0" err="1"/>
              <a:t>professionals</a:t>
            </a:r>
            <a:r>
              <a:rPr lang="es-ES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sz="2400" dirty="0"/>
          </a:p>
          <a:p>
            <a:r>
              <a:rPr lang="es-ES" sz="2400" dirty="0"/>
              <a:t>10 </a:t>
            </a:r>
            <a:r>
              <a:rPr lang="es-ES" sz="2400" dirty="0" err="1"/>
              <a:t>people</a:t>
            </a:r>
            <a:r>
              <a:rPr lang="es-ES" sz="2400" dirty="0"/>
              <a:t> </a:t>
            </a:r>
            <a:r>
              <a:rPr lang="en-US" sz="2400" dirty="0"/>
              <a:t>currently</a:t>
            </a:r>
            <a:r>
              <a:rPr lang="es-ES" sz="2400" dirty="0"/>
              <a:t> </a:t>
            </a:r>
            <a:r>
              <a:rPr lang="en-US" sz="2400" dirty="0"/>
              <a:t>involved (annotators and researchers)</a:t>
            </a:r>
          </a:p>
          <a:p>
            <a:endParaRPr lang="en-US" sz="2400" dirty="0"/>
          </a:p>
          <a:p>
            <a:r>
              <a:rPr lang="es-ES" sz="2400" dirty="0"/>
              <a:t>13 </a:t>
            </a:r>
            <a:r>
              <a:rPr lang="es-ES" sz="2400" dirty="0" err="1"/>
              <a:t>languages</a:t>
            </a:r>
            <a:r>
              <a:rPr lang="es-ES" sz="2400" dirty="0"/>
              <a:t> </a:t>
            </a:r>
            <a:r>
              <a:rPr lang="es-ES" sz="2400" dirty="0" err="1"/>
              <a:t>spoken</a:t>
            </a:r>
            <a:r>
              <a:rPr lang="es-ES" sz="2400" dirty="0"/>
              <a:t> at a </a:t>
            </a:r>
            <a:r>
              <a:rPr lang="es-ES" sz="2400" dirty="0" err="1"/>
              <a:t>mother</a:t>
            </a:r>
            <a:r>
              <a:rPr lang="es-ES" sz="2400" dirty="0"/>
              <a:t> </a:t>
            </a:r>
            <a:r>
              <a:rPr lang="es-ES" sz="2400" dirty="0" err="1"/>
              <a:t>tongue</a:t>
            </a:r>
            <a:r>
              <a:rPr lang="es-ES" sz="2400" dirty="0"/>
              <a:t> </a:t>
            </a:r>
            <a:r>
              <a:rPr lang="es-ES" sz="2400" dirty="0" err="1"/>
              <a:t>level</a:t>
            </a:r>
            <a:endParaRPr lang="es-ES" sz="2400" dirty="0"/>
          </a:p>
          <a:p>
            <a:endParaRPr lang="es-ES" sz="2400" dirty="0"/>
          </a:p>
          <a:p>
            <a:r>
              <a:rPr lang="en-US" sz="2400" dirty="0"/>
              <a:t>Annotators who are able to manage multiple languages</a:t>
            </a:r>
            <a:endParaRPr lang="es-E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325563"/>
          </a:xfrm>
        </p:spPr>
        <p:txBody>
          <a:bodyPr/>
          <a:lstStyle/>
          <a:p>
            <a:r>
              <a:rPr lang="nl-NL" dirty="0"/>
              <a:t>Collecting, annotating and coding agreements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4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583324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382111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24" y="1636514"/>
            <a:ext cx="11353800" cy="1160878"/>
          </a:xfrm>
          <a:noFill/>
        </p:spPr>
        <p:txBody>
          <a:bodyPr>
            <a:no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2400" b="1" dirty="0"/>
              <a:t>THE PROCESS OF ANNOTATION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GB" sz="2400" b="1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2400" b="1" dirty="0"/>
              <a:t>1.</a:t>
            </a:r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54724" y="2837407"/>
            <a:ext cx="2892973" cy="82183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2400" dirty="0"/>
              <a:t>JPEG / PDF / Scanned document</a:t>
            </a:r>
          </a:p>
        </p:txBody>
      </p:sp>
      <p:sp>
        <p:nvSpPr>
          <p:cNvPr id="16" name="Freccia destra 15"/>
          <p:cNvSpPr/>
          <p:nvPr/>
        </p:nvSpPr>
        <p:spPr>
          <a:xfrm>
            <a:off x="3247695" y="3074698"/>
            <a:ext cx="1797271" cy="4287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5178096" y="3051793"/>
            <a:ext cx="2263227" cy="45167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  <a:defRPr sz="24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/>
              <a:t>Word document</a:t>
            </a:r>
            <a:endParaRPr lang="en-GB" dirty="0"/>
          </a:p>
        </p:txBody>
      </p:sp>
      <p:sp>
        <p:nvSpPr>
          <p:cNvPr id="18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380827" y="3503469"/>
            <a:ext cx="1538013" cy="34986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1800" dirty="0"/>
              <a:t>OCR software</a:t>
            </a:r>
          </a:p>
        </p:txBody>
      </p:sp>
      <p:sp>
        <p:nvSpPr>
          <p:cNvPr id="19" name="Freccia destra 18"/>
          <p:cNvSpPr/>
          <p:nvPr/>
        </p:nvSpPr>
        <p:spPr>
          <a:xfrm>
            <a:off x="7441323" y="3069789"/>
            <a:ext cx="1797271" cy="4287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9394059" y="2893602"/>
            <a:ext cx="2107762" cy="82183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2400"/>
              <a:t>Html navigable text</a:t>
            </a:r>
            <a:endParaRPr lang="en-GB" sz="2400" dirty="0"/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7570952" y="3484303"/>
            <a:ext cx="1273504" cy="36903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1800"/>
              <a:t>Html editor</a:t>
            </a:r>
            <a:endParaRPr lang="en-GB" sz="1800" dirty="0"/>
          </a:p>
        </p:txBody>
      </p:sp>
      <p:sp>
        <p:nvSpPr>
          <p:cNvPr id="23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54724" y="3948530"/>
            <a:ext cx="11353800" cy="42877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2400" b="1" dirty="0"/>
              <a:t>2.</a:t>
            </a:r>
          </a:p>
        </p:txBody>
      </p:sp>
      <p:sp>
        <p:nvSpPr>
          <p:cNvPr id="24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32828" y="4451719"/>
            <a:ext cx="7874876" cy="6061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2400" dirty="0"/>
              <a:t>The text is uploaded in </a:t>
            </a:r>
            <a:r>
              <a:rPr lang="en-GB" sz="2400" dirty="0" err="1"/>
              <a:t>WageIndicator</a:t>
            </a:r>
            <a:r>
              <a:rPr lang="en-GB" sz="2400" dirty="0"/>
              <a:t> system, called </a:t>
            </a:r>
            <a:r>
              <a:rPr lang="en-GB" sz="2400" dirty="0" smtClean="0"/>
              <a:t>COBRA.</a:t>
            </a:r>
            <a:endParaRPr lang="en-GB" sz="2400" dirty="0"/>
          </a:p>
        </p:txBody>
      </p:sp>
      <p:sp>
        <p:nvSpPr>
          <p:cNvPr id="25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54724" y="5130942"/>
            <a:ext cx="11353800" cy="42877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2400" b="1" dirty="0"/>
              <a:t>3.</a:t>
            </a:r>
          </a:p>
        </p:txBody>
      </p:sp>
      <p:sp>
        <p:nvSpPr>
          <p:cNvPr id="26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 txBox="1">
            <a:spLocks/>
          </p:cNvSpPr>
          <p:nvPr/>
        </p:nvSpPr>
        <p:spPr>
          <a:xfrm>
            <a:off x="332827" y="5630715"/>
            <a:ext cx="10073916" cy="6061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GB" sz="2400" dirty="0"/>
              <a:t>Questions are answered and clauses are selected about the following 11 topics.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5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325563"/>
          </a:xfrm>
        </p:spPr>
        <p:txBody>
          <a:bodyPr/>
          <a:lstStyle/>
          <a:p>
            <a:r>
              <a:rPr lang="nl-NL" dirty="0"/>
              <a:t>Collecting, annotating and coding agreements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5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583324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382111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/>
          <p:cNvSpPr/>
          <p:nvPr/>
        </p:nvSpPr>
        <p:spPr>
          <a:xfrm>
            <a:off x="111868" y="2326061"/>
            <a:ext cx="1801762" cy="179930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e 9"/>
          <p:cNvSpPr/>
          <p:nvPr/>
        </p:nvSpPr>
        <p:spPr>
          <a:xfrm>
            <a:off x="147155" y="4349707"/>
            <a:ext cx="1801762" cy="179930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asellaDiTesto 10"/>
          <p:cNvSpPr txBox="1"/>
          <p:nvPr/>
        </p:nvSpPr>
        <p:spPr>
          <a:xfrm>
            <a:off x="111869" y="2885330"/>
            <a:ext cx="18017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GB" dirty="0"/>
              <a:t>Social security and pensions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87225" y="4883064"/>
            <a:ext cx="18017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Training / apprenticeship</a:t>
            </a:r>
          </a:p>
        </p:txBody>
      </p:sp>
      <p:sp>
        <p:nvSpPr>
          <p:cNvPr id="15" name="Ovale 14"/>
          <p:cNvSpPr/>
          <p:nvPr/>
        </p:nvSpPr>
        <p:spPr>
          <a:xfrm>
            <a:off x="2201693" y="2527233"/>
            <a:ext cx="1801762" cy="179930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asellaDiTesto 15"/>
          <p:cNvSpPr txBox="1"/>
          <p:nvPr/>
        </p:nvSpPr>
        <p:spPr>
          <a:xfrm>
            <a:off x="2210483" y="2787489"/>
            <a:ext cx="180176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Individual employment contracts / job security</a:t>
            </a:r>
          </a:p>
        </p:txBody>
      </p:sp>
      <p:sp>
        <p:nvSpPr>
          <p:cNvPr id="17" name="Ovale 16"/>
          <p:cNvSpPr/>
          <p:nvPr/>
        </p:nvSpPr>
        <p:spPr>
          <a:xfrm>
            <a:off x="2121995" y="4389557"/>
            <a:ext cx="1801762" cy="179930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asellaDiTesto 17"/>
          <p:cNvSpPr txBox="1"/>
          <p:nvPr/>
        </p:nvSpPr>
        <p:spPr>
          <a:xfrm>
            <a:off x="2160695" y="4966042"/>
            <a:ext cx="18017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Sickness and disability</a:t>
            </a:r>
          </a:p>
        </p:txBody>
      </p:sp>
      <p:sp>
        <p:nvSpPr>
          <p:cNvPr id="19" name="Ovale 18"/>
          <p:cNvSpPr/>
          <p:nvPr/>
        </p:nvSpPr>
        <p:spPr>
          <a:xfrm>
            <a:off x="4077675" y="4389557"/>
            <a:ext cx="1801762" cy="179930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asellaDiTesto 19"/>
          <p:cNvSpPr txBox="1"/>
          <p:nvPr/>
        </p:nvSpPr>
        <p:spPr>
          <a:xfrm>
            <a:off x="4077675" y="4814886"/>
            <a:ext cx="180176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Health and medical assistance</a:t>
            </a:r>
          </a:p>
        </p:txBody>
      </p:sp>
      <p:sp>
        <p:nvSpPr>
          <p:cNvPr id="21" name="Ovale 20"/>
          <p:cNvSpPr/>
          <p:nvPr/>
        </p:nvSpPr>
        <p:spPr>
          <a:xfrm>
            <a:off x="4307678" y="2468923"/>
            <a:ext cx="1801762" cy="179930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asellaDiTesto 21"/>
          <p:cNvSpPr txBox="1"/>
          <p:nvPr/>
        </p:nvSpPr>
        <p:spPr>
          <a:xfrm>
            <a:off x="4316468" y="2906908"/>
            <a:ext cx="180176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Work-life balance arrangements</a:t>
            </a:r>
          </a:p>
        </p:txBody>
      </p:sp>
      <p:sp>
        <p:nvSpPr>
          <p:cNvPr id="23" name="Ovale 22"/>
          <p:cNvSpPr/>
          <p:nvPr/>
        </p:nvSpPr>
        <p:spPr>
          <a:xfrm>
            <a:off x="6317364" y="2392414"/>
            <a:ext cx="1801762" cy="179930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asellaDiTesto 23"/>
          <p:cNvSpPr txBox="1"/>
          <p:nvPr/>
        </p:nvSpPr>
        <p:spPr>
          <a:xfrm>
            <a:off x="6326154" y="2925988"/>
            <a:ext cx="180176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Equality and/or violence in the workplace</a:t>
            </a:r>
          </a:p>
        </p:txBody>
      </p:sp>
      <p:sp>
        <p:nvSpPr>
          <p:cNvPr id="25" name="Ovale 24"/>
          <p:cNvSpPr/>
          <p:nvPr/>
        </p:nvSpPr>
        <p:spPr>
          <a:xfrm>
            <a:off x="8341669" y="2215913"/>
            <a:ext cx="1801762" cy="179930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asellaDiTesto 25"/>
          <p:cNvSpPr txBox="1"/>
          <p:nvPr/>
        </p:nvSpPr>
        <p:spPr>
          <a:xfrm>
            <a:off x="8341669" y="2900182"/>
            <a:ext cx="18017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Wages</a:t>
            </a:r>
          </a:p>
        </p:txBody>
      </p:sp>
      <p:sp>
        <p:nvSpPr>
          <p:cNvPr id="27" name="Ovale 26"/>
          <p:cNvSpPr/>
          <p:nvPr/>
        </p:nvSpPr>
        <p:spPr>
          <a:xfrm>
            <a:off x="5978295" y="4307572"/>
            <a:ext cx="1921828" cy="187189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asellaDiTesto 27"/>
          <p:cNvSpPr txBox="1"/>
          <p:nvPr/>
        </p:nvSpPr>
        <p:spPr>
          <a:xfrm>
            <a:off x="6074856" y="4667883"/>
            <a:ext cx="180176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Working hours, schedules, holidays and days of leave</a:t>
            </a:r>
          </a:p>
        </p:txBody>
      </p:sp>
      <p:sp>
        <p:nvSpPr>
          <p:cNvPr id="29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24" y="1636514"/>
            <a:ext cx="11353800" cy="452623"/>
          </a:xfrm>
          <a:noFill/>
        </p:spPr>
        <p:txBody>
          <a:bodyPr>
            <a:no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2400" b="1" dirty="0"/>
              <a:t>THE TOPICS CODED IN COBRA</a:t>
            </a:r>
          </a:p>
        </p:txBody>
      </p:sp>
      <p:sp>
        <p:nvSpPr>
          <p:cNvPr id="31" name="Ovale 24"/>
          <p:cNvSpPr/>
          <p:nvPr/>
        </p:nvSpPr>
        <p:spPr>
          <a:xfrm>
            <a:off x="8076758" y="4336825"/>
            <a:ext cx="1801762" cy="179930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Ovale 9"/>
          <p:cNvSpPr/>
          <p:nvPr/>
        </p:nvSpPr>
        <p:spPr>
          <a:xfrm>
            <a:off x="9906762" y="3505026"/>
            <a:ext cx="1801762" cy="179930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asellaDiTesto 25"/>
          <p:cNvSpPr txBox="1"/>
          <p:nvPr/>
        </p:nvSpPr>
        <p:spPr>
          <a:xfrm>
            <a:off x="8068708" y="4713568"/>
            <a:ext cx="180176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Workers’ Representation &amp; Conflicts</a:t>
            </a:r>
          </a:p>
        </p:txBody>
      </p:sp>
      <p:sp>
        <p:nvSpPr>
          <p:cNvPr id="35" name="CasellaDiTesto 25"/>
          <p:cNvSpPr txBox="1"/>
          <p:nvPr/>
        </p:nvSpPr>
        <p:spPr>
          <a:xfrm>
            <a:off x="9895683" y="3875160"/>
            <a:ext cx="180176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 latinLnBrk="0"/>
            <a:r>
              <a:rPr lang="en-GB" dirty="0"/>
              <a:t>New Technologies &amp; Green clauses</a:t>
            </a:r>
          </a:p>
        </p:txBody>
      </p:sp>
    </p:spTree>
    <p:extLst>
      <p:ext uri="{BB962C8B-B14F-4D97-AF65-F5344CB8AC3E}">
        <p14:creationId xmlns:p14="http://schemas.microsoft.com/office/powerpoint/2010/main" val="14079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325563"/>
          </a:xfrm>
        </p:spPr>
        <p:txBody>
          <a:bodyPr/>
          <a:lstStyle/>
          <a:p>
            <a:r>
              <a:rPr lang="nl-NL" dirty="0"/>
              <a:t>Collecting, annotating and coding agreements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6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583324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382111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24" y="1636514"/>
            <a:ext cx="11353800" cy="993123"/>
          </a:xfrm>
          <a:noFill/>
        </p:spPr>
        <p:txBody>
          <a:bodyPr>
            <a:no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2400" b="1" dirty="0" smtClean="0"/>
              <a:t>‘COBRA’ </a:t>
            </a:r>
            <a:r>
              <a:rPr lang="en-GB" sz="2400" b="1" dirty="0"/>
              <a:t>ANNOTATION SYSTEM </a:t>
            </a:r>
            <a:r>
              <a:rPr lang="en-GB" sz="2400" b="1" dirty="0">
                <a:solidFill>
                  <a:srgbClr val="0070C0"/>
                </a:solidFill>
              </a:rPr>
              <a:t>used by annotators </a:t>
            </a:r>
            <a:r>
              <a:rPr lang="en-GB" sz="2400" b="1" dirty="0"/>
              <a:t>: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>
                <a:hlinkClick r:id="rId3"/>
              </a:rPr>
              <a:t>https://cobra.wageindicator.org</a:t>
            </a:r>
            <a:endParaRPr lang="en-GB" sz="24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005" y="2629637"/>
            <a:ext cx="7378130" cy="39253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7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325563"/>
          </a:xfrm>
        </p:spPr>
        <p:txBody>
          <a:bodyPr/>
          <a:lstStyle/>
          <a:p>
            <a:r>
              <a:rPr lang="nl-NL" dirty="0"/>
              <a:t>Collecting, annotating and coding agreements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7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583324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382111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24" y="1636514"/>
            <a:ext cx="11353800" cy="993123"/>
          </a:xfrm>
          <a:noFill/>
        </p:spPr>
        <p:txBody>
          <a:bodyPr>
            <a:no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2400" b="1" dirty="0"/>
              <a:t>WHAT CBAs LOOK LIKE ONLINE </a:t>
            </a:r>
            <a:r>
              <a:rPr lang="en-GB" sz="2400" b="1" dirty="0">
                <a:solidFill>
                  <a:srgbClr val="0070C0"/>
                </a:solidFill>
              </a:rPr>
              <a:t>to users (i.e., citizens, trade unions, researchers) </a:t>
            </a:r>
            <a:r>
              <a:rPr lang="en-GB" sz="2400" b="1" dirty="0"/>
              <a:t>: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>
                <a:hlinkClick r:id="rId3"/>
              </a:rPr>
              <a:t>https://wageindicator.org/</a:t>
            </a:r>
            <a:r>
              <a:rPr lang="en-GB" sz="2400" dirty="0" err="1">
                <a:hlinkClick r:id="rId3"/>
              </a:rPr>
              <a:t>cbadatabase</a:t>
            </a:r>
            <a:endParaRPr lang="en-GB" sz="24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24" y="2629637"/>
            <a:ext cx="10058400" cy="30803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258398"/>
            <a:ext cx="11353800" cy="1325563"/>
          </a:xfrm>
        </p:spPr>
        <p:txBody>
          <a:bodyPr/>
          <a:lstStyle/>
          <a:p>
            <a:r>
              <a:rPr lang="nl-NL" dirty="0"/>
              <a:t>Collecting, annotating and coding agreements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8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583324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382111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24" y="1636514"/>
            <a:ext cx="11353800" cy="993123"/>
          </a:xfrm>
          <a:noFill/>
        </p:spPr>
        <p:txBody>
          <a:bodyPr>
            <a:no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2400" b="1" dirty="0"/>
              <a:t>THE COMPARISON TOOL: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381" y="1636513"/>
            <a:ext cx="7397343" cy="4719837"/>
          </a:xfrm>
          <a:prstGeom prst="rect">
            <a:avLst/>
          </a:prstGeom>
        </p:spPr>
      </p:pic>
      <p:sp>
        <p:nvSpPr>
          <p:cNvPr id="8" name="Freccia destra 7"/>
          <p:cNvSpPr/>
          <p:nvPr/>
        </p:nvSpPr>
        <p:spPr>
          <a:xfrm>
            <a:off x="1513490" y="3925614"/>
            <a:ext cx="2128344" cy="299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6423208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EB774-68B5-493F-B984-C0D8A45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724" y="310950"/>
            <a:ext cx="11353800" cy="1325563"/>
          </a:xfrm>
        </p:spPr>
        <p:txBody>
          <a:bodyPr/>
          <a:lstStyle/>
          <a:p>
            <a:r>
              <a:rPr lang="nl-NL" dirty="0"/>
              <a:t>Collecting, annotating and coding agreements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D4F9-F800-4519-8FE9-5A32D375A503}" type="slidenum">
              <a:rPr lang="en-GB" smtClean="0"/>
              <a:t>9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54724" y="583324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5"/>
          <p:cNvCxnSpPr/>
          <p:nvPr/>
        </p:nvCxnSpPr>
        <p:spPr>
          <a:xfrm>
            <a:off x="354724" y="1382111"/>
            <a:ext cx="113538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9B33E07A-2EC5-4A83-A5FB-023B0533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724" y="1636514"/>
            <a:ext cx="11353800" cy="1232810"/>
          </a:xfrm>
          <a:noFill/>
        </p:spPr>
        <p:txBody>
          <a:bodyPr>
            <a:no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GB" sz="2400" b="1" dirty="0"/>
              <a:t>THE COMPARISON TOOL: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dirty="0">
                <a:hlinkClick r:id="rId3"/>
              </a:rPr>
              <a:t>https://tusalario.es/leys-laborales/base-de-datos-de-convenios-colectivos/compare-clauses</a:t>
            </a:r>
            <a:endParaRPr lang="en-GB" sz="2400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919" y="2560320"/>
            <a:ext cx="9032021" cy="41611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93" y="6485753"/>
            <a:ext cx="2365016" cy="29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9218</TotalTime>
  <Words>741</Words>
  <Application>Microsoft Office PowerPoint</Application>
  <PresentationFormat>Widescreen</PresentationFormat>
  <Paragraphs>133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The WageIndicator Collective Agreements Database</vt:lpstr>
      <vt:lpstr>PowerPoint Presentation</vt:lpstr>
      <vt:lpstr>The CBAs Database team</vt:lpstr>
      <vt:lpstr>Collecting, annotating and coding agreements</vt:lpstr>
      <vt:lpstr>Collecting, annotating and coding agreements</vt:lpstr>
      <vt:lpstr>Collecting, annotating and coding agreements</vt:lpstr>
      <vt:lpstr>Collecting, annotating and coding agreements</vt:lpstr>
      <vt:lpstr>Collecting, annotating and coding agreements</vt:lpstr>
      <vt:lpstr>Collecting, annotating and coding agreements</vt:lpstr>
      <vt:lpstr>A comprehensive coding scheme* in continuous evolution</vt:lpstr>
      <vt:lpstr>Projects of the WIF CBAs Database…</vt:lpstr>
      <vt:lpstr>Our Approach, Strategy &amp; Vision…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BARCOM KICK OFF MEETING</dc:title>
  <dc:creator>Kea Tijdens</dc:creator>
  <cp:lastModifiedBy>Windows User</cp:lastModifiedBy>
  <cp:revision>342</cp:revision>
  <cp:lastPrinted>2016-06-05T13:21:07Z</cp:lastPrinted>
  <dcterms:created xsi:type="dcterms:W3CDTF">2016-03-21T10:06:04Z</dcterms:created>
  <dcterms:modified xsi:type="dcterms:W3CDTF">2022-09-28T16:02:38Z</dcterms:modified>
</cp:coreProperties>
</file>