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78" r:id="rId4"/>
    <p:sldId id="279" r:id="rId5"/>
    <p:sldId id="281" r:id="rId6"/>
    <p:sldId id="284" r:id="rId7"/>
    <p:sldId id="290" r:id="rId8"/>
    <p:sldId id="280" r:id="rId9"/>
    <p:sldId id="285" r:id="rId10"/>
    <p:sldId id="286" r:id="rId11"/>
    <p:sldId id="287" r:id="rId12"/>
    <p:sldId id="288" r:id="rId13"/>
    <p:sldId id="289" r:id="rId14"/>
    <p:sldId id="259" r:id="rId15"/>
    <p:sldId id="291" r:id="rId16"/>
    <p:sldId id="292" r:id="rId17"/>
    <p:sldId id="293" r:id="rId18"/>
    <p:sldId id="294" r:id="rId19"/>
    <p:sldId id="260" r:id="rId20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020"/>
    <a:srgbClr val="D79B93"/>
    <a:srgbClr val="8C383A"/>
    <a:srgbClr val="BCBCBC"/>
    <a:srgbClr val="923236"/>
    <a:srgbClr val="241605"/>
    <a:srgbClr val="C289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1"/>
    <p:restoredTop sz="94633"/>
  </p:normalViewPr>
  <p:slideViewPr>
    <p:cSldViewPr>
      <p:cViewPr varScale="1">
        <p:scale>
          <a:sx n="81" d="100"/>
          <a:sy n="81" d="100"/>
        </p:scale>
        <p:origin x="12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AD7450-2B51-0C49-B114-5B47A1A6B127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219639-54D9-C246-A6CB-16A69261AD32}" type="datetime1">
              <a:rPr lang="en-US" altLang="en-US"/>
              <a:pPr/>
              <a:t>11/13/18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DEB893-491A-C747-A4EB-5F812BF9387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ＭＳ Ｐゴシック" pitchFamily="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4B3A37D-887D-D64C-9FD8-2657EC6A660B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BB67C-9624-4B4E-8E51-14D66232F361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8353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B2FF0-20B6-F94E-8008-B1BF02D02A77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6783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B00C3-4291-7140-92A2-95F1F885EFEA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22206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CCFBC-C0C6-264E-8F77-BBB7E91F4A7E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464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2D2A1F-3CF0-E844-9239-A53551F8ECB1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7377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FEE98-3CA9-2944-9D54-77B56EE961AD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65413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60B57-4B84-4D42-9FAE-83496CCC835B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09156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8695D-049E-2F4F-AC65-A7FA082627BD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3046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3898A-3AF8-C04B-8ABC-5C2964184369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87423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3E0C7-BC2E-264A-8CD5-C4CDC1640B5C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10426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3E783-7214-E640-9005-EC841D49C495}" type="slidenum">
              <a:rPr lang="sk-SK" altLang="en-US"/>
              <a:pPr/>
              <a:t>‹#›</a:t>
            </a:fld>
            <a:endParaRPr lang="sk-SK" altLang="en-US"/>
          </a:p>
        </p:txBody>
      </p:sp>
    </p:spTree>
    <p:extLst>
      <p:ext uri="{BB962C8B-B14F-4D97-AF65-F5344CB8AC3E}">
        <p14:creationId xmlns:p14="http://schemas.microsoft.com/office/powerpoint/2010/main" val="213216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/>
              <a:t>Kliknite sem a upravte štýly predlohy textu.</a:t>
            </a:r>
          </a:p>
          <a:p>
            <a:pPr lvl="1"/>
            <a:r>
              <a:rPr lang="sk-SK" altLang="en-US"/>
              <a:t>Druhá úroveň</a:t>
            </a:r>
          </a:p>
          <a:p>
            <a:pPr lvl="2"/>
            <a:r>
              <a:rPr lang="sk-SK" altLang="en-US"/>
              <a:t>Tretia úroveň</a:t>
            </a:r>
          </a:p>
          <a:p>
            <a:pPr lvl="3"/>
            <a:r>
              <a:rPr lang="sk-SK" altLang="en-US"/>
              <a:t>Štvrtá úroveň</a:t>
            </a:r>
          </a:p>
          <a:p>
            <a:pPr lvl="4"/>
            <a:r>
              <a:rPr lang="sk-SK" altLang="en-US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11DF9-CC4D-6643-A573-C77813DB37CD}" type="slidenum">
              <a:rPr lang="sk-SK" altLang="en-US"/>
              <a:pPr/>
              <a:t>‹#›</a:t>
            </a:fld>
            <a:endParaRPr lang="sk-S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charset="0"/>
          <a:cs typeface="Arial" pitchFamily="-8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Arial" pitchFamily="-84" charset="0"/>
          <a:cs typeface="Arial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1066800" y="2420888"/>
            <a:ext cx="7105600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kern="1600" dirty="0" smtClean="0">
                <a:solidFill>
                  <a:schemeClr val="bg1"/>
                </a:solidFill>
              </a:rPr>
              <a:t>PLATFORMOVÁ EKONOMIKA         V EURÓPSKYCH KRAJINÁCH</a:t>
            </a:r>
            <a:endParaRPr lang="en-US" altLang="en-US" sz="3200" b="1" kern="1600" dirty="0">
              <a:solidFill>
                <a:schemeClr val="bg1"/>
              </a:solidFill>
            </a:endParaRP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1828800" y="6018213"/>
            <a:ext cx="3810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900" dirty="0">
                <a:solidFill>
                  <a:schemeClr val="bg1"/>
                </a:solidFill>
              </a:rPr>
              <a:t>IRSDACE </a:t>
            </a:r>
            <a:r>
              <a:rPr lang="en-US" altLang="en-US" sz="900" dirty="0" smtClean="0">
                <a:solidFill>
                  <a:schemeClr val="bg1"/>
                </a:solidFill>
              </a:rPr>
              <a:t> </a:t>
            </a:r>
            <a:r>
              <a:rPr lang="en-US" altLang="en-US" sz="900" dirty="0" err="1" smtClean="0">
                <a:solidFill>
                  <a:schemeClr val="bg1"/>
                </a:solidFill>
              </a:rPr>
              <a:t>projektový</a:t>
            </a:r>
            <a:r>
              <a:rPr lang="en-US" altLang="en-US" sz="900" dirty="0" smtClean="0">
                <a:solidFill>
                  <a:schemeClr val="bg1"/>
                </a:solidFill>
              </a:rPr>
              <a:t> workshop Bratislava, 14. 11. 2018</a:t>
            </a:r>
            <a:endParaRPr lang="en-US" altLang="en-US" sz="900" dirty="0">
              <a:solidFill>
                <a:schemeClr val="bg1"/>
              </a:solidFill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042988" y="4642272"/>
            <a:ext cx="61341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2700"/>
              </a:lnSpc>
            </a:pPr>
            <a:r>
              <a:rPr lang="en-US" altLang="en-US" b="1" dirty="0">
                <a:solidFill>
                  <a:schemeClr val="bg1"/>
                </a:solidFill>
              </a:rPr>
              <a:t>MARTA KAHANCOVÁ</a:t>
            </a:r>
          </a:p>
          <a:p>
            <a:pPr eaLnBrk="1" hangingPunct="1">
              <a:lnSpc>
                <a:spcPts val="2700"/>
              </a:lnSpc>
            </a:pPr>
            <a:r>
              <a:rPr lang="en-US" altLang="en-US" sz="2000" b="1" dirty="0" err="1" smtClean="0">
                <a:solidFill>
                  <a:schemeClr val="bg1"/>
                </a:solidFill>
              </a:rPr>
              <a:t>Stredoeurópsky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bg1"/>
                </a:solidFill>
              </a:rPr>
              <a:t>inštitút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pre </a:t>
            </a:r>
            <a:r>
              <a:rPr lang="en-US" altLang="en-US" sz="2000" b="1" dirty="0" err="1" smtClean="0">
                <a:solidFill>
                  <a:schemeClr val="bg1"/>
                </a:solidFill>
              </a:rPr>
              <a:t>výskum</a:t>
            </a:r>
            <a:r>
              <a:rPr lang="en-US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bg1"/>
                </a:solidFill>
              </a:rPr>
              <a:t>práce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2276872"/>
            <a:ext cx="8415089" cy="381642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4888" y="908720"/>
            <a:ext cx="8229600" cy="724942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692020"/>
                </a:solidFill>
              </a:rPr>
              <a:t>Legislatívne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odozvy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na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platformovú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ekonomiku</a:t>
            </a:r>
            <a:endParaRPr lang="en-US" sz="4000" b="1" dirty="0">
              <a:solidFill>
                <a:srgbClr val="69202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911315"/>
            <a:ext cx="8352928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Dánsko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2017 </a:t>
            </a:r>
            <a:r>
              <a:rPr kumimoji="0" lang="en-US" alt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zákon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 </a:t>
            </a:r>
            <a:r>
              <a:rPr kumimoji="0" lang="en-US" alt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preprave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pasažierov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en-US" altLang="en-US" sz="18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povinnosť</a:t>
            </a:r>
            <a:r>
              <a:rPr kumimoji="0" lang="en-US" altLang="en-US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licencií</a:t>
            </a:r>
            <a:r>
              <a:rPr kumimoji="0" lang="en-US" altLang="en-US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pre </a:t>
            </a:r>
            <a:r>
              <a:rPr kumimoji="0" lang="en-US" altLang="en-US" sz="18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vodičov</a:t>
            </a:r>
            <a:r>
              <a:rPr kumimoji="0" lang="en-US" altLang="en-US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tachometer </a:t>
            </a:r>
            <a:r>
              <a:rPr kumimoji="0" lang="en-US" altLang="en-US" sz="18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</a:t>
            </a:r>
            <a:r>
              <a:rPr kumimoji="0" lang="en-US" altLang="en-US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vozidle</a:t>
            </a:r>
            <a:r>
              <a:rPr kumimoji="0" lang="en-US" altLang="en-US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 </a:t>
            </a:r>
            <a:r>
              <a:rPr kumimoji="0" lang="en-US" altLang="en-US" sz="18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registráciu</a:t>
            </a:r>
            <a:r>
              <a:rPr kumimoji="0" lang="en-US" altLang="en-US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ciest</a:t>
            </a:r>
            <a:r>
              <a:rPr kumimoji="0" lang="en-US" altLang="en-US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Na </a:t>
            </a:r>
            <a:r>
              <a:rPr kumimoji="0" lang="en-US" altLang="en-US" sz="18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základe</a:t>
            </a:r>
            <a:r>
              <a:rPr kumimoji="0" lang="en-US" altLang="en-US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tohto</a:t>
            </a:r>
            <a:r>
              <a:rPr kumimoji="0" lang="en-US" altLang="en-US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zákona</a:t>
            </a:r>
            <a:r>
              <a:rPr kumimoji="0" lang="en-US" altLang="en-US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 </a:t>
            </a:r>
            <a:r>
              <a:rPr kumimoji="0" lang="en-US" altLang="en-US" sz="18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sporov</a:t>
            </a:r>
            <a:r>
              <a:rPr kumimoji="0" lang="en-US" altLang="en-US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 </a:t>
            </a:r>
            <a:r>
              <a:rPr kumimoji="0" lang="en-US" altLang="en-US" sz="18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dánskou</a:t>
            </a:r>
            <a:r>
              <a:rPr kumimoji="0" lang="en-US" altLang="en-US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vládou</a:t>
            </a:r>
            <a:r>
              <a:rPr kumimoji="0" lang="en-US" altLang="en-US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Uber </a:t>
            </a:r>
            <a:r>
              <a:rPr kumimoji="0" lang="en-US" altLang="en-US" sz="18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opustil</a:t>
            </a:r>
            <a:r>
              <a:rPr kumimoji="0" lang="en-US" altLang="en-US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dánsky</a:t>
            </a:r>
            <a:r>
              <a:rPr kumimoji="0" lang="en-US" altLang="en-US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trh</a:t>
            </a:r>
            <a:r>
              <a:rPr kumimoji="0" lang="en-US" altLang="en-US" sz="18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  <a:r>
              <a:rPr kumimoji="0" lang="en-US" alt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altLang="en-US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b="1" dirty="0" err="1" smtClean="0">
                <a:solidFill>
                  <a:srgbClr val="C00000"/>
                </a:solidFill>
              </a:rPr>
              <a:t>Belgicko</a:t>
            </a:r>
            <a:endParaRPr lang="en-US" altLang="en-US" b="1" dirty="0">
              <a:solidFill>
                <a:srgbClr val="C00000"/>
              </a:solidFill>
            </a:endParaRPr>
          </a:p>
          <a:p>
            <a:r>
              <a:rPr kumimoji="0" lang="en-US" alt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Zákon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 </a:t>
            </a:r>
            <a:r>
              <a:rPr kumimoji="0" lang="en-US" alt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zdieľanej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ekonomike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(2016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zaviedol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zvýhodnený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režim</a:t>
            </a:r>
            <a:r>
              <a:rPr kumimoji="0" lang="en-US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n-US" alt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zdaňovania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Iniciatíva</a:t>
            </a:r>
            <a:r>
              <a:rPr lang="en-US" dirty="0" smtClean="0"/>
              <a:t> </a:t>
            </a:r>
            <a:r>
              <a:rPr lang="en-US" dirty="0" err="1" smtClean="0"/>
              <a:t>belgického</a:t>
            </a:r>
            <a:r>
              <a:rPr lang="en-US" dirty="0" smtClean="0"/>
              <a:t> </a:t>
            </a:r>
            <a:r>
              <a:rPr lang="en-US" dirty="0" err="1" smtClean="0"/>
              <a:t>federálneho</a:t>
            </a:r>
            <a:r>
              <a:rPr lang="en-US" dirty="0" smtClean="0"/>
              <a:t> </a:t>
            </a:r>
            <a:r>
              <a:rPr lang="en-US" dirty="0" err="1" smtClean="0"/>
              <a:t>ministra</a:t>
            </a:r>
            <a:r>
              <a:rPr lang="en-US" dirty="0" smtClean="0"/>
              <a:t> pre </a:t>
            </a:r>
            <a:r>
              <a:rPr lang="en-US" dirty="0" err="1" smtClean="0"/>
              <a:t>digitálnu</a:t>
            </a:r>
            <a:r>
              <a:rPr lang="en-US" dirty="0" smtClean="0"/>
              <a:t> </a:t>
            </a:r>
            <a:r>
              <a:rPr lang="en-US" dirty="0" err="1" smtClean="0"/>
              <a:t>agendu</a:t>
            </a:r>
            <a:r>
              <a:rPr lang="en-US" dirty="0" smtClean="0"/>
              <a:t>, </a:t>
            </a:r>
            <a:r>
              <a:rPr lang="en-US" dirty="0" err="1" smtClean="0"/>
              <a:t>cieľom</a:t>
            </a:r>
            <a:r>
              <a:rPr lang="en-US" dirty="0" smtClean="0"/>
              <a:t> </a:t>
            </a:r>
            <a:r>
              <a:rPr lang="en-US" dirty="0" err="1" smtClean="0"/>
              <a:t>stimulácia</a:t>
            </a:r>
            <a:r>
              <a:rPr lang="en-US" dirty="0" smtClean="0"/>
              <a:t> </a:t>
            </a:r>
            <a:r>
              <a:rPr lang="en-US" dirty="0" err="1" smtClean="0"/>
              <a:t>platformovej</a:t>
            </a:r>
            <a:r>
              <a:rPr lang="en-US" dirty="0" smtClean="0"/>
              <a:t> </a:t>
            </a:r>
            <a:r>
              <a:rPr lang="en-US" dirty="0" err="1" smtClean="0"/>
              <a:t>ekonomiky</a:t>
            </a:r>
            <a:r>
              <a:rPr lang="en-US" dirty="0" smtClean="0"/>
              <a:t> a </a:t>
            </a:r>
            <a:r>
              <a:rPr lang="en-US" dirty="0" err="1" smtClean="0"/>
              <a:t>podnikateľského</a:t>
            </a:r>
            <a:r>
              <a:rPr lang="en-US" dirty="0" smtClean="0"/>
              <a:t> </a:t>
            </a:r>
            <a:r>
              <a:rPr lang="en-US" dirty="0" err="1" smtClean="0"/>
              <a:t>prostredia</a:t>
            </a:r>
            <a:r>
              <a:rPr lang="en-US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Platformy</a:t>
            </a:r>
            <a:r>
              <a:rPr lang="en-US" dirty="0" smtClean="0"/>
              <a:t> </a:t>
            </a:r>
            <a:r>
              <a:rPr lang="en-US" dirty="0" err="1" smtClean="0"/>
              <a:t>musia</a:t>
            </a:r>
            <a:r>
              <a:rPr lang="en-US" dirty="0" smtClean="0"/>
              <a:t> </a:t>
            </a:r>
            <a:r>
              <a:rPr lang="en-US" dirty="0" err="1" smtClean="0"/>
              <a:t>byť</a:t>
            </a:r>
            <a:r>
              <a:rPr lang="en-US" dirty="0" smtClean="0"/>
              <a:t> </a:t>
            </a:r>
            <a:r>
              <a:rPr lang="en-US" dirty="0" err="1" smtClean="0"/>
              <a:t>zaregistrované</a:t>
            </a:r>
            <a:r>
              <a:rPr lang="en-US" dirty="0" smtClean="0"/>
              <a:t> a </a:t>
            </a:r>
            <a:r>
              <a:rPr lang="en-US" dirty="0" err="1" smtClean="0"/>
              <a:t>mať</a:t>
            </a:r>
            <a:r>
              <a:rPr lang="en-US" dirty="0" smtClean="0"/>
              <a:t> </a:t>
            </a:r>
            <a:r>
              <a:rPr lang="en-US" dirty="0" err="1" smtClean="0"/>
              <a:t>licenciu</a:t>
            </a:r>
            <a:r>
              <a:rPr lang="en-US" dirty="0" smtClean="0"/>
              <a:t> 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Pracovníci</a:t>
            </a:r>
            <a:r>
              <a:rPr lang="en-US" dirty="0" smtClean="0"/>
              <a:t> </a:t>
            </a:r>
            <a:r>
              <a:rPr lang="en-US" dirty="0" err="1" smtClean="0"/>
              <a:t>licencovaných</a:t>
            </a:r>
            <a:r>
              <a:rPr lang="en-US" dirty="0" smtClean="0"/>
              <a:t> </a:t>
            </a:r>
            <a:r>
              <a:rPr lang="en-US" dirty="0" err="1" smtClean="0"/>
              <a:t>platforiem</a:t>
            </a:r>
            <a:r>
              <a:rPr lang="en-US" dirty="0" smtClean="0"/>
              <a:t> </a:t>
            </a:r>
            <a:r>
              <a:rPr lang="en-US" dirty="0" err="1" smtClean="0"/>
              <a:t>majú</a:t>
            </a:r>
            <a:r>
              <a:rPr lang="en-US" dirty="0" smtClean="0"/>
              <a:t> </a:t>
            </a:r>
            <a:r>
              <a:rPr lang="en-US" dirty="0" err="1" smtClean="0"/>
              <a:t>zníženú</a:t>
            </a:r>
            <a:r>
              <a:rPr lang="en-US" dirty="0" smtClean="0"/>
              <a:t> </a:t>
            </a:r>
            <a:r>
              <a:rPr lang="en-US" dirty="0" err="1" smtClean="0"/>
              <a:t>daňovú</a:t>
            </a:r>
            <a:r>
              <a:rPr lang="en-US" dirty="0" smtClean="0"/>
              <a:t> </a:t>
            </a:r>
            <a:r>
              <a:rPr lang="en-US" dirty="0" err="1" smtClean="0"/>
              <a:t>povinnosť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10%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príjme</a:t>
            </a:r>
            <a:r>
              <a:rPr lang="en-US" dirty="0" smtClean="0"/>
              <a:t> do </a:t>
            </a:r>
            <a:r>
              <a:rPr lang="en-US" dirty="0" smtClean="0"/>
              <a:t>5,210 EUR </a:t>
            </a:r>
            <a:r>
              <a:rPr lang="en-US" dirty="0"/>
              <a:t>(2018), </a:t>
            </a:r>
            <a:r>
              <a:rPr lang="en-US" dirty="0" err="1" smtClean="0"/>
              <a:t>oslobodení</a:t>
            </a:r>
            <a:r>
              <a:rPr lang="en-US" dirty="0" smtClean="0"/>
              <a:t> od </a:t>
            </a:r>
            <a:r>
              <a:rPr lang="en-US" dirty="0" err="1" smtClean="0"/>
              <a:t>odvodov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sociálne</a:t>
            </a:r>
            <a:r>
              <a:rPr lang="en-US" dirty="0" smtClean="0"/>
              <a:t> </a:t>
            </a:r>
            <a:r>
              <a:rPr lang="en-US" dirty="0" err="1" smtClean="0"/>
              <a:t>zabezpečenie</a:t>
            </a:r>
            <a:r>
              <a:rPr lang="en-US" dirty="0" smtClean="0"/>
              <a:t>, </a:t>
            </a:r>
            <a:r>
              <a:rPr lang="en-US" dirty="0" err="1" smtClean="0"/>
              <a:t>daň</a:t>
            </a:r>
            <a:r>
              <a:rPr lang="en-US" dirty="0" smtClean="0"/>
              <a:t> z </a:t>
            </a:r>
            <a:r>
              <a:rPr lang="en-US" dirty="0" err="1" smtClean="0"/>
              <a:t>príjmu</a:t>
            </a:r>
            <a:r>
              <a:rPr lang="en-US" dirty="0" smtClean="0"/>
              <a:t> </a:t>
            </a:r>
            <a:r>
              <a:rPr lang="en-US" dirty="0" err="1" smtClean="0"/>
              <a:t>odvádzajú</a:t>
            </a:r>
            <a:r>
              <a:rPr lang="en-US" dirty="0" smtClean="0"/>
              <a:t> </a:t>
            </a:r>
            <a:r>
              <a:rPr lang="en-US" dirty="0" err="1" smtClean="0"/>
              <a:t>platofmy</a:t>
            </a:r>
            <a:r>
              <a:rPr lang="en-US" dirty="0" smtClean="0"/>
              <a:t> </a:t>
            </a:r>
            <a:r>
              <a:rPr lang="en-US" dirty="0" err="1" smtClean="0"/>
              <a:t>priamo</a:t>
            </a:r>
            <a:r>
              <a:rPr lang="en-US" dirty="0" smtClean="0"/>
              <a:t> </a:t>
            </a:r>
            <a:r>
              <a:rPr lang="en-US" dirty="0" err="1" smtClean="0"/>
              <a:t>príslušnému</a:t>
            </a:r>
            <a:r>
              <a:rPr lang="en-US" dirty="0" smtClean="0"/>
              <a:t> </a:t>
            </a:r>
            <a:r>
              <a:rPr lang="en-US" dirty="0" err="1" smtClean="0"/>
              <a:t>úradu</a:t>
            </a:r>
            <a:endParaRPr lang="en-US" dirty="0"/>
          </a:p>
          <a:p>
            <a:r>
              <a:rPr lang="en-US" i="1" dirty="0" err="1" smtClean="0"/>
              <a:t>Návrh</a:t>
            </a:r>
            <a:r>
              <a:rPr lang="en-US" i="1" dirty="0" smtClean="0"/>
              <a:t>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zaradenie</a:t>
            </a:r>
            <a:r>
              <a:rPr lang="en-US" i="1" dirty="0" smtClean="0"/>
              <a:t> </a:t>
            </a:r>
            <a:r>
              <a:rPr lang="en-US" i="1" dirty="0" err="1" smtClean="0"/>
              <a:t>práce</a:t>
            </a:r>
            <a:r>
              <a:rPr lang="en-US" i="1" dirty="0" smtClean="0"/>
              <a:t> pre </a:t>
            </a:r>
            <a:r>
              <a:rPr lang="en-US" i="1" dirty="0" err="1" smtClean="0"/>
              <a:t>platformy</a:t>
            </a:r>
            <a:r>
              <a:rPr lang="en-US" i="1" dirty="0" smtClean="0"/>
              <a:t> do </a:t>
            </a:r>
            <a:r>
              <a:rPr lang="en-US" i="1" dirty="0" err="1" smtClean="0"/>
              <a:t>zákonov</a:t>
            </a:r>
            <a:r>
              <a:rPr lang="en-US" i="1" dirty="0" smtClean="0"/>
              <a:t> o </a:t>
            </a:r>
            <a:r>
              <a:rPr lang="en-US" i="1" dirty="0" err="1" smtClean="0"/>
              <a:t>dobrovoľníctve</a:t>
            </a:r>
            <a:endParaRPr lang="en-US" i="1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Príjem</a:t>
            </a:r>
            <a:r>
              <a:rPr lang="en-US" dirty="0" smtClean="0"/>
              <a:t> do </a:t>
            </a:r>
            <a:r>
              <a:rPr lang="en-US" dirty="0" err="1" smtClean="0"/>
              <a:t>výšky</a:t>
            </a:r>
            <a:r>
              <a:rPr lang="en-US" dirty="0" smtClean="0"/>
              <a:t> 6,000 EUR </a:t>
            </a:r>
            <a:r>
              <a:rPr lang="en-US" dirty="0" err="1" smtClean="0"/>
              <a:t>oslobodený</a:t>
            </a:r>
            <a:r>
              <a:rPr lang="en-US" dirty="0" smtClean="0"/>
              <a:t> od </a:t>
            </a:r>
            <a:r>
              <a:rPr lang="en-US" dirty="0" err="1" smtClean="0"/>
              <a:t>daní</a:t>
            </a:r>
            <a:r>
              <a:rPr lang="en-US" dirty="0" smtClean="0"/>
              <a:t> a </a:t>
            </a:r>
            <a:r>
              <a:rPr lang="en-US" dirty="0" err="1" smtClean="0"/>
              <a:t>odvodov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pracovník</a:t>
            </a:r>
            <a:r>
              <a:rPr lang="en-US" dirty="0" smtClean="0"/>
              <a:t> </a:t>
            </a:r>
            <a:r>
              <a:rPr lang="en-US" dirty="0" err="1" smtClean="0"/>
              <a:t>súčasne</a:t>
            </a:r>
            <a:r>
              <a:rPr lang="en-US" dirty="0" smtClean="0"/>
              <a:t> </a:t>
            </a:r>
            <a:r>
              <a:rPr lang="en-US" dirty="0" err="1" smtClean="0"/>
              <a:t>pracuje</a:t>
            </a:r>
            <a:r>
              <a:rPr lang="en-US" dirty="0" smtClean="0"/>
              <a:t> 4/5 </a:t>
            </a:r>
            <a:r>
              <a:rPr lang="en-US" dirty="0" err="1" smtClean="0"/>
              <a:t>pracovného</a:t>
            </a:r>
            <a:r>
              <a:rPr lang="en-US" dirty="0" smtClean="0"/>
              <a:t> </a:t>
            </a:r>
            <a:r>
              <a:rPr lang="en-US" dirty="0" err="1" smtClean="0"/>
              <a:t>času</a:t>
            </a:r>
            <a:r>
              <a:rPr lang="en-US" dirty="0" smtClean="0"/>
              <a:t> u </a:t>
            </a:r>
            <a:r>
              <a:rPr lang="en-US" dirty="0" err="1" smtClean="0"/>
              <a:t>iného</a:t>
            </a:r>
            <a:r>
              <a:rPr lang="en-US" dirty="0" smtClean="0"/>
              <a:t> </a:t>
            </a:r>
            <a:r>
              <a:rPr lang="en-US" dirty="0" err="1" smtClean="0"/>
              <a:t>zamestnávateľa</a:t>
            </a:r>
            <a:r>
              <a:rPr lang="en-US" dirty="0" smtClean="0"/>
              <a:t>, </a:t>
            </a:r>
            <a:r>
              <a:rPr lang="en-US" dirty="0" err="1" smtClean="0"/>
              <a:t>klasifikácia</a:t>
            </a:r>
            <a:r>
              <a:rPr lang="en-US" dirty="0" smtClean="0"/>
              <a:t> </a:t>
            </a:r>
            <a:r>
              <a:rPr lang="en-US" dirty="0" err="1" smtClean="0"/>
              <a:t>príležitostnej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  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Návrh</a:t>
            </a:r>
            <a:r>
              <a:rPr lang="en-US" dirty="0" smtClean="0"/>
              <a:t> v </a:t>
            </a:r>
            <a:r>
              <a:rPr lang="en-US" dirty="0" err="1" smtClean="0"/>
              <a:t>parlamente</a:t>
            </a:r>
            <a:r>
              <a:rPr lang="en-US" dirty="0" smtClean="0"/>
              <a:t> </a:t>
            </a:r>
            <a:r>
              <a:rPr lang="en-US" dirty="0" err="1" smtClean="0"/>
              <a:t>neprešiel</a:t>
            </a:r>
            <a:r>
              <a:rPr lang="en-US" dirty="0" smtClean="0"/>
              <a:t>, </a:t>
            </a:r>
            <a:r>
              <a:rPr lang="en-US" dirty="0" err="1" smtClean="0"/>
              <a:t>čelí</a:t>
            </a:r>
            <a:r>
              <a:rPr lang="en-US" dirty="0" smtClean="0"/>
              <a:t> </a:t>
            </a:r>
            <a:r>
              <a:rPr lang="en-US" dirty="0" err="1" smtClean="0"/>
              <a:t>ostrej</a:t>
            </a:r>
            <a:r>
              <a:rPr lang="en-US" dirty="0" smtClean="0"/>
              <a:t> </a:t>
            </a:r>
            <a:r>
              <a:rPr lang="en-US" dirty="0" err="1" smtClean="0"/>
              <a:t>kritike</a:t>
            </a:r>
            <a:r>
              <a:rPr lang="en-US" dirty="0" smtClean="0"/>
              <a:t>, </a:t>
            </a:r>
            <a:r>
              <a:rPr lang="en-US" dirty="0" err="1" smtClean="0"/>
              <a:t>ďalšie</a:t>
            </a:r>
            <a:r>
              <a:rPr lang="en-US" dirty="0" smtClean="0"/>
              <a:t> </a:t>
            </a:r>
            <a:r>
              <a:rPr lang="en-US" dirty="0" err="1" smtClean="0"/>
              <a:t>diskusie</a:t>
            </a:r>
            <a:endParaRPr lang="en-US" dirty="0"/>
          </a:p>
        </p:txBody>
      </p:sp>
      <p:pic>
        <p:nvPicPr>
          <p:cNvPr id="1026" name="Picture 2" descr="age17image27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27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ge17image274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3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19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2276872"/>
            <a:ext cx="8415089" cy="381642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735068"/>
            <a:ext cx="807524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Francúzsko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  <a:p>
            <a:r>
              <a:rPr lang="en-US" i="1" dirty="0" err="1"/>
              <a:t>Loi</a:t>
            </a:r>
            <a:r>
              <a:rPr lang="en-US" i="1" dirty="0"/>
              <a:t> El </a:t>
            </a:r>
            <a:r>
              <a:rPr lang="en-US" i="1" dirty="0" err="1"/>
              <a:t>Khomri</a:t>
            </a:r>
            <a:r>
              <a:rPr lang="en-US" dirty="0"/>
              <a:t> (2016)</a:t>
            </a:r>
          </a:p>
          <a:p>
            <a:pPr marL="285750" lvl="1" indent="-285750">
              <a:buFont typeface="Arial" charset="0"/>
              <a:buChar char="•"/>
            </a:pPr>
            <a:r>
              <a:rPr lang="en-US" dirty="0" err="1" smtClean="0"/>
              <a:t>Platformy</a:t>
            </a:r>
            <a:r>
              <a:rPr lang="en-US" dirty="0" smtClean="0"/>
              <a:t> </a:t>
            </a:r>
            <a:r>
              <a:rPr lang="en-US" dirty="0" err="1" smtClean="0"/>
              <a:t>zodpovedné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poistenie</a:t>
            </a:r>
            <a:r>
              <a:rPr lang="en-US" dirty="0" smtClean="0"/>
              <a:t> pre </a:t>
            </a:r>
            <a:r>
              <a:rPr lang="en-US" dirty="0" err="1" smtClean="0"/>
              <a:t>prípad</a:t>
            </a:r>
            <a:r>
              <a:rPr lang="en-US" dirty="0" smtClean="0"/>
              <a:t> </a:t>
            </a:r>
            <a:r>
              <a:rPr lang="en-US" dirty="0" err="1" smtClean="0"/>
              <a:t>úrazu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výkone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 </a:t>
            </a:r>
            <a:endParaRPr lang="en-US" dirty="0"/>
          </a:p>
          <a:p>
            <a:pPr marL="285750" lvl="1" indent="-285750">
              <a:buFont typeface="Arial" charset="0"/>
              <a:buChar char="•"/>
            </a:pPr>
            <a:r>
              <a:rPr lang="en-US" dirty="0" err="1" smtClean="0"/>
              <a:t>Právo</a:t>
            </a:r>
            <a:r>
              <a:rPr lang="en-US" dirty="0" smtClean="0"/>
              <a:t> </a:t>
            </a:r>
            <a:r>
              <a:rPr lang="en-US" dirty="0" err="1" smtClean="0"/>
              <a:t>platformových</a:t>
            </a:r>
            <a:r>
              <a:rPr lang="en-US" dirty="0" smtClean="0"/>
              <a:t> </a:t>
            </a:r>
            <a:r>
              <a:rPr lang="en-US" dirty="0" err="1" smtClean="0"/>
              <a:t>pracovníkov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profesionálne</a:t>
            </a:r>
            <a:r>
              <a:rPr lang="en-US" dirty="0" smtClean="0"/>
              <a:t> </a:t>
            </a:r>
            <a:r>
              <a:rPr lang="en-US" dirty="0" err="1" smtClean="0"/>
              <a:t>vzdelávanie</a:t>
            </a:r>
            <a:r>
              <a:rPr lang="en-US" dirty="0" smtClean="0"/>
              <a:t>, </a:t>
            </a:r>
            <a:r>
              <a:rPr lang="en-US" dirty="0" err="1" smtClean="0"/>
              <a:t>právo</a:t>
            </a:r>
            <a:r>
              <a:rPr lang="en-US" dirty="0" smtClean="0"/>
              <a:t> </a:t>
            </a:r>
            <a:r>
              <a:rPr lang="en-US" dirty="0" err="1" smtClean="0"/>
              <a:t>založiť</a:t>
            </a:r>
            <a:r>
              <a:rPr lang="en-US" dirty="0" smtClean="0"/>
              <a:t> </a:t>
            </a:r>
            <a:r>
              <a:rPr lang="en-US" dirty="0" err="1" smtClean="0"/>
              <a:t>odbory</a:t>
            </a:r>
            <a:r>
              <a:rPr lang="en-US" dirty="0" smtClean="0"/>
              <a:t> a </a:t>
            </a:r>
            <a:r>
              <a:rPr lang="en-US" dirty="0" err="1" smtClean="0"/>
              <a:t>zapojiť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do </a:t>
            </a:r>
            <a:r>
              <a:rPr lang="en-US" dirty="0" err="1" smtClean="0"/>
              <a:t>štrajku</a:t>
            </a:r>
            <a:r>
              <a:rPr lang="en-US" dirty="0" smtClean="0"/>
              <a:t> a </a:t>
            </a:r>
            <a:r>
              <a:rPr lang="en-US" dirty="0" err="1" smtClean="0"/>
              <a:t>iných</a:t>
            </a:r>
            <a:r>
              <a:rPr lang="en-US" dirty="0" smtClean="0"/>
              <a:t> </a:t>
            </a:r>
            <a:r>
              <a:rPr lang="en-US" dirty="0" err="1" smtClean="0"/>
              <a:t>kolektívnych</a:t>
            </a:r>
            <a:r>
              <a:rPr lang="en-US" dirty="0" smtClean="0"/>
              <a:t> </a:t>
            </a:r>
            <a:r>
              <a:rPr lang="en-US" dirty="0" err="1" smtClean="0"/>
              <a:t>akcií</a:t>
            </a:r>
            <a:r>
              <a:rPr lang="en-US" dirty="0" smtClean="0"/>
              <a:t> </a:t>
            </a:r>
          </a:p>
          <a:p>
            <a:pPr marL="285750" lvl="1" indent="-285750">
              <a:buFont typeface="Arial" charset="0"/>
              <a:buChar char="•"/>
            </a:pPr>
            <a:r>
              <a:rPr lang="en-US" dirty="0" err="1" smtClean="0"/>
              <a:t>Práca</a:t>
            </a:r>
            <a:r>
              <a:rPr lang="en-US" dirty="0" smtClean="0"/>
              <a:t> pre </a:t>
            </a:r>
            <a:r>
              <a:rPr lang="en-US" dirty="0" err="1" smtClean="0"/>
              <a:t>platformu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zarátava</a:t>
            </a:r>
            <a:r>
              <a:rPr lang="en-US" dirty="0" smtClean="0"/>
              <a:t> do </a:t>
            </a:r>
            <a:r>
              <a:rPr lang="en-US" dirty="0" err="1" smtClean="0"/>
              <a:t>celkovej</a:t>
            </a:r>
            <a:r>
              <a:rPr lang="en-US" dirty="0" smtClean="0"/>
              <a:t> </a:t>
            </a:r>
            <a:r>
              <a:rPr lang="en-US" dirty="0" err="1" smtClean="0"/>
              <a:t>doby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 </a:t>
            </a:r>
            <a:endParaRPr lang="en-US" i="1" dirty="0"/>
          </a:p>
          <a:p>
            <a:r>
              <a:rPr lang="en-US" i="1" dirty="0" err="1"/>
              <a:t>Loi</a:t>
            </a:r>
            <a:r>
              <a:rPr lang="en-US" i="1" dirty="0"/>
              <a:t> </a:t>
            </a:r>
            <a:r>
              <a:rPr lang="en-US" i="1" dirty="0" err="1"/>
              <a:t>Grandguillaume</a:t>
            </a:r>
            <a:r>
              <a:rPr lang="en-US" i="1" dirty="0"/>
              <a:t> (2017)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Zaviedol</a:t>
            </a:r>
            <a:r>
              <a:rPr lang="en-US" dirty="0" smtClean="0"/>
              <a:t> </a:t>
            </a:r>
            <a:r>
              <a:rPr lang="en-US" dirty="0" err="1" smtClean="0"/>
              <a:t>zdieľanú</a:t>
            </a:r>
            <a:r>
              <a:rPr lang="en-US" dirty="0" smtClean="0"/>
              <a:t> </a:t>
            </a:r>
            <a:r>
              <a:rPr lang="en-US" dirty="0" err="1" smtClean="0"/>
              <a:t>zodpovednosť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prácu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platformou</a:t>
            </a:r>
            <a:r>
              <a:rPr lang="en-US" dirty="0" smtClean="0"/>
              <a:t> a </a:t>
            </a:r>
            <a:r>
              <a:rPr lang="en-US" dirty="0" err="1" smtClean="0"/>
              <a:t>pracovníkmi</a:t>
            </a:r>
            <a:r>
              <a:rPr lang="en-US" dirty="0" smtClean="0"/>
              <a:t>, </a:t>
            </a:r>
            <a:r>
              <a:rPr lang="en-US" dirty="0" err="1" smtClean="0"/>
              <a:t>platforma</a:t>
            </a:r>
            <a:r>
              <a:rPr lang="en-US" dirty="0" smtClean="0"/>
              <a:t> je </a:t>
            </a:r>
            <a:r>
              <a:rPr lang="en-US" dirty="0" err="1" smtClean="0"/>
              <a:t>považovaná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viac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sprostredkovateľa</a:t>
            </a:r>
            <a:r>
              <a:rPr lang="en-US" dirty="0" smtClean="0"/>
              <a:t> </a:t>
            </a:r>
            <a:r>
              <a:rPr lang="en-US" dirty="0" err="1" smtClean="0"/>
              <a:t>služby</a:t>
            </a:r>
            <a:r>
              <a:rPr lang="en-US" dirty="0" smtClean="0"/>
              <a:t>,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Povinnosť</a:t>
            </a:r>
            <a:r>
              <a:rPr lang="en-US" dirty="0" smtClean="0"/>
              <a:t> </a:t>
            </a:r>
            <a:r>
              <a:rPr lang="en-US" dirty="0" err="1" smtClean="0"/>
              <a:t>vykazovania</a:t>
            </a:r>
            <a:r>
              <a:rPr lang="en-US" dirty="0" smtClean="0"/>
              <a:t> </a:t>
            </a:r>
            <a:r>
              <a:rPr lang="en-US" dirty="0" err="1" smtClean="0"/>
              <a:t>činnosti</a:t>
            </a:r>
            <a:r>
              <a:rPr lang="en-US" dirty="0" smtClean="0"/>
              <a:t> a </a:t>
            </a:r>
            <a:r>
              <a:rPr lang="en-US" dirty="0" err="1" smtClean="0"/>
              <a:t>odvádzania</a:t>
            </a:r>
            <a:r>
              <a:rPr lang="en-US" dirty="0" smtClean="0"/>
              <a:t> </a:t>
            </a:r>
            <a:r>
              <a:rPr lang="en-US" dirty="0" err="1" smtClean="0"/>
              <a:t>daní</a:t>
            </a:r>
            <a:r>
              <a:rPr lang="en-US" dirty="0" smtClean="0"/>
              <a:t> s </a:t>
            </a:r>
            <a:r>
              <a:rPr lang="en-US" dirty="0" err="1" smtClean="0"/>
              <a:t>cieľom</a:t>
            </a:r>
            <a:r>
              <a:rPr lang="en-US" dirty="0" smtClean="0"/>
              <a:t> </a:t>
            </a:r>
            <a:r>
              <a:rPr lang="en-US" dirty="0" err="1" smtClean="0"/>
              <a:t>zvýšiť</a:t>
            </a:r>
            <a:r>
              <a:rPr lang="en-US" dirty="0" smtClean="0"/>
              <a:t> </a:t>
            </a:r>
            <a:r>
              <a:rPr lang="en-US" dirty="0" err="1" smtClean="0"/>
              <a:t>transparentnosť</a:t>
            </a:r>
            <a:r>
              <a:rPr lang="en-US" dirty="0" smtClean="0"/>
              <a:t> </a:t>
            </a:r>
            <a:r>
              <a:rPr lang="en-US" dirty="0" err="1" smtClean="0"/>
              <a:t>platformového</a:t>
            </a:r>
            <a:r>
              <a:rPr lang="en-US" dirty="0" smtClean="0"/>
              <a:t> </a:t>
            </a:r>
            <a:r>
              <a:rPr lang="en-US" dirty="0" err="1" smtClean="0"/>
              <a:t>trhu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Zodpovednosť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udeľovanie</a:t>
            </a:r>
            <a:r>
              <a:rPr lang="en-US" dirty="0" smtClean="0"/>
              <a:t> </a:t>
            </a:r>
            <a:r>
              <a:rPr lang="en-US" dirty="0" err="1" smtClean="0"/>
              <a:t>licencií</a:t>
            </a:r>
            <a:r>
              <a:rPr lang="en-US" dirty="0" smtClean="0"/>
              <a:t> </a:t>
            </a:r>
            <a:r>
              <a:rPr lang="en-US" dirty="0" err="1" smtClean="0"/>
              <a:t>presunutá</a:t>
            </a:r>
            <a:r>
              <a:rPr lang="en-US" dirty="0" smtClean="0"/>
              <a:t> z </a:t>
            </a:r>
            <a:r>
              <a:rPr lang="en-US" dirty="0" err="1" smtClean="0"/>
              <a:t>platformy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nezávislú</a:t>
            </a:r>
            <a:r>
              <a:rPr lang="en-US" dirty="0" smtClean="0"/>
              <a:t> </a:t>
            </a:r>
            <a:r>
              <a:rPr lang="en-US" dirty="0" err="1" smtClean="0"/>
              <a:t>inštitúciu</a:t>
            </a:r>
            <a:r>
              <a:rPr lang="en-US" dirty="0" smtClean="0"/>
              <a:t> (</a:t>
            </a:r>
            <a:r>
              <a:rPr lang="en-US" dirty="0" err="1" smtClean="0"/>
              <a:t>Obchodná</a:t>
            </a:r>
            <a:r>
              <a:rPr lang="en-US" dirty="0" smtClean="0"/>
              <a:t> a </a:t>
            </a:r>
            <a:r>
              <a:rPr lang="en-US" dirty="0" err="1" smtClean="0"/>
              <a:t>remeselná</a:t>
            </a:r>
            <a:r>
              <a:rPr lang="en-US" dirty="0" smtClean="0"/>
              <a:t> </a:t>
            </a:r>
            <a:r>
              <a:rPr lang="en-US" dirty="0" err="1" smtClean="0"/>
              <a:t>komora</a:t>
            </a:r>
            <a:r>
              <a:rPr lang="en-US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Zákon</a:t>
            </a:r>
            <a:r>
              <a:rPr lang="en-US" dirty="0" smtClean="0"/>
              <a:t> </a:t>
            </a:r>
            <a:r>
              <a:rPr lang="en-US" dirty="0" err="1" smtClean="0"/>
              <a:t>vylučuje</a:t>
            </a:r>
            <a:r>
              <a:rPr lang="en-US" dirty="0" smtClean="0"/>
              <a:t> </a:t>
            </a:r>
            <a:r>
              <a:rPr lang="en-US" dirty="0" err="1" smtClean="0"/>
              <a:t>tzv</a:t>
            </a:r>
            <a:r>
              <a:rPr lang="en-US" dirty="0" smtClean="0"/>
              <a:t>. </a:t>
            </a:r>
            <a:r>
              <a:rPr lang="en-US" dirty="0" smtClean="0"/>
              <a:t>‘</a:t>
            </a:r>
            <a:r>
              <a:rPr lang="en-US" i="1" dirty="0" err="1"/>
              <a:t>capacitaires</a:t>
            </a:r>
            <a:r>
              <a:rPr lang="en-US" dirty="0"/>
              <a:t>’ </a:t>
            </a:r>
            <a:r>
              <a:rPr lang="en-US" dirty="0" smtClean="0"/>
              <a:t>z </a:t>
            </a:r>
            <a:r>
              <a:rPr lang="en-US" dirty="0" err="1" smtClean="0"/>
              <a:t>práce</a:t>
            </a:r>
            <a:r>
              <a:rPr lang="en-US" dirty="0" smtClean="0"/>
              <a:t> pre </a:t>
            </a:r>
            <a:r>
              <a:rPr lang="en-US" dirty="0" err="1" smtClean="0"/>
              <a:t>platformy</a:t>
            </a:r>
            <a:r>
              <a:rPr lang="en-US" dirty="0" smtClean="0"/>
              <a:t> (</a:t>
            </a:r>
            <a:r>
              <a:rPr lang="en-US" dirty="0" err="1" smtClean="0"/>
              <a:t>organizácie</a:t>
            </a:r>
            <a:r>
              <a:rPr lang="en-US" dirty="0"/>
              <a:t> </a:t>
            </a:r>
            <a:r>
              <a:rPr lang="en-US" dirty="0" smtClean="0"/>
              <a:t>s </a:t>
            </a:r>
            <a:r>
              <a:rPr lang="en-US" dirty="0" err="1" smtClean="0"/>
              <a:t>licenciou</a:t>
            </a:r>
            <a:r>
              <a:rPr lang="en-US" dirty="0" smtClean="0"/>
              <a:t>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zamestnávajú</a:t>
            </a:r>
            <a:r>
              <a:rPr lang="en-US" dirty="0" smtClean="0"/>
              <a:t> </a:t>
            </a:r>
            <a:r>
              <a:rPr lang="en-US" dirty="0" err="1" smtClean="0"/>
              <a:t>pracovníkov</a:t>
            </a:r>
            <a:r>
              <a:rPr lang="en-US" dirty="0" smtClean="0"/>
              <a:t> bez </a:t>
            </a:r>
            <a:r>
              <a:rPr lang="en-US" dirty="0" err="1" smtClean="0"/>
              <a:t>licencie</a:t>
            </a:r>
            <a:r>
              <a:rPr lang="en-US" dirty="0" smtClean="0"/>
              <a:t> 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/>
              <a:t>v</a:t>
            </a:r>
            <a:r>
              <a:rPr lang="en-US" dirty="0" err="1" smtClean="0"/>
              <a:t>odičov</a:t>
            </a:r>
            <a:r>
              <a:rPr lang="en-US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Dopady</a:t>
            </a:r>
            <a:r>
              <a:rPr lang="en-US" dirty="0" smtClean="0"/>
              <a:t>: </a:t>
            </a:r>
            <a:r>
              <a:rPr lang="en-US" dirty="0" err="1" smtClean="0"/>
              <a:t>zvýšenie</a:t>
            </a:r>
            <a:r>
              <a:rPr lang="en-US" dirty="0"/>
              <a:t> </a:t>
            </a:r>
            <a:r>
              <a:rPr lang="en-US" dirty="0" err="1" smtClean="0"/>
              <a:t>vstupných</a:t>
            </a:r>
            <a:r>
              <a:rPr lang="en-US" dirty="0" smtClean="0"/>
              <a:t> </a:t>
            </a:r>
            <a:r>
              <a:rPr lang="en-US" dirty="0" err="1" smtClean="0"/>
              <a:t>bariér</a:t>
            </a:r>
            <a:r>
              <a:rPr lang="en-US" dirty="0" smtClean="0"/>
              <a:t> pre </a:t>
            </a:r>
            <a:r>
              <a:rPr lang="en-US" dirty="0" err="1" smtClean="0"/>
              <a:t>pracovníka</a:t>
            </a:r>
            <a:r>
              <a:rPr lang="en-US" dirty="0" smtClean="0"/>
              <a:t>, </a:t>
            </a:r>
            <a:r>
              <a:rPr lang="en-US" dirty="0" err="1" smtClean="0"/>
              <a:t>cieľ</a:t>
            </a:r>
            <a:r>
              <a:rPr lang="en-US" dirty="0" smtClean="0"/>
              <a:t> je </a:t>
            </a:r>
            <a:r>
              <a:rPr lang="en-US" dirty="0" err="1" smtClean="0"/>
              <a:t>eliminovať</a:t>
            </a:r>
            <a:r>
              <a:rPr lang="en-US" dirty="0" smtClean="0"/>
              <a:t> </a:t>
            </a:r>
            <a:r>
              <a:rPr lang="en-US" dirty="0" err="1" smtClean="0"/>
              <a:t>veľa</a:t>
            </a:r>
            <a:r>
              <a:rPr lang="en-US" dirty="0" smtClean="0"/>
              <a:t> </a:t>
            </a:r>
            <a:r>
              <a:rPr lang="en-US" dirty="0" err="1" smtClean="0"/>
              <a:t>nelegálne</a:t>
            </a:r>
            <a:r>
              <a:rPr lang="en-US" dirty="0" smtClean="0"/>
              <a:t> </a:t>
            </a:r>
            <a:r>
              <a:rPr lang="en-US" dirty="0" err="1" smtClean="0"/>
              <a:t>prevádzkovaných</a:t>
            </a:r>
            <a:r>
              <a:rPr lang="en-US" dirty="0" smtClean="0"/>
              <a:t> </a:t>
            </a:r>
            <a:r>
              <a:rPr lang="en-US" dirty="0" err="1" smtClean="0"/>
              <a:t>platforiem</a:t>
            </a:r>
            <a:r>
              <a:rPr lang="en-US" dirty="0" smtClean="0"/>
              <a:t> (</a:t>
            </a:r>
            <a:r>
              <a:rPr lang="en-US" dirty="0" err="1" smtClean="0"/>
              <a:t>momentálna</a:t>
            </a:r>
            <a:r>
              <a:rPr lang="en-US" dirty="0" smtClean="0"/>
              <a:t> </a:t>
            </a:r>
            <a:r>
              <a:rPr lang="en-US" dirty="0" err="1" smtClean="0"/>
              <a:t>situácia</a:t>
            </a:r>
            <a:r>
              <a:rPr lang="en-US" dirty="0" smtClean="0"/>
              <a:t>)</a:t>
            </a:r>
            <a:endParaRPr lang="en-US" altLang="en-US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age17image27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27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ge17image274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3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34888" y="908720"/>
            <a:ext cx="8229600" cy="724942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692020"/>
                </a:solidFill>
              </a:rPr>
              <a:t>Legislatívne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odozvy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na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platformovú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ekonomiku</a:t>
            </a:r>
            <a:endParaRPr lang="en-US" sz="4000" b="1" dirty="0">
              <a:solidFill>
                <a:srgbClr val="69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4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2276872"/>
            <a:ext cx="8415089" cy="381642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940054"/>
            <a:ext cx="807524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kumimoji="0" lang="en-US" altLang="en-US" sz="1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Španielsko</a:t>
            </a:r>
            <a:endParaRPr kumimoji="0" lang="en-US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  <a:p>
            <a:pPr eaLnBrk="0" hangingPunct="0"/>
            <a:r>
              <a:rPr lang="en-US" i="1" dirty="0" err="1" smtClean="0"/>
              <a:t>Kráľovský</a:t>
            </a:r>
            <a:r>
              <a:rPr lang="en-US" i="1" dirty="0" smtClean="0"/>
              <a:t> </a:t>
            </a:r>
            <a:r>
              <a:rPr lang="en-US" i="1" dirty="0" err="1" smtClean="0"/>
              <a:t>dekrét</a:t>
            </a:r>
            <a:r>
              <a:rPr lang="en-US" i="1" dirty="0" smtClean="0"/>
              <a:t> 1057/2015</a:t>
            </a:r>
            <a:endParaRPr lang="en-US" i="1" dirty="0"/>
          </a:p>
          <a:p>
            <a:pPr marL="285750" indent="-285750" eaLnBrk="0" hangingPunct="0">
              <a:buFont typeface="Arial" charset="0"/>
              <a:buChar char="•"/>
            </a:pPr>
            <a:r>
              <a:rPr lang="en-US" dirty="0" smtClean="0"/>
              <a:t>Uber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povolenie</a:t>
            </a:r>
            <a:r>
              <a:rPr lang="en-US" dirty="0" smtClean="0"/>
              <a:t> </a:t>
            </a:r>
            <a:r>
              <a:rPr lang="en-US" dirty="0" err="1" smtClean="0"/>
              <a:t>prevádzkovať</a:t>
            </a:r>
            <a:r>
              <a:rPr lang="en-US" dirty="0" smtClean="0"/>
              <a:t> </a:t>
            </a:r>
            <a:r>
              <a:rPr lang="en-US" dirty="0" err="1" smtClean="0"/>
              <a:t>svoju</a:t>
            </a:r>
            <a:r>
              <a:rPr lang="en-US" dirty="0" smtClean="0"/>
              <a:t> </a:t>
            </a:r>
            <a:r>
              <a:rPr lang="en-US" dirty="0" err="1" smtClean="0"/>
              <a:t>činnosť</a:t>
            </a:r>
            <a:r>
              <a:rPr lang="en-US" dirty="0" smtClean="0"/>
              <a:t> </a:t>
            </a:r>
            <a:r>
              <a:rPr lang="en-US" dirty="0" err="1" smtClean="0"/>
              <a:t>výlučne</a:t>
            </a:r>
            <a:r>
              <a:rPr lang="en-US" dirty="0" smtClean="0"/>
              <a:t> v </a:t>
            </a:r>
            <a:r>
              <a:rPr lang="en-US" dirty="0" err="1" smtClean="0"/>
              <a:t>rámci</a:t>
            </a:r>
            <a:r>
              <a:rPr lang="en-US" dirty="0" smtClean="0"/>
              <a:t> </a:t>
            </a:r>
            <a:r>
              <a:rPr lang="en-US" dirty="0" err="1" smtClean="0"/>
              <a:t>inštitútu</a:t>
            </a:r>
            <a:r>
              <a:rPr lang="en-US" dirty="0" smtClean="0"/>
              <a:t> VTC “</a:t>
            </a:r>
            <a:r>
              <a:rPr lang="en-US" dirty="0"/>
              <a:t>Transportation Vehicle with Driver” (VTC), </a:t>
            </a:r>
            <a:r>
              <a:rPr lang="en-US" dirty="0" err="1" smtClean="0"/>
              <a:t>tento</a:t>
            </a:r>
            <a:r>
              <a:rPr lang="en-US" dirty="0" smtClean="0"/>
              <a:t> </a:t>
            </a:r>
            <a:r>
              <a:rPr lang="en-US" dirty="0" err="1" smtClean="0"/>
              <a:t>inštitút</a:t>
            </a:r>
            <a:r>
              <a:rPr lang="en-US" dirty="0" smtClean="0"/>
              <a:t> </a:t>
            </a:r>
            <a:r>
              <a:rPr lang="en-US" dirty="0" err="1" smtClean="0"/>
              <a:t>existuje</a:t>
            </a:r>
            <a:r>
              <a:rPr lang="en-US" dirty="0" smtClean="0"/>
              <a:t> </a:t>
            </a:r>
            <a:r>
              <a:rPr lang="en-US" dirty="0" err="1" smtClean="0"/>
              <a:t>už</a:t>
            </a:r>
            <a:r>
              <a:rPr lang="en-US" dirty="0" smtClean="0"/>
              <a:t> </a:t>
            </a:r>
            <a:r>
              <a:rPr lang="en-US" dirty="0" err="1" smtClean="0"/>
              <a:t>dlho</a:t>
            </a:r>
            <a:r>
              <a:rPr lang="en-US" dirty="0" smtClean="0"/>
              <a:t> a </a:t>
            </a:r>
            <a:r>
              <a:rPr lang="en-US" dirty="0" err="1" smtClean="0"/>
              <a:t>reguluje</a:t>
            </a:r>
            <a:r>
              <a:rPr lang="en-US" dirty="0" smtClean="0"/>
              <a:t> 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 smtClean="0"/>
              <a:t>Prenájom</a:t>
            </a:r>
            <a:r>
              <a:rPr lang="en-US" dirty="0" smtClean="0"/>
              <a:t> </a:t>
            </a:r>
            <a:r>
              <a:rPr lang="en-US" dirty="0" err="1" smtClean="0"/>
              <a:t>limuzín</a:t>
            </a:r>
            <a:r>
              <a:rPr lang="en-US" dirty="0" smtClean="0"/>
              <a:t> resp. </a:t>
            </a:r>
            <a:r>
              <a:rPr lang="en-US" dirty="0" err="1" smtClean="0"/>
              <a:t>používanie</a:t>
            </a:r>
            <a:r>
              <a:rPr lang="en-US" dirty="0" smtClean="0"/>
              <a:t> </a:t>
            </a:r>
            <a:r>
              <a:rPr lang="en-US" dirty="0" err="1" smtClean="0"/>
              <a:t>vozového</a:t>
            </a:r>
            <a:r>
              <a:rPr lang="en-US" dirty="0" smtClean="0"/>
              <a:t> </a:t>
            </a:r>
            <a:r>
              <a:rPr lang="en-US" dirty="0" err="1" smtClean="0"/>
              <a:t>parku</a:t>
            </a:r>
            <a:r>
              <a:rPr lang="en-US" dirty="0" smtClean="0"/>
              <a:t> </a:t>
            </a:r>
            <a:r>
              <a:rPr lang="en-US" dirty="0" err="1" smtClean="0"/>
              <a:t>väčších</a:t>
            </a:r>
            <a:r>
              <a:rPr lang="en-US" dirty="0" smtClean="0"/>
              <a:t> </a:t>
            </a:r>
            <a:r>
              <a:rPr lang="en-US" dirty="0" err="1" smtClean="0"/>
              <a:t>firiem</a:t>
            </a:r>
            <a:r>
              <a:rPr lang="en-US" dirty="0" smtClean="0"/>
              <a:t> </a:t>
            </a:r>
          </a:p>
          <a:p>
            <a:pPr marL="285750" indent="-285750" eaLnBrk="0" hangingPunct="0">
              <a:buFont typeface="Arial" charset="0"/>
              <a:buChar char="•"/>
            </a:pPr>
            <a:r>
              <a:rPr lang="en-US" dirty="0" err="1" smtClean="0"/>
              <a:t>Pred</a:t>
            </a:r>
            <a:r>
              <a:rPr lang="en-US" dirty="0" smtClean="0"/>
              <a:t> 2015 bolo </a:t>
            </a:r>
            <a:r>
              <a:rPr lang="en-US" dirty="0" err="1" smtClean="0"/>
              <a:t>povolené</a:t>
            </a:r>
            <a:r>
              <a:rPr lang="en-US" dirty="0" smtClean="0"/>
              <a:t> v </a:t>
            </a:r>
            <a:r>
              <a:rPr lang="en-US" dirty="0" err="1" smtClean="0"/>
              <a:t>rámci</a:t>
            </a:r>
            <a:r>
              <a:rPr lang="en-US" dirty="0" smtClean="0"/>
              <a:t> VTC </a:t>
            </a:r>
            <a:r>
              <a:rPr lang="en-US" dirty="0" err="1" smtClean="0"/>
              <a:t>pracovať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živnostník</a:t>
            </a:r>
            <a:r>
              <a:rPr lang="en-US" dirty="0" smtClean="0"/>
              <a:t> s </a:t>
            </a:r>
            <a:r>
              <a:rPr lang="en-US" dirty="0" err="1" smtClean="0"/>
              <a:t>licenciou</a:t>
            </a:r>
            <a:endParaRPr lang="en-US" dirty="0" smtClean="0"/>
          </a:p>
          <a:p>
            <a:pPr marL="285750" indent="-285750" eaLnBrk="0" hangingPunct="0">
              <a:buFont typeface="Arial" charset="0"/>
              <a:buChar char="•"/>
            </a:pPr>
            <a:r>
              <a:rPr lang="en-US" dirty="0" smtClean="0"/>
              <a:t>Po </a:t>
            </a:r>
            <a:r>
              <a:rPr lang="en-US" dirty="0" err="1" smtClean="0"/>
              <a:t>roku</a:t>
            </a:r>
            <a:r>
              <a:rPr lang="en-US" dirty="0" smtClean="0"/>
              <a:t> 2015 </a:t>
            </a:r>
            <a:r>
              <a:rPr lang="en-US" dirty="0" err="1" smtClean="0"/>
              <a:t>musia</a:t>
            </a:r>
            <a:r>
              <a:rPr lang="en-US" dirty="0" smtClean="0"/>
              <a:t> </a:t>
            </a:r>
            <a:r>
              <a:rPr lang="en-US" dirty="0" err="1" smtClean="0"/>
              <a:t>mať</a:t>
            </a:r>
            <a:r>
              <a:rPr lang="en-US" dirty="0" smtClean="0"/>
              <a:t> </a:t>
            </a:r>
            <a:r>
              <a:rPr lang="en-US" dirty="0" err="1" smtClean="0"/>
              <a:t>prevádzkovatelia</a:t>
            </a:r>
            <a:r>
              <a:rPr lang="en-US" dirty="0" smtClean="0"/>
              <a:t> VTC </a:t>
            </a:r>
            <a:r>
              <a:rPr lang="en-US" dirty="0" err="1" smtClean="0"/>
              <a:t>minimálne</a:t>
            </a:r>
            <a:r>
              <a:rPr lang="en-US" dirty="0" smtClean="0"/>
              <a:t> </a:t>
            </a:r>
            <a:r>
              <a:rPr lang="en-US" dirty="0" smtClean="0"/>
              <a:t>7 </a:t>
            </a:r>
            <a:r>
              <a:rPr lang="en-US" dirty="0" err="1" smtClean="0"/>
              <a:t>vozidiel</a:t>
            </a:r>
            <a:r>
              <a:rPr lang="en-US" dirty="0" smtClean="0"/>
              <a:t> </a:t>
            </a:r>
            <a:r>
              <a:rPr lang="en-US" dirty="0" err="1" smtClean="0"/>
              <a:t>vo</a:t>
            </a:r>
            <a:r>
              <a:rPr lang="en-US" dirty="0" smtClean="0"/>
              <a:t> </a:t>
            </a:r>
            <a:r>
              <a:rPr lang="en-US" dirty="0" err="1" smtClean="0"/>
              <a:t>svojom</a:t>
            </a:r>
            <a:r>
              <a:rPr lang="en-US" dirty="0" smtClean="0"/>
              <a:t> </a:t>
            </a:r>
            <a:r>
              <a:rPr lang="en-US" dirty="0" err="1" smtClean="0"/>
              <a:t>vozovom</a:t>
            </a:r>
            <a:r>
              <a:rPr lang="en-US" dirty="0" smtClean="0"/>
              <a:t> </a:t>
            </a:r>
            <a:r>
              <a:rPr lang="en-US" dirty="0" err="1" smtClean="0"/>
              <a:t>parku</a:t>
            </a:r>
            <a:r>
              <a:rPr lang="en-US" dirty="0" smtClean="0"/>
              <a:t>. </a:t>
            </a:r>
            <a:r>
              <a:rPr lang="en-US" dirty="0" err="1" smtClean="0"/>
              <a:t>Vodiči</a:t>
            </a:r>
            <a:r>
              <a:rPr lang="en-US" dirty="0" smtClean="0"/>
              <a:t> </a:t>
            </a:r>
            <a:r>
              <a:rPr lang="en-US" dirty="0" err="1" smtClean="0"/>
              <a:t>musia</a:t>
            </a:r>
            <a:r>
              <a:rPr lang="en-US" dirty="0" smtClean="0"/>
              <a:t> </a:t>
            </a:r>
            <a:r>
              <a:rPr lang="en-US" dirty="0" err="1" smtClean="0"/>
              <a:t>byť</a:t>
            </a:r>
            <a:r>
              <a:rPr lang="en-US" dirty="0" smtClean="0"/>
              <a:t> </a:t>
            </a:r>
            <a:r>
              <a:rPr lang="en-US" dirty="0" err="1" smtClean="0"/>
              <a:t>teda</a:t>
            </a:r>
            <a:r>
              <a:rPr lang="en-US" dirty="0" smtClean="0"/>
              <a:t> </a:t>
            </a:r>
            <a:r>
              <a:rPr lang="en-US" dirty="0" err="1" smtClean="0"/>
              <a:t>zamestnancami</a:t>
            </a:r>
            <a:r>
              <a:rPr lang="en-US" dirty="0" smtClean="0"/>
              <a:t> </a:t>
            </a:r>
            <a:r>
              <a:rPr lang="en-US" dirty="0" err="1" smtClean="0"/>
              <a:t>platformy</a:t>
            </a:r>
            <a:r>
              <a:rPr lang="en-US" dirty="0" smtClean="0"/>
              <a:t> resp.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združiť</a:t>
            </a:r>
            <a:r>
              <a:rPr lang="en-US" dirty="0" smtClean="0"/>
              <a:t> s </a:t>
            </a:r>
            <a:r>
              <a:rPr lang="en-US" dirty="0" err="1" smtClean="0"/>
              <a:t>inými</a:t>
            </a:r>
            <a:r>
              <a:rPr lang="en-US" dirty="0" smtClean="0"/>
              <a:t> </a:t>
            </a:r>
            <a:r>
              <a:rPr lang="en-US" dirty="0" err="1" smtClean="0"/>
              <a:t>vodičmi</a:t>
            </a:r>
            <a:r>
              <a:rPr lang="en-US" dirty="0" smtClean="0"/>
              <a:t> a </a:t>
            </a:r>
            <a:r>
              <a:rPr lang="en-US" dirty="0" err="1" smtClean="0"/>
              <a:t>založiť</a:t>
            </a:r>
            <a:r>
              <a:rPr lang="en-US" dirty="0" smtClean="0"/>
              <a:t> </a:t>
            </a:r>
            <a:r>
              <a:rPr lang="en-US" dirty="0" err="1" smtClean="0"/>
              <a:t>formálnu</a:t>
            </a:r>
            <a:r>
              <a:rPr lang="en-US" dirty="0" smtClean="0"/>
              <a:t> </a:t>
            </a:r>
            <a:r>
              <a:rPr lang="en-US" dirty="0" err="1" smtClean="0"/>
              <a:t>organizáciu</a:t>
            </a:r>
            <a:r>
              <a:rPr lang="en-US" dirty="0" smtClean="0"/>
              <a:t>, </a:t>
            </a:r>
            <a:r>
              <a:rPr lang="en-US" dirty="0" err="1" smtClean="0"/>
              <a:t>podobný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en-US" dirty="0" smtClean="0"/>
              <a:t> v </a:t>
            </a:r>
            <a:r>
              <a:rPr lang="en-US" dirty="0" err="1" smtClean="0"/>
              <a:t>akom</a:t>
            </a:r>
            <a:r>
              <a:rPr lang="en-US" dirty="0" smtClean="0"/>
              <a:t> </a:t>
            </a:r>
            <a:r>
              <a:rPr lang="en-US" dirty="0" err="1" smtClean="0"/>
              <a:t>prevádzkujú</a:t>
            </a:r>
            <a:r>
              <a:rPr lang="en-US" dirty="0" smtClean="0"/>
              <a:t> </a:t>
            </a:r>
            <a:r>
              <a:rPr lang="en-US" dirty="0" err="1" smtClean="0"/>
              <a:t>svoju</a:t>
            </a:r>
            <a:r>
              <a:rPr lang="en-US" dirty="0" smtClean="0"/>
              <a:t> </a:t>
            </a:r>
            <a:r>
              <a:rPr lang="en-US" dirty="0" err="1" smtClean="0"/>
              <a:t>činnosť</a:t>
            </a:r>
            <a:r>
              <a:rPr lang="en-US" dirty="0" smtClean="0"/>
              <a:t> </a:t>
            </a:r>
            <a:r>
              <a:rPr lang="en-US" dirty="0" err="1" smtClean="0"/>
              <a:t>taxislužby</a:t>
            </a:r>
            <a:r>
              <a:rPr lang="en-US" dirty="0" smtClean="0"/>
              <a:t> v </a:t>
            </a:r>
            <a:r>
              <a:rPr lang="en-US" dirty="0" err="1" smtClean="0"/>
              <a:t>niektorých</a:t>
            </a:r>
            <a:r>
              <a:rPr lang="en-US" dirty="0" smtClean="0"/>
              <a:t> </a:t>
            </a:r>
            <a:r>
              <a:rPr lang="en-US" dirty="0" err="1" smtClean="0"/>
              <a:t>krajinách</a:t>
            </a:r>
            <a:endParaRPr lang="en-US" dirty="0"/>
          </a:p>
          <a:p>
            <a:pPr marL="285750" indent="-285750" eaLnBrk="0" hangingPunct="0">
              <a:buFont typeface="Arial" charset="0"/>
              <a:buChar char="•"/>
            </a:pPr>
            <a:r>
              <a:rPr lang="en-US" dirty="0" err="1" smtClean="0"/>
              <a:t>Jednotliví</a:t>
            </a:r>
            <a:r>
              <a:rPr lang="en-US" dirty="0" smtClean="0"/>
              <a:t> </a:t>
            </a:r>
            <a:r>
              <a:rPr lang="en-US" dirty="0" err="1" smtClean="0"/>
              <a:t>vodiči</a:t>
            </a:r>
            <a:r>
              <a:rPr lang="en-US" dirty="0" smtClean="0"/>
              <a:t> - </a:t>
            </a:r>
            <a:r>
              <a:rPr lang="en-US" dirty="0" err="1" smtClean="0"/>
              <a:t>živnostníci</a:t>
            </a:r>
            <a:r>
              <a:rPr lang="en-US" dirty="0" smtClean="0"/>
              <a:t> s </a:t>
            </a:r>
            <a:r>
              <a:rPr lang="en-US" dirty="0" err="1" smtClean="0"/>
              <a:t>licenciou</a:t>
            </a:r>
            <a:r>
              <a:rPr lang="en-US" dirty="0" smtClean="0"/>
              <a:t> </a:t>
            </a:r>
            <a:r>
              <a:rPr lang="en-US" dirty="0" err="1" smtClean="0"/>
              <a:t>spred</a:t>
            </a:r>
            <a:r>
              <a:rPr lang="en-US" dirty="0" smtClean="0"/>
              <a:t> </a:t>
            </a:r>
            <a:r>
              <a:rPr lang="en-US" dirty="0" err="1" smtClean="0"/>
              <a:t>roku</a:t>
            </a:r>
            <a:r>
              <a:rPr lang="en-US" dirty="0" smtClean="0"/>
              <a:t> 2015 </a:t>
            </a:r>
            <a:r>
              <a:rPr lang="en-US" dirty="0" err="1" smtClean="0"/>
              <a:t>môžu</a:t>
            </a:r>
            <a:r>
              <a:rPr lang="en-US" dirty="0" smtClean="0"/>
              <a:t> </a:t>
            </a:r>
            <a:r>
              <a:rPr lang="en-US" dirty="0" err="1" smtClean="0"/>
              <a:t>vo</a:t>
            </a:r>
            <a:r>
              <a:rPr lang="en-US" dirty="0" smtClean="0"/>
              <a:t> </a:t>
            </a:r>
            <a:r>
              <a:rPr lang="en-US" dirty="0" err="1" smtClean="0"/>
              <a:t>svojej</a:t>
            </a:r>
            <a:r>
              <a:rPr lang="en-US" dirty="0" smtClean="0"/>
              <a:t> </a:t>
            </a:r>
            <a:r>
              <a:rPr lang="en-US" dirty="0" err="1" smtClean="0"/>
              <a:t>činnosti</a:t>
            </a:r>
            <a:r>
              <a:rPr lang="en-US" dirty="0" smtClean="0"/>
              <a:t> </a:t>
            </a:r>
            <a:r>
              <a:rPr lang="en-US" dirty="0" err="1" smtClean="0"/>
              <a:t>pokračovať</a:t>
            </a:r>
            <a:endParaRPr lang="en-US" dirty="0" smtClean="0"/>
          </a:p>
          <a:p>
            <a:pPr marL="285750" indent="-285750" eaLnBrk="0" hangingPunct="0">
              <a:buFont typeface="Arial" charset="0"/>
              <a:buChar char="•"/>
            </a:pPr>
            <a:r>
              <a:rPr lang="en-US" dirty="0" err="1" smtClean="0"/>
              <a:t>Výsledok</a:t>
            </a:r>
            <a:r>
              <a:rPr lang="en-US" dirty="0" smtClean="0"/>
              <a:t>: </a:t>
            </a:r>
            <a:r>
              <a:rPr lang="en-US" dirty="0" err="1" smtClean="0"/>
              <a:t>právny</a:t>
            </a:r>
            <a:r>
              <a:rPr lang="en-US" dirty="0" smtClean="0"/>
              <a:t> chaos, </a:t>
            </a:r>
            <a:r>
              <a:rPr lang="en-US" dirty="0" err="1" smtClean="0"/>
              <a:t>chýba</a:t>
            </a:r>
            <a:r>
              <a:rPr lang="en-US" dirty="0" smtClean="0"/>
              <a:t> </a:t>
            </a:r>
            <a:r>
              <a:rPr lang="en-US" dirty="0" err="1" smtClean="0"/>
              <a:t>jednotná</a:t>
            </a:r>
            <a:r>
              <a:rPr lang="en-US" dirty="0" smtClean="0"/>
              <a:t> </a:t>
            </a:r>
            <a:r>
              <a:rPr lang="en-US" dirty="0" err="1" smtClean="0"/>
              <a:t>regulácia</a:t>
            </a:r>
            <a:r>
              <a:rPr lang="en-US" dirty="0" smtClean="0"/>
              <a:t> </a:t>
            </a:r>
            <a:r>
              <a:rPr lang="en-US" dirty="0" err="1" smtClean="0"/>
              <a:t>štatútu</a:t>
            </a:r>
            <a:r>
              <a:rPr lang="en-US" dirty="0" smtClean="0"/>
              <a:t> </a:t>
            </a:r>
            <a:r>
              <a:rPr lang="en-US" dirty="0" err="1" smtClean="0"/>
              <a:t>vodičov</a:t>
            </a:r>
            <a:r>
              <a:rPr lang="en-US" dirty="0" smtClean="0"/>
              <a:t>, </a:t>
            </a:r>
            <a:r>
              <a:rPr lang="en-US" dirty="0" err="1" smtClean="0"/>
              <a:t>niektorí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živnostníci</a:t>
            </a:r>
            <a:r>
              <a:rPr lang="en-US" dirty="0" smtClean="0"/>
              <a:t> a </a:t>
            </a:r>
            <a:r>
              <a:rPr lang="en-US" dirty="0" err="1" smtClean="0"/>
              <a:t>niektorí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zamestnancami</a:t>
            </a:r>
            <a:endParaRPr lang="en-US" dirty="0"/>
          </a:p>
          <a:p>
            <a:pPr eaLnBrk="0" hangingPunct="0"/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age17image27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27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ge17image274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3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34888" y="908720"/>
            <a:ext cx="8229600" cy="724942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692020"/>
                </a:solidFill>
              </a:rPr>
              <a:t>Legislatívne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odozvy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na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platformovú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ekonomiku</a:t>
            </a:r>
            <a:endParaRPr lang="en-US" sz="4000" b="1" dirty="0">
              <a:solidFill>
                <a:srgbClr val="69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9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58" y="2132856"/>
            <a:ext cx="8415089" cy="381642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2066368"/>
            <a:ext cx="807524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en-US" b="1" dirty="0" err="1" smtClean="0">
                <a:solidFill>
                  <a:srgbClr val="C00000"/>
                </a:solidFill>
              </a:rPr>
              <a:t>Nemecko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  <a:p>
            <a:r>
              <a:rPr lang="en-US" i="1" dirty="0" err="1" smtClean="0"/>
              <a:t>Zákon</a:t>
            </a:r>
            <a:r>
              <a:rPr lang="en-US" i="1" dirty="0" smtClean="0"/>
              <a:t> o </a:t>
            </a:r>
            <a:r>
              <a:rPr lang="en-US" i="1" dirty="0" err="1" smtClean="0"/>
              <a:t>domáckej</a:t>
            </a:r>
            <a:r>
              <a:rPr lang="en-US" i="1" dirty="0" smtClean="0"/>
              <a:t> </a:t>
            </a:r>
            <a:r>
              <a:rPr lang="en-US" i="1" dirty="0" err="1" smtClean="0"/>
              <a:t>práci</a:t>
            </a:r>
            <a:r>
              <a:rPr lang="en-US" i="1" dirty="0" smtClean="0"/>
              <a:t> (</a:t>
            </a:r>
            <a:r>
              <a:rPr lang="en-US" i="1" dirty="0" err="1" smtClean="0"/>
              <a:t>Heimarbeitsgesetz</a:t>
            </a:r>
            <a:r>
              <a:rPr lang="en-US" i="1" dirty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Najbližšie</a:t>
            </a:r>
            <a:r>
              <a:rPr lang="en-US" dirty="0" smtClean="0"/>
              <a:t> k </a:t>
            </a:r>
            <a:r>
              <a:rPr lang="en-US" dirty="0" err="1" smtClean="0"/>
              <a:t>práci</a:t>
            </a:r>
            <a:r>
              <a:rPr lang="en-US" dirty="0" smtClean="0"/>
              <a:t> pre </a:t>
            </a:r>
            <a:r>
              <a:rPr lang="en-US" dirty="0" err="1" smtClean="0"/>
              <a:t>platformovú</a:t>
            </a:r>
            <a:r>
              <a:rPr lang="en-US" dirty="0" smtClean="0"/>
              <a:t> </a:t>
            </a:r>
            <a:r>
              <a:rPr lang="en-US" dirty="0" err="1" smtClean="0"/>
              <a:t>ekonomiku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Neupravuje</a:t>
            </a:r>
            <a:r>
              <a:rPr lang="en-US" dirty="0" smtClean="0"/>
              <a:t> </a:t>
            </a:r>
            <a:r>
              <a:rPr lang="en-US" dirty="0" err="1" smtClean="0"/>
              <a:t>špecificky</a:t>
            </a:r>
            <a:r>
              <a:rPr lang="en-US" dirty="0" smtClean="0"/>
              <a:t> </a:t>
            </a:r>
            <a:r>
              <a:rPr lang="en-US" dirty="0" err="1" smtClean="0"/>
              <a:t>právny</a:t>
            </a:r>
            <a:r>
              <a:rPr lang="en-US" dirty="0" smtClean="0"/>
              <a:t> </a:t>
            </a:r>
            <a:r>
              <a:rPr lang="en-US" dirty="0" err="1" smtClean="0"/>
              <a:t>štatút</a:t>
            </a:r>
            <a:r>
              <a:rPr lang="en-US" dirty="0" smtClean="0"/>
              <a:t> </a:t>
            </a:r>
            <a:r>
              <a:rPr lang="en-US" dirty="0" err="1" smtClean="0"/>
              <a:t>pracovníkov</a:t>
            </a:r>
            <a:r>
              <a:rPr lang="en-US" dirty="0" smtClean="0"/>
              <a:t> pre </a:t>
            </a:r>
            <a:r>
              <a:rPr lang="en-US" dirty="0" err="1" smtClean="0"/>
              <a:t>platformy</a:t>
            </a:r>
            <a:r>
              <a:rPr lang="en-US" dirty="0" smtClean="0"/>
              <a:t> a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nárokov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sociálne</a:t>
            </a:r>
            <a:r>
              <a:rPr lang="en-US" dirty="0" smtClean="0"/>
              <a:t> </a:t>
            </a:r>
            <a:r>
              <a:rPr lang="en-US" dirty="0" err="1" smtClean="0"/>
              <a:t>zabezpečenie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Tradičná</a:t>
            </a:r>
            <a:r>
              <a:rPr lang="en-US" dirty="0" smtClean="0"/>
              <a:t> </a:t>
            </a:r>
            <a:r>
              <a:rPr lang="en-US" dirty="0" err="1" smtClean="0"/>
              <a:t>definícia</a:t>
            </a:r>
            <a:r>
              <a:rPr lang="en-US" dirty="0" smtClean="0"/>
              <a:t> </a:t>
            </a:r>
            <a:r>
              <a:rPr lang="en-US" dirty="0" err="1" smtClean="0"/>
              <a:t>domáckej</a:t>
            </a:r>
            <a:r>
              <a:rPr lang="en-US" dirty="0" smtClean="0"/>
              <a:t> </a:t>
            </a:r>
            <a:r>
              <a:rPr lang="en-US" dirty="0" err="1" smtClean="0"/>
              <a:t>práce</a:t>
            </a:r>
            <a:r>
              <a:rPr lang="en-US" dirty="0" smtClean="0"/>
              <a:t>, de facto </a:t>
            </a:r>
            <a:r>
              <a:rPr lang="en-US" dirty="0" err="1" smtClean="0"/>
              <a:t>vylučuje</a:t>
            </a:r>
            <a:r>
              <a:rPr lang="en-US" dirty="0" smtClean="0"/>
              <a:t> </a:t>
            </a:r>
            <a:r>
              <a:rPr lang="en-US" dirty="0" err="1" smtClean="0"/>
              <a:t>platformových</a:t>
            </a:r>
            <a:r>
              <a:rPr lang="en-US" dirty="0" smtClean="0"/>
              <a:t> </a:t>
            </a:r>
            <a:r>
              <a:rPr lang="en-US" dirty="0" err="1" smtClean="0"/>
              <a:t>pracovníkov</a:t>
            </a:r>
            <a:r>
              <a:rPr lang="en-US" dirty="0" smtClean="0"/>
              <a:t> z </a:t>
            </a:r>
            <a:r>
              <a:rPr lang="en-US" dirty="0" err="1" smtClean="0"/>
              <a:t>aktuálnej</a:t>
            </a:r>
            <a:r>
              <a:rPr lang="en-US" dirty="0" smtClean="0"/>
              <a:t> </a:t>
            </a:r>
            <a:r>
              <a:rPr lang="en-US" dirty="0" err="1" smtClean="0"/>
              <a:t>jurisdikcie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i="1" dirty="0" smtClean="0"/>
              <a:t>“Memorandum o </a:t>
            </a:r>
            <a:r>
              <a:rPr lang="en-US" i="1" dirty="0" err="1" smtClean="0"/>
              <a:t>Crowdsourcingu</a:t>
            </a:r>
            <a:r>
              <a:rPr lang="en-US" i="1" dirty="0" smtClean="0"/>
              <a:t>” </a:t>
            </a:r>
            <a:r>
              <a:rPr lang="en-US" i="1" dirty="0"/>
              <a:t>(2015)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Iniciované</a:t>
            </a:r>
            <a:r>
              <a:rPr lang="en-US" dirty="0" smtClean="0"/>
              <a:t> a </a:t>
            </a:r>
            <a:r>
              <a:rPr lang="en-US" dirty="0" err="1" smtClean="0"/>
              <a:t>podpísané</a:t>
            </a:r>
            <a:r>
              <a:rPr lang="en-US" dirty="0" smtClean="0"/>
              <a:t> </a:t>
            </a:r>
            <a:r>
              <a:rPr lang="en-US" dirty="0" err="1" smtClean="0"/>
              <a:t>viacerými</a:t>
            </a:r>
            <a:r>
              <a:rPr lang="en-US" dirty="0" smtClean="0"/>
              <a:t> </a:t>
            </a:r>
            <a:r>
              <a:rPr lang="en-US" dirty="0" err="1" smtClean="0"/>
              <a:t>platformami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cieľom</a:t>
            </a:r>
            <a:r>
              <a:rPr lang="en-US" dirty="0" smtClean="0"/>
              <a:t> je </a:t>
            </a:r>
            <a:r>
              <a:rPr lang="en-US" dirty="0" err="1" smtClean="0"/>
              <a:t>vytvoriť</a:t>
            </a:r>
            <a:r>
              <a:rPr lang="en-US" dirty="0" smtClean="0"/>
              <a:t> </a:t>
            </a:r>
            <a:r>
              <a:rPr lang="en-US" dirty="0" err="1" smtClean="0"/>
              <a:t>všeobecné</a:t>
            </a:r>
            <a:r>
              <a:rPr lang="en-US" dirty="0" smtClean="0"/>
              <a:t> </a:t>
            </a:r>
            <a:r>
              <a:rPr lang="en-US" dirty="0" err="1" smtClean="0"/>
              <a:t>pravidlá</a:t>
            </a:r>
            <a:r>
              <a:rPr lang="en-US" dirty="0" smtClean="0"/>
              <a:t> o </a:t>
            </a:r>
            <a:r>
              <a:rPr lang="en-US" dirty="0" err="1" smtClean="0"/>
              <a:t>integrácii</a:t>
            </a:r>
            <a:r>
              <a:rPr lang="en-US" dirty="0" smtClean="0"/>
              <a:t> </a:t>
            </a:r>
            <a:r>
              <a:rPr lang="en-US" dirty="0" err="1" smtClean="0"/>
              <a:t>crowdwork</a:t>
            </a:r>
            <a:r>
              <a:rPr lang="en-US" dirty="0" smtClean="0"/>
              <a:t>, </a:t>
            </a:r>
            <a:r>
              <a:rPr lang="en-US" dirty="0" err="1" smtClean="0"/>
              <a:t>vytvorenie</a:t>
            </a:r>
            <a:r>
              <a:rPr lang="en-US" dirty="0" smtClean="0"/>
              <a:t> </a:t>
            </a:r>
            <a:r>
              <a:rPr lang="en-US" dirty="0" err="1" smtClean="0"/>
              <a:t>základu</a:t>
            </a:r>
            <a:r>
              <a:rPr lang="en-US" dirty="0" smtClean="0"/>
              <a:t> pre </a:t>
            </a:r>
            <a:r>
              <a:rPr lang="en-US" dirty="0" err="1" smtClean="0"/>
              <a:t>férové</a:t>
            </a:r>
            <a:r>
              <a:rPr lang="en-US" dirty="0" smtClean="0"/>
              <a:t> </a:t>
            </a:r>
            <a:r>
              <a:rPr lang="en-US" dirty="0" err="1" smtClean="0"/>
              <a:t>poskytovanie</a:t>
            </a:r>
            <a:r>
              <a:rPr lang="en-US" dirty="0" smtClean="0"/>
              <a:t> </a:t>
            </a:r>
            <a:r>
              <a:rPr lang="en-US" dirty="0" err="1" smtClean="0"/>
              <a:t>služieb</a:t>
            </a:r>
            <a:r>
              <a:rPr lang="en-US" dirty="0" smtClean="0"/>
              <a:t> a </a:t>
            </a:r>
            <a:r>
              <a:rPr lang="en-US" dirty="0" err="1" smtClean="0"/>
              <a:t>vzťahy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poskytovateľmi</a:t>
            </a:r>
            <a:r>
              <a:rPr lang="en-US" dirty="0" smtClean="0"/>
              <a:t>, </a:t>
            </a:r>
            <a:r>
              <a:rPr lang="en-US" dirty="0" err="1" smtClean="0"/>
              <a:t>pravníkmi</a:t>
            </a:r>
            <a:r>
              <a:rPr lang="en-US" dirty="0" smtClean="0"/>
              <a:t> a </a:t>
            </a:r>
            <a:r>
              <a:rPr lang="en-US" dirty="0" err="1" smtClean="0"/>
              <a:t>zákazníkmi</a:t>
            </a:r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age17image27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27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ge17image274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3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34888" y="908720"/>
            <a:ext cx="8229600" cy="724942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692020"/>
                </a:solidFill>
              </a:rPr>
              <a:t>Legislatívne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odozvy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na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platformovú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ekonomiku</a:t>
            </a:r>
            <a:endParaRPr lang="en-US" sz="4000" b="1" dirty="0">
              <a:solidFill>
                <a:srgbClr val="69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19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2856"/>
            <a:ext cx="8002587" cy="43924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+mn-ea"/>
                <a:ea typeface="+mn-ea"/>
                <a:cs typeface="Calibri" charset="0"/>
              </a:rPr>
              <a:t>Belgicko</a:t>
            </a:r>
            <a:endParaRPr lang="en-US" altLang="en-US" sz="1800" b="1" dirty="0">
              <a:solidFill>
                <a:srgbClr val="C00000"/>
              </a:solidFill>
              <a:latin typeface="+mn-ea"/>
              <a:ea typeface="+mn-ea"/>
              <a:cs typeface="Calibri" charset="0"/>
            </a:endParaRPr>
          </a:p>
          <a:p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Snahy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združovať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 a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zastupovať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záujmy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platformových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pracovníkov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,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aj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snahy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zhora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aj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zdola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,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zdola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 s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podporou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odborou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 a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inovatívnych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foriem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napr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.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Facebookové</a:t>
            </a:r>
            <a:r>
              <a:rPr lang="en-US" sz="1800" dirty="0" smtClean="0">
                <a:latin typeface="+mn-ea"/>
                <a:ea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ea typeface="+mn-ea"/>
                <a:cs typeface="Calibri" charset="0"/>
              </a:rPr>
              <a:t>skupiny</a:t>
            </a:r>
            <a:endParaRPr lang="en-US" sz="1800" dirty="0" smtClean="0">
              <a:latin typeface="+mn-ea"/>
              <a:ea typeface="+mn-ea"/>
              <a:cs typeface="Calibri" charset="0"/>
            </a:endParaRPr>
          </a:p>
          <a:p>
            <a:pPr lvl="1"/>
            <a:r>
              <a:rPr lang="en-US" sz="1800" dirty="0" err="1" smtClean="0">
                <a:latin typeface="+mn-ea"/>
                <a:cs typeface="Calibri" charset="0"/>
              </a:rPr>
              <a:t>Prvotné</a:t>
            </a:r>
            <a:r>
              <a:rPr lang="en-US" sz="1800" dirty="0" smtClean="0">
                <a:latin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cs typeface="Calibri" charset="0"/>
              </a:rPr>
              <a:t>iniciatívy</a:t>
            </a:r>
            <a:endParaRPr lang="en-US" sz="1800" dirty="0">
              <a:latin typeface="+mn-ea"/>
              <a:cs typeface="Calibri" charset="0"/>
            </a:endParaRPr>
          </a:p>
          <a:p>
            <a:pPr lvl="1"/>
            <a:r>
              <a:rPr lang="en-US" sz="1800" dirty="0" err="1" smtClean="0">
                <a:latin typeface="+mn-ea"/>
                <a:cs typeface="Calibri" charset="0"/>
              </a:rPr>
              <a:t>Facebookové</a:t>
            </a:r>
            <a:r>
              <a:rPr lang="en-US" sz="1800" dirty="0" smtClean="0">
                <a:latin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cs typeface="Calibri" charset="0"/>
              </a:rPr>
              <a:t>skupiny</a:t>
            </a:r>
            <a:r>
              <a:rPr lang="en-US" sz="1800" dirty="0" smtClean="0">
                <a:latin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cs typeface="Calibri" charset="0"/>
              </a:rPr>
              <a:t>sa</a:t>
            </a:r>
            <a:r>
              <a:rPr lang="en-US" sz="1800" dirty="0" smtClean="0">
                <a:latin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cs typeface="Calibri" charset="0"/>
              </a:rPr>
              <a:t>zdajú</a:t>
            </a:r>
            <a:r>
              <a:rPr lang="en-US" sz="1800" dirty="0" smtClean="0">
                <a:latin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cs typeface="Calibri" charset="0"/>
              </a:rPr>
              <a:t>menej</a:t>
            </a:r>
            <a:r>
              <a:rPr lang="en-US" sz="1800" dirty="0" smtClean="0">
                <a:latin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cs typeface="Calibri" charset="0"/>
              </a:rPr>
              <a:t>efektívne</a:t>
            </a:r>
            <a:r>
              <a:rPr lang="en-US" sz="1800" dirty="0" smtClean="0">
                <a:latin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cs typeface="Calibri" charset="0"/>
              </a:rPr>
              <a:t>ako</a:t>
            </a:r>
            <a:r>
              <a:rPr lang="en-US" sz="1800" dirty="0" smtClean="0">
                <a:latin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cs typeface="Calibri" charset="0"/>
              </a:rPr>
              <a:t>odbory</a:t>
            </a:r>
            <a:r>
              <a:rPr lang="en-US" sz="1800" dirty="0" smtClean="0">
                <a:latin typeface="+mn-ea"/>
                <a:cs typeface="Calibri" charset="0"/>
              </a:rPr>
              <a:t> </a:t>
            </a:r>
          </a:p>
          <a:p>
            <a:pPr marL="360363" lvl="1" indent="-346075">
              <a:buFont typeface="Arial" charset="0"/>
              <a:buChar char="•"/>
            </a:pPr>
            <a:r>
              <a:rPr lang="en-US" sz="1800" dirty="0" err="1" smtClean="0">
                <a:latin typeface="+mn-ea"/>
                <a:cs typeface="Calibri" charset="0"/>
              </a:rPr>
              <a:t>Nejasná</a:t>
            </a:r>
            <a:r>
              <a:rPr lang="en-US" sz="1800" dirty="0" smtClean="0">
                <a:latin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cs typeface="Calibri" charset="0"/>
              </a:rPr>
              <a:t>stratégia</a:t>
            </a:r>
            <a:r>
              <a:rPr lang="en-US" sz="1800" dirty="0" smtClean="0">
                <a:latin typeface="+mn-ea"/>
                <a:cs typeface="Calibri" charset="0"/>
              </a:rPr>
              <a:t> pre </a:t>
            </a:r>
            <a:r>
              <a:rPr lang="en-US" sz="1800" dirty="0" err="1" smtClean="0">
                <a:latin typeface="+mn-ea"/>
                <a:cs typeface="Calibri" charset="0"/>
              </a:rPr>
              <a:t>sociálny</a:t>
            </a:r>
            <a:r>
              <a:rPr lang="en-US" sz="1800" dirty="0" smtClean="0">
                <a:latin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cs typeface="Calibri" charset="0"/>
              </a:rPr>
              <a:t>dialóg</a:t>
            </a:r>
            <a:r>
              <a:rPr lang="en-US" sz="1800" dirty="0" smtClean="0">
                <a:latin typeface="+mn-ea"/>
                <a:cs typeface="Calibri" charset="0"/>
              </a:rPr>
              <a:t> do </a:t>
            </a:r>
            <a:r>
              <a:rPr lang="en-US" sz="1800" dirty="0" err="1" smtClean="0">
                <a:latin typeface="+mn-ea"/>
                <a:cs typeface="Calibri" charset="0"/>
              </a:rPr>
              <a:t>budúcnosti</a:t>
            </a:r>
            <a:r>
              <a:rPr lang="en-US" sz="1800" dirty="0" smtClean="0">
                <a:latin typeface="+mn-ea"/>
                <a:cs typeface="Calibri" charset="0"/>
              </a:rPr>
              <a:t>, </a:t>
            </a:r>
            <a:r>
              <a:rPr lang="en-US" sz="1800" dirty="0" err="1" smtClean="0">
                <a:latin typeface="+mn-ea"/>
                <a:cs typeface="Calibri" charset="0"/>
              </a:rPr>
              <a:t>odbory</a:t>
            </a:r>
            <a:r>
              <a:rPr lang="en-US" sz="1800" dirty="0" smtClean="0">
                <a:latin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cs typeface="Calibri" charset="0"/>
              </a:rPr>
              <a:t>nemajú</a:t>
            </a:r>
            <a:r>
              <a:rPr lang="en-US" sz="1800" dirty="0" smtClean="0">
                <a:latin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cs typeface="Calibri" charset="0"/>
              </a:rPr>
              <a:t>partnera</a:t>
            </a:r>
            <a:r>
              <a:rPr lang="en-US" sz="1800" dirty="0" smtClean="0">
                <a:latin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cs typeface="Calibri" charset="0"/>
              </a:rPr>
              <a:t>na</a:t>
            </a:r>
            <a:r>
              <a:rPr lang="en-US" sz="1800" dirty="0" smtClean="0">
                <a:latin typeface="+mn-ea"/>
                <a:cs typeface="Calibri" charset="0"/>
              </a:rPr>
              <a:t> </a:t>
            </a:r>
            <a:r>
              <a:rPr lang="en-US" sz="1800" dirty="0" err="1" smtClean="0">
                <a:latin typeface="+mn-ea"/>
                <a:cs typeface="Calibri" charset="0"/>
              </a:rPr>
              <a:t>dialóg</a:t>
            </a:r>
            <a:endParaRPr lang="en-US" sz="1800" dirty="0">
              <a:latin typeface="+mn-ea"/>
              <a:cs typeface="Calibri" charset="0"/>
            </a:endParaRPr>
          </a:p>
          <a:p>
            <a:r>
              <a:rPr lang="en-US" sz="1800" dirty="0" err="1" smtClean="0"/>
              <a:t>Platformy</a:t>
            </a:r>
            <a:r>
              <a:rPr lang="en-US" sz="1800" dirty="0" smtClean="0"/>
              <a:t> </a:t>
            </a:r>
            <a:r>
              <a:rPr lang="en-US" sz="1800" dirty="0" err="1" smtClean="0"/>
              <a:t>nechcú</a:t>
            </a:r>
            <a:r>
              <a:rPr lang="en-US" sz="1800" dirty="0" smtClean="0"/>
              <a:t> </a:t>
            </a:r>
            <a:r>
              <a:rPr lang="en-US" sz="1800" dirty="0" err="1" smtClean="0"/>
              <a:t>vstupovať</a:t>
            </a:r>
            <a:r>
              <a:rPr lang="en-US" sz="1800" dirty="0" smtClean="0"/>
              <a:t> do </a:t>
            </a:r>
            <a:r>
              <a:rPr lang="en-US" sz="1800" dirty="0" err="1" smtClean="0"/>
              <a:t>zamestnávateľských</a:t>
            </a:r>
            <a:r>
              <a:rPr lang="en-US" sz="1800" dirty="0" smtClean="0"/>
              <a:t> </a:t>
            </a:r>
            <a:r>
              <a:rPr lang="en-US" sz="1800" dirty="0" err="1" smtClean="0"/>
              <a:t>zväzov</a:t>
            </a:r>
            <a:r>
              <a:rPr lang="en-US" sz="1800" dirty="0" smtClean="0"/>
              <a:t> (</a:t>
            </a:r>
            <a:r>
              <a:rPr lang="en-US" sz="1800" dirty="0" err="1" smtClean="0"/>
              <a:t>nechcú</a:t>
            </a:r>
            <a:r>
              <a:rPr lang="en-US" sz="1800" dirty="0" smtClean="0"/>
              <a:t> aby </a:t>
            </a:r>
            <a:r>
              <a:rPr lang="en-US" sz="1800" dirty="0" err="1" smtClean="0"/>
              <a:t>boli</a:t>
            </a:r>
            <a:r>
              <a:rPr lang="en-US" sz="1800" dirty="0" smtClean="0"/>
              <a:t> </a:t>
            </a:r>
            <a:r>
              <a:rPr lang="en-US" sz="1800" dirty="0" err="1" smtClean="0"/>
              <a:t>kategorizované</a:t>
            </a:r>
            <a:r>
              <a:rPr lang="en-US" sz="1800" dirty="0" smtClean="0"/>
              <a:t> </a:t>
            </a:r>
            <a:r>
              <a:rPr lang="en-US" sz="1800" dirty="0" err="1" smtClean="0"/>
              <a:t>ako</a:t>
            </a:r>
            <a:r>
              <a:rPr lang="en-US" sz="1800" dirty="0" smtClean="0"/>
              <a:t> </a:t>
            </a:r>
            <a:r>
              <a:rPr lang="en-US" sz="1800" dirty="0" err="1" smtClean="0"/>
              <a:t>zamestnávatelia</a:t>
            </a:r>
            <a:r>
              <a:rPr lang="en-US" sz="1800" dirty="0" smtClean="0"/>
              <a:t>, </a:t>
            </a:r>
            <a:r>
              <a:rPr lang="en-US" sz="1800" dirty="0" err="1" smtClean="0"/>
              <a:t>preferujú</a:t>
            </a:r>
            <a:r>
              <a:rPr lang="en-US" sz="1800" dirty="0" smtClean="0"/>
              <a:t> </a:t>
            </a:r>
            <a:r>
              <a:rPr lang="en-US" sz="1800" dirty="0" err="1" smtClean="0"/>
              <a:t>individuálny</a:t>
            </a:r>
            <a:r>
              <a:rPr lang="en-US" sz="1800" dirty="0" smtClean="0"/>
              <a:t> </a:t>
            </a:r>
            <a:r>
              <a:rPr lang="en-US" sz="1800" dirty="0" err="1" smtClean="0"/>
              <a:t>kontakt</a:t>
            </a:r>
            <a:r>
              <a:rPr lang="en-US" sz="1800" dirty="0" smtClean="0"/>
              <a:t> so </a:t>
            </a:r>
            <a:r>
              <a:rPr lang="en-US" sz="1800" dirty="0" err="1" smtClean="0"/>
              <a:t>svojimi</a:t>
            </a:r>
            <a:r>
              <a:rPr lang="en-US" sz="1800" dirty="0" smtClean="0"/>
              <a:t> </a:t>
            </a:r>
            <a:r>
              <a:rPr lang="en-US" sz="1800" dirty="0" err="1" smtClean="0"/>
              <a:t>pracovníkmi</a:t>
            </a:r>
            <a:r>
              <a:rPr lang="en-US" sz="1800" dirty="0" smtClean="0"/>
              <a:t>) </a:t>
            </a:r>
          </a:p>
          <a:p>
            <a:r>
              <a:rPr lang="en-US" sz="1800" dirty="0" err="1" smtClean="0"/>
              <a:t>Zamestnávateľské</a:t>
            </a:r>
            <a:r>
              <a:rPr lang="en-US" sz="1800" dirty="0" smtClean="0"/>
              <a:t> </a:t>
            </a:r>
            <a:r>
              <a:rPr lang="en-US" sz="1800" dirty="0" err="1" smtClean="0"/>
              <a:t>zväzy</a:t>
            </a:r>
            <a:r>
              <a:rPr lang="en-US" sz="1800" dirty="0" smtClean="0"/>
              <a:t> </a:t>
            </a:r>
            <a:r>
              <a:rPr lang="en-US" sz="1800" dirty="0" err="1" smtClean="0"/>
              <a:t>tiež</a:t>
            </a:r>
            <a:r>
              <a:rPr lang="en-US" sz="1800" dirty="0" smtClean="0"/>
              <a:t> </a:t>
            </a:r>
            <a:r>
              <a:rPr lang="en-US" sz="1800" dirty="0" err="1" smtClean="0"/>
              <a:t>nevyvíjajú</a:t>
            </a:r>
            <a:r>
              <a:rPr lang="en-US" sz="1800" dirty="0" smtClean="0"/>
              <a:t> </a:t>
            </a:r>
            <a:r>
              <a:rPr lang="en-US" sz="1800" dirty="0" err="1" smtClean="0"/>
              <a:t>aktivity</a:t>
            </a:r>
            <a:r>
              <a:rPr lang="en-US" sz="1800" dirty="0" smtClean="0"/>
              <a:t> </a:t>
            </a:r>
            <a:r>
              <a:rPr lang="en-US" sz="1800" dirty="0" err="1" smtClean="0"/>
              <a:t>voči</a:t>
            </a:r>
            <a:r>
              <a:rPr lang="en-US" sz="1800" dirty="0" smtClean="0"/>
              <a:t> </a:t>
            </a:r>
            <a:r>
              <a:rPr lang="en-US" sz="1800" dirty="0" err="1" smtClean="0"/>
              <a:t>platformám</a:t>
            </a:r>
            <a:r>
              <a:rPr lang="en-US" sz="1800" dirty="0" smtClean="0"/>
              <a:t> aby </a:t>
            </a:r>
            <a:r>
              <a:rPr lang="en-US" sz="1800" dirty="0" err="1" smtClean="0"/>
              <a:t>sa</a:t>
            </a:r>
            <a:r>
              <a:rPr lang="en-US" sz="1800" dirty="0" smtClean="0"/>
              <a:t> </a:t>
            </a:r>
            <a:r>
              <a:rPr lang="en-US" sz="1800" dirty="0" err="1" smtClean="0"/>
              <a:t>stali</a:t>
            </a:r>
            <a:r>
              <a:rPr lang="en-US" sz="1800" dirty="0" smtClean="0"/>
              <a:t> </a:t>
            </a:r>
            <a:r>
              <a:rPr lang="en-US" sz="1800" dirty="0" err="1" smtClean="0"/>
              <a:t>ich</a:t>
            </a:r>
            <a:r>
              <a:rPr lang="en-US" sz="1800" dirty="0" smtClean="0"/>
              <a:t> </a:t>
            </a:r>
            <a:r>
              <a:rPr lang="en-US" sz="1800" dirty="0" err="1" smtClean="0"/>
              <a:t>členmi</a:t>
            </a:r>
            <a:r>
              <a:rPr lang="en-US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eaLnBrk="1" hangingPunct="1"/>
            <a:endParaRPr lang="en-US" altLang="en-US" sz="1800" dirty="0">
              <a:latin typeface="+mn-ea"/>
              <a:ea typeface="+mn-ea"/>
              <a:cs typeface="Calibri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4888" y="908720"/>
            <a:ext cx="8229600" cy="724942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692020"/>
                </a:solidFill>
              </a:rPr>
              <a:t>Sociálny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dialóg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br>
              <a:rPr lang="en-US" sz="4000" b="1" dirty="0" smtClean="0">
                <a:solidFill>
                  <a:srgbClr val="692020"/>
                </a:solidFill>
              </a:rPr>
            </a:br>
            <a:r>
              <a:rPr lang="en-US" sz="4000" b="1" dirty="0" smtClean="0">
                <a:solidFill>
                  <a:srgbClr val="692020"/>
                </a:solidFill>
              </a:rPr>
              <a:t>v </a:t>
            </a:r>
            <a:r>
              <a:rPr lang="en-US" sz="4000" b="1" dirty="0" err="1" smtClean="0">
                <a:solidFill>
                  <a:srgbClr val="692020"/>
                </a:solidFill>
              </a:rPr>
              <a:t>platformovej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ekonomike</a:t>
            </a:r>
            <a:endParaRPr lang="en-US" sz="4000" b="1" dirty="0">
              <a:solidFill>
                <a:srgbClr val="69202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2856"/>
            <a:ext cx="8002587" cy="439248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+mn-ea"/>
                <a:ea typeface="+mn-ea"/>
                <a:cs typeface="Calibri" charset="0"/>
              </a:rPr>
              <a:t>Dánsko</a:t>
            </a:r>
            <a:endParaRPr lang="en-US" altLang="en-US" sz="1800" b="1" dirty="0">
              <a:solidFill>
                <a:srgbClr val="C00000"/>
              </a:solidFill>
              <a:latin typeface="+mn-ea"/>
              <a:ea typeface="+mn-ea"/>
              <a:cs typeface="Calibri" charset="0"/>
            </a:endParaRPr>
          </a:p>
          <a:p>
            <a:r>
              <a:rPr lang="en-US" sz="1800" dirty="0" err="1" smtClean="0"/>
              <a:t>Odbory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</a:t>
            </a:r>
            <a:r>
              <a:rPr lang="en-US" sz="1800" dirty="0" err="1" smtClean="0"/>
              <a:t>angažujú</a:t>
            </a:r>
            <a:r>
              <a:rPr lang="en-US" sz="1800" dirty="0" smtClean="0"/>
              <a:t> v </a:t>
            </a:r>
            <a:r>
              <a:rPr lang="en-US" sz="1800" dirty="0" err="1" smtClean="0"/>
              <a:t>diskusii</a:t>
            </a:r>
            <a:r>
              <a:rPr lang="en-US" sz="1800" dirty="0" smtClean="0"/>
              <a:t> o </a:t>
            </a:r>
            <a:r>
              <a:rPr lang="en-US" sz="1800" dirty="0" err="1" smtClean="0"/>
              <a:t>práci</a:t>
            </a:r>
            <a:r>
              <a:rPr lang="en-US" sz="1800" dirty="0" smtClean="0"/>
              <a:t> pre </a:t>
            </a:r>
            <a:r>
              <a:rPr lang="en-US" sz="1800" dirty="0" err="1" smtClean="0"/>
              <a:t>platformy</a:t>
            </a:r>
            <a:r>
              <a:rPr lang="en-US" sz="1800" dirty="0" smtClean="0"/>
              <a:t>, </a:t>
            </a:r>
            <a:r>
              <a:rPr lang="en-US" sz="1800" dirty="0" err="1" smtClean="0"/>
              <a:t>sociálny</a:t>
            </a:r>
            <a:r>
              <a:rPr lang="en-US" sz="1800" dirty="0" smtClean="0"/>
              <a:t> </a:t>
            </a:r>
            <a:r>
              <a:rPr lang="en-US" sz="1800" dirty="0" err="1" smtClean="0"/>
              <a:t>dialóg</a:t>
            </a:r>
            <a:r>
              <a:rPr lang="en-US" sz="1800" dirty="0" smtClean="0"/>
              <a:t> s </a:t>
            </a:r>
            <a:r>
              <a:rPr lang="en-US" sz="1800" dirty="0" err="1" smtClean="0"/>
              <a:t>viacerými</a:t>
            </a:r>
            <a:r>
              <a:rPr lang="en-US" sz="1800" dirty="0" smtClean="0"/>
              <a:t> </a:t>
            </a:r>
            <a:r>
              <a:rPr lang="en-US" sz="1800" dirty="0" err="1" smtClean="0"/>
              <a:t>platformami</a:t>
            </a:r>
            <a:endParaRPr lang="en-US" sz="1800" dirty="0" smtClean="0"/>
          </a:p>
          <a:p>
            <a:r>
              <a:rPr lang="en-US" sz="1800" dirty="0" err="1" smtClean="0"/>
              <a:t>Odbory</a:t>
            </a:r>
            <a:r>
              <a:rPr lang="en-US" sz="1800" dirty="0" smtClean="0"/>
              <a:t> </a:t>
            </a:r>
            <a:r>
              <a:rPr lang="en-US" sz="1800" dirty="0" err="1" smtClean="0"/>
              <a:t>rozlišujú</a:t>
            </a:r>
            <a:r>
              <a:rPr lang="en-US" sz="1800" dirty="0" smtClean="0"/>
              <a:t> </a:t>
            </a:r>
            <a:r>
              <a:rPr lang="en-US" sz="1800" dirty="0" err="1" smtClean="0"/>
              <a:t>vo</a:t>
            </a:r>
            <a:r>
              <a:rPr lang="en-US" sz="1800" dirty="0" smtClean="0"/>
              <a:t> </a:t>
            </a:r>
            <a:r>
              <a:rPr lang="en-US" sz="1800" dirty="0" err="1" smtClean="0"/>
              <a:t>svojich</a:t>
            </a:r>
            <a:r>
              <a:rPr lang="en-US" sz="1800" dirty="0" smtClean="0"/>
              <a:t> </a:t>
            </a:r>
            <a:r>
              <a:rPr lang="en-US" sz="1800" dirty="0" err="1" smtClean="0"/>
              <a:t>inicatívach</a:t>
            </a:r>
            <a:r>
              <a:rPr lang="en-US" sz="1800" dirty="0" smtClean="0"/>
              <a:t> </a:t>
            </a:r>
            <a:r>
              <a:rPr lang="en-US" sz="1800" dirty="0" err="1" smtClean="0"/>
              <a:t>kapitálové</a:t>
            </a:r>
            <a:r>
              <a:rPr lang="en-US" sz="1800" dirty="0" smtClean="0"/>
              <a:t> </a:t>
            </a:r>
            <a:r>
              <a:rPr lang="en-US" sz="1800" dirty="0" err="1" smtClean="0"/>
              <a:t>platformy</a:t>
            </a:r>
            <a:r>
              <a:rPr lang="en-US" sz="1800" dirty="0" smtClean="0"/>
              <a:t> a </a:t>
            </a:r>
            <a:r>
              <a:rPr lang="en-US" sz="1800" dirty="0" err="1" smtClean="0"/>
              <a:t>platformy</a:t>
            </a:r>
            <a:r>
              <a:rPr lang="en-US" sz="1800" dirty="0" smtClean="0"/>
              <a:t> </a:t>
            </a:r>
            <a:r>
              <a:rPr lang="en-US" sz="1800" dirty="0" err="1" smtClean="0"/>
              <a:t>náročné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prácu</a:t>
            </a:r>
            <a:r>
              <a:rPr lang="en-US" sz="1800" dirty="0" smtClean="0"/>
              <a:t>, </a:t>
            </a:r>
            <a:r>
              <a:rPr lang="en-US" sz="1800" dirty="0" err="1" smtClean="0"/>
              <a:t>odlišné</a:t>
            </a:r>
            <a:r>
              <a:rPr lang="en-US" sz="1800" dirty="0" smtClean="0"/>
              <a:t> </a:t>
            </a:r>
            <a:r>
              <a:rPr lang="en-US" sz="1800" dirty="0" err="1" smtClean="0"/>
              <a:t>zapojenie</a:t>
            </a:r>
            <a:r>
              <a:rPr lang="en-US" sz="1800" dirty="0" smtClean="0"/>
              <a:t> do </a:t>
            </a:r>
            <a:r>
              <a:rPr lang="en-US" sz="1800" dirty="0" err="1" smtClean="0"/>
              <a:t>dánskeho</a:t>
            </a:r>
            <a:r>
              <a:rPr lang="en-US" sz="1800" dirty="0" smtClean="0"/>
              <a:t> </a:t>
            </a:r>
            <a:r>
              <a:rPr lang="en-US" sz="1800" dirty="0" err="1" smtClean="0"/>
              <a:t>systému</a:t>
            </a:r>
            <a:r>
              <a:rPr lang="en-US" sz="1800" dirty="0" smtClean="0"/>
              <a:t> </a:t>
            </a:r>
            <a:r>
              <a:rPr lang="en-US" sz="1800" dirty="0" err="1" smtClean="0"/>
              <a:t>regulácie</a:t>
            </a:r>
            <a:r>
              <a:rPr lang="en-US" sz="1800" dirty="0" smtClean="0"/>
              <a:t> </a:t>
            </a:r>
            <a:r>
              <a:rPr lang="en-US" sz="1800" dirty="0" err="1" smtClean="0"/>
              <a:t>trhu</a:t>
            </a:r>
            <a:r>
              <a:rPr lang="en-US" sz="1800" dirty="0" smtClean="0"/>
              <a:t> </a:t>
            </a:r>
            <a:r>
              <a:rPr lang="en-US" sz="1800" dirty="0" err="1" smtClean="0"/>
              <a:t>práce</a:t>
            </a:r>
            <a:endParaRPr lang="en-US" sz="1800" dirty="0" smtClean="0"/>
          </a:p>
          <a:p>
            <a:r>
              <a:rPr lang="en-US" sz="1800" dirty="0" err="1" smtClean="0"/>
              <a:t>Snahy</a:t>
            </a:r>
            <a:r>
              <a:rPr lang="en-US" sz="1800" dirty="0" smtClean="0"/>
              <a:t> </a:t>
            </a:r>
            <a:r>
              <a:rPr lang="en-US" sz="1800" dirty="0" err="1" smtClean="0"/>
              <a:t>rozšíriť</a:t>
            </a:r>
            <a:r>
              <a:rPr lang="en-US" sz="1800" dirty="0" smtClean="0"/>
              <a:t> </a:t>
            </a:r>
            <a:r>
              <a:rPr lang="en-US" sz="1800" dirty="0" err="1" smtClean="0"/>
              <a:t>platnosť</a:t>
            </a:r>
            <a:r>
              <a:rPr lang="en-US" sz="1800" dirty="0" smtClean="0"/>
              <a:t> </a:t>
            </a:r>
            <a:r>
              <a:rPr lang="en-US" sz="1800" dirty="0" err="1" smtClean="0"/>
              <a:t>kolektívnych</a:t>
            </a:r>
            <a:r>
              <a:rPr lang="en-US" sz="1800" dirty="0" smtClean="0"/>
              <a:t> </a:t>
            </a:r>
            <a:r>
              <a:rPr lang="en-US" sz="1800" dirty="0" err="1" smtClean="0"/>
              <a:t>zmlúv</a:t>
            </a:r>
            <a:r>
              <a:rPr lang="en-US" sz="1800" dirty="0" smtClean="0"/>
              <a:t> </a:t>
            </a:r>
            <a:r>
              <a:rPr lang="en-US" sz="1800" dirty="0" err="1" smtClean="0"/>
              <a:t>aj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platformových</a:t>
            </a:r>
            <a:r>
              <a:rPr lang="en-US" sz="1800" dirty="0" smtClean="0"/>
              <a:t> </a:t>
            </a:r>
            <a:r>
              <a:rPr lang="en-US" sz="1800" dirty="0" err="1" smtClean="0"/>
              <a:t>pracovníkov</a:t>
            </a:r>
            <a:r>
              <a:rPr lang="en-US" sz="1800" dirty="0" smtClean="0"/>
              <a:t> (</a:t>
            </a:r>
            <a:r>
              <a:rPr lang="en-US" sz="1800" dirty="0" err="1" smtClean="0"/>
              <a:t>väčšina</a:t>
            </a:r>
            <a:r>
              <a:rPr lang="en-US" sz="1800" dirty="0" smtClean="0"/>
              <a:t> </a:t>
            </a:r>
            <a:r>
              <a:rPr lang="en-US" sz="1800" dirty="0" err="1" smtClean="0"/>
              <a:t>ktorých</a:t>
            </a:r>
            <a:r>
              <a:rPr lang="en-US" sz="1800" dirty="0" smtClean="0"/>
              <a:t> </a:t>
            </a:r>
            <a:r>
              <a:rPr lang="en-US" sz="1800" dirty="0" err="1" smtClean="0"/>
              <a:t>sú</a:t>
            </a:r>
            <a:r>
              <a:rPr lang="en-US" sz="1800" dirty="0" smtClean="0"/>
              <a:t> </a:t>
            </a:r>
            <a:r>
              <a:rPr lang="en-US" sz="1800" dirty="0" err="1" smtClean="0"/>
              <a:t>živnostníci</a:t>
            </a:r>
            <a:r>
              <a:rPr lang="en-US" sz="1800" dirty="0" smtClean="0"/>
              <a:t>), </a:t>
            </a:r>
            <a:r>
              <a:rPr lang="en-US" sz="1800" dirty="0" err="1" smtClean="0"/>
              <a:t>hľadanie</a:t>
            </a:r>
            <a:r>
              <a:rPr lang="en-US" sz="1800" dirty="0" smtClean="0"/>
              <a:t> ”</a:t>
            </a:r>
            <a:r>
              <a:rPr lang="en-US" sz="1800" dirty="0" err="1" smtClean="0"/>
              <a:t>dier</a:t>
            </a:r>
            <a:r>
              <a:rPr lang="en-US" sz="1800" dirty="0" smtClean="0"/>
              <a:t>” v </a:t>
            </a:r>
            <a:r>
              <a:rPr lang="en-US" sz="1800" dirty="0" err="1" smtClean="0"/>
              <a:t>legislatíve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b="1" dirty="0" err="1" smtClean="0">
                <a:solidFill>
                  <a:srgbClr val="C00000"/>
                </a:solidFill>
              </a:rPr>
              <a:t>Španielsko</a:t>
            </a:r>
            <a:endParaRPr lang="en-US" sz="1800" b="1" dirty="0">
              <a:solidFill>
                <a:srgbClr val="C00000"/>
              </a:solidFill>
            </a:endParaRPr>
          </a:p>
          <a:p>
            <a:r>
              <a:rPr lang="en-US" sz="1800" dirty="0" err="1" smtClean="0"/>
              <a:t>Odbory</a:t>
            </a:r>
            <a:r>
              <a:rPr lang="en-US" sz="1800" dirty="0" smtClean="0"/>
              <a:t> </a:t>
            </a:r>
            <a:r>
              <a:rPr lang="en-US" sz="1800" dirty="0" err="1" smtClean="0"/>
              <a:t>hľadajú</a:t>
            </a:r>
            <a:r>
              <a:rPr lang="en-US" sz="1800" dirty="0" smtClean="0"/>
              <a:t> </a:t>
            </a:r>
            <a:r>
              <a:rPr lang="en-US" sz="1800" dirty="0" err="1" smtClean="0"/>
              <a:t>spôsob</a:t>
            </a:r>
            <a:r>
              <a:rPr lang="en-US" sz="1800" dirty="0" smtClean="0"/>
              <a:t> </a:t>
            </a:r>
            <a:r>
              <a:rPr lang="en-US" sz="1800" dirty="0" err="1" smtClean="0"/>
              <a:t>ako</a:t>
            </a:r>
            <a:r>
              <a:rPr lang="en-US" sz="1800" dirty="0" smtClean="0"/>
              <a:t> </a:t>
            </a:r>
            <a:r>
              <a:rPr lang="en-US" sz="1800" dirty="0" err="1" smtClean="0"/>
              <a:t>rozšíriť</a:t>
            </a:r>
            <a:r>
              <a:rPr lang="en-US" sz="1800" dirty="0" smtClean="0"/>
              <a:t> </a:t>
            </a:r>
            <a:r>
              <a:rPr lang="en-US" sz="1800" dirty="0" err="1" smtClean="0"/>
              <a:t>existujúce</a:t>
            </a:r>
            <a:r>
              <a:rPr lang="en-US" sz="1800" dirty="0" smtClean="0"/>
              <a:t> </a:t>
            </a:r>
            <a:r>
              <a:rPr lang="en-US" sz="1800" dirty="0" err="1" smtClean="0"/>
              <a:t>štruktúry</a:t>
            </a:r>
            <a:r>
              <a:rPr lang="en-US" sz="1800" dirty="0" smtClean="0"/>
              <a:t> </a:t>
            </a:r>
            <a:r>
              <a:rPr lang="en-US" sz="1800" dirty="0" err="1" smtClean="0"/>
              <a:t>sociálneho</a:t>
            </a:r>
            <a:r>
              <a:rPr lang="en-US" sz="1800" dirty="0" smtClean="0"/>
              <a:t> </a:t>
            </a:r>
            <a:r>
              <a:rPr lang="en-US" sz="1800" dirty="0" err="1" smtClean="0"/>
              <a:t>dialógu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platformy</a:t>
            </a:r>
            <a:r>
              <a:rPr lang="en-US" sz="1800" dirty="0" smtClean="0"/>
              <a:t> (</a:t>
            </a:r>
            <a:r>
              <a:rPr lang="en-US" sz="1800" dirty="0" err="1" smtClean="0"/>
              <a:t>t.j.</a:t>
            </a:r>
            <a:r>
              <a:rPr lang="en-US" sz="1800" dirty="0" smtClean="0"/>
              <a:t> </a:t>
            </a:r>
            <a:r>
              <a:rPr lang="en-US" sz="1800" dirty="0" err="1" smtClean="0"/>
              <a:t>nie</a:t>
            </a:r>
            <a:r>
              <a:rPr lang="en-US" sz="1800" dirty="0" smtClean="0"/>
              <a:t> </a:t>
            </a:r>
            <a:r>
              <a:rPr lang="en-US" sz="1800" dirty="0" err="1" smtClean="0"/>
              <a:t>zakladanie</a:t>
            </a:r>
            <a:r>
              <a:rPr lang="en-US" sz="1800" dirty="0" smtClean="0"/>
              <a:t> </a:t>
            </a:r>
            <a:r>
              <a:rPr lang="en-US" sz="1800" dirty="0" err="1" smtClean="0"/>
              <a:t>alternatívnych</a:t>
            </a:r>
            <a:r>
              <a:rPr lang="en-US" sz="1800" dirty="0" smtClean="0"/>
              <a:t> </a:t>
            </a:r>
            <a:r>
              <a:rPr lang="en-US" sz="1800" dirty="0" err="1" smtClean="0"/>
              <a:t>štruktúr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 err="1" smtClean="0"/>
              <a:t>Vláda</a:t>
            </a:r>
            <a:r>
              <a:rPr lang="en-US" sz="1800" dirty="0" smtClean="0"/>
              <a:t> </a:t>
            </a:r>
            <a:r>
              <a:rPr lang="en-US" sz="1800" dirty="0" err="1" smtClean="0"/>
              <a:t>preferuje</a:t>
            </a:r>
            <a:r>
              <a:rPr lang="en-US" sz="1800" dirty="0" smtClean="0"/>
              <a:t> </a:t>
            </a:r>
            <a:r>
              <a:rPr lang="en-US" sz="1800" dirty="0" err="1" smtClean="0"/>
              <a:t>založenie</a:t>
            </a:r>
            <a:r>
              <a:rPr lang="en-US" sz="1800" dirty="0" smtClean="0"/>
              <a:t> </a:t>
            </a:r>
            <a:r>
              <a:rPr lang="en-US" sz="1800" dirty="0" err="1" smtClean="0"/>
              <a:t>nových</a:t>
            </a:r>
            <a:r>
              <a:rPr lang="en-US" sz="1800" dirty="0" smtClean="0"/>
              <a:t> </a:t>
            </a:r>
            <a:r>
              <a:rPr lang="en-US" sz="1800" dirty="0" err="1" smtClean="0"/>
              <a:t>štruktúr</a:t>
            </a:r>
            <a:r>
              <a:rPr lang="en-US" sz="1800" dirty="0" smtClean="0"/>
              <a:t> </a:t>
            </a:r>
            <a:r>
              <a:rPr lang="en-US" sz="1800" dirty="0" err="1" smtClean="0"/>
              <a:t>vo</a:t>
            </a:r>
            <a:r>
              <a:rPr lang="en-US" sz="1800" dirty="0" smtClean="0"/>
              <a:t> </a:t>
            </a:r>
            <a:r>
              <a:rPr lang="en-US" sz="1800" dirty="0" err="1" smtClean="0"/>
              <a:t>forme</a:t>
            </a:r>
            <a:r>
              <a:rPr lang="en-US" sz="1800" dirty="0" smtClean="0"/>
              <a:t> </a:t>
            </a:r>
            <a:r>
              <a:rPr lang="en-US" sz="1800" dirty="0" err="1" smtClean="0"/>
              <a:t>združení</a:t>
            </a:r>
            <a:r>
              <a:rPr lang="en-US" sz="1800" dirty="0" smtClean="0"/>
              <a:t>/</a:t>
            </a:r>
            <a:r>
              <a:rPr lang="en-US" sz="1800" dirty="0" err="1" smtClean="0"/>
              <a:t>kooperatív</a:t>
            </a:r>
            <a:endParaRPr lang="en-US" sz="1800" dirty="0"/>
          </a:p>
          <a:p>
            <a:r>
              <a:rPr lang="en-US" sz="1800" dirty="0" err="1" smtClean="0"/>
              <a:t>Pred</a:t>
            </a:r>
            <a:r>
              <a:rPr lang="en-US" sz="1800" dirty="0" smtClean="0"/>
              <a:t> </a:t>
            </a:r>
            <a:r>
              <a:rPr lang="en-US" sz="1800" dirty="0" err="1" smtClean="0"/>
              <a:t>implementáciou</a:t>
            </a:r>
            <a:r>
              <a:rPr lang="en-US" sz="1800" dirty="0" smtClean="0"/>
              <a:t> </a:t>
            </a:r>
            <a:r>
              <a:rPr lang="en-US" sz="1800" dirty="0" err="1" smtClean="0"/>
              <a:t>sociálneho</a:t>
            </a:r>
            <a:r>
              <a:rPr lang="en-US" sz="1800" dirty="0" smtClean="0"/>
              <a:t> </a:t>
            </a:r>
            <a:r>
              <a:rPr lang="en-US" sz="1800" dirty="0" err="1" smtClean="0"/>
              <a:t>dialógu</a:t>
            </a:r>
            <a:r>
              <a:rPr lang="en-US" sz="1800" dirty="0" smtClean="0"/>
              <a:t> </a:t>
            </a:r>
            <a:r>
              <a:rPr lang="en-US" sz="1800" dirty="0" err="1" smtClean="0"/>
              <a:t>žiadajú</a:t>
            </a:r>
            <a:r>
              <a:rPr lang="en-US" sz="1800" dirty="0" smtClean="0"/>
              <a:t> ”</a:t>
            </a:r>
            <a:r>
              <a:rPr lang="en-US" sz="1800" dirty="0" err="1" smtClean="0"/>
              <a:t>dialóg</a:t>
            </a:r>
            <a:r>
              <a:rPr lang="en-US" sz="1800" dirty="0" smtClean="0"/>
              <a:t> o </a:t>
            </a:r>
            <a:r>
              <a:rPr lang="en-US" sz="1800" dirty="0" err="1" smtClean="0"/>
              <a:t>dialógu</a:t>
            </a:r>
            <a:r>
              <a:rPr lang="en-US" sz="1800" dirty="0" smtClean="0"/>
              <a:t>” s </a:t>
            </a:r>
            <a:r>
              <a:rPr lang="en-US" sz="1800" dirty="0" err="1" smtClean="0"/>
              <a:t>cieľom</a:t>
            </a:r>
            <a:r>
              <a:rPr lang="en-US" sz="1800" dirty="0" smtClean="0"/>
              <a:t> </a:t>
            </a:r>
            <a:r>
              <a:rPr lang="en-US" sz="1800" dirty="0" err="1" smtClean="0"/>
              <a:t>dohodnúť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interpretácii</a:t>
            </a:r>
            <a:r>
              <a:rPr lang="en-US" sz="1800" dirty="0" smtClean="0"/>
              <a:t> </a:t>
            </a:r>
            <a:r>
              <a:rPr lang="en-US" sz="1800" dirty="0" err="1" smtClean="0"/>
              <a:t>pojmov</a:t>
            </a:r>
            <a:r>
              <a:rPr lang="en-US" sz="1800" dirty="0" smtClean="0"/>
              <a:t> a </a:t>
            </a:r>
            <a:r>
              <a:rPr lang="en-US" sz="1800" dirty="0" err="1" smtClean="0"/>
              <a:t>stanoviť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priority</a:t>
            </a:r>
            <a:endParaRPr lang="en-US" sz="1800" dirty="0"/>
          </a:p>
          <a:p>
            <a:pPr eaLnBrk="1" hangingPunct="1"/>
            <a:endParaRPr lang="en-US" altLang="en-US" sz="1800" dirty="0">
              <a:latin typeface="+mn-ea"/>
              <a:ea typeface="+mn-ea"/>
              <a:cs typeface="Calibri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4888" y="1047874"/>
            <a:ext cx="8229600" cy="724942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692020"/>
                </a:solidFill>
              </a:rPr>
              <a:t>Sociálny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dialóg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br>
              <a:rPr lang="en-US" sz="4000" b="1" dirty="0" smtClean="0">
                <a:solidFill>
                  <a:srgbClr val="692020"/>
                </a:solidFill>
              </a:rPr>
            </a:br>
            <a:r>
              <a:rPr lang="en-US" sz="4000" b="1" dirty="0" smtClean="0">
                <a:solidFill>
                  <a:srgbClr val="692020"/>
                </a:solidFill>
              </a:rPr>
              <a:t>v </a:t>
            </a:r>
            <a:r>
              <a:rPr lang="en-US" sz="4000" b="1" dirty="0" err="1" smtClean="0">
                <a:solidFill>
                  <a:srgbClr val="692020"/>
                </a:solidFill>
              </a:rPr>
              <a:t>platformovej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ekonomike</a:t>
            </a:r>
            <a:endParaRPr lang="en-US" sz="4000" b="1" dirty="0">
              <a:solidFill>
                <a:srgbClr val="69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9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808"/>
            <a:ext cx="8002587" cy="475252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+mn-ea"/>
                <a:ea typeface="+mn-ea"/>
                <a:cs typeface="Calibri" charset="0"/>
              </a:rPr>
              <a:t>Nemecko</a:t>
            </a:r>
            <a:endParaRPr lang="en-US" altLang="en-US" sz="1800" b="1" dirty="0">
              <a:solidFill>
                <a:srgbClr val="C00000"/>
              </a:solidFill>
              <a:latin typeface="+mn-ea"/>
              <a:ea typeface="+mn-ea"/>
              <a:cs typeface="Calibri" charset="0"/>
            </a:endParaRPr>
          </a:p>
          <a:p>
            <a:r>
              <a:rPr lang="en-US" sz="1800" dirty="0" err="1" smtClean="0"/>
              <a:t>Platformová</a:t>
            </a:r>
            <a:r>
              <a:rPr lang="en-US" sz="1800" dirty="0" smtClean="0"/>
              <a:t> </a:t>
            </a:r>
            <a:r>
              <a:rPr lang="en-US" sz="1800" dirty="0" err="1" smtClean="0"/>
              <a:t>ekonomika</a:t>
            </a:r>
            <a:r>
              <a:rPr lang="en-US" sz="1800" dirty="0" smtClean="0"/>
              <a:t> </a:t>
            </a:r>
            <a:r>
              <a:rPr lang="en-US" sz="1800" dirty="0" err="1" smtClean="0"/>
              <a:t>ešte</a:t>
            </a:r>
            <a:r>
              <a:rPr lang="en-US" sz="1800" dirty="0" smtClean="0"/>
              <a:t> </a:t>
            </a:r>
            <a:r>
              <a:rPr lang="en-US" sz="1800" dirty="0" err="1" smtClean="0"/>
              <a:t>nie</a:t>
            </a:r>
            <a:r>
              <a:rPr lang="en-US" sz="1800" dirty="0" smtClean="0"/>
              <a:t> je </a:t>
            </a:r>
            <a:r>
              <a:rPr lang="en-US" sz="1800" dirty="0" err="1" smtClean="0"/>
              <a:t>integrovaná</a:t>
            </a:r>
            <a:r>
              <a:rPr lang="en-US" sz="1800" dirty="0" smtClean="0"/>
              <a:t> do </a:t>
            </a:r>
            <a:r>
              <a:rPr lang="en-US" sz="1800" dirty="0" err="1" smtClean="0"/>
              <a:t>existujúceho</a:t>
            </a:r>
            <a:r>
              <a:rPr lang="en-US" sz="1800" dirty="0" smtClean="0"/>
              <a:t> </a:t>
            </a:r>
            <a:r>
              <a:rPr lang="en-US" sz="1800" dirty="0" err="1" smtClean="0"/>
              <a:t>systému</a:t>
            </a:r>
            <a:r>
              <a:rPr lang="en-US" sz="1800" dirty="0" smtClean="0"/>
              <a:t> </a:t>
            </a:r>
            <a:r>
              <a:rPr lang="en-US" sz="1800" dirty="0" err="1" smtClean="0"/>
              <a:t>soc.dialógu</a:t>
            </a:r>
            <a:r>
              <a:rPr lang="en-US" sz="1800" dirty="0" smtClean="0"/>
              <a:t> a </a:t>
            </a:r>
            <a:r>
              <a:rPr lang="en-US" sz="1800" dirty="0" err="1" smtClean="0"/>
              <a:t>kolektívneho</a:t>
            </a:r>
            <a:r>
              <a:rPr lang="en-US" sz="1800" dirty="0" smtClean="0"/>
              <a:t> </a:t>
            </a:r>
            <a:r>
              <a:rPr lang="en-US" sz="1800" dirty="0" err="1" smtClean="0"/>
              <a:t>vyjednávania</a:t>
            </a:r>
            <a:endParaRPr lang="en-US" sz="1800" dirty="0" smtClean="0"/>
          </a:p>
          <a:p>
            <a:r>
              <a:rPr lang="en-US" sz="1800" dirty="0" err="1" smtClean="0"/>
              <a:t>Prevažuje</a:t>
            </a:r>
            <a:r>
              <a:rPr lang="en-US" sz="1800" dirty="0" smtClean="0"/>
              <a:t> argument </a:t>
            </a:r>
            <a:r>
              <a:rPr lang="en-US" sz="1800" dirty="0" err="1" smtClean="0"/>
              <a:t>že</a:t>
            </a:r>
            <a:r>
              <a:rPr lang="en-US" sz="1800" dirty="0" smtClean="0"/>
              <a:t>  </a:t>
            </a:r>
            <a:r>
              <a:rPr lang="en-US" sz="1800" dirty="0" err="1" smtClean="0"/>
              <a:t>takáto</a:t>
            </a:r>
            <a:r>
              <a:rPr lang="en-US" sz="1800" dirty="0" smtClean="0"/>
              <a:t> </a:t>
            </a:r>
            <a:r>
              <a:rPr lang="en-US" sz="1800" dirty="0" err="1" smtClean="0"/>
              <a:t>integrácia</a:t>
            </a:r>
            <a:r>
              <a:rPr lang="en-US" sz="1800" dirty="0" smtClean="0"/>
              <a:t> je </a:t>
            </a:r>
            <a:r>
              <a:rPr lang="en-US" sz="1800" dirty="0" err="1" smtClean="0"/>
              <a:t>veľmi</a:t>
            </a:r>
            <a:r>
              <a:rPr lang="en-US" sz="1800" dirty="0" smtClean="0"/>
              <a:t> </a:t>
            </a:r>
            <a:r>
              <a:rPr lang="en-US" sz="1800" dirty="0" err="1" smtClean="0"/>
              <a:t>nepravdepodobná</a:t>
            </a:r>
            <a:r>
              <a:rPr lang="en-US" sz="1800" dirty="0" smtClean="0"/>
              <a:t>, </a:t>
            </a:r>
            <a:r>
              <a:rPr lang="en-US" sz="1800" dirty="0" err="1" smtClean="0"/>
              <a:t>skôr</a:t>
            </a:r>
            <a:r>
              <a:rPr lang="en-US" sz="1800" dirty="0" smtClean="0"/>
              <a:t> </a:t>
            </a:r>
            <a:r>
              <a:rPr lang="en-US" sz="1800" dirty="0" err="1" smtClean="0"/>
              <a:t>snahy</a:t>
            </a:r>
            <a:r>
              <a:rPr lang="en-US" sz="1800" dirty="0" smtClean="0"/>
              <a:t> o </a:t>
            </a:r>
            <a:r>
              <a:rPr lang="en-US" sz="1800" dirty="0" err="1" smtClean="0"/>
              <a:t>vytvorenie</a:t>
            </a:r>
            <a:r>
              <a:rPr lang="en-US" sz="1800" dirty="0" smtClean="0"/>
              <a:t> </a:t>
            </a:r>
            <a:r>
              <a:rPr lang="en-US" sz="1800" dirty="0" err="1" smtClean="0"/>
              <a:t>paralelných</a:t>
            </a:r>
            <a:r>
              <a:rPr lang="en-US" sz="1800" dirty="0" smtClean="0"/>
              <a:t> </a:t>
            </a:r>
            <a:r>
              <a:rPr lang="en-US" sz="1800" dirty="0" err="1" smtClean="0"/>
              <a:t>štruktúr</a:t>
            </a:r>
            <a:r>
              <a:rPr lang="en-US" sz="1800" dirty="0" smtClean="0"/>
              <a:t> </a:t>
            </a:r>
            <a:r>
              <a:rPr lang="en-US" sz="1800" dirty="0" err="1" smtClean="0"/>
              <a:t>vyjednávania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Iniciatíva</a:t>
            </a:r>
            <a:r>
              <a:rPr lang="en-US" sz="1800" dirty="0" smtClean="0"/>
              <a:t> </a:t>
            </a:r>
            <a:r>
              <a:rPr lang="en-US" sz="1800" dirty="0" err="1" smtClean="0"/>
              <a:t>odborov</a:t>
            </a:r>
            <a:r>
              <a:rPr lang="en-US" sz="1800" dirty="0" smtClean="0"/>
              <a:t>: IG </a:t>
            </a:r>
            <a:r>
              <a:rPr lang="en-US" sz="1800" dirty="0" err="1"/>
              <a:t>Metall</a:t>
            </a:r>
            <a:r>
              <a:rPr lang="en-US" sz="1800" dirty="0"/>
              <a:t> </a:t>
            </a:r>
            <a:r>
              <a:rPr lang="en-US" sz="1800" dirty="0" smtClean="0"/>
              <a:t>v </a:t>
            </a:r>
            <a:r>
              <a:rPr lang="en-US" sz="1800" dirty="0" err="1" smtClean="0"/>
              <a:t>spolupráci</a:t>
            </a:r>
            <a:r>
              <a:rPr lang="en-US" sz="1800" dirty="0" smtClean="0"/>
              <a:t> so </a:t>
            </a:r>
            <a:r>
              <a:rPr lang="en-US" sz="1800" dirty="0" err="1" smtClean="0"/>
              <a:t>zahraničnými</a:t>
            </a:r>
            <a:r>
              <a:rPr lang="en-US" sz="1800" dirty="0" smtClean="0"/>
              <a:t> </a:t>
            </a:r>
            <a:r>
              <a:rPr lang="en-US" sz="1800" dirty="0" err="1" smtClean="0"/>
              <a:t>odbormi</a:t>
            </a:r>
            <a:r>
              <a:rPr lang="en-US" sz="1800" dirty="0" smtClean="0"/>
              <a:t> </a:t>
            </a:r>
            <a:r>
              <a:rPr lang="en-US" sz="1800" dirty="0" err="1" smtClean="0"/>
              <a:t>žiada</a:t>
            </a:r>
            <a:r>
              <a:rPr lang="en-US" sz="1800" dirty="0" smtClean="0"/>
              <a:t> </a:t>
            </a:r>
            <a:r>
              <a:rPr lang="en-US" sz="1800" dirty="0" err="1" smtClean="0"/>
              <a:t>reguláciu</a:t>
            </a:r>
            <a:r>
              <a:rPr lang="en-US" sz="1800" dirty="0" smtClean="0"/>
              <a:t> </a:t>
            </a:r>
            <a:r>
              <a:rPr lang="en-US" sz="1800" dirty="0" err="1" smtClean="0"/>
              <a:t>pracovného</a:t>
            </a:r>
            <a:r>
              <a:rPr lang="en-US" sz="1800" dirty="0" smtClean="0"/>
              <a:t> </a:t>
            </a:r>
            <a:r>
              <a:rPr lang="en-US" sz="1800" dirty="0" err="1" smtClean="0"/>
              <a:t>času</a:t>
            </a:r>
            <a:r>
              <a:rPr lang="en-US" sz="1800" dirty="0" smtClean="0"/>
              <a:t> </a:t>
            </a:r>
            <a:r>
              <a:rPr lang="en-US" sz="1800" dirty="0"/>
              <a:t>(35-40 </a:t>
            </a:r>
            <a:r>
              <a:rPr lang="en-US" sz="1800" dirty="0" err="1" smtClean="0"/>
              <a:t>priemerne</a:t>
            </a:r>
            <a:r>
              <a:rPr lang="en-US" sz="1800" dirty="0" smtClean="0"/>
              <a:t> </a:t>
            </a:r>
            <a:r>
              <a:rPr lang="en-US" sz="1800" dirty="0" err="1" smtClean="0"/>
              <a:t>za</a:t>
            </a:r>
            <a:r>
              <a:rPr lang="en-US" sz="1800" dirty="0" smtClean="0"/>
              <a:t> </a:t>
            </a:r>
            <a:r>
              <a:rPr lang="en-US" sz="1800" dirty="0" err="1" smtClean="0"/>
              <a:t>týždeň</a:t>
            </a:r>
            <a:r>
              <a:rPr lang="en-US" sz="1800" dirty="0" smtClean="0"/>
              <a:t>), </a:t>
            </a:r>
            <a:r>
              <a:rPr lang="en-US" sz="1800" dirty="0" err="1" smtClean="0"/>
              <a:t>zavedenie</a:t>
            </a:r>
            <a:r>
              <a:rPr lang="en-US" sz="1800" dirty="0" smtClean="0"/>
              <a:t> </a:t>
            </a:r>
            <a:r>
              <a:rPr lang="en-US" sz="1800" dirty="0" err="1" smtClean="0"/>
              <a:t>minimálnej</a:t>
            </a:r>
            <a:r>
              <a:rPr lang="en-US" sz="1800" dirty="0" smtClean="0"/>
              <a:t> </a:t>
            </a:r>
            <a:r>
              <a:rPr lang="en-US" sz="1800" dirty="0" err="1" smtClean="0"/>
              <a:t>mzdy</a:t>
            </a:r>
            <a:r>
              <a:rPr lang="en-US" sz="1800" dirty="0" smtClean="0"/>
              <a:t> a </a:t>
            </a:r>
            <a:r>
              <a:rPr lang="en-US" sz="1800" dirty="0" err="1" smtClean="0"/>
              <a:t>príjmových</a:t>
            </a:r>
            <a:r>
              <a:rPr lang="en-US" sz="1800" dirty="0" smtClean="0"/>
              <a:t> </a:t>
            </a:r>
            <a:r>
              <a:rPr lang="en-US" sz="1800" dirty="0" err="1" smtClean="0"/>
              <a:t>štandardov</a:t>
            </a:r>
            <a:r>
              <a:rPr lang="en-US" sz="1800" dirty="0" smtClean="0"/>
              <a:t> </a:t>
            </a:r>
            <a:endParaRPr lang="en-GB" sz="1800" dirty="0"/>
          </a:p>
          <a:p>
            <a:pPr marL="0" indent="0">
              <a:buNone/>
            </a:pPr>
            <a:r>
              <a:rPr lang="en-US" sz="1800" b="1" dirty="0" err="1" smtClean="0">
                <a:solidFill>
                  <a:srgbClr val="C00000"/>
                </a:solidFill>
              </a:rPr>
              <a:t>Francúzsko</a:t>
            </a: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endParaRPr lang="en-US" sz="1800" b="1" dirty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1800" dirty="0" err="1" smtClean="0"/>
              <a:t>Aktívne</a:t>
            </a:r>
            <a:r>
              <a:rPr lang="en-US" sz="1800" dirty="0" smtClean="0"/>
              <a:t> v </a:t>
            </a:r>
            <a:r>
              <a:rPr lang="en-US" sz="1800" dirty="0" err="1" smtClean="0"/>
              <a:t>sociálnom</a:t>
            </a:r>
            <a:r>
              <a:rPr lang="en-US" sz="1800" dirty="0" smtClean="0"/>
              <a:t> </a:t>
            </a:r>
            <a:r>
              <a:rPr lang="en-US" sz="1800" dirty="0" err="1" smtClean="0"/>
              <a:t>dialógu</a:t>
            </a:r>
            <a:r>
              <a:rPr lang="en-US" sz="1800" dirty="0" smtClean="0"/>
              <a:t>, </a:t>
            </a:r>
            <a:r>
              <a:rPr lang="en-US" sz="1800" dirty="0" err="1" smtClean="0"/>
              <a:t>decentralizované</a:t>
            </a:r>
            <a:r>
              <a:rPr lang="en-US" sz="1800" dirty="0" smtClean="0"/>
              <a:t> </a:t>
            </a:r>
            <a:r>
              <a:rPr lang="en-US" sz="1800" dirty="0" err="1" smtClean="0"/>
              <a:t>cez</a:t>
            </a:r>
            <a:r>
              <a:rPr lang="en-US" sz="1800" dirty="0" smtClean="0"/>
              <a:t> </a:t>
            </a:r>
            <a:r>
              <a:rPr lang="en-US" sz="1800" dirty="0" err="1" smtClean="0"/>
              <a:t>odvetvia</a:t>
            </a:r>
            <a:r>
              <a:rPr lang="en-US" sz="1800" dirty="0" smtClean="0"/>
              <a:t>, </a:t>
            </a:r>
            <a:r>
              <a:rPr lang="en-US" sz="1800" dirty="0" err="1" smtClean="0"/>
              <a:t>niektorí</a:t>
            </a:r>
            <a:r>
              <a:rPr lang="en-US" sz="1800" dirty="0" smtClean="0"/>
              <a:t> </a:t>
            </a:r>
            <a:r>
              <a:rPr lang="en-US" sz="1800" dirty="0" err="1" smtClean="0"/>
              <a:t>vnímajú</a:t>
            </a:r>
            <a:r>
              <a:rPr lang="en-US" sz="1800" dirty="0" smtClean="0"/>
              <a:t> </a:t>
            </a:r>
            <a:r>
              <a:rPr lang="en-US" sz="1800" dirty="0" err="1" smtClean="0"/>
              <a:t>platformy</a:t>
            </a:r>
            <a:r>
              <a:rPr lang="en-US" sz="1800" dirty="0" smtClean="0"/>
              <a:t> </a:t>
            </a:r>
            <a:r>
              <a:rPr lang="en-US" sz="1800" dirty="0" err="1" smtClean="0"/>
              <a:t>ako</a:t>
            </a:r>
            <a:r>
              <a:rPr lang="en-US" sz="1800" dirty="0" smtClean="0"/>
              <a:t> </a:t>
            </a:r>
            <a:r>
              <a:rPr lang="en-US" sz="1800" dirty="0" err="1" smtClean="0"/>
              <a:t>hrozbu</a:t>
            </a:r>
            <a:r>
              <a:rPr lang="en-US" sz="1800" dirty="0" smtClean="0"/>
              <a:t> a </a:t>
            </a:r>
            <a:r>
              <a:rPr lang="en-US" sz="1800" dirty="0" err="1" smtClean="0"/>
              <a:t>iní</a:t>
            </a:r>
            <a:r>
              <a:rPr lang="en-US" sz="1800" dirty="0" smtClean="0"/>
              <a:t> </a:t>
            </a:r>
            <a:r>
              <a:rPr lang="en-US" sz="1800" dirty="0" err="1" smtClean="0"/>
              <a:t>ako</a:t>
            </a:r>
            <a:r>
              <a:rPr lang="en-US" sz="1800" dirty="0" smtClean="0"/>
              <a:t> </a:t>
            </a:r>
            <a:r>
              <a:rPr lang="en-US" sz="1800" dirty="0" err="1" smtClean="0"/>
              <a:t>príležitosť</a:t>
            </a:r>
            <a:r>
              <a:rPr lang="en-US" sz="1800" dirty="0" smtClean="0"/>
              <a:t> pre </a:t>
            </a:r>
            <a:r>
              <a:rPr lang="en-US" sz="1800" dirty="0" err="1" smtClean="0"/>
              <a:t>soc.dialóg</a:t>
            </a:r>
            <a:endParaRPr lang="en-US" sz="1800" dirty="0"/>
          </a:p>
          <a:p>
            <a:r>
              <a:rPr lang="en-US" sz="1800" dirty="0" err="1" smtClean="0"/>
              <a:t>Platformová</a:t>
            </a:r>
            <a:r>
              <a:rPr lang="en-US" sz="1800" dirty="0" smtClean="0"/>
              <a:t> </a:t>
            </a:r>
            <a:r>
              <a:rPr lang="en-US" sz="1800" dirty="0" err="1" smtClean="0"/>
              <a:t>ekonomika</a:t>
            </a:r>
            <a:r>
              <a:rPr lang="en-US" sz="1800" dirty="0" smtClean="0"/>
              <a:t> </a:t>
            </a:r>
            <a:r>
              <a:rPr lang="en-US" sz="1800" dirty="0" err="1" smtClean="0"/>
              <a:t>vyvolala</a:t>
            </a:r>
            <a:r>
              <a:rPr lang="en-US" sz="1800" dirty="0" smtClean="0"/>
              <a:t> </a:t>
            </a:r>
            <a:r>
              <a:rPr lang="en-US" sz="1800" dirty="0" err="1" smtClean="0"/>
              <a:t>nové</a:t>
            </a:r>
            <a:r>
              <a:rPr lang="en-US" sz="1800" dirty="0" smtClean="0"/>
              <a:t> </a:t>
            </a:r>
            <a:r>
              <a:rPr lang="en-US" sz="1800" dirty="0" err="1" smtClean="0"/>
              <a:t>formy</a:t>
            </a:r>
            <a:r>
              <a:rPr lang="en-US" sz="1800" dirty="0" smtClean="0"/>
              <a:t> </a:t>
            </a:r>
            <a:r>
              <a:rPr lang="en-US" sz="1800" dirty="0" err="1" smtClean="0"/>
              <a:t>organizovania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(SCP </a:t>
            </a:r>
            <a:r>
              <a:rPr lang="en-US" sz="1800" dirty="0"/>
              <a:t>VTC </a:t>
            </a:r>
            <a:r>
              <a:rPr lang="en-US" sz="1800" dirty="0" smtClean="0"/>
              <a:t>(</a:t>
            </a:r>
            <a:r>
              <a:rPr lang="en-US" sz="1800" dirty="0" err="1" smtClean="0"/>
              <a:t>prvé</a:t>
            </a:r>
            <a:r>
              <a:rPr lang="en-US" sz="1800" dirty="0" smtClean="0"/>
              <a:t> </a:t>
            </a:r>
            <a:r>
              <a:rPr lang="en-US" sz="1800" dirty="0" err="1" smtClean="0"/>
              <a:t>odbory</a:t>
            </a:r>
            <a:r>
              <a:rPr lang="en-US" sz="1800" dirty="0" smtClean="0"/>
              <a:t> VTC </a:t>
            </a:r>
            <a:r>
              <a:rPr lang="en-US" sz="1800" dirty="0" err="1" smtClean="0"/>
              <a:t>vodičov</a:t>
            </a:r>
            <a:r>
              <a:rPr lang="en-US" sz="1800" dirty="0" smtClean="0"/>
              <a:t>), CLAP </a:t>
            </a:r>
            <a:r>
              <a:rPr lang="en-US" sz="1800" dirty="0"/>
              <a:t>(</a:t>
            </a:r>
            <a:r>
              <a:rPr lang="en-US" sz="1800" i="1" dirty="0" err="1"/>
              <a:t>collectif</a:t>
            </a:r>
            <a:r>
              <a:rPr lang="en-US" sz="1800" i="1" dirty="0"/>
              <a:t> des </a:t>
            </a:r>
            <a:r>
              <a:rPr lang="en-US" sz="1800" i="1" dirty="0" err="1"/>
              <a:t>livreurs</a:t>
            </a:r>
            <a:r>
              <a:rPr lang="en-US" sz="1800" i="1" dirty="0"/>
              <a:t> </a:t>
            </a:r>
            <a:r>
              <a:rPr lang="en-US" sz="1800" i="1" dirty="0" err="1"/>
              <a:t>autonomes</a:t>
            </a:r>
            <a:r>
              <a:rPr lang="en-US" sz="1800" i="1" dirty="0"/>
              <a:t> de </a:t>
            </a:r>
            <a:r>
              <a:rPr lang="en-US" sz="1800" i="1" dirty="0" smtClean="0"/>
              <a:t>Paris</a:t>
            </a:r>
            <a:r>
              <a:rPr lang="en-US" sz="1800" dirty="0" smtClean="0"/>
              <a:t>, </a:t>
            </a:r>
            <a:r>
              <a:rPr lang="en-US" sz="1800" dirty="0" err="1" smtClean="0"/>
              <a:t>hlavne</a:t>
            </a:r>
            <a:r>
              <a:rPr lang="en-US" sz="1800" dirty="0" smtClean="0"/>
              <a:t> </a:t>
            </a:r>
            <a:r>
              <a:rPr lang="en-US" sz="1800" dirty="0" err="1" smtClean="0"/>
              <a:t>vodiči</a:t>
            </a:r>
            <a:r>
              <a:rPr lang="en-US" sz="1800" dirty="0" smtClean="0"/>
              <a:t> </a:t>
            </a:r>
            <a:r>
              <a:rPr lang="en-US" sz="1800" dirty="0" err="1" smtClean="0"/>
              <a:t>Deliveroo</a:t>
            </a:r>
            <a:r>
              <a:rPr lang="en-US" sz="1800" dirty="0"/>
              <a:t>, </a:t>
            </a:r>
            <a:r>
              <a:rPr lang="en-US" sz="1800" dirty="0" err="1"/>
              <a:t>Foodora</a:t>
            </a:r>
            <a:r>
              <a:rPr lang="en-US" sz="1800" dirty="0"/>
              <a:t> </a:t>
            </a:r>
            <a:r>
              <a:rPr lang="en-US" sz="1800" dirty="0" err="1" smtClean="0"/>
              <a:t>atď</a:t>
            </a:r>
            <a:r>
              <a:rPr lang="en-US" sz="1800" dirty="0" smtClean="0"/>
              <a:t>.); </a:t>
            </a:r>
            <a:r>
              <a:rPr lang="en-US" sz="1800" dirty="0" err="1" smtClean="0"/>
              <a:t>regionálne</a:t>
            </a:r>
            <a:r>
              <a:rPr lang="en-US" sz="1800" dirty="0" smtClean="0"/>
              <a:t> </a:t>
            </a:r>
            <a:r>
              <a:rPr lang="en-US" sz="1800" dirty="0" err="1" smtClean="0"/>
              <a:t>pobočky</a:t>
            </a:r>
            <a:r>
              <a:rPr lang="en-US" sz="1800" dirty="0" smtClean="0"/>
              <a:t> (</a:t>
            </a:r>
            <a:r>
              <a:rPr lang="en-US" sz="1800" dirty="0" err="1" smtClean="0"/>
              <a:t>napr</a:t>
            </a:r>
            <a:r>
              <a:rPr lang="en-US" sz="1800" dirty="0" smtClean="0"/>
              <a:t>. Gironde</a:t>
            </a:r>
            <a:r>
              <a:rPr lang="en-US" sz="1800" dirty="0"/>
              <a:t>), </a:t>
            </a:r>
            <a:r>
              <a:rPr lang="en-US" sz="1800" dirty="0" err="1" smtClean="0"/>
              <a:t>snahy</a:t>
            </a:r>
            <a:r>
              <a:rPr lang="en-US" sz="1800" dirty="0" smtClean="0"/>
              <a:t> </a:t>
            </a:r>
            <a:r>
              <a:rPr lang="en-US" sz="1800" dirty="0" err="1" smtClean="0"/>
              <a:t>organizovať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</a:t>
            </a:r>
            <a:r>
              <a:rPr lang="en-US" sz="1800" dirty="0" err="1" smtClean="0"/>
              <a:t>aj</a:t>
            </a:r>
            <a:r>
              <a:rPr lang="en-US" sz="1800" dirty="0" smtClean="0"/>
              <a:t> </a:t>
            </a:r>
            <a:r>
              <a:rPr lang="en-US" sz="1800" dirty="0" err="1" smtClean="0"/>
              <a:t>medzi</a:t>
            </a:r>
            <a:r>
              <a:rPr lang="en-US" sz="1800" dirty="0"/>
              <a:t> </a:t>
            </a:r>
            <a:r>
              <a:rPr lang="en-US" sz="1800" dirty="0" err="1" smtClean="0"/>
              <a:t>pracovníkmi</a:t>
            </a:r>
            <a:r>
              <a:rPr lang="en-US" sz="1800" dirty="0" smtClean="0"/>
              <a:t> v </a:t>
            </a:r>
            <a:r>
              <a:rPr lang="en-US" sz="1800" dirty="0" err="1" smtClean="0"/>
              <a:t>oblasti</a:t>
            </a:r>
            <a:r>
              <a:rPr lang="en-US" sz="1800" dirty="0" smtClean="0"/>
              <a:t> </a:t>
            </a:r>
            <a:r>
              <a:rPr lang="en-US" sz="1800" dirty="0" err="1" smtClean="0"/>
              <a:t>mikropráce</a:t>
            </a:r>
            <a:r>
              <a:rPr lang="en-US" sz="1800" dirty="0" smtClean="0"/>
              <a:t> (</a:t>
            </a:r>
            <a:r>
              <a:rPr lang="en-US" sz="1800" dirty="0" err="1" smtClean="0"/>
              <a:t>upratovanie</a:t>
            </a:r>
            <a:r>
              <a:rPr lang="en-US" sz="1800" dirty="0" smtClean="0"/>
              <a:t>)</a:t>
            </a:r>
          </a:p>
          <a:p>
            <a:r>
              <a:rPr lang="en-US" sz="1800" dirty="0" err="1" smtClean="0"/>
              <a:t>Štrajky</a:t>
            </a:r>
            <a:r>
              <a:rPr lang="en-US" sz="1800" dirty="0" smtClean="0"/>
              <a:t> </a:t>
            </a:r>
            <a:r>
              <a:rPr lang="en-US" sz="1800" dirty="0" err="1" smtClean="0"/>
              <a:t>platformových</a:t>
            </a:r>
            <a:r>
              <a:rPr lang="en-US" sz="1800" dirty="0" smtClean="0"/>
              <a:t> </a:t>
            </a:r>
            <a:r>
              <a:rPr lang="en-US" sz="1800" dirty="0" err="1" smtClean="0"/>
              <a:t>pracovníkov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eaLnBrk="1" hangingPunct="1"/>
            <a:endParaRPr lang="en-US" altLang="en-US" sz="1800" dirty="0">
              <a:latin typeface="+mn-ea"/>
              <a:ea typeface="+mn-ea"/>
              <a:cs typeface="Calibri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4888" y="908720"/>
            <a:ext cx="8229600" cy="724942"/>
          </a:xfrm>
        </p:spPr>
        <p:txBody>
          <a:bodyPr/>
          <a:lstStyle/>
          <a:p>
            <a:r>
              <a:rPr lang="en-US" sz="4000" b="1" dirty="0" err="1" smtClean="0">
                <a:solidFill>
                  <a:srgbClr val="692020"/>
                </a:solidFill>
              </a:rPr>
              <a:t>Sociálny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dialóg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br>
              <a:rPr lang="en-US" sz="4000" b="1" dirty="0" smtClean="0">
                <a:solidFill>
                  <a:srgbClr val="692020"/>
                </a:solidFill>
              </a:rPr>
            </a:br>
            <a:r>
              <a:rPr lang="en-US" sz="4000" b="1" dirty="0" smtClean="0">
                <a:solidFill>
                  <a:srgbClr val="692020"/>
                </a:solidFill>
              </a:rPr>
              <a:t>v </a:t>
            </a:r>
            <a:r>
              <a:rPr lang="en-US" sz="4000" b="1" dirty="0" err="1" smtClean="0">
                <a:solidFill>
                  <a:srgbClr val="692020"/>
                </a:solidFill>
              </a:rPr>
              <a:t>platformovej</a:t>
            </a:r>
            <a:r>
              <a:rPr lang="en-US" sz="4000" b="1" dirty="0" smtClean="0">
                <a:solidFill>
                  <a:srgbClr val="692020"/>
                </a:solidFill>
              </a:rPr>
              <a:t> </a:t>
            </a:r>
            <a:r>
              <a:rPr lang="en-US" sz="4000" b="1" dirty="0" err="1" smtClean="0">
                <a:solidFill>
                  <a:srgbClr val="692020"/>
                </a:solidFill>
              </a:rPr>
              <a:t>ekonomike</a:t>
            </a:r>
            <a:endParaRPr lang="en-US" sz="4000" b="1" dirty="0">
              <a:solidFill>
                <a:srgbClr val="69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42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824"/>
            <a:ext cx="8002587" cy="4608512"/>
          </a:xfrm>
        </p:spPr>
        <p:txBody>
          <a:bodyPr/>
          <a:lstStyle/>
          <a:p>
            <a:r>
              <a:rPr lang="en-US" sz="1800" dirty="0" err="1" smtClean="0"/>
              <a:t>Digitálna</a:t>
            </a:r>
            <a:r>
              <a:rPr lang="en-US" sz="1800" dirty="0" smtClean="0"/>
              <a:t> </a:t>
            </a:r>
            <a:r>
              <a:rPr lang="en-US" sz="1800" dirty="0" err="1" smtClean="0"/>
              <a:t>ekonomika</a:t>
            </a:r>
            <a:r>
              <a:rPr lang="en-US" sz="1800" dirty="0" smtClean="0"/>
              <a:t> a </a:t>
            </a:r>
            <a:r>
              <a:rPr lang="en-US" sz="1800" dirty="0" err="1" smtClean="0"/>
              <a:t>fungovanie</a:t>
            </a:r>
            <a:r>
              <a:rPr lang="en-US" sz="1800" dirty="0" smtClean="0"/>
              <a:t> </a:t>
            </a:r>
            <a:r>
              <a:rPr lang="en-US" sz="1800" dirty="0" err="1" smtClean="0"/>
              <a:t>platforiem</a:t>
            </a:r>
            <a:r>
              <a:rPr lang="en-US" sz="1800" dirty="0" smtClean="0"/>
              <a:t> je </a:t>
            </a:r>
            <a:r>
              <a:rPr lang="en-US" sz="1800" dirty="0" err="1" smtClean="0"/>
              <a:t>horúcou</a:t>
            </a:r>
            <a:r>
              <a:rPr lang="en-US" sz="1800" dirty="0" smtClean="0"/>
              <a:t> </a:t>
            </a:r>
            <a:r>
              <a:rPr lang="en-US" sz="1800" dirty="0" err="1" smtClean="0"/>
              <a:t>témou</a:t>
            </a:r>
            <a:r>
              <a:rPr lang="en-US" sz="1800" dirty="0" smtClean="0"/>
              <a:t> v </a:t>
            </a:r>
            <a:r>
              <a:rPr lang="en-US" sz="1800" dirty="0" err="1" smtClean="0"/>
              <a:t>každej</a:t>
            </a:r>
            <a:r>
              <a:rPr lang="en-US" sz="1800" dirty="0" smtClean="0"/>
              <a:t> </a:t>
            </a:r>
            <a:r>
              <a:rPr lang="en-US" sz="1800" dirty="0" err="1" smtClean="0"/>
              <a:t>krajine</a:t>
            </a:r>
            <a:endParaRPr lang="en-US" sz="1800" dirty="0"/>
          </a:p>
          <a:p>
            <a:r>
              <a:rPr lang="en-US" sz="1800" dirty="0" err="1" smtClean="0"/>
              <a:t>Marginálna</a:t>
            </a:r>
            <a:r>
              <a:rPr lang="en-US" sz="1800" dirty="0" smtClean="0"/>
              <a:t> </a:t>
            </a:r>
            <a:r>
              <a:rPr lang="en-US" sz="1800" dirty="0" err="1" smtClean="0"/>
              <a:t>časť</a:t>
            </a:r>
            <a:r>
              <a:rPr lang="en-US" sz="1800" dirty="0" smtClean="0"/>
              <a:t> </a:t>
            </a:r>
            <a:r>
              <a:rPr lang="en-US" sz="1800" dirty="0" err="1" smtClean="0"/>
              <a:t>trhu</a:t>
            </a:r>
            <a:r>
              <a:rPr lang="en-US" sz="1800" dirty="0" smtClean="0"/>
              <a:t> </a:t>
            </a:r>
            <a:r>
              <a:rPr lang="en-US" sz="1800" dirty="0" err="1" smtClean="0"/>
              <a:t>práce</a:t>
            </a:r>
            <a:r>
              <a:rPr lang="en-US" sz="1800" dirty="0" smtClean="0"/>
              <a:t>, ale </a:t>
            </a:r>
            <a:r>
              <a:rPr lang="en-US" sz="1800" dirty="0" err="1" smtClean="0"/>
              <a:t>vyvoláva</a:t>
            </a:r>
            <a:r>
              <a:rPr lang="en-US" sz="1800" dirty="0" smtClean="0"/>
              <a:t> </a:t>
            </a:r>
            <a:r>
              <a:rPr lang="en-US" sz="1800" dirty="0" err="1" smtClean="0"/>
              <a:t>veľa</a:t>
            </a:r>
            <a:r>
              <a:rPr lang="en-US" sz="1800" dirty="0" smtClean="0"/>
              <a:t> </a:t>
            </a:r>
            <a:r>
              <a:rPr lang="en-US" sz="1800" dirty="0" err="1" smtClean="0"/>
              <a:t>emócií</a:t>
            </a:r>
            <a:r>
              <a:rPr lang="en-US" sz="1800" dirty="0" smtClean="0"/>
              <a:t> a </a:t>
            </a:r>
            <a:r>
              <a:rPr lang="en-US" sz="1800" dirty="0" err="1" smtClean="0"/>
              <a:t>legislatívnych</a:t>
            </a:r>
            <a:r>
              <a:rPr lang="en-US" sz="1800" dirty="0" smtClean="0"/>
              <a:t> </a:t>
            </a:r>
            <a:r>
              <a:rPr lang="en-US" sz="1800" dirty="0" err="1" smtClean="0"/>
              <a:t>otázok</a:t>
            </a:r>
            <a:r>
              <a:rPr lang="en-US" sz="1800" dirty="0" smtClean="0"/>
              <a:t> </a:t>
            </a:r>
            <a:r>
              <a:rPr lang="en-US" sz="1800" dirty="0" err="1" smtClean="0"/>
              <a:t>ohľadom</a:t>
            </a:r>
            <a:r>
              <a:rPr lang="en-US" sz="1800" dirty="0" smtClean="0"/>
              <a:t> </a:t>
            </a:r>
            <a:r>
              <a:rPr lang="en-US" sz="1800" dirty="0" err="1" smtClean="0"/>
              <a:t>zdaňovania</a:t>
            </a:r>
            <a:r>
              <a:rPr lang="en-US" sz="1800" dirty="0" smtClean="0"/>
              <a:t>, </a:t>
            </a:r>
            <a:r>
              <a:rPr lang="en-US" sz="1800" dirty="0" err="1" smtClean="0"/>
              <a:t>férového</a:t>
            </a:r>
            <a:r>
              <a:rPr lang="en-US" sz="1800" dirty="0" smtClean="0"/>
              <a:t> </a:t>
            </a:r>
            <a:r>
              <a:rPr lang="en-US" sz="1800" dirty="0" err="1" smtClean="0"/>
              <a:t>zárobku</a:t>
            </a:r>
            <a:r>
              <a:rPr lang="en-US" sz="1800" dirty="0" smtClean="0"/>
              <a:t>, </a:t>
            </a:r>
            <a:r>
              <a:rPr lang="en-US" sz="1800" dirty="0" err="1" smtClean="0"/>
              <a:t>sociálneho</a:t>
            </a:r>
            <a:r>
              <a:rPr lang="en-US" sz="1800" dirty="0" smtClean="0"/>
              <a:t> </a:t>
            </a:r>
            <a:r>
              <a:rPr lang="en-US" sz="1800" dirty="0" err="1" smtClean="0"/>
              <a:t>zabezpečenia</a:t>
            </a:r>
            <a:r>
              <a:rPr lang="en-US" sz="1800" dirty="0" smtClean="0"/>
              <a:t>, </a:t>
            </a:r>
            <a:r>
              <a:rPr lang="en-US" sz="1800" dirty="0" err="1" smtClean="0"/>
              <a:t>transparentnosti</a:t>
            </a:r>
            <a:r>
              <a:rPr lang="en-US" sz="1800" dirty="0" smtClean="0"/>
              <a:t>, </a:t>
            </a:r>
            <a:r>
              <a:rPr lang="en-US" sz="1800" dirty="0" err="1" smtClean="0"/>
              <a:t>bezpečnosti</a:t>
            </a:r>
            <a:r>
              <a:rPr lang="en-US" sz="1800" dirty="0" smtClean="0"/>
              <a:t> a </a:t>
            </a:r>
            <a:r>
              <a:rPr lang="en-US" sz="1800" dirty="0" err="1" smtClean="0"/>
              <a:t>ochrany</a:t>
            </a:r>
            <a:r>
              <a:rPr lang="en-US" sz="1800" dirty="0" smtClean="0"/>
              <a:t> </a:t>
            </a:r>
            <a:r>
              <a:rPr lang="en-US" sz="1800" dirty="0" err="1" smtClean="0"/>
              <a:t>zdravia</a:t>
            </a:r>
            <a:r>
              <a:rPr lang="en-US" sz="1800" dirty="0" smtClean="0"/>
              <a:t> </a:t>
            </a:r>
            <a:r>
              <a:rPr lang="en-US" sz="1800" dirty="0" err="1" smtClean="0"/>
              <a:t>pri</a:t>
            </a:r>
            <a:r>
              <a:rPr lang="en-US" sz="1800" dirty="0" smtClean="0"/>
              <a:t> </a:t>
            </a:r>
            <a:r>
              <a:rPr lang="en-US" sz="1800" dirty="0" err="1" smtClean="0"/>
              <a:t>práci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Krajiny</a:t>
            </a:r>
            <a:r>
              <a:rPr lang="en-US" sz="1800" dirty="0" smtClean="0"/>
              <a:t> </a:t>
            </a:r>
            <a:r>
              <a:rPr lang="en-US" sz="1800" dirty="0" err="1" smtClean="0"/>
              <a:t>ako</a:t>
            </a:r>
            <a:r>
              <a:rPr lang="en-US" sz="1800" dirty="0" smtClean="0"/>
              <a:t> </a:t>
            </a:r>
            <a:r>
              <a:rPr lang="en-US" sz="1800" dirty="0" err="1" smtClean="0"/>
              <a:t>Francúzsko</a:t>
            </a:r>
            <a:r>
              <a:rPr lang="en-US" sz="1800" dirty="0" smtClean="0"/>
              <a:t> a </a:t>
            </a:r>
            <a:r>
              <a:rPr lang="en-US" sz="1800" dirty="0" err="1" smtClean="0"/>
              <a:t>Belgicko</a:t>
            </a:r>
            <a:r>
              <a:rPr lang="en-US" sz="1800" dirty="0" smtClean="0"/>
              <a:t> o </a:t>
            </a:r>
            <a:r>
              <a:rPr lang="en-US" sz="1800" dirty="0" err="1" smtClean="0"/>
              <a:t>krok</a:t>
            </a:r>
            <a:r>
              <a:rPr lang="en-US" sz="1800" dirty="0" smtClean="0"/>
              <a:t> </a:t>
            </a:r>
            <a:r>
              <a:rPr lang="en-US" sz="1800" dirty="0" err="1" smtClean="0"/>
              <a:t>ďalej</a:t>
            </a:r>
            <a:r>
              <a:rPr lang="en-US" sz="1800" dirty="0" smtClean="0"/>
              <a:t> </a:t>
            </a:r>
            <a:r>
              <a:rPr lang="en-US" sz="1800" dirty="0" err="1" smtClean="0"/>
              <a:t>oproti</a:t>
            </a:r>
            <a:r>
              <a:rPr lang="en-US" sz="1800" dirty="0" smtClean="0"/>
              <a:t> </a:t>
            </a:r>
            <a:r>
              <a:rPr lang="en-US" sz="1800" dirty="0" err="1" smtClean="0"/>
              <a:t>Slovensku</a:t>
            </a:r>
            <a:r>
              <a:rPr lang="en-US" sz="1800" dirty="0" smtClean="0"/>
              <a:t> a </a:t>
            </a:r>
            <a:r>
              <a:rPr lang="en-US" sz="1800" dirty="0" err="1" smtClean="0"/>
              <a:t>Maďarsku</a:t>
            </a:r>
            <a:endParaRPr lang="en-US" sz="1800" dirty="0"/>
          </a:p>
          <a:p>
            <a:pPr marL="711200" indent="-355600"/>
            <a:r>
              <a:rPr lang="en-US" sz="1800" dirty="0" err="1" smtClean="0"/>
              <a:t>Tvorba</a:t>
            </a:r>
            <a:r>
              <a:rPr lang="en-US" sz="1800" dirty="0" smtClean="0"/>
              <a:t> </a:t>
            </a:r>
            <a:r>
              <a:rPr lang="en-US" sz="1800" dirty="0" err="1" smtClean="0"/>
              <a:t>legislatívy</a:t>
            </a:r>
            <a:endParaRPr lang="en-US" sz="1800" dirty="0"/>
          </a:p>
          <a:p>
            <a:pPr marL="711200" indent="-355600"/>
            <a:r>
              <a:rPr lang="en-US" sz="1800" dirty="0" err="1" smtClean="0"/>
              <a:t>Verejná</a:t>
            </a:r>
            <a:r>
              <a:rPr lang="en-US" sz="1800" dirty="0" smtClean="0"/>
              <a:t> </a:t>
            </a:r>
            <a:r>
              <a:rPr lang="en-US" sz="1800" dirty="0" err="1" smtClean="0"/>
              <a:t>diskusia</a:t>
            </a:r>
            <a:endParaRPr lang="en-US" sz="1800" dirty="0"/>
          </a:p>
          <a:p>
            <a:pPr marL="711200" indent="-355600"/>
            <a:r>
              <a:rPr lang="en-US" sz="1800" dirty="0" err="1" smtClean="0"/>
              <a:t>Vypracovaná</a:t>
            </a:r>
            <a:r>
              <a:rPr lang="en-US" sz="1800" dirty="0" smtClean="0"/>
              <a:t> </a:t>
            </a:r>
            <a:r>
              <a:rPr lang="en-US" sz="1800" dirty="0" err="1" smtClean="0"/>
              <a:t>stratégia</a:t>
            </a:r>
            <a:r>
              <a:rPr lang="en-US" sz="1800" dirty="0" smtClean="0"/>
              <a:t> </a:t>
            </a:r>
            <a:r>
              <a:rPr lang="en-US" sz="1800" dirty="0" err="1" smtClean="0"/>
              <a:t>vlády</a:t>
            </a:r>
            <a:r>
              <a:rPr lang="en-US" sz="1800" dirty="0" smtClean="0"/>
              <a:t> v </a:t>
            </a:r>
            <a:r>
              <a:rPr lang="en-US" sz="1800" dirty="0" err="1" smtClean="0"/>
              <a:t>rámci</a:t>
            </a:r>
            <a:r>
              <a:rPr lang="en-US" sz="1800" dirty="0" smtClean="0"/>
              <a:t> </a:t>
            </a:r>
            <a:r>
              <a:rPr lang="en-US" sz="1800" dirty="0" err="1" smtClean="0"/>
              <a:t>dopadov</a:t>
            </a:r>
            <a:r>
              <a:rPr lang="en-US" sz="1800" dirty="0" smtClean="0"/>
              <a:t> </a:t>
            </a:r>
            <a:r>
              <a:rPr lang="en-US" sz="1800" dirty="0" err="1" smtClean="0"/>
              <a:t>digitalizácie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trh</a:t>
            </a:r>
            <a:r>
              <a:rPr lang="en-US" sz="1800" dirty="0" smtClean="0"/>
              <a:t> </a:t>
            </a:r>
            <a:r>
              <a:rPr lang="en-US" sz="1800" dirty="0" err="1" smtClean="0"/>
              <a:t>práce</a:t>
            </a:r>
            <a:endParaRPr lang="en-US" sz="1800" dirty="0"/>
          </a:p>
          <a:p>
            <a:pPr marL="711200" indent="-355600"/>
            <a:r>
              <a:rPr lang="en-US" sz="1800" dirty="0" err="1" smtClean="0"/>
              <a:t>Prístup</a:t>
            </a:r>
            <a:r>
              <a:rPr lang="en-US" sz="1800" dirty="0" smtClean="0"/>
              <a:t> </a:t>
            </a:r>
            <a:r>
              <a:rPr lang="en-US" sz="1800" dirty="0" err="1" smtClean="0"/>
              <a:t>sociálnych</a:t>
            </a:r>
            <a:r>
              <a:rPr lang="en-US" sz="1800" dirty="0" smtClean="0"/>
              <a:t> </a:t>
            </a:r>
            <a:r>
              <a:rPr lang="en-US" sz="1800" dirty="0" err="1" smtClean="0"/>
              <a:t>partnerov</a:t>
            </a:r>
            <a:r>
              <a:rPr lang="en-US" sz="1800" dirty="0" smtClean="0"/>
              <a:t> </a:t>
            </a:r>
            <a:r>
              <a:rPr lang="en-US" sz="1800" dirty="0" err="1" smtClean="0"/>
              <a:t>osciluje</a:t>
            </a:r>
            <a:r>
              <a:rPr lang="en-US" sz="1800" dirty="0" smtClean="0"/>
              <a:t> </a:t>
            </a:r>
            <a:r>
              <a:rPr lang="en-US" sz="1800" dirty="0" err="1" smtClean="0"/>
              <a:t>medzi</a:t>
            </a:r>
            <a:r>
              <a:rPr lang="en-US" sz="1800" dirty="0" smtClean="0"/>
              <a:t> </a:t>
            </a:r>
            <a:r>
              <a:rPr lang="en-US" sz="1800" dirty="0" err="1" smtClean="0"/>
              <a:t>otázkami</a:t>
            </a:r>
            <a:r>
              <a:rPr lang="en-US" sz="1800" dirty="0" smtClean="0"/>
              <a:t> </a:t>
            </a:r>
            <a:r>
              <a:rPr lang="en-US" sz="1800" dirty="0" err="1" smtClean="0"/>
              <a:t>či</a:t>
            </a:r>
            <a:r>
              <a:rPr lang="en-US" sz="1800" dirty="0" smtClean="0"/>
              <a:t> </a:t>
            </a:r>
            <a:r>
              <a:rPr lang="en-US" sz="1800" dirty="0" err="1" smtClean="0"/>
              <a:t>integrovať</a:t>
            </a:r>
            <a:r>
              <a:rPr lang="en-US" sz="1800" dirty="0" smtClean="0"/>
              <a:t> do </a:t>
            </a:r>
            <a:r>
              <a:rPr lang="en-US" sz="1800" dirty="0" err="1" smtClean="0"/>
              <a:t>existujúcich</a:t>
            </a:r>
            <a:r>
              <a:rPr lang="en-US" sz="1800" dirty="0" smtClean="0"/>
              <a:t> </a:t>
            </a:r>
            <a:r>
              <a:rPr lang="en-US" sz="1800" dirty="0" err="1" smtClean="0"/>
              <a:t>štruktúr</a:t>
            </a:r>
            <a:r>
              <a:rPr lang="en-US" sz="1800" dirty="0" smtClean="0"/>
              <a:t> </a:t>
            </a:r>
            <a:r>
              <a:rPr lang="en-US" sz="1800" dirty="0" err="1" smtClean="0"/>
              <a:t>sociálneho</a:t>
            </a:r>
            <a:r>
              <a:rPr lang="en-US" sz="1800" dirty="0" smtClean="0"/>
              <a:t> </a:t>
            </a:r>
            <a:r>
              <a:rPr lang="en-US" sz="1800" dirty="0" err="1" smtClean="0"/>
              <a:t>dialógu</a:t>
            </a:r>
            <a:r>
              <a:rPr lang="en-US" sz="1800" dirty="0" smtClean="0"/>
              <a:t> </a:t>
            </a:r>
            <a:r>
              <a:rPr lang="en-US" sz="1800" dirty="0" err="1" smtClean="0"/>
              <a:t>alebo</a:t>
            </a:r>
            <a:r>
              <a:rPr lang="en-US" sz="1800" dirty="0" smtClean="0"/>
              <a:t> </a:t>
            </a:r>
            <a:r>
              <a:rPr lang="en-US" sz="1800" dirty="0" err="1" smtClean="0"/>
              <a:t>vytvárať</a:t>
            </a:r>
            <a:r>
              <a:rPr lang="en-US" sz="1800" dirty="0" smtClean="0"/>
              <a:t> </a:t>
            </a:r>
            <a:r>
              <a:rPr lang="en-US" sz="1800" dirty="0" err="1" smtClean="0"/>
              <a:t>nové</a:t>
            </a:r>
            <a:r>
              <a:rPr lang="en-US" sz="1800" dirty="0" smtClean="0"/>
              <a:t> </a:t>
            </a:r>
            <a:r>
              <a:rPr lang="en-US" sz="1800" dirty="0" err="1" smtClean="0"/>
              <a:t>štruktúry</a:t>
            </a:r>
            <a:endParaRPr lang="en-US" altLang="en-US" sz="1800" dirty="0">
              <a:latin typeface="+mn-ea"/>
              <a:ea typeface="+mn-ea"/>
              <a:cs typeface="Calibri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47874"/>
            <a:ext cx="8229600" cy="724942"/>
          </a:xfrm>
        </p:spPr>
        <p:txBody>
          <a:bodyPr/>
          <a:lstStyle/>
          <a:p>
            <a:r>
              <a:rPr lang="en-US" b="1" dirty="0" err="1" smtClean="0">
                <a:solidFill>
                  <a:srgbClr val="692020"/>
                </a:solidFill>
              </a:rPr>
              <a:t>Zhrnutie</a:t>
            </a:r>
            <a:endParaRPr lang="en-US" b="1" dirty="0">
              <a:solidFill>
                <a:srgbClr val="69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9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824"/>
            <a:ext cx="8002587" cy="4608512"/>
          </a:xfrm>
        </p:spPr>
        <p:txBody>
          <a:bodyPr/>
          <a:lstStyle/>
          <a:p>
            <a:pPr eaLnBrk="1" hangingPunct="1"/>
            <a:endParaRPr lang="en-US" altLang="en-US" sz="1800" b="1" dirty="0" smtClean="0">
              <a:solidFill>
                <a:srgbClr val="C00000"/>
              </a:solidFill>
              <a:latin typeface="+mn-ea"/>
              <a:cs typeface="Calibri" charset="0"/>
            </a:endParaRPr>
          </a:p>
          <a:p>
            <a:pPr eaLnBrk="1" hangingPunct="1"/>
            <a:r>
              <a:rPr lang="en-US" altLang="en-US" sz="1800" dirty="0" err="1" smtClean="0">
                <a:latin typeface="+mn-ea"/>
                <a:cs typeface="Calibri" charset="0"/>
              </a:rPr>
              <a:t>Ako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uchopiť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platformovú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ekonomiku</a:t>
            </a:r>
            <a:r>
              <a:rPr lang="en-US" altLang="en-US" sz="1800" dirty="0" smtClean="0">
                <a:latin typeface="+mn-ea"/>
                <a:cs typeface="Calibri" charset="0"/>
              </a:rPr>
              <a:t> v </a:t>
            </a:r>
            <a:r>
              <a:rPr lang="en-US" altLang="en-US" sz="1800" dirty="0" err="1" smtClean="0">
                <a:latin typeface="+mn-ea"/>
                <a:cs typeface="Calibri" charset="0"/>
              </a:rPr>
              <a:t>existujúcej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legislatíve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regulujúcej</a:t>
            </a:r>
            <a:endParaRPr lang="en-US" altLang="en-US" sz="1800" dirty="0" smtClean="0">
              <a:latin typeface="+mn-ea"/>
              <a:cs typeface="Calibri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 smtClean="0">
                <a:latin typeface="+mn-ea"/>
                <a:cs typeface="Calibri" charset="0"/>
              </a:rPr>
              <a:t>     - </a:t>
            </a:r>
            <a:r>
              <a:rPr lang="en-US" altLang="en-US" sz="1800" dirty="0" err="1" smtClean="0">
                <a:latin typeface="+mn-ea"/>
                <a:cs typeface="Calibri" charset="0"/>
              </a:rPr>
              <a:t>podnikateľské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prostredie</a:t>
            </a:r>
            <a:endParaRPr lang="en-US" altLang="en-US" sz="1800" dirty="0" smtClean="0">
              <a:latin typeface="+mn-ea"/>
              <a:cs typeface="Calibri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+mn-ea"/>
                <a:cs typeface="Calibri" charset="0"/>
              </a:rPr>
              <a:t> </a:t>
            </a:r>
            <a:r>
              <a:rPr lang="en-US" altLang="en-US" sz="1800" dirty="0" smtClean="0">
                <a:latin typeface="+mn-ea"/>
                <a:cs typeface="Calibri" charset="0"/>
              </a:rPr>
              <a:t>    - </a:t>
            </a:r>
            <a:r>
              <a:rPr lang="en-US" altLang="en-US" sz="1800" dirty="0" err="1" smtClean="0">
                <a:latin typeface="+mn-ea"/>
                <a:cs typeface="Calibri" charset="0"/>
              </a:rPr>
              <a:t>politiku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zamestnanosti</a:t>
            </a:r>
            <a:endParaRPr lang="en-US" altLang="en-US" sz="1800" dirty="0" smtClean="0">
              <a:latin typeface="+mn-ea"/>
              <a:cs typeface="Calibri" charset="0"/>
            </a:endParaRPr>
          </a:p>
          <a:p>
            <a:pPr marL="0" indent="0" eaLnBrk="1" hangingPunct="1">
              <a:buNone/>
            </a:pPr>
            <a:r>
              <a:rPr lang="en-US" altLang="en-US" sz="1800" dirty="0">
                <a:latin typeface="+mn-ea"/>
                <a:cs typeface="Calibri" charset="0"/>
              </a:rPr>
              <a:t> </a:t>
            </a:r>
            <a:r>
              <a:rPr lang="en-US" altLang="en-US" sz="1800" dirty="0" smtClean="0">
                <a:latin typeface="+mn-ea"/>
                <a:cs typeface="Calibri" charset="0"/>
              </a:rPr>
              <a:t>    - </a:t>
            </a:r>
            <a:r>
              <a:rPr lang="en-US" altLang="en-US" sz="1800" dirty="0" err="1" smtClean="0">
                <a:latin typeface="+mn-ea"/>
                <a:cs typeface="Calibri" charset="0"/>
              </a:rPr>
              <a:t>pracovné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podmienky</a:t>
            </a:r>
            <a:endParaRPr lang="en-US" altLang="en-US" sz="1800" dirty="0">
              <a:latin typeface="+mn-ea"/>
              <a:cs typeface="Calibri" charset="0"/>
            </a:endParaRPr>
          </a:p>
          <a:p>
            <a:pPr eaLnBrk="1" hangingPunct="1"/>
            <a:endParaRPr lang="en-US" altLang="en-US" sz="1800" dirty="0" smtClean="0">
              <a:latin typeface="+mn-ea"/>
              <a:cs typeface="Calibri" charset="0"/>
            </a:endParaRPr>
          </a:p>
          <a:p>
            <a:pPr eaLnBrk="1" hangingPunct="1"/>
            <a:r>
              <a:rPr lang="en-US" altLang="en-US" sz="1800" dirty="0" err="1" smtClean="0">
                <a:latin typeface="+mn-ea"/>
                <a:cs typeface="Calibri" charset="0"/>
              </a:rPr>
              <a:t>Ako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sa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môžu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slovenskí</a:t>
            </a:r>
            <a:r>
              <a:rPr lang="en-US" altLang="en-US" sz="1800" dirty="0" smtClean="0">
                <a:latin typeface="+mn-ea"/>
                <a:cs typeface="Calibri" charset="0"/>
              </a:rPr>
              <a:t> policy makers a </a:t>
            </a:r>
            <a:r>
              <a:rPr lang="en-US" altLang="en-US" sz="1800" dirty="0" err="1" smtClean="0">
                <a:latin typeface="+mn-ea"/>
                <a:cs typeface="Calibri" charset="0"/>
              </a:rPr>
              <a:t>aktéri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sociálneho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dialógu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inšpirovať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skúsenosťami</a:t>
            </a:r>
            <a:r>
              <a:rPr lang="en-US" altLang="en-US" sz="1800" dirty="0" smtClean="0">
                <a:latin typeface="+mn-ea"/>
                <a:cs typeface="Calibri" charset="0"/>
              </a:rPr>
              <a:t> s </a:t>
            </a:r>
            <a:r>
              <a:rPr lang="en-US" altLang="en-US" sz="1800" dirty="0" err="1" smtClean="0">
                <a:latin typeface="+mn-ea"/>
                <a:cs typeface="Calibri" charset="0"/>
              </a:rPr>
              <a:t>platformovou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ekonomikou</a:t>
            </a:r>
            <a:r>
              <a:rPr lang="en-US" altLang="en-US" sz="1800" dirty="0" smtClean="0">
                <a:latin typeface="+mn-ea"/>
                <a:cs typeface="Calibri" charset="0"/>
              </a:rPr>
              <a:t> z </a:t>
            </a:r>
            <a:r>
              <a:rPr lang="en-US" altLang="en-US" sz="1800" dirty="0" err="1" smtClean="0">
                <a:latin typeface="+mn-ea"/>
                <a:cs typeface="Calibri" charset="0"/>
              </a:rPr>
              <a:t>iných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krajín</a:t>
            </a:r>
            <a:r>
              <a:rPr lang="en-US" altLang="en-US" sz="1800" dirty="0" smtClean="0">
                <a:latin typeface="+mn-ea"/>
                <a:cs typeface="Calibri" charset="0"/>
              </a:rPr>
              <a:t>?</a:t>
            </a:r>
          </a:p>
          <a:p>
            <a:pPr eaLnBrk="1" hangingPunct="1"/>
            <a:endParaRPr lang="en-US" altLang="en-US" sz="1800" dirty="0">
              <a:latin typeface="+mn-ea"/>
              <a:cs typeface="Calibri" charset="0"/>
            </a:endParaRPr>
          </a:p>
          <a:p>
            <a:pPr eaLnBrk="1" hangingPunct="1"/>
            <a:r>
              <a:rPr lang="en-US" altLang="en-US" sz="1800" dirty="0" err="1" smtClean="0">
                <a:latin typeface="+mn-ea"/>
                <a:cs typeface="Calibri" charset="0"/>
              </a:rPr>
              <a:t>Akú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úlohu</a:t>
            </a:r>
            <a:r>
              <a:rPr lang="en-US" altLang="en-US" sz="1800" dirty="0" smtClean="0">
                <a:latin typeface="+mn-ea"/>
                <a:cs typeface="Calibri" charset="0"/>
              </a:rPr>
              <a:t> by </a:t>
            </a:r>
            <a:r>
              <a:rPr lang="en-US" altLang="en-US" sz="1800" dirty="0" err="1" smtClean="0">
                <a:latin typeface="+mn-ea"/>
                <a:cs typeface="Calibri" charset="0"/>
              </a:rPr>
              <a:t>mali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zohrávať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pri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tvorbe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národných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stratégií</a:t>
            </a:r>
            <a:r>
              <a:rPr lang="en-US" altLang="en-US" sz="1800" dirty="0" smtClean="0">
                <a:latin typeface="+mn-ea"/>
                <a:cs typeface="Calibri" charset="0"/>
              </a:rPr>
              <a:t> a </a:t>
            </a:r>
            <a:r>
              <a:rPr lang="en-US" altLang="en-US" sz="1800" dirty="0" err="1" smtClean="0">
                <a:latin typeface="+mn-ea"/>
                <a:cs typeface="Calibri" charset="0"/>
              </a:rPr>
              <a:t>legislatívy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orgány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Európskej</a:t>
            </a:r>
            <a:r>
              <a:rPr lang="en-US" altLang="en-US" sz="1800" dirty="0" smtClean="0">
                <a:latin typeface="+mn-ea"/>
                <a:cs typeface="Calibri" charset="0"/>
              </a:rPr>
              <a:t> </a:t>
            </a:r>
            <a:r>
              <a:rPr lang="en-US" altLang="en-US" sz="1800" dirty="0" err="1" smtClean="0">
                <a:latin typeface="+mn-ea"/>
                <a:cs typeface="Calibri" charset="0"/>
              </a:rPr>
              <a:t>únie</a:t>
            </a:r>
            <a:r>
              <a:rPr lang="en-US" altLang="en-US" sz="1800" dirty="0" smtClean="0">
                <a:latin typeface="+mn-ea"/>
                <a:cs typeface="Calibri" charset="0"/>
              </a:rPr>
              <a:t>?</a:t>
            </a:r>
            <a:endParaRPr lang="en-US" altLang="en-US" sz="1800" dirty="0">
              <a:latin typeface="+mn-ea"/>
              <a:cs typeface="Calibri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47874"/>
            <a:ext cx="8229600" cy="724942"/>
          </a:xfrm>
        </p:spPr>
        <p:txBody>
          <a:bodyPr/>
          <a:lstStyle/>
          <a:p>
            <a:r>
              <a:rPr lang="en-US" b="1" dirty="0" err="1" smtClean="0">
                <a:solidFill>
                  <a:srgbClr val="692020"/>
                </a:solidFill>
              </a:rPr>
              <a:t>Otázky</a:t>
            </a:r>
            <a:r>
              <a:rPr lang="en-US" b="1" dirty="0" smtClean="0">
                <a:solidFill>
                  <a:srgbClr val="692020"/>
                </a:solidFill>
              </a:rPr>
              <a:t> </a:t>
            </a:r>
            <a:r>
              <a:rPr lang="en-US" b="1" dirty="0" err="1" smtClean="0">
                <a:solidFill>
                  <a:srgbClr val="692020"/>
                </a:solidFill>
              </a:rPr>
              <a:t>namiesto</a:t>
            </a:r>
            <a:r>
              <a:rPr lang="en-US" b="1" dirty="0" smtClean="0">
                <a:solidFill>
                  <a:srgbClr val="692020"/>
                </a:solidFill>
              </a:rPr>
              <a:t> </a:t>
            </a:r>
            <a:r>
              <a:rPr lang="en-US" b="1" dirty="0" err="1" smtClean="0">
                <a:solidFill>
                  <a:srgbClr val="692020"/>
                </a:solidFill>
              </a:rPr>
              <a:t>záverov</a:t>
            </a:r>
            <a:endParaRPr lang="en-US" b="1" dirty="0">
              <a:solidFill>
                <a:srgbClr val="69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06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533400" y="5876925"/>
            <a:ext cx="3390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1" dirty="0" err="1">
                <a:solidFill>
                  <a:srgbClr val="D79B93"/>
                </a:solidFill>
              </a:rPr>
              <a:t>marta.kahancova@celsi.sk</a:t>
            </a:r>
            <a:endParaRPr lang="en-US" altLang="en-US" sz="1600" b="1" dirty="0">
              <a:solidFill>
                <a:srgbClr val="D79B93"/>
              </a:solidFill>
            </a:endParaRP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1143000" y="2895600"/>
            <a:ext cx="6858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chemeClr val="bg1"/>
                </a:solidFill>
              </a:rPr>
              <a:t>ĎAKUJEM ZA POZORNOSŤ!</a:t>
            </a:r>
            <a:r>
              <a:rPr lang="en-US" altLang="en-US" sz="3200" b="1" dirty="0">
                <a:solidFill>
                  <a:schemeClr val="bg1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Charakteristické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črty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skúsenosti</a:t>
            </a:r>
            <a:r>
              <a:rPr lang="en-US" sz="2000" b="1" dirty="0" smtClean="0"/>
              <a:t> a </a:t>
            </a:r>
            <a:r>
              <a:rPr lang="en-US" sz="2000" b="1" dirty="0" err="1" smtClean="0"/>
              <a:t>iniciatívy</a:t>
            </a:r>
            <a:r>
              <a:rPr lang="en-US" sz="2000" b="1" dirty="0" smtClean="0"/>
              <a:t> v </a:t>
            </a:r>
            <a:r>
              <a:rPr lang="en-US" sz="2000" b="1" dirty="0" err="1" smtClean="0"/>
              <a:t>oblasti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platformovej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ekonomiky</a:t>
            </a:r>
            <a:r>
              <a:rPr lang="en-US" sz="2000" b="1" dirty="0" smtClean="0"/>
              <a:t> </a:t>
            </a:r>
            <a:r>
              <a:rPr lang="en-US" sz="2000" dirty="0" smtClean="0"/>
              <a:t>v </a:t>
            </a:r>
            <a:r>
              <a:rPr lang="en-US" sz="2000" dirty="0" err="1" smtClean="0"/>
              <a:t>iných</a:t>
            </a:r>
            <a:r>
              <a:rPr lang="en-US" sz="2000" dirty="0" smtClean="0"/>
              <a:t> EU </a:t>
            </a:r>
            <a:r>
              <a:rPr lang="en-US" sz="2000" dirty="0" err="1" smtClean="0"/>
              <a:t>krajinách</a:t>
            </a:r>
            <a:r>
              <a:rPr lang="en-US" sz="2000" dirty="0" smtClean="0"/>
              <a:t> (</a:t>
            </a:r>
            <a:r>
              <a:rPr lang="en-US" sz="2000" dirty="0" err="1" smtClean="0"/>
              <a:t>Belgicko</a:t>
            </a:r>
            <a:r>
              <a:rPr lang="en-US" sz="2000" dirty="0" smtClean="0"/>
              <a:t>, </a:t>
            </a:r>
            <a:r>
              <a:rPr lang="en-US" sz="2000" dirty="0" err="1" smtClean="0"/>
              <a:t>Francúzsko</a:t>
            </a:r>
            <a:r>
              <a:rPr lang="en-US" sz="2000" dirty="0" smtClean="0"/>
              <a:t>, </a:t>
            </a:r>
            <a:r>
              <a:rPr lang="en-US" sz="2000" dirty="0" err="1" smtClean="0"/>
              <a:t>Dánsko</a:t>
            </a:r>
            <a:r>
              <a:rPr lang="en-US" sz="2000" dirty="0" smtClean="0"/>
              <a:t>, </a:t>
            </a:r>
            <a:r>
              <a:rPr lang="en-US" sz="2000" dirty="0" err="1" smtClean="0"/>
              <a:t>Nemecko</a:t>
            </a:r>
            <a:r>
              <a:rPr lang="en-US" sz="2000" dirty="0" smtClean="0"/>
              <a:t> a </a:t>
            </a:r>
            <a:r>
              <a:rPr lang="en-US" sz="2000" dirty="0" err="1" smtClean="0"/>
              <a:t>Španielsko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Zaujímavé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príklady</a:t>
            </a:r>
            <a:r>
              <a:rPr lang="en-US" sz="2000" b="1" dirty="0" smtClean="0"/>
              <a:t> z </a:t>
            </a:r>
            <a:r>
              <a:rPr lang="en-US" sz="2000" b="1" dirty="0" err="1" smtClean="0"/>
              <a:t>fungovania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platforiem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Snahy</a:t>
            </a:r>
            <a:r>
              <a:rPr lang="en-US" sz="2000" b="1" dirty="0" smtClean="0"/>
              <a:t> o </a:t>
            </a:r>
            <a:r>
              <a:rPr lang="en-US" sz="2000" b="1" dirty="0" err="1" smtClean="0"/>
              <a:t>reguláciu</a:t>
            </a:r>
            <a:r>
              <a:rPr lang="en-US" sz="2000" dirty="0" smtClean="0"/>
              <a:t> </a:t>
            </a:r>
            <a:r>
              <a:rPr lang="en-US" sz="2000" dirty="0" err="1" smtClean="0"/>
              <a:t>činnosti</a:t>
            </a:r>
            <a:r>
              <a:rPr lang="en-US" sz="2000" dirty="0" smtClean="0"/>
              <a:t> </a:t>
            </a:r>
            <a:r>
              <a:rPr lang="en-US" sz="2000" dirty="0" err="1" smtClean="0"/>
              <a:t>platforiem</a:t>
            </a:r>
            <a:r>
              <a:rPr lang="en-US" sz="2000" dirty="0" smtClean="0"/>
              <a:t> a </a:t>
            </a:r>
            <a:r>
              <a:rPr lang="en-US" sz="2000" dirty="0" err="1" smtClean="0"/>
              <a:t>práce</a:t>
            </a:r>
            <a:r>
              <a:rPr lang="en-US" sz="2000" dirty="0" smtClean="0"/>
              <a:t> v </a:t>
            </a:r>
            <a:r>
              <a:rPr lang="en-US" sz="2000" dirty="0" err="1" smtClean="0"/>
              <a:t>platformovej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ekonomike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err="1" smtClean="0"/>
              <a:t>Sociálny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dialóg</a:t>
            </a:r>
            <a:r>
              <a:rPr lang="en-US" sz="2000" b="1" dirty="0" smtClean="0"/>
              <a:t> </a:t>
            </a:r>
            <a:r>
              <a:rPr lang="en-US" sz="2000" dirty="0" smtClean="0"/>
              <a:t>v </a:t>
            </a:r>
            <a:r>
              <a:rPr lang="en-US" sz="2000" dirty="0" err="1" smtClean="0"/>
              <a:t>kontexte</a:t>
            </a:r>
            <a:r>
              <a:rPr lang="en-US" sz="2000" dirty="0" smtClean="0"/>
              <a:t> </a:t>
            </a:r>
            <a:r>
              <a:rPr lang="en-US" sz="2000" dirty="0" err="1" smtClean="0"/>
              <a:t>rastúcej</a:t>
            </a:r>
            <a:r>
              <a:rPr lang="en-US" sz="2000" dirty="0" smtClean="0"/>
              <a:t> </a:t>
            </a:r>
            <a:r>
              <a:rPr lang="en-US" sz="2000" dirty="0" err="1" smtClean="0"/>
              <a:t>platformovej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ekonomiky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 err="1" smtClean="0"/>
              <a:t>Zhrnutie</a:t>
            </a:r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endParaRPr lang="en-US" sz="2000" b="1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4942"/>
          </a:xfrm>
        </p:spPr>
        <p:txBody>
          <a:bodyPr/>
          <a:lstStyle/>
          <a:p>
            <a:r>
              <a:rPr lang="en-US" b="1" dirty="0" err="1" smtClean="0">
                <a:solidFill>
                  <a:srgbClr val="692020"/>
                </a:solidFill>
              </a:rPr>
              <a:t>Prehľad</a:t>
            </a:r>
            <a:r>
              <a:rPr lang="en-US" b="1" dirty="0" smtClean="0">
                <a:solidFill>
                  <a:srgbClr val="692020"/>
                </a:solidFill>
              </a:rPr>
              <a:t> </a:t>
            </a:r>
            <a:r>
              <a:rPr lang="en-US" b="1" dirty="0" err="1" smtClean="0">
                <a:solidFill>
                  <a:srgbClr val="692020"/>
                </a:solidFill>
              </a:rPr>
              <a:t>tém</a:t>
            </a:r>
            <a:endParaRPr lang="en-US" b="1" dirty="0">
              <a:solidFill>
                <a:srgbClr val="69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45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”</a:t>
            </a:r>
            <a:r>
              <a:rPr lang="en-US" sz="2000" dirty="0" err="1" smtClean="0"/>
              <a:t>Digitálne</a:t>
            </a:r>
            <a:r>
              <a:rPr lang="en-US" sz="2000" dirty="0" smtClean="0"/>
              <a:t> </a:t>
            </a:r>
            <a:r>
              <a:rPr lang="en-US" sz="2000" dirty="0" err="1" smtClean="0"/>
              <a:t>platformy</a:t>
            </a:r>
            <a:r>
              <a:rPr lang="en-US" sz="2000" dirty="0" smtClean="0"/>
              <a:t> </a:t>
            </a:r>
            <a:r>
              <a:rPr lang="en-US" sz="2000" dirty="0" err="1" smtClean="0"/>
              <a:t>sú</a:t>
            </a:r>
            <a:r>
              <a:rPr lang="en-US" sz="2000" dirty="0" smtClean="0"/>
              <a:t> </a:t>
            </a:r>
            <a:r>
              <a:rPr lang="en-US" sz="2000" dirty="0" err="1" smtClean="0"/>
              <a:t>tu</a:t>
            </a:r>
            <a:r>
              <a:rPr lang="en-US" sz="2000" dirty="0" smtClean="0"/>
              <a:t> a </a:t>
            </a:r>
            <a:r>
              <a:rPr lang="en-US" sz="2000" dirty="0" err="1" smtClean="0"/>
              <a:t>zostanú</a:t>
            </a:r>
            <a:r>
              <a:rPr lang="en-US" sz="2000" dirty="0" smtClean="0"/>
              <a:t> </a:t>
            </a:r>
            <a:r>
              <a:rPr lang="en-US" sz="2000" dirty="0" err="1" smtClean="0"/>
              <a:t>tu</a:t>
            </a:r>
            <a:r>
              <a:rPr lang="en-US" sz="2000" dirty="0" smtClean="0"/>
              <a:t>, </a:t>
            </a:r>
            <a:r>
              <a:rPr lang="en-US" sz="2000" dirty="0" err="1" smtClean="0"/>
              <a:t>preto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každý</a:t>
            </a:r>
            <a:r>
              <a:rPr lang="en-US" sz="2000" dirty="0" smtClean="0"/>
              <a:t> </a:t>
            </a:r>
            <a:r>
              <a:rPr lang="en-US" sz="2000" dirty="0" err="1" smtClean="0"/>
              <a:t>snaží</a:t>
            </a:r>
            <a:r>
              <a:rPr lang="en-US" sz="2000" dirty="0" smtClean="0"/>
              <a:t> </a:t>
            </a:r>
            <a:r>
              <a:rPr lang="en-US" sz="2000" dirty="0" err="1" smtClean="0"/>
              <a:t>nájsť</a:t>
            </a:r>
            <a:r>
              <a:rPr lang="en-US" sz="2000" dirty="0" smtClean="0"/>
              <a:t> </a:t>
            </a:r>
            <a:r>
              <a:rPr lang="en-US" sz="2000" dirty="0" err="1" smtClean="0"/>
              <a:t>vhodnú</a:t>
            </a:r>
            <a:r>
              <a:rPr lang="en-US" sz="2000" dirty="0" smtClean="0"/>
              <a:t> </a:t>
            </a:r>
            <a:r>
              <a:rPr lang="en-US" sz="2000" dirty="0" err="1" smtClean="0"/>
              <a:t>stratégiu</a:t>
            </a:r>
            <a:r>
              <a:rPr lang="en-US" sz="2000" dirty="0" smtClean="0"/>
              <a:t> </a:t>
            </a:r>
            <a:r>
              <a:rPr lang="en-US" sz="2000" dirty="0" err="1" smtClean="0"/>
              <a:t>ako</a:t>
            </a:r>
            <a:r>
              <a:rPr lang="en-US" sz="2000" dirty="0" smtClean="0"/>
              <a:t> k </a:t>
            </a:r>
            <a:r>
              <a:rPr lang="en-US" sz="2000" dirty="0" err="1" smtClean="0"/>
              <a:t>platformám</a:t>
            </a:r>
            <a:r>
              <a:rPr lang="en-US" sz="2000" dirty="0" smtClean="0"/>
              <a:t> </a:t>
            </a:r>
            <a:r>
              <a:rPr lang="en-US" sz="2000" dirty="0" err="1" smtClean="0"/>
              <a:t>pristupovať</a:t>
            </a:r>
            <a:r>
              <a:rPr lang="en-US" sz="2000" dirty="0" smtClean="0"/>
              <a:t> (IRSDACE report </a:t>
            </a:r>
            <a:r>
              <a:rPr lang="en-US" sz="2000" dirty="0" err="1" smtClean="0"/>
              <a:t>Španielsko</a:t>
            </a:r>
            <a:r>
              <a:rPr lang="en-US" sz="2000" dirty="0" smtClean="0"/>
              <a:t>)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err="1" smtClean="0"/>
              <a:t>Platformy</a:t>
            </a:r>
            <a:r>
              <a:rPr lang="en-US" sz="2000" dirty="0" smtClean="0"/>
              <a:t> </a:t>
            </a:r>
            <a:r>
              <a:rPr lang="en-US" sz="2000" dirty="0" err="1" smtClean="0"/>
              <a:t>sú</a:t>
            </a:r>
            <a:r>
              <a:rPr lang="en-US" sz="2000" dirty="0" smtClean="0"/>
              <a:t> </a:t>
            </a:r>
            <a:r>
              <a:rPr lang="en-US" sz="2000" dirty="0" err="1" smtClean="0"/>
              <a:t>síce</a:t>
            </a:r>
            <a:r>
              <a:rPr lang="en-US" sz="2000" dirty="0" smtClean="0"/>
              <a:t> </a:t>
            </a:r>
            <a:r>
              <a:rPr lang="en-US" sz="2000" dirty="0" err="1" smtClean="0"/>
              <a:t>malou</a:t>
            </a:r>
            <a:r>
              <a:rPr lang="en-US" sz="2000" dirty="0" smtClean="0"/>
              <a:t> ale </a:t>
            </a:r>
            <a:r>
              <a:rPr lang="en-US" sz="2000" dirty="0" err="1" smtClean="0"/>
              <a:t>rýchlo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rozvíjajúcou</a:t>
            </a:r>
            <a:r>
              <a:rPr lang="en-US" sz="2000" dirty="0" smtClean="0"/>
              <a:t> </a:t>
            </a:r>
            <a:r>
              <a:rPr lang="en-US" sz="2000" dirty="0" err="1" smtClean="0"/>
              <a:t>súčasťou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ekonomiky</a:t>
            </a:r>
            <a:r>
              <a:rPr lang="en-US" sz="2000" dirty="0" smtClean="0"/>
              <a:t>, </a:t>
            </a:r>
            <a:r>
              <a:rPr lang="en-US" sz="2000" dirty="0" err="1" smtClean="0"/>
              <a:t>sústredené</a:t>
            </a:r>
            <a:r>
              <a:rPr lang="en-US" sz="2000" dirty="0" smtClean="0"/>
              <a:t> do </a:t>
            </a:r>
            <a:r>
              <a:rPr lang="en-US" sz="2000" dirty="0" err="1" smtClean="0"/>
              <a:t>niekoľkých</a:t>
            </a:r>
            <a:r>
              <a:rPr lang="en-US" sz="2000" dirty="0" smtClean="0"/>
              <a:t> </a:t>
            </a:r>
            <a:r>
              <a:rPr lang="en-US" sz="2000" dirty="0" err="1" smtClean="0"/>
              <a:t>odvetví</a:t>
            </a:r>
            <a:r>
              <a:rPr lang="en-US" sz="2000" dirty="0" smtClean="0"/>
              <a:t> a do </a:t>
            </a:r>
            <a:r>
              <a:rPr lang="en-US" sz="2000" dirty="0" err="1" smtClean="0"/>
              <a:t>väčších</a:t>
            </a:r>
            <a:r>
              <a:rPr lang="en-US" sz="2000" dirty="0" smtClean="0"/>
              <a:t> </a:t>
            </a:r>
            <a:r>
              <a:rPr lang="en-US" sz="2000" dirty="0" err="1" smtClean="0"/>
              <a:t>miest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V </a:t>
            </a:r>
            <a:r>
              <a:rPr lang="en-US" sz="2000" dirty="0" err="1" smtClean="0"/>
              <a:t>západných</a:t>
            </a:r>
            <a:r>
              <a:rPr lang="en-US" sz="2000" dirty="0" smtClean="0"/>
              <a:t> </a:t>
            </a:r>
            <a:r>
              <a:rPr lang="en-US" sz="2000" dirty="0" err="1" smtClean="0"/>
              <a:t>krajinách</a:t>
            </a:r>
            <a:r>
              <a:rPr lang="en-US" sz="2000" dirty="0" smtClean="0"/>
              <a:t> </a:t>
            </a:r>
            <a:r>
              <a:rPr lang="en-US" sz="2000" dirty="0" err="1" smtClean="0"/>
              <a:t>už</a:t>
            </a:r>
            <a:r>
              <a:rPr lang="en-US" sz="2000" dirty="0" smtClean="0"/>
              <a:t> </a:t>
            </a:r>
            <a:r>
              <a:rPr lang="en-US" sz="2000" dirty="0" err="1" smtClean="0"/>
              <a:t>prebieha</a:t>
            </a:r>
            <a:r>
              <a:rPr lang="en-US" sz="2000" dirty="0" smtClean="0"/>
              <a:t> </a:t>
            </a:r>
            <a:r>
              <a:rPr lang="en-US" sz="2000" dirty="0" err="1" smtClean="0"/>
              <a:t>intenzívny</a:t>
            </a:r>
            <a:r>
              <a:rPr lang="en-US" sz="2000" dirty="0" smtClean="0"/>
              <a:t> </a:t>
            </a:r>
            <a:r>
              <a:rPr lang="en-US" sz="2000" dirty="0" err="1" smtClean="0"/>
              <a:t>dialóg</a:t>
            </a:r>
            <a:r>
              <a:rPr lang="en-US" sz="2000" dirty="0" smtClean="0"/>
              <a:t>/</a:t>
            </a:r>
            <a:r>
              <a:rPr lang="en-US" sz="2000" dirty="0" err="1" smtClean="0"/>
              <a:t>diskurz</a:t>
            </a:r>
            <a:r>
              <a:rPr lang="en-US" sz="2000" dirty="0" smtClean="0"/>
              <a:t> o </a:t>
            </a:r>
            <a:r>
              <a:rPr lang="en-US" sz="2000" dirty="0" err="1" smtClean="0"/>
              <a:t>platformovej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ekonomike</a:t>
            </a:r>
            <a:r>
              <a:rPr lang="en-US" sz="2000" dirty="0" smtClean="0"/>
              <a:t>, ale </a:t>
            </a:r>
            <a:r>
              <a:rPr lang="en-US" sz="2000" dirty="0" err="1" smtClean="0"/>
              <a:t>konkrétnych</a:t>
            </a:r>
            <a:r>
              <a:rPr lang="en-US" sz="2000" dirty="0" smtClean="0"/>
              <a:t> </a:t>
            </a:r>
            <a:r>
              <a:rPr lang="en-US" sz="2000" dirty="0" err="1" smtClean="0"/>
              <a:t>opatrení</a:t>
            </a:r>
            <a:r>
              <a:rPr lang="en-US" sz="2000" dirty="0" smtClean="0"/>
              <a:t> v </a:t>
            </a:r>
            <a:r>
              <a:rPr lang="en-US" sz="2000" dirty="0" err="1" smtClean="0"/>
              <a:t>oblasti</a:t>
            </a:r>
            <a:r>
              <a:rPr lang="en-US" sz="2000" dirty="0" smtClean="0"/>
              <a:t> </a:t>
            </a:r>
            <a:r>
              <a:rPr lang="en-US" sz="2000" dirty="0" err="1" smtClean="0"/>
              <a:t>politík</a:t>
            </a:r>
            <a:r>
              <a:rPr lang="en-US" sz="2000" dirty="0" smtClean="0"/>
              <a:t> </a:t>
            </a:r>
            <a:r>
              <a:rPr lang="en-US" sz="2000" dirty="0" err="1" smtClean="0"/>
              <a:t>podnikateľského</a:t>
            </a:r>
            <a:r>
              <a:rPr lang="en-US" sz="2000" dirty="0" smtClean="0"/>
              <a:t> </a:t>
            </a:r>
            <a:r>
              <a:rPr lang="en-US" sz="2000" dirty="0" err="1" smtClean="0"/>
              <a:t>prostredia</a:t>
            </a:r>
            <a:r>
              <a:rPr lang="en-US" sz="2000" dirty="0" smtClean="0"/>
              <a:t> </a:t>
            </a:r>
            <a:r>
              <a:rPr lang="en-US" sz="2000" dirty="0" err="1" smtClean="0"/>
              <a:t>či</a:t>
            </a:r>
            <a:r>
              <a:rPr lang="en-US" sz="2000" dirty="0" smtClean="0"/>
              <a:t> </a:t>
            </a:r>
            <a:r>
              <a:rPr lang="en-US" sz="2000" dirty="0" err="1" smtClean="0"/>
              <a:t>zamestnanosti</a:t>
            </a:r>
            <a:r>
              <a:rPr lang="en-US" sz="2000" dirty="0" smtClean="0"/>
              <a:t> </a:t>
            </a:r>
            <a:r>
              <a:rPr lang="en-US" sz="2000" dirty="0" err="1" smtClean="0"/>
              <a:t>zatiaľ</a:t>
            </a:r>
            <a:r>
              <a:rPr lang="en-US" sz="2000" dirty="0" smtClean="0"/>
              <a:t> </a:t>
            </a:r>
            <a:r>
              <a:rPr lang="en-US" sz="2000" dirty="0" err="1" smtClean="0"/>
              <a:t>málo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692020"/>
                </a:solidFill>
              </a:rPr>
              <a:t>Francúzsko</a:t>
            </a:r>
            <a:r>
              <a:rPr lang="en-US" sz="2000" b="1" dirty="0" smtClean="0">
                <a:solidFill>
                  <a:srgbClr val="692020"/>
                </a:solidFill>
              </a:rPr>
              <a:t>: </a:t>
            </a:r>
            <a:r>
              <a:rPr lang="en-US" sz="2000" b="1" dirty="0" err="1" smtClean="0">
                <a:solidFill>
                  <a:srgbClr val="692020"/>
                </a:solidFill>
              </a:rPr>
              <a:t>politický</a:t>
            </a:r>
            <a:r>
              <a:rPr lang="en-US" sz="2000" b="1" dirty="0" smtClean="0">
                <a:solidFill>
                  <a:srgbClr val="692020"/>
                </a:solidFill>
              </a:rPr>
              <a:t> </a:t>
            </a:r>
            <a:r>
              <a:rPr lang="en-US" sz="2000" b="1" dirty="0" err="1" smtClean="0">
                <a:solidFill>
                  <a:srgbClr val="692020"/>
                </a:solidFill>
              </a:rPr>
              <a:t>diškurz</a:t>
            </a:r>
            <a:r>
              <a:rPr lang="en-US" sz="2000" b="1" dirty="0" smtClean="0">
                <a:solidFill>
                  <a:srgbClr val="692020"/>
                </a:solidFill>
              </a:rPr>
              <a:t> o </a:t>
            </a:r>
            <a:r>
              <a:rPr lang="en-US" sz="2000" b="1" dirty="0" err="1" smtClean="0">
                <a:solidFill>
                  <a:srgbClr val="692020"/>
                </a:solidFill>
              </a:rPr>
              <a:t>digitálnej</a:t>
            </a:r>
            <a:r>
              <a:rPr lang="en-US" sz="2000" b="1" dirty="0" smtClean="0">
                <a:solidFill>
                  <a:srgbClr val="692020"/>
                </a:solidFill>
              </a:rPr>
              <a:t> </a:t>
            </a:r>
            <a:r>
              <a:rPr lang="en-US" sz="2000" b="1" dirty="0" err="1" smtClean="0">
                <a:solidFill>
                  <a:srgbClr val="692020"/>
                </a:solidFill>
              </a:rPr>
              <a:t>ekonomike</a:t>
            </a:r>
            <a:r>
              <a:rPr lang="en-US" sz="2000" b="1" dirty="0" smtClean="0">
                <a:solidFill>
                  <a:srgbClr val="692020"/>
                </a:solidFill>
              </a:rPr>
              <a:t> </a:t>
            </a:r>
            <a:r>
              <a:rPr lang="en-US" sz="2000" b="1" dirty="0" err="1" smtClean="0">
                <a:solidFill>
                  <a:srgbClr val="692020"/>
                </a:solidFill>
              </a:rPr>
              <a:t>vrátane</a:t>
            </a:r>
            <a:r>
              <a:rPr lang="en-US" sz="2000" b="1" dirty="0" smtClean="0">
                <a:solidFill>
                  <a:srgbClr val="692020"/>
                </a:solidFill>
              </a:rPr>
              <a:t> </a:t>
            </a:r>
            <a:r>
              <a:rPr lang="en-US" sz="2000" b="1" dirty="0" err="1" smtClean="0">
                <a:solidFill>
                  <a:srgbClr val="692020"/>
                </a:solidFill>
              </a:rPr>
              <a:t>platforiem</a:t>
            </a:r>
            <a:r>
              <a:rPr lang="en-US" sz="2000" b="1" dirty="0" smtClean="0">
                <a:solidFill>
                  <a:srgbClr val="692020"/>
                </a:solidFill>
              </a:rPr>
              <a:t> a </a:t>
            </a:r>
            <a:r>
              <a:rPr lang="en-US" sz="2000" b="1" dirty="0" err="1" smtClean="0">
                <a:solidFill>
                  <a:srgbClr val="692020"/>
                </a:solidFill>
              </a:rPr>
              <a:t>pracovných</a:t>
            </a:r>
            <a:r>
              <a:rPr lang="en-US" sz="2000" b="1" dirty="0" smtClean="0">
                <a:solidFill>
                  <a:srgbClr val="692020"/>
                </a:solidFill>
              </a:rPr>
              <a:t> </a:t>
            </a:r>
            <a:r>
              <a:rPr lang="en-US" sz="2000" b="1" dirty="0" err="1" smtClean="0">
                <a:solidFill>
                  <a:srgbClr val="692020"/>
                </a:solidFill>
              </a:rPr>
              <a:t>podmienkach</a:t>
            </a:r>
            <a:r>
              <a:rPr lang="en-US" sz="2000" b="1" dirty="0" smtClean="0">
                <a:solidFill>
                  <a:srgbClr val="692020"/>
                </a:solidFill>
              </a:rPr>
              <a:t> v </a:t>
            </a:r>
            <a:r>
              <a:rPr lang="en-US" sz="2000" b="1" dirty="0" err="1" smtClean="0">
                <a:solidFill>
                  <a:srgbClr val="692020"/>
                </a:solidFill>
              </a:rPr>
              <a:t>nich</a:t>
            </a:r>
            <a:r>
              <a:rPr lang="en-US" sz="2000" b="1" dirty="0" smtClean="0">
                <a:solidFill>
                  <a:srgbClr val="692020"/>
                </a:solidFill>
              </a:rPr>
              <a:t> </a:t>
            </a:r>
            <a:r>
              <a:rPr lang="en-US" sz="2000" b="1" dirty="0" err="1" smtClean="0">
                <a:solidFill>
                  <a:srgbClr val="692020"/>
                </a:solidFill>
              </a:rPr>
              <a:t>najviac</a:t>
            </a:r>
            <a:r>
              <a:rPr lang="en-US" sz="2000" b="1" dirty="0" smtClean="0">
                <a:solidFill>
                  <a:srgbClr val="692020"/>
                </a:solidFill>
              </a:rPr>
              <a:t> </a:t>
            </a:r>
            <a:r>
              <a:rPr lang="en-US" sz="2000" b="1" dirty="0" err="1" smtClean="0">
                <a:solidFill>
                  <a:srgbClr val="692020"/>
                </a:solidFill>
              </a:rPr>
              <a:t>etablovaný</a:t>
            </a:r>
            <a:r>
              <a:rPr lang="en-US" sz="2000" b="1" dirty="0" smtClean="0">
                <a:solidFill>
                  <a:srgbClr val="69202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dlhšie</a:t>
            </a:r>
            <a:r>
              <a:rPr lang="en-US" sz="2000" dirty="0" smtClean="0"/>
              <a:t> </a:t>
            </a:r>
            <a:r>
              <a:rPr lang="en-US" sz="2000" dirty="0" err="1" smtClean="0"/>
              <a:t>fungovanie</a:t>
            </a:r>
            <a:r>
              <a:rPr lang="en-US" sz="2000" dirty="0"/>
              <a:t> </a:t>
            </a:r>
            <a:r>
              <a:rPr lang="en-US" sz="2000" dirty="0" err="1" smtClean="0"/>
              <a:t>platforiem</a:t>
            </a:r>
            <a:r>
              <a:rPr lang="en-US" sz="2000" dirty="0" smtClean="0"/>
              <a:t>, </a:t>
            </a:r>
            <a:r>
              <a:rPr lang="en-US" sz="2000" dirty="0" err="1" smtClean="0"/>
              <a:t>počet</a:t>
            </a:r>
            <a:r>
              <a:rPr lang="en-US" sz="2000" dirty="0" smtClean="0"/>
              <a:t> </a:t>
            </a:r>
            <a:r>
              <a:rPr lang="en-US" sz="2000" dirty="0" err="1" smtClean="0"/>
              <a:t>užívateľov</a:t>
            </a:r>
            <a:r>
              <a:rPr lang="en-US" sz="2000" dirty="0" smtClean="0"/>
              <a:t>), </a:t>
            </a:r>
            <a:r>
              <a:rPr lang="en-US" sz="2000" dirty="0" err="1" smtClean="0"/>
              <a:t>napriek</a:t>
            </a:r>
            <a:r>
              <a:rPr lang="en-US" sz="2000" dirty="0" smtClean="0"/>
              <a:t> </a:t>
            </a:r>
            <a:r>
              <a:rPr lang="en-US" sz="2000" dirty="0" err="1" smtClean="0"/>
              <a:t>tomu</a:t>
            </a:r>
            <a:r>
              <a:rPr lang="en-US" sz="2000" dirty="0" smtClean="0"/>
              <a:t> </a:t>
            </a:r>
            <a:r>
              <a:rPr lang="en-US" sz="2000" dirty="0" err="1" smtClean="0"/>
              <a:t>málo</a:t>
            </a:r>
            <a:r>
              <a:rPr lang="en-US" sz="2000" dirty="0" smtClean="0"/>
              <a:t> </a:t>
            </a:r>
            <a:r>
              <a:rPr lang="en-US" sz="2000" dirty="0" err="1" smtClean="0"/>
              <a:t>regulované</a:t>
            </a:r>
            <a:r>
              <a:rPr lang="en-US" sz="2000" dirty="0" smtClean="0"/>
              <a:t> a </a:t>
            </a:r>
            <a:r>
              <a:rPr lang="en-US" sz="2000" dirty="0" err="1" smtClean="0"/>
              <a:t>decentralizované</a:t>
            </a:r>
            <a:r>
              <a:rPr lang="en-US" sz="2000" dirty="0" smtClean="0"/>
              <a:t> </a:t>
            </a:r>
            <a:r>
              <a:rPr lang="en-US" sz="2000" dirty="0" err="1" smtClean="0"/>
              <a:t>odvetvie</a:t>
            </a:r>
            <a:r>
              <a:rPr lang="en-US" sz="20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US" sz="2000" dirty="0" err="1" smtClean="0"/>
              <a:t>Približne</a:t>
            </a:r>
            <a:r>
              <a:rPr lang="en-US" sz="2000" dirty="0" smtClean="0"/>
              <a:t> 25 </a:t>
            </a:r>
            <a:r>
              <a:rPr lang="en-US" sz="2000" dirty="0" err="1" smtClean="0"/>
              <a:t>francúzskych</a:t>
            </a:r>
            <a:r>
              <a:rPr lang="en-US" sz="2000" dirty="0" smtClean="0"/>
              <a:t> </a:t>
            </a:r>
            <a:r>
              <a:rPr lang="en-US" sz="2000" dirty="0" err="1" smtClean="0"/>
              <a:t>platforiem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rozšírilo</a:t>
            </a:r>
            <a:r>
              <a:rPr lang="en-US" sz="2000" dirty="0" smtClean="0"/>
              <a:t> </a:t>
            </a:r>
            <a:r>
              <a:rPr lang="en-US" sz="2000" dirty="0" err="1" smtClean="0"/>
              <a:t>aj</a:t>
            </a:r>
            <a:r>
              <a:rPr lang="en-US" sz="2000" dirty="0" smtClean="0"/>
              <a:t> do </a:t>
            </a:r>
            <a:r>
              <a:rPr lang="en-US" sz="2000" dirty="0" err="1" smtClean="0"/>
              <a:t>iných</a:t>
            </a:r>
            <a:r>
              <a:rPr lang="en-US" sz="2000" dirty="0" smtClean="0"/>
              <a:t> </a:t>
            </a:r>
            <a:r>
              <a:rPr lang="en-US" sz="2000" dirty="0" err="1" smtClean="0"/>
              <a:t>štátov</a:t>
            </a:r>
            <a:r>
              <a:rPr lang="en-US" sz="2000" dirty="0" smtClean="0"/>
              <a:t> EÚ </a:t>
            </a:r>
            <a:r>
              <a:rPr lang="en-US" sz="2000" dirty="0" smtClean="0"/>
              <a:t>(</a:t>
            </a:r>
            <a:r>
              <a:rPr lang="en-US" sz="2000" dirty="0" err="1"/>
              <a:t>Fabo</a:t>
            </a:r>
            <a:r>
              <a:rPr lang="en-US" sz="2000" dirty="0"/>
              <a:t> et al., 2017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59842"/>
            <a:ext cx="8229600" cy="724942"/>
          </a:xfrm>
        </p:spPr>
        <p:txBody>
          <a:bodyPr/>
          <a:lstStyle/>
          <a:p>
            <a:r>
              <a:rPr lang="en-US" b="1" dirty="0" err="1" smtClean="0">
                <a:solidFill>
                  <a:srgbClr val="692020"/>
                </a:solidFill>
              </a:rPr>
              <a:t>Platformová</a:t>
            </a:r>
            <a:r>
              <a:rPr lang="en-US" b="1" dirty="0" smtClean="0">
                <a:solidFill>
                  <a:srgbClr val="692020"/>
                </a:solidFill>
              </a:rPr>
              <a:t> </a:t>
            </a:r>
            <a:r>
              <a:rPr lang="en-US" b="1" dirty="0" err="1" smtClean="0">
                <a:solidFill>
                  <a:srgbClr val="692020"/>
                </a:solidFill>
              </a:rPr>
              <a:t>ekonomika</a:t>
            </a:r>
            <a:endParaRPr lang="en-US" b="1" dirty="0">
              <a:solidFill>
                <a:srgbClr val="6920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7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7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 smtClean="0"/>
              <a:t>Platformy</a:t>
            </a:r>
            <a:r>
              <a:rPr lang="en-US" sz="2000" dirty="0" smtClean="0"/>
              <a:t> </a:t>
            </a:r>
            <a:r>
              <a:rPr lang="en-US" sz="2000" dirty="0" err="1" smtClean="0"/>
              <a:t>kapitálovo</a:t>
            </a:r>
            <a:r>
              <a:rPr lang="en-US" sz="2000" dirty="0" smtClean="0"/>
              <a:t> </a:t>
            </a:r>
            <a:r>
              <a:rPr lang="en-US" sz="2000" dirty="0" err="1" smtClean="0"/>
              <a:t>intenzívne</a:t>
            </a:r>
            <a:r>
              <a:rPr lang="en-US" sz="2000" dirty="0" smtClean="0"/>
              <a:t> a </a:t>
            </a:r>
            <a:r>
              <a:rPr lang="en-US" sz="2000" dirty="0" err="1" smtClean="0"/>
              <a:t>platformy</a:t>
            </a:r>
            <a:r>
              <a:rPr lang="en-US" sz="2000" dirty="0" smtClean="0"/>
              <a:t> </a:t>
            </a:r>
            <a:r>
              <a:rPr lang="en-US" sz="2000" dirty="0" err="1" smtClean="0"/>
              <a:t>intenzívne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pracovnú</a:t>
            </a:r>
            <a:r>
              <a:rPr lang="en-US" sz="2000" dirty="0" smtClean="0"/>
              <a:t> </a:t>
            </a:r>
            <a:r>
              <a:rPr lang="en-US" sz="2000" dirty="0" err="1" smtClean="0"/>
              <a:t>silu</a:t>
            </a:r>
            <a:r>
              <a:rPr lang="en-US" sz="2000" dirty="0" smtClean="0"/>
              <a:t>, </a:t>
            </a:r>
            <a:r>
              <a:rPr lang="en-US" sz="2000" dirty="0" err="1" smtClean="0"/>
              <a:t>jednoduché</a:t>
            </a:r>
            <a:r>
              <a:rPr lang="en-US" sz="2000" dirty="0" smtClean="0"/>
              <a:t> resp. </a:t>
            </a:r>
            <a:r>
              <a:rPr lang="en-US" sz="2000" dirty="0" err="1" smtClean="0"/>
              <a:t>komplexnejšie</a:t>
            </a:r>
            <a:r>
              <a:rPr lang="en-US" sz="2000" dirty="0" smtClean="0"/>
              <a:t> </a:t>
            </a:r>
            <a:r>
              <a:rPr lang="en-US" sz="2000" dirty="0" err="1" smtClean="0"/>
              <a:t>činnosti</a:t>
            </a:r>
            <a:r>
              <a:rPr lang="en-US" sz="2000" dirty="0" smtClean="0"/>
              <a:t>, online </a:t>
            </a:r>
            <a:r>
              <a:rPr lang="en-US" sz="2000" dirty="0" err="1" smtClean="0"/>
              <a:t>alebo</a:t>
            </a:r>
            <a:r>
              <a:rPr lang="en-US" sz="2000" dirty="0" smtClean="0"/>
              <a:t> </a:t>
            </a:r>
            <a:r>
              <a:rPr lang="en-US" sz="2000" dirty="0" err="1" smtClean="0"/>
              <a:t>fyzicky</a:t>
            </a:r>
            <a:r>
              <a:rPr lang="en-US" sz="2000" dirty="0" smtClean="0"/>
              <a:t> </a:t>
            </a:r>
            <a:r>
              <a:rPr lang="en-US" sz="2000" dirty="0" err="1" smtClean="0"/>
              <a:t>vykonávaná</a:t>
            </a:r>
            <a:r>
              <a:rPr lang="en-US" sz="2000" dirty="0" smtClean="0"/>
              <a:t> </a:t>
            </a:r>
            <a:r>
              <a:rPr lang="en-US" sz="2000" dirty="0" err="1" smtClean="0"/>
              <a:t>práca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59842"/>
            <a:ext cx="8229600" cy="724942"/>
          </a:xfrm>
        </p:spPr>
        <p:txBody>
          <a:bodyPr/>
          <a:lstStyle/>
          <a:p>
            <a:r>
              <a:rPr lang="en-US" b="1" dirty="0" err="1" smtClean="0">
                <a:solidFill>
                  <a:srgbClr val="692020"/>
                </a:solidFill>
              </a:rPr>
              <a:t>Druhy</a:t>
            </a:r>
            <a:r>
              <a:rPr lang="en-US" b="1" dirty="0" smtClean="0">
                <a:solidFill>
                  <a:srgbClr val="692020"/>
                </a:solidFill>
              </a:rPr>
              <a:t> </a:t>
            </a:r>
            <a:r>
              <a:rPr lang="en-US" b="1" dirty="0" err="1" smtClean="0">
                <a:solidFill>
                  <a:srgbClr val="692020"/>
                </a:solidFill>
              </a:rPr>
              <a:t>digitálnych</a:t>
            </a:r>
            <a:r>
              <a:rPr lang="en-US" b="1" dirty="0" smtClean="0">
                <a:solidFill>
                  <a:srgbClr val="692020"/>
                </a:solidFill>
              </a:rPr>
              <a:t> </a:t>
            </a:r>
            <a:r>
              <a:rPr lang="en-US" b="1" dirty="0" err="1" smtClean="0">
                <a:solidFill>
                  <a:srgbClr val="692020"/>
                </a:solidFill>
              </a:rPr>
              <a:t>platforiem</a:t>
            </a:r>
            <a:endParaRPr lang="en-US" b="1" dirty="0">
              <a:solidFill>
                <a:srgbClr val="69202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11560" y="2708919"/>
            <a:ext cx="8075240" cy="3888433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</p:spPr>
        <p:txBody>
          <a:bodyPr rot="0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9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78112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C00000"/>
                </a:solidFill>
              </a:rPr>
              <a:t>Francúzsko</a:t>
            </a:r>
            <a:r>
              <a:rPr lang="en-US" sz="2000" b="1" dirty="0" smtClean="0">
                <a:solidFill>
                  <a:srgbClr val="C00000"/>
                </a:solidFill>
              </a:rPr>
              <a:t>: </a:t>
            </a:r>
            <a:r>
              <a:rPr lang="en-US" sz="2000" dirty="0" err="1"/>
              <a:t>Bla</a:t>
            </a:r>
            <a:r>
              <a:rPr lang="en-US" sz="2000" dirty="0"/>
              <a:t> </a:t>
            </a:r>
            <a:r>
              <a:rPr lang="en-US" sz="2000" dirty="0" err="1"/>
              <a:t>Bla</a:t>
            </a:r>
            <a:r>
              <a:rPr lang="en-US" sz="2000" dirty="0"/>
              <a:t> Car, </a:t>
            </a:r>
            <a:r>
              <a:rPr lang="en-US" sz="2000" dirty="0" err="1"/>
              <a:t>AlloVoisins</a:t>
            </a:r>
            <a:r>
              <a:rPr lang="en-US" sz="2000" dirty="0"/>
              <a:t>, Chauffeur </a:t>
            </a:r>
            <a:r>
              <a:rPr lang="en-US" sz="2000" dirty="0" err="1"/>
              <a:t>Prive</a:t>
            </a:r>
            <a:r>
              <a:rPr lang="en-US" sz="2000" dirty="0"/>
              <a:t>́, </a:t>
            </a:r>
            <a:r>
              <a:rPr lang="en-US" sz="2000" dirty="0" err="1"/>
              <a:t>eYeka</a:t>
            </a:r>
            <a:r>
              <a:rPr lang="en-US" sz="2000" dirty="0"/>
              <a:t>, Good Spot, Resto-in, Stuart, </a:t>
            </a:r>
            <a:r>
              <a:rPr lang="en-US" sz="2000" dirty="0" err="1"/>
              <a:t>Vizeat</a:t>
            </a:r>
            <a:r>
              <a:rPr lang="en-US" sz="2000" dirty="0"/>
              <a:t>/</a:t>
            </a:r>
            <a:r>
              <a:rPr lang="en-US" sz="2000" dirty="0" err="1"/>
              <a:t>Eatwith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C00000"/>
                </a:solidFill>
              </a:rPr>
              <a:t>Španielsko</a:t>
            </a:r>
            <a:r>
              <a:rPr lang="sk-SK" sz="2000" b="1" dirty="0" smtClean="0">
                <a:solidFill>
                  <a:srgbClr val="C00000"/>
                </a:solidFill>
              </a:rPr>
              <a:t>: </a:t>
            </a:r>
            <a:r>
              <a:rPr lang="sk-SK" sz="2000" dirty="0" smtClean="0"/>
              <a:t> </a:t>
            </a:r>
            <a:r>
              <a:rPr lang="sk-SK" sz="2000" dirty="0" err="1" smtClean="0"/>
              <a:t>Deliveroo</a:t>
            </a:r>
            <a:r>
              <a:rPr lang="sk-SK" sz="2000" dirty="0" smtClean="0"/>
              <a:t>, </a:t>
            </a:r>
            <a:r>
              <a:rPr lang="sk-SK" sz="2000" dirty="0" err="1" smtClean="0"/>
              <a:t>AirBNB</a:t>
            </a:r>
            <a:r>
              <a:rPr lang="sk-SK" sz="2000" dirty="0" smtClean="0"/>
              <a:t>, Uber, </a:t>
            </a:r>
            <a:r>
              <a:rPr lang="sk-SK" sz="2000" dirty="0" err="1" smtClean="0"/>
              <a:t>BlaBlaCar</a:t>
            </a:r>
            <a:r>
              <a:rPr lang="sk-SK" sz="2000" dirty="0" smtClean="0"/>
              <a:t>                   preprava mestská </a:t>
            </a:r>
            <a:r>
              <a:rPr lang="en-US" sz="2000" dirty="0" smtClean="0"/>
              <a:t>(Uber, </a:t>
            </a:r>
            <a:r>
              <a:rPr lang="en-US" sz="2000" dirty="0" err="1" smtClean="0"/>
              <a:t>poskytovanie</a:t>
            </a:r>
            <a:r>
              <a:rPr lang="en-US" sz="2000" dirty="0" smtClean="0"/>
              <a:t> </a:t>
            </a:r>
            <a:r>
              <a:rPr lang="en-US" sz="2000" dirty="0" err="1" smtClean="0"/>
              <a:t>služby</a:t>
            </a:r>
            <a:r>
              <a:rPr lang="en-US" sz="2000" dirty="0" smtClean="0"/>
              <a:t>) resp. </a:t>
            </a:r>
            <a:r>
              <a:rPr lang="en-US" sz="2000" dirty="0" err="1" smtClean="0"/>
              <a:t>medzimestská</a:t>
            </a:r>
            <a:r>
              <a:rPr lang="en-US" sz="2000" dirty="0" smtClean="0"/>
              <a:t> (</a:t>
            </a:r>
            <a:r>
              <a:rPr lang="en-US" sz="2000" dirty="0" err="1"/>
              <a:t>BlaBlaCar</a:t>
            </a:r>
            <a:r>
              <a:rPr lang="en-US" sz="2000" dirty="0"/>
              <a:t>, </a:t>
            </a:r>
            <a:r>
              <a:rPr lang="en-US" sz="2000" dirty="0" err="1" smtClean="0"/>
              <a:t>príspevok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cestovné</a:t>
            </a:r>
            <a:r>
              <a:rPr lang="en-US" sz="2000" dirty="0" smtClean="0"/>
              <a:t> </a:t>
            </a:r>
            <a:r>
              <a:rPr lang="en-US" sz="2000" dirty="0" err="1" smtClean="0"/>
              <a:t>náklady</a:t>
            </a:r>
            <a:r>
              <a:rPr lang="en-US" sz="2000" dirty="0" smtClean="0"/>
              <a:t>), </a:t>
            </a:r>
            <a:r>
              <a:rPr lang="en-US" sz="2000" dirty="0" err="1" smtClean="0"/>
              <a:t>rozdielny</a:t>
            </a:r>
            <a:r>
              <a:rPr lang="en-US" sz="2000" dirty="0" smtClean="0"/>
              <a:t> </a:t>
            </a:r>
            <a:r>
              <a:rPr lang="en-US" sz="2000" dirty="0" err="1" smtClean="0"/>
              <a:t>prístup</a:t>
            </a:r>
            <a:r>
              <a:rPr lang="en-US" sz="2000" dirty="0" smtClean="0"/>
              <a:t> v </a:t>
            </a:r>
            <a:r>
              <a:rPr lang="en-US" sz="2000" dirty="0" err="1" smtClean="0"/>
              <a:t>legislatíve</a:t>
            </a:r>
            <a:r>
              <a:rPr lang="en-US" sz="2000" dirty="0" smtClean="0"/>
              <a:t> a v </a:t>
            </a:r>
            <a:r>
              <a:rPr lang="en-US" sz="2000" dirty="0" err="1" smtClean="0"/>
              <a:t>sociálnom</a:t>
            </a:r>
            <a:r>
              <a:rPr lang="en-US" sz="2000" dirty="0" smtClean="0"/>
              <a:t> </a:t>
            </a:r>
            <a:r>
              <a:rPr lang="en-US" sz="2000" dirty="0" err="1" smtClean="0"/>
              <a:t>dialógu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C00000"/>
                </a:solidFill>
              </a:rPr>
              <a:t>Belgicko</a:t>
            </a:r>
            <a:r>
              <a:rPr lang="en-US" sz="2000" b="1" dirty="0" smtClean="0">
                <a:solidFill>
                  <a:srgbClr val="C00000"/>
                </a:solidFill>
              </a:rPr>
              <a:t>: </a:t>
            </a:r>
            <a:r>
              <a:rPr lang="en-US" sz="2000" dirty="0"/>
              <a:t>33 </a:t>
            </a:r>
            <a:r>
              <a:rPr lang="en-US" sz="2000" dirty="0" err="1" smtClean="0"/>
              <a:t>oficiálne</a:t>
            </a:r>
            <a:r>
              <a:rPr lang="en-US" sz="2000" dirty="0" smtClean="0"/>
              <a:t> </a:t>
            </a:r>
            <a:r>
              <a:rPr lang="en-US" sz="2000" dirty="0" err="1" smtClean="0"/>
              <a:t>registrovaných</a:t>
            </a:r>
            <a:r>
              <a:rPr lang="en-US" sz="2000" dirty="0" smtClean="0"/>
              <a:t> </a:t>
            </a:r>
            <a:r>
              <a:rPr lang="en-US" sz="2000" dirty="0" err="1" smtClean="0"/>
              <a:t>platforiem</a:t>
            </a:r>
            <a:r>
              <a:rPr lang="en-US" sz="2000" dirty="0" smtClean="0"/>
              <a:t> (</a:t>
            </a:r>
            <a:r>
              <a:rPr lang="en-US" sz="2000" dirty="0" err="1" smtClean="0"/>
              <a:t>ku</a:t>
            </a:r>
            <a:r>
              <a:rPr lang="en-US" sz="2000" dirty="0" smtClean="0"/>
              <a:t> </a:t>
            </a:r>
            <a:r>
              <a:rPr lang="en-US" sz="2000" dirty="0" err="1" smtClean="0"/>
              <a:t>koncu</a:t>
            </a:r>
            <a:r>
              <a:rPr lang="en-US" sz="2000" dirty="0" smtClean="0"/>
              <a:t> 2017</a:t>
            </a:r>
            <a:r>
              <a:rPr lang="en-US" sz="2000" dirty="0"/>
              <a:t>), </a:t>
            </a:r>
            <a:r>
              <a:rPr lang="en-US" sz="2000" dirty="0" err="1" smtClean="0"/>
              <a:t>vrátane</a:t>
            </a:r>
            <a:r>
              <a:rPr lang="en-US" sz="2000" dirty="0" smtClean="0"/>
              <a:t> </a:t>
            </a:r>
            <a:r>
              <a:rPr lang="en-US" sz="2000" dirty="0"/>
              <a:t>Uber, </a:t>
            </a:r>
            <a:r>
              <a:rPr lang="en-US" sz="2000" dirty="0" err="1"/>
              <a:t>AirBNB</a:t>
            </a:r>
            <a:r>
              <a:rPr lang="en-US" sz="2000" dirty="0"/>
              <a:t>, </a:t>
            </a:r>
            <a:r>
              <a:rPr lang="en-US" sz="2000" dirty="0" err="1"/>
              <a:t>Deliveroo</a:t>
            </a:r>
            <a:r>
              <a:rPr lang="en-US" sz="2000" dirty="0"/>
              <a:t>, </a:t>
            </a:r>
            <a:r>
              <a:rPr lang="en-US" sz="2000" dirty="0" err="1"/>
              <a:t>UberEats</a:t>
            </a:r>
            <a:r>
              <a:rPr lang="en-US" sz="2000" dirty="0"/>
              <a:t>, </a:t>
            </a:r>
            <a:r>
              <a:rPr lang="en-US" sz="2000" dirty="0" err="1"/>
              <a:t>SMart</a:t>
            </a:r>
            <a:r>
              <a:rPr lang="en-US" sz="2000" dirty="0"/>
              <a:t>, </a:t>
            </a:r>
            <a:r>
              <a:rPr lang="en-US" sz="2000" dirty="0" err="1"/>
              <a:t>Helpper</a:t>
            </a:r>
            <a:r>
              <a:rPr lang="en-US" sz="2000" dirty="0"/>
              <a:t>, Bringer</a:t>
            </a:r>
            <a:r>
              <a:rPr lang="en-US" sz="2000" dirty="0" smtClean="0"/>
              <a:t>, </a:t>
            </a:r>
            <a:r>
              <a:rPr lang="en-US" sz="2000" dirty="0" err="1" smtClean="0"/>
              <a:t>atď</a:t>
            </a:r>
            <a:r>
              <a:rPr lang="en-US" sz="2000" dirty="0" smtClean="0"/>
              <a:t>. 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C00000"/>
                </a:solidFill>
              </a:rPr>
              <a:t>Dánsko</a:t>
            </a:r>
            <a:r>
              <a:rPr lang="en-US" sz="2000" b="1" dirty="0" smtClean="0">
                <a:solidFill>
                  <a:srgbClr val="C00000"/>
                </a:solidFill>
              </a:rPr>
              <a:t>: </a:t>
            </a:r>
            <a:r>
              <a:rPr lang="en-US" sz="2000" dirty="0"/>
              <a:t>Consultant, </a:t>
            </a:r>
            <a:r>
              <a:rPr lang="en-US" sz="2000" dirty="0" err="1"/>
              <a:t>Upwork</a:t>
            </a:r>
            <a:r>
              <a:rPr lang="en-US" sz="2000" dirty="0"/>
              <a:t>, 3F Transport, </a:t>
            </a:r>
            <a:r>
              <a:rPr lang="en-US" sz="2000" dirty="0" smtClean="0"/>
              <a:t>Uber (</a:t>
            </a:r>
            <a:r>
              <a:rPr lang="en-US" sz="2000" dirty="0" err="1" smtClean="0"/>
              <a:t>zrušená</a:t>
            </a:r>
            <a:r>
              <a:rPr lang="en-US" sz="2000" dirty="0" smtClean="0"/>
              <a:t> </a:t>
            </a:r>
            <a:r>
              <a:rPr lang="en-US" sz="2000" dirty="0" err="1" smtClean="0"/>
              <a:t>činnosť</a:t>
            </a:r>
            <a:r>
              <a:rPr lang="en-US" sz="2000" dirty="0" smtClean="0"/>
              <a:t>), </a:t>
            </a:r>
            <a:r>
              <a:rPr lang="en-US" sz="2000" dirty="0" err="1"/>
              <a:t>Dansommer</a:t>
            </a:r>
            <a:r>
              <a:rPr lang="en-US" sz="2000" dirty="0"/>
              <a:t>, </a:t>
            </a:r>
            <a:r>
              <a:rPr lang="en-US" sz="2000" dirty="0" err="1"/>
              <a:t>GoMore</a:t>
            </a:r>
            <a:r>
              <a:rPr lang="en-US" sz="2000" dirty="0"/>
              <a:t>, Happy Helper, </a:t>
            </a:r>
            <a:r>
              <a:rPr lang="en-US" sz="2000" dirty="0" err="1" smtClean="0"/>
              <a:t>Chabber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b="1" dirty="0" err="1" smtClean="0">
                <a:solidFill>
                  <a:srgbClr val="C00000"/>
                </a:solidFill>
              </a:rPr>
              <a:t>Maďarsko</a:t>
            </a:r>
            <a:r>
              <a:rPr lang="en-US" sz="2000" b="1" dirty="0" smtClean="0">
                <a:solidFill>
                  <a:srgbClr val="C00000"/>
                </a:solidFill>
              </a:rPr>
              <a:t>: </a:t>
            </a:r>
            <a:r>
              <a:rPr lang="en-US" sz="2000" dirty="0" smtClean="0"/>
              <a:t>Uber (</a:t>
            </a:r>
            <a:r>
              <a:rPr lang="en-US" sz="2000" dirty="0" err="1" smtClean="0"/>
              <a:t>zrušená</a:t>
            </a:r>
            <a:r>
              <a:rPr lang="en-US" sz="2000" dirty="0" smtClean="0"/>
              <a:t> </a:t>
            </a:r>
            <a:r>
              <a:rPr lang="en-US" sz="2000" dirty="0" err="1" smtClean="0"/>
              <a:t>činnosť</a:t>
            </a:r>
            <a:r>
              <a:rPr lang="en-US" sz="2000" dirty="0" smtClean="0"/>
              <a:t>), </a:t>
            </a:r>
            <a:r>
              <a:rPr lang="en-US" sz="2000" dirty="0" err="1" smtClean="0"/>
              <a:t>Taxify</a:t>
            </a:r>
            <a:r>
              <a:rPr lang="en-US" sz="2000" dirty="0" smtClean="0"/>
              <a:t>, </a:t>
            </a:r>
            <a:r>
              <a:rPr lang="en-US" sz="2000" dirty="0" err="1" smtClean="0"/>
              <a:t>Bebiszitter</a:t>
            </a:r>
            <a:r>
              <a:rPr lang="en-US" sz="2000" dirty="0" smtClean="0"/>
              <a:t>, </a:t>
            </a:r>
            <a:r>
              <a:rPr lang="en-US" sz="2000" dirty="0" err="1" smtClean="0"/>
              <a:t>AirBNB</a:t>
            </a: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03858"/>
            <a:ext cx="8435280" cy="724942"/>
          </a:xfrm>
        </p:spPr>
        <p:txBody>
          <a:bodyPr/>
          <a:lstStyle/>
          <a:p>
            <a:r>
              <a:rPr lang="en-US" b="1" dirty="0" err="1" smtClean="0">
                <a:solidFill>
                  <a:srgbClr val="692020"/>
                </a:solidFill>
              </a:rPr>
              <a:t>Príklady</a:t>
            </a:r>
            <a:r>
              <a:rPr lang="en-US" b="1" dirty="0" smtClean="0">
                <a:solidFill>
                  <a:srgbClr val="692020"/>
                </a:solidFill>
              </a:rPr>
              <a:t> </a:t>
            </a:r>
            <a:r>
              <a:rPr lang="en-US" b="1" dirty="0" err="1" smtClean="0">
                <a:solidFill>
                  <a:srgbClr val="692020"/>
                </a:solidFill>
              </a:rPr>
              <a:t>digitálnych</a:t>
            </a:r>
            <a:r>
              <a:rPr lang="en-US" b="1" dirty="0" smtClean="0">
                <a:solidFill>
                  <a:srgbClr val="692020"/>
                </a:solidFill>
              </a:rPr>
              <a:t> </a:t>
            </a:r>
            <a:r>
              <a:rPr lang="en-US" b="1" dirty="0" err="1" smtClean="0">
                <a:solidFill>
                  <a:srgbClr val="692020"/>
                </a:solidFill>
              </a:rPr>
              <a:t>platforiem</a:t>
            </a:r>
            <a:endParaRPr lang="en-US" b="1" dirty="0">
              <a:solidFill>
                <a:srgbClr val="692020"/>
              </a:solidFill>
            </a:endParaRPr>
          </a:p>
        </p:txBody>
      </p:sp>
      <p:sp>
        <p:nvSpPr>
          <p:cNvPr id="2" name="AutoShape 2" descr="laBlaCar"/>
          <p:cNvSpPr>
            <a:spLocks noChangeAspect="1" noChangeArrowheads="1"/>
          </p:cNvSpPr>
          <p:nvPr/>
        </p:nvSpPr>
        <p:spPr bwMode="auto">
          <a:xfrm>
            <a:off x="0" y="1"/>
            <a:ext cx="1209675" cy="18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59842"/>
            <a:ext cx="8433420" cy="724942"/>
          </a:xfrm>
        </p:spPr>
        <p:txBody>
          <a:bodyPr/>
          <a:lstStyle/>
          <a:p>
            <a:r>
              <a:rPr lang="en-US" sz="4200" b="1" dirty="0" err="1" smtClean="0">
                <a:solidFill>
                  <a:srgbClr val="692020"/>
                </a:solidFill>
              </a:rPr>
              <a:t>Príklady</a:t>
            </a:r>
            <a:r>
              <a:rPr lang="en-US" sz="4200" b="1" dirty="0" smtClean="0">
                <a:solidFill>
                  <a:srgbClr val="692020"/>
                </a:solidFill>
              </a:rPr>
              <a:t> </a:t>
            </a:r>
            <a:r>
              <a:rPr lang="en-US" sz="4200" b="1" dirty="0" err="1" smtClean="0">
                <a:solidFill>
                  <a:srgbClr val="692020"/>
                </a:solidFill>
              </a:rPr>
              <a:t>Belgicko</a:t>
            </a:r>
            <a:endParaRPr lang="en-US" sz="4200" b="1" dirty="0">
              <a:solidFill>
                <a:srgbClr val="69202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09630"/>
            <a:ext cx="382676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charset="0"/>
              </a:rPr>
              <a:t>Bringer</a:t>
            </a:r>
            <a:r>
              <a:rPr lang="en-US" sz="2400" dirty="0">
                <a:latin typeface="Calibri" charset="0"/>
              </a:rPr>
              <a:t>: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latin typeface="Calibri" charset="0"/>
              </a:rPr>
              <a:t>Platforma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národnej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pošty</a:t>
            </a:r>
            <a:r>
              <a:rPr lang="en-US" dirty="0" smtClean="0">
                <a:latin typeface="Calibri" charset="0"/>
              </a:rPr>
              <a:t>, </a:t>
            </a:r>
            <a:r>
              <a:rPr lang="en-US" dirty="0" err="1" smtClean="0">
                <a:latin typeface="Calibri" charset="0"/>
              </a:rPr>
              <a:t>funguje</a:t>
            </a:r>
            <a:r>
              <a:rPr lang="en-US" dirty="0" smtClean="0">
                <a:latin typeface="Calibri" charset="0"/>
              </a:rPr>
              <a:t> od </a:t>
            </a:r>
            <a:r>
              <a:rPr lang="en-US" dirty="0" err="1" smtClean="0">
                <a:latin typeface="Calibri" charset="0"/>
              </a:rPr>
              <a:t>roku</a:t>
            </a:r>
            <a:r>
              <a:rPr lang="en-US" dirty="0" smtClean="0">
                <a:latin typeface="Calibri" charset="0"/>
              </a:rPr>
              <a:t> 2016, </a:t>
            </a:r>
            <a:r>
              <a:rPr lang="en-US" dirty="0" err="1" smtClean="0">
                <a:latin typeface="Calibri" charset="0"/>
              </a:rPr>
              <a:t>pilotný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projekt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implementovaný</a:t>
            </a:r>
            <a:r>
              <a:rPr lang="en-US" dirty="0" smtClean="0">
                <a:latin typeface="Calibri" charset="0"/>
              </a:rPr>
              <a:t> v </a:t>
            </a:r>
            <a:r>
              <a:rPr lang="en-US" dirty="0" err="1" smtClean="0">
                <a:latin typeface="Calibri" charset="0"/>
              </a:rPr>
              <a:t>Antverpách</a:t>
            </a:r>
            <a:r>
              <a:rPr lang="en-US" dirty="0" smtClean="0">
                <a:latin typeface="Calibri" charset="0"/>
              </a:rPr>
              <a:t> </a:t>
            </a:r>
            <a:endParaRPr lang="en-US" dirty="0">
              <a:latin typeface="ArialM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latin typeface="Calibri" charset="0"/>
              </a:rPr>
              <a:t>Každý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sa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môže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zaregistrovať</a:t>
            </a:r>
            <a:r>
              <a:rPr lang="en-US" dirty="0" smtClean="0">
                <a:latin typeface="Calibri" charset="0"/>
              </a:rPr>
              <a:t> v </a:t>
            </a:r>
            <a:r>
              <a:rPr lang="en-US" dirty="0" err="1" smtClean="0">
                <a:latin typeface="Calibri" charset="0"/>
              </a:rPr>
              <a:t>platforme</a:t>
            </a:r>
            <a:r>
              <a:rPr lang="en-US" dirty="0" smtClean="0">
                <a:latin typeface="Calibri" charset="0"/>
              </a:rPr>
              <a:t> a </a:t>
            </a:r>
            <a:r>
              <a:rPr lang="en-US" dirty="0" err="1" smtClean="0">
                <a:latin typeface="Calibri" charset="0"/>
              </a:rPr>
              <a:t>roznášať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balíčky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vo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svojej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štvrti</a:t>
            </a:r>
            <a:r>
              <a:rPr lang="en-US" dirty="0" smtClean="0">
                <a:latin typeface="Calibri" charset="0"/>
              </a:rPr>
              <a:t>  </a:t>
            </a:r>
            <a:endParaRPr lang="en-US" dirty="0">
              <a:latin typeface="ArialM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latin typeface="Calibri" charset="0"/>
              </a:rPr>
              <a:t>Kritika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odborov</a:t>
            </a:r>
            <a:r>
              <a:rPr lang="en-US" dirty="0" smtClean="0">
                <a:latin typeface="Calibri" charset="0"/>
              </a:rPr>
              <a:t>: </a:t>
            </a:r>
            <a:r>
              <a:rPr lang="en-US" dirty="0" err="1" smtClean="0">
                <a:latin typeface="Calibri" charset="0"/>
              </a:rPr>
              <a:t>rast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konkurencie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medzi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riadnymi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zamestnancami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pošty</a:t>
            </a:r>
            <a:r>
              <a:rPr lang="en-US" dirty="0" smtClean="0">
                <a:latin typeface="Calibri" charset="0"/>
              </a:rPr>
              <a:t> a </a:t>
            </a:r>
            <a:r>
              <a:rPr lang="en-US" dirty="0" err="1" smtClean="0">
                <a:latin typeface="Calibri" charset="0"/>
              </a:rPr>
              <a:t>platformovými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pracovníkmi</a:t>
            </a:r>
            <a:r>
              <a:rPr lang="en-US" dirty="0" smtClean="0">
                <a:latin typeface="Calibri" charset="0"/>
              </a:rPr>
              <a:t> pre </a:t>
            </a:r>
            <a:r>
              <a:rPr lang="en-US" dirty="0" err="1" smtClean="0">
                <a:latin typeface="Calibri" charset="0"/>
              </a:rPr>
              <a:t>poštu</a:t>
            </a:r>
            <a:r>
              <a:rPr lang="en-US" dirty="0" smtClean="0">
                <a:latin typeface="Calibri" charset="0"/>
              </a:rPr>
              <a:t>  </a:t>
            </a:r>
            <a:endParaRPr lang="en-US" dirty="0">
              <a:latin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1000" dirty="0">
              <a:latin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000" dirty="0" err="1" smtClean="0">
                <a:latin typeface="Calibri" charset="0"/>
              </a:rPr>
              <a:t>Zdroj</a:t>
            </a:r>
            <a:r>
              <a:rPr lang="en-US" sz="1000" dirty="0" smtClean="0">
                <a:latin typeface="Calibri" charset="0"/>
              </a:rPr>
              <a:t>: </a:t>
            </a:r>
            <a:r>
              <a:rPr lang="en-US" sz="1000" dirty="0"/>
              <a:t>Jonas </a:t>
            </a:r>
            <a:r>
              <a:rPr lang="en-US" sz="1000" dirty="0" err="1"/>
              <a:t>Hamers</a:t>
            </a:r>
            <a:r>
              <a:rPr lang="en-US" sz="1000" dirty="0"/>
              <a:t> / </a:t>
            </a:r>
            <a:r>
              <a:rPr lang="en-US" sz="1000" dirty="0" err="1"/>
              <a:t>ImageGlobe</a:t>
            </a:r>
            <a:endParaRPr lang="en-US" sz="1000" dirty="0">
              <a:latin typeface="Calibri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8620" y="1609630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latin typeface="Calibri" charset="0"/>
              </a:rPr>
              <a:t>Helpper</a:t>
            </a:r>
            <a:r>
              <a:rPr lang="en-US" sz="2400" dirty="0">
                <a:latin typeface="Calibri" charset="0"/>
              </a:rPr>
              <a:t>: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latin typeface="Calibri" charset="0"/>
              </a:rPr>
              <a:t>Spája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starších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občanov</a:t>
            </a:r>
            <a:r>
              <a:rPr lang="en-US" dirty="0" smtClean="0">
                <a:latin typeface="Calibri" charset="0"/>
              </a:rPr>
              <a:t> a </a:t>
            </a:r>
            <a:r>
              <a:rPr lang="en-US" dirty="0" err="1" smtClean="0">
                <a:latin typeface="Calibri" charset="0"/>
              </a:rPr>
              <a:t>občanov</a:t>
            </a:r>
            <a:r>
              <a:rPr lang="en-US" dirty="0" smtClean="0">
                <a:latin typeface="Calibri" charset="0"/>
              </a:rPr>
              <a:t> s </a:t>
            </a:r>
            <a:r>
              <a:rPr lang="en-US" dirty="0" err="1" smtClean="0">
                <a:latin typeface="Calibri" charset="0"/>
              </a:rPr>
              <a:t>chronickými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ochoreniami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alebo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postihnutím</a:t>
            </a:r>
            <a:r>
              <a:rPr lang="en-US" dirty="0" smtClean="0">
                <a:latin typeface="Calibri" charset="0"/>
              </a:rPr>
              <a:t> s </a:t>
            </a:r>
            <a:r>
              <a:rPr lang="en-US" dirty="0" err="1" smtClean="0">
                <a:latin typeface="Calibri" charset="0"/>
              </a:rPr>
              <a:t>pracovníkmi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zabezpečujúcimi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opatrovateľské</a:t>
            </a:r>
            <a:r>
              <a:rPr lang="en-US" dirty="0" smtClean="0">
                <a:latin typeface="Calibri" charset="0"/>
              </a:rPr>
              <a:t> a </a:t>
            </a:r>
            <a:r>
              <a:rPr lang="en-US" dirty="0" err="1" smtClean="0">
                <a:latin typeface="Calibri" charset="0"/>
              </a:rPr>
              <a:t>pomocné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práce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nemedického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charakteru</a:t>
            </a:r>
            <a:r>
              <a:rPr lang="en-US" dirty="0" smtClean="0">
                <a:latin typeface="Calibri" charset="0"/>
              </a:rPr>
              <a:t> (</a:t>
            </a:r>
            <a:r>
              <a:rPr lang="en-US" dirty="0" err="1" smtClean="0">
                <a:latin typeface="Calibri" charset="0"/>
              </a:rPr>
              <a:t>napr</a:t>
            </a:r>
            <a:r>
              <a:rPr lang="en-US" dirty="0" smtClean="0">
                <a:latin typeface="Calibri" charset="0"/>
              </a:rPr>
              <a:t>. </a:t>
            </a:r>
            <a:r>
              <a:rPr lang="en-US" dirty="0" err="1">
                <a:latin typeface="Calibri" charset="0"/>
              </a:rPr>
              <a:t>u</a:t>
            </a:r>
            <a:r>
              <a:rPr lang="en-US" dirty="0" err="1" smtClean="0">
                <a:latin typeface="Calibri" charset="0"/>
              </a:rPr>
              <a:t>pratovanie</a:t>
            </a:r>
            <a:r>
              <a:rPr lang="en-US" dirty="0" smtClean="0">
                <a:latin typeface="Calibri" charset="0"/>
              </a:rPr>
              <a:t>, </a:t>
            </a:r>
            <a:r>
              <a:rPr lang="en-US" dirty="0" err="1" smtClean="0">
                <a:latin typeface="Calibri" charset="0"/>
              </a:rPr>
              <a:t>nakupovanie</a:t>
            </a:r>
            <a:r>
              <a:rPr lang="en-US" dirty="0" smtClean="0">
                <a:latin typeface="Calibri" charset="0"/>
              </a:rPr>
              <a:t>, </a:t>
            </a:r>
            <a:r>
              <a:rPr lang="en-US" dirty="0" err="1" smtClean="0">
                <a:latin typeface="Calibri" charset="0"/>
              </a:rPr>
              <a:t>varenie</a:t>
            </a:r>
            <a:r>
              <a:rPr lang="en-US" dirty="0" smtClean="0">
                <a:latin typeface="Calibri" charset="0"/>
              </a:rPr>
              <a:t>) </a:t>
            </a:r>
            <a:r>
              <a:rPr lang="en-US" dirty="0" err="1" smtClean="0">
                <a:latin typeface="Calibri" charset="0"/>
              </a:rPr>
              <a:t>Platforma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získala</a:t>
            </a:r>
            <a:r>
              <a:rPr lang="en-US" dirty="0" smtClean="0">
                <a:latin typeface="Calibri" charset="0"/>
              </a:rPr>
              <a:t> pre </a:t>
            </a:r>
            <a:r>
              <a:rPr lang="en-US" dirty="0" err="1" smtClean="0">
                <a:latin typeface="Calibri" charset="0"/>
              </a:rPr>
              <a:t>svoju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činnosť</a:t>
            </a:r>
            <a:r>
              <a:rPr lang="en-US" dirty="0" smtClean="0">
                <a:latin typeface="Calibri" charset="0"/>
              </a:rPr>
              <a:t> grant 1 mil EUR od </a:t>
            </a:r>
            <a:r>
              <a:rPr lang="en-US" dirty="0" err="1" smtClean="0">
                <a:latin typeface="Calibri" charset="0"/>
              </a:rPr>
              <a:t>Carevolution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(</a:t>
            </a:r>
            <a:r>
              <a:rPr lang="en-US" dirty="0" smtClean="0">
                <a:latin typeface="Calibri" charset="0"/>
              </a:rPr>
              <a:t>fond pre </a:t>
            </a:r>
            <a:r>
              <a:rPr lang="en-US" dirty="0" err="1" smtClean="0">
                <a:latin typeface="Calibri" charset="0"/>
              </a:rPr>
              <a:t>inovácie</a:t>
            </a:r>
            <a:r>
              <a:rPr lang="en-US" dirty="0" smtClean="0">
                <a:latin typeface="Calibri" charset="0"/>
              </a:rPr>
              <a:t> v </a:t>
            </a:r>
            <a:r>
              <a:rPr lang="en-US" dirty="0" err="1" smtClean="0">
                <a:latin typeface="Calibri" charset="0"/>
              </a:rPr>
              <a:t>sociálnych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službách</a:t>
            </a:r>
            <a:r>
              <a:rPr lang="en-US" dirty="0" smtClean="0">
                <a:latin typeface="Calibri" charset="0"/>
              </a:rPr>
              <a:t>) v </a:t>
            </a:r>
            <a:r>
              <a:rPr lang="en-US" dirty="0" err="1" smtClean="0">
                <a:latin typeface="Calibri" charset="0"/>
              </a:rPr>
              <a:t>máji</a:t>
            </a:r>
            <a:r>
              <a:rPr lang="en-US" dirty="0" smtClean="0">
                <a:latin typeface="Calibri" charset="0"/>
              </a:rPr>
              <a:t> 2018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>
                <a:latin typeface="Calibri" charset="0"/>
              </a:rPr>
              <a:t>Spolupracuje</a:t>
            </a:r>
            <a:r>
              <a:rPr lang="en-US" dirty="0" smtClean="0">
                <a:latin typeface="Calibri" charset="0"/>
              </a:rPr>
              <a:t> s 2 </a:t>
            </a:r>
            <a:r>
              <a:rPr lang="en-US" dirty="0" err="1" smtClean="0">
                <a:latin typeface="Calibri" charset="0"/>
              </a:rPr>
              <a:t>veľkými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zdravotnými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poisťovňami</a:t>
            </a:r>
            <a:r>
              <a:rPr lang="en-US" dirty="0" smtClean="0">
                <a:latin typeface="Calibri" charset="0"/>
              </a:rPr>
              <a:t> (</a:t>
            </a:r>
            <a:r>
              <a:rPr lang="en-US" dirty="0" err="1" smtClean="0">
                <a:latin typeface="Calibri" charset="0"/>
              </a:rPr>
              <a:t>Partena</a:t>
            </a:r>
            <a:r>
              <a:rPr lang="en-US" dirty="0">
                <a:latin typeface="Calibri" charset="0"/>
              </a:rPr>
              <a:t>, OZ), 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      </a:t>
            </a:r>
            <a:r>
              <a:rPr lang="en-US" dirty="0" err="1" smtClean="0">
                <a:latin typeface="Calibri" charset="0"/>
              </a:rPr>
              <a:t>preplácaná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starostlivosť</a:t>
            </a:r>
            <a:r>
              <a:rPr lang="en-US" dirty="0" smtClean="0">
                <a:latin typeface="Calibri" charset="0"/>
              </a:rPr>
              <a:t> </a:t>
            </a:r>
          </a:p>
          <a:p>
            <a:r>
              <a:rPr lang="en-US" dirty="0" smtClean="0">
                <a:latin typeface="Calibri" charset="0"/>
              </a:rPr>
              <a:t>      a </a:t>
            </a:r>
            <a:r>
              <a:rPr lang="en-US" dirty="0" err="1" smtClean="0">
                <a:latin typeface="Calibri" charset="0"/>
              </a:rPr>
              <a:t>podpora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      </a:t>
            </a:r>
            <a:r>
              <a:rPr lang="en-US" dirty="0" err="1" smtClean="0">
                <a:latin typeface="Calibri" charset="0"/>
              </a:rPr>
              <a:t>tejto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formy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pomoci</a:t>
            </a:r>
            <a:r>
              <a:rPr lang="en-US" dirty="0" smtClean="0">
                <a:latin typeface="Calibri" charset="0"/>
              </a:rPr>
              <a:t> </a:t>
            </a:r>
          </a:p>
          <a:p>
            <a:r>
              <a:rPr lang="en-US" dirty="0" smtClean="0">
                <a:latin typeface="Calibri" charset="0"/>
              </a:rPr>
              <a:t>      zo </a:t>
            </a:r>
            <a:r>
              <a:rPr lang="en-US" dirty="0" err="1" smtClean="0">
                <a:latin typeface="Calibri" charset="0"/>
              </a:rPr>
              <a:t>strany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poisťovní</a:t>
            </a:r>
            <a:r>
              <a:rPr lang="en-US" dirty="0" smtClean="0">
                <a:latin typeface="Calibri" charset="0"/>
              </a:rPr>
              <a:t> </a:t>
            </a:r>
            <a:endParaRPr lang="en-US" dirty="0">
              <a:effectLst/>
            </a:endParaRPr>
          </a:p>
        </p:txBody>
      </p:sp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72" y="4841284"/>
            <a:ext cx="2987824" cy="1680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048" y="4767998"/>
            <a:ext cx="2074416" cy="19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C00000"/>
                </a:solidFill>
              </a:rPr>
              <a:t>Sezónny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charakter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práce</a:t>
            </a:r>
            <a:r>
              <a:rPr lang="en-US" sz="2000" b="1" dirty="0" smtClean="0">
                <a:solidFill>
                  <a:srgbClr val="C00000"/>
                </a:solidFill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</a:rPr>
              <a:t>neistota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pravidelného</a:t>
            </a:r>
            <a:r>
              <a:rPr lang="en-US" sz="2000" b="1" dirty="0" smtClean="0">
                <a:solidFill>
                  <a:srgbClr val="C00000"/>
                </a:solidFill>
              </a:rPr>
              <a:t> a </a:t>
            </a:r>
            <a:r>
              <a:rPr lang="en-US" sz="2000" b="1" dirty="0" err="1" smtClean="0">
                <a:solidFill>
                  <a:srgbClr val="C00000"/>
                </a:solidFill>
              </a:rPr>
              <a:t>dostatočného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príjmu</a:t>
            </a:r>
            <a:endParaRPr lang="en-US" sz="2000" b="1" dirty="0">
              <a:solidFill>
                <a:srgbClr val="C0000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C00000"/>
                </a:solidFill>
              </a:rPr>
              <a:t>Otázka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štatútu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zamestnanca</a:t>
            </a:r>
            <a:endParaRPr lang="en-US" sz="2000" b="1" dirty="0">
              <a:solidFill>
                <a:srgbClr val="C00000"/>
              </a:solidFill>
            </a:endParaRPr>
          </a:p>
          <a:p>
            <a:pPr marL="304800" indent="-266700">
              <a:spcAft>
                <a:spcPts val="0"/>
              </a:spcAft>
            </a:pPr>
            <a:r>
              <a:rPr lang="en-US" sz="2000" dirty="0" err="1" smtClean="0"/>
              <a:t>Zamestnanec</a:t>
            </a:r>
            <a:r>
              <a:rPr lang="en-US" sz="2000" dirty="0" smtClean="0"/>
              <a:t> </a:t>
            </a:r>
            <a:r>
              <a:rPr lang="en-US" sz="2000" dirty="0" err="1" smtClean="0"/>
              <a:t>alebo</a:t>
            </a:r>
            <a:r>
              <a:rPr lang="en-US" sz="2000" dirty="0" smtClean="0"/>
              <a:t> </a:t>
            </a:r>
            <a:r>
              <a:rPr lang="en-US" sz="2000" dirty="0" err="1" smtClean="0"/>
              <a:t>živnostník</a:t>
            </a:r>
            <a:r>
              <a:rPr lang="en-US" sz="2000" dirty="0" smtClean="0"/>
              <a:t>/</a:t>
            </a:r>
            <a:r>
              <a:rPr lang="en-US" sz="2000" dirty="0" err="1" smtClean="0"/>
              <a:t>podnikateľ</a:t>
            </a:r>
            <a:r>
              <a:rPr lang="en-US" sz="2000" dirty="0" smtClean="0"/>
              <a:t>?</a:t>
            </a:r>
            <a:endParaRPr lang="en-US" sz="2000" dirty="0"/>
          </a:p>
          <a:p>
            <a:pPr marL="304800" indent="-266700">
              <a:spcAft>
                <a:spcPts val="0"/>
              </a:spcAft>
            </a:pPr>
            <a:r>
              <a:rPr lang="en-US" sz="2000" dirty="0" err="1" smtClean="0"/>
              <a:t>Kategorizácia</a:t>
            </a:r>
            <a:r>
              <a:rPr lang="en-US" sz="2000" dirty="0" smtClean="0"/>
              <a:t> pod </a:t>
            </a:r>
            <a:r>
              <a:rPr lang="en-US" sz="2000" dirty="0" err="1" smtClean="0"/>
              <a:t>pojmy</a:t>
            </a:r>
            <a:r>
              <a:rPr lang="en-US" sz="2000" dirty="0" smtClean="0"/>
              <a:t> </a:t>
            </a:r>
            <a:r>
              <a:rPr lang="en-US" sz="2000" dirty="0" err="1" smtClean="0"/>
              <a:t>príležitostná</a:t>
            </a:r>
            <a:r>
              <a:rPr lang="en-US" sz="2000" dirty="0" smtClean="0"/>
              <a:t> </a:t>
            </a:r>
            <a:r>
              <a:rPr lang="en-US" sz="2000" dirty="0" err="1" smtClean="0"/>
              <a:t>práca</a:t>
            </a:r>
            <a:r>
              <a:rPr lang="en-US" sz="2000" dirty="0" smtClean="0"/>
              <a:t>, </a:t>
            </a:r>
            <a:r>
              <a:rPr lang="en-US" sz="2000" dirty="0" err="1" smtClean="0"/>
              <a:t>domácka</a:t>
            </a:r>
            <a:r>
              <a:rPr lang="en-US" sz="2000" dirty="0" smtClean="0"/>
              <a:t> </a:t>
            </a:r>
            <a:r>
              <a:rPr lang="en-US" sz="2000" dirty="0" err="1" smtClean="0"/>
              <a:t>práca</a:t>
            </a:r>
            <a:r>
              <a:rPr lang="en-US" sz="2000" dirty="0" smtClean="0"/>
              <a:t>, </a:t>
            </a:r>
            <a:r>
              <a:rPr lang="en-US" sz="2000" dirty="0" err="1" smtClean="0"/>
              <a:t>dobrovoľníctvo</a:t>
            </a:r>
            <a:r>
              <a:rPr lang="en-US" sz="2000" dirty="0" smtClean="0"/>
              <a:t> </a:t>
            </a:r>
            <a:endParaRPr lang="en-US" sz="2000" dirty="0"/>
          </a:p>
          <a:p>
            <a:pPr marL="304800" indent="-266700">
              <a:spcAft>
                <a:spcPts val="0"/>
              </a:spcAft>
            </a:pPr>
            <a:r>
              <a:rPr lang="en-US" sz="2000" dirty="0" err="1" smtClean="0"/>
              <a:t>Diskusia</a:t>
            </a:r>
            <a:r>
              <a:rPr lang="en-US" sz="2000" dirty="0" smtClean="0"/>
              <a:t> </a:t>
            </a:r>
            <a:r>
              <a:rPr lang="en-US" sz="2000" dirty="0" err="1" smtClean="0"/>
              <a:t>či</a:t>
            </a:r>
            <a:r>
              <a:rPr lang="en-US" sz="2000" dirty="0" smtClean="0"/>
              <a:t> je </a:t>
            </a:r>
            <a:r>
              <a:rPr lang="en-US" sz="2000" dirty="0" err="1" smtClean="0"/>
              <a:t>vhodné</a:t>
            </a:r>
            <a:r>
              <a:rPr lang="en-US" sz="2000" dirty="0" smtClean="0"/>
              <a:t> </a:t>
            </a:r>
            <a:r>
              <a:rPr lang="en-US" sz="2000" dirty="0" err="1" smtClean="0"/>
              <a:t>zaviesť</a:t>
            </a:r>
            <a:r>
              <a:rPr lang="en-US" sz="2000" dirty="0" smtClean="0"/>
              <a:t> do </a:t>
            </a:r>
            <a:r>
              <a:rPr lang="en-US" sz="2000" dirty="0" err="1" smtClean="0"/>
              <a:t>legislatívy</a:t>
            </a:r>
            <a:r>
              <a:rPr lang="en-US" sz="2000" dirty="0" smtClean="0"/>
              <a:t> </a:t>
            </a:r>
            <a:r>
              <a:rPr lang="en-US" sz="2000" dirty="0" err="1" smtClean="0"/>
              <a:t>inštitút</a:t>
            </a:r>
            <a:r>
              <a:rPr lang="en-US" sz="2000" dirty="0" smtClean="0"/>
              <a:t> </a:t>
            </a:r>
            <a:r>
              <a:rPr lang="en-US" sz="2000" dirty="0" err="1" smtClean="0"/>
              <a:t>nezávislého</a:t>
            </a:r>
            <a:r>
              <a:rPr lang="en-US" sz="2000" dirty="0" smtClean="0"/>
              <a:t> </a:t>
            </a:r>
            <a:r>
              <a:rPr lang="en-US" sz="2000" dirty="0" err="1" smtClean="0"/>
              <a:t>pracovníka</a:t>
            </a:r>
            <a:r>
              <a:rPr lang="en-US" sz="2000" dirty="0" smtClean="0"/>
              <a:t>, </a:t>
            </a:r>
            <a:r>
              <a:rPr lang="en-US" sz="2000" dirty="0" err="1" smtClean="0"/>
              <a:t>slobodné</a:t>
            </a:r>
            <a:r>
              <a:rPr lang="en-US" sz="2000" dirty="0" smtClean="0"/>
              <a:t> </a:t>
            </a:r>
            <a:r>
              <a:rPr lang="en-US" sz="2000" dirty="0" err="1" smtClean="0"/>
              <a:t>povolanie</a:t>
            </a:r>
            <a:r>
              <a:rPr lang="en-US" sz="2000" dirty="0" smtClean="0"/>
              <a:t> (</a:t>
            </a:r>
            <a:r>
              <a:rPr lang="en-US" sz="2000" dirty="0" err="1" smtClean="0"/>
              <a:t>proti</a:t>
            </a:r>
            <a:r>
              <a:rPr lang="en-US" sz="2000" dirty="0" smtClean="0"/>
              <a:t>: </a:t>
            </a:r>
            <a:r>
              <a:rPr lang="en-US" sz="2000" dirty="0" err="1" smtClean="0"/>
              <a:t>ekonomická</a:t>
            </a:r>
            <a:r>
              <a:rPr lang="en-US" sz="2000" dirty="0" smtClean="0"/>
              <a:t> </a:t>
            </a:r>
            <a:r>
              <a:rPr lang="en-US" sz="2000" dirty="0" err="1" smtClean="0"/>
              <a:t>závislosť</a:t>
            </a:r>
            <a:r>
              <a:rPr lang="en-US" sz="2000" dirty="0" smtClean="0"/>
              <a:t> </a:t>
            </a:r>
            <a:r>
              <a:rPr lang="en-US" sz="2000" dirty="0" err="1" smtClean="0"/>
              <a:t>pracovníkov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platforme</a:t>
            </a:r>
            <a:r>
              <a:rPr lang="en-US" sz="2000" dirty="0" smtClean="0"/>
              <a:t> </a:t>
            </a:r>
            <a:r>
              <a:rPr lang="en-US" sz="2000" dirty="0" err="1" smtClean="0"/>
              <a:t>ich</a:t>
            </a:r>
            <a:r>
              <a:rPr lang="en-US" sz="2000" dirty="0" smtClean="0"/>
              <a:t> </a:t>
            </a:r>
            <a:r>
              <a:rPr lang="en-US" sz="2000" dirty="0" err="1" smtClean="0"/>
              <a:t>odlišuje</a:t>
            </a:r>
            <a:r>
              <a:rPr lang="en-US" sz="2000" dirty="0" smtClean="0"/>
              <a:t> od </a:t>
            </a:r>
            <a:r>
              <a:rPr lang="en-US" sz="2000" dirty="0" err="1" smtClean="0"/>
              <a:t>iných</a:t>
            </a:r>
            <a:r>
              <a:rPr lang="en-US" sz="2000" dirty="0" smtClean="0"/>
              <a:t> </a:t>
            </a:r>
            <a:r>
              <a:rPr lang="en-US" sz="2000" dirty="0" err="1" smtClean="0"/>
              <a:t>kategórií</a:t>
            </a:r>
            <a:r>
              <a:rPr lang="en-US" sz="2000" dirty="0" smtClean="0"/>
              <a:t> </a:t>
            </a:r>
            <a:r>
              <a:rPr lang="en-US" sz="2000" dirty="0" err="1" smtClean="0"/>
              <a:t>slobodných</a:t>
            </a:r>
            <a:endParaRPr lang="en-US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C00000"/>
                </a:solidFill>
              </a:rPr>
              <a:t>Zdaňovanie</a:t>
            </a:r>
            <a:r>
              <a:rPr lang="en-US" sz="2000" b="1" dirty="0" smtClean="0">
                <a:solidFill>
                  <a:srgbClr val="C00000"/>
                </a:solidFill>
              </a:rPr>
              <a:t> a </a:t>
            </a:r>
            <a:r>
              <a:rPr lang="en-US" sz="2000" b="1" dirty="0" err="1" smtClean="0">
                <a:solidFill>
                  <a:srgbClr val="C00000"/>
                </a:solidFill>
              </a:rPr>
              <a:t>nároky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na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sociálne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a </a:t>
            </a:r>
            <a:r>
              <a:rPr lang="en-US" sz="2000" b="1" dirty="0" err="1" smtClean="0">
                <a:solidFill>
                  <a:srgbClr val="C00000"/>
                </a:solidFill>
              </a:rPr>
              <a:t>dôchodkové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zabezpečenie</a:t>
            </a:r>
            <a:endParaRPr lang="en-US" sz="2000" b="1" dirty="0">
              <a:solidFill>
                <a:srgbClr val="C00000"/>
              </a:solidFill>
            </a:endParaRPr>
          </a:p>
          <a:p>
            <a:pPr>
              <a:spcAft>
                <a:spcPts val="0"/>
              </a:spcAft>
            </a:pPr>
            <a:r>
              <a:rPr lang="en-US" sz="2000" dirty="0" err="1" smtClean="0"/>
              <a:t>Nárok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dávky</a:t>
            </a:r>
            <a:r>
              <a:rPr lang="en-US" sz="2000" dirty="0" smtClean="0"/>
              <a:t> </a:t>
            </a:r>
            <a:r>
              <a:rPr lang="en-US" sz="2000" dirty="0" err="1" smtClean="0"/>
              <a:t>alebo</a:t>
            </a:r>
            <a:r>
              <a:rPr lang="en-US" sz="2000" dirty="0" smtClean="0"/>
              <a:t> </a:t>
            </a:r>
            <a:r>
              <a:rPr lang="en-US" sz="2000" dirty="0" err="1" smtClean="0"/>
              <a:t>nie</a:t>
            </a:r>
            <a:r>
              <a:rPr lang="en-US" sz="2000" dirty="0" smtClean="0"/>
              <a:t>? - </a:t>
            </a:r>
            <a:r>
              <a:rPr lang="en-US" sz="2000" dirty="0" err="1" smtClean="0"/>
              <a:t>odlišný</a:t>
            </a:r>
            <a:r>
              <a:rPr lang="en-US" sz="2000" dirty="0" smtClean="0"/>
              <a:t> </a:t>
            </a:r>
            <a:r>
              <a:rPr lang="en-US" sz="2000" dirty="0" err="1" smtClean="0"/>
              <a:t>prístup</a:t>
            </a:r>
            <a:r>
              <a:rPr lang="en-US" sz="2000" dirty="0" smtClean="0"/>
              <a:t> </a:t>
            </a:r>
            <a:r>
              <a:rPr lang="en-US" sz="2000" dirty="0" err="1" smtClean="0"/>
              <a:t>krajín</a:t>
            </a:r>
            <a:r>
              <a:rPr lang="en-US" sz="2000" dirty="0" smtClean="0"/>
              <a:t> EU (</a:t>
            </a:r>
            <a:r>
              <a:rPr lang="en-US" sz="2000" dirty="0" err="1" smtClean="0"/>
              <a:t>napr</a:t>
            </a:r>
            <a:r>
              <a:rPr lang="en-US" sz="2000" dirty="0" smtClean="0"/>
              <a:t>. </a:t>
            </a:r>
            <a:r>
              <a:rPr lang="en-US" sz="2000" dirty="0" err="1"/>
              <a:t>n</a:t>
            </a:r>
            <a:r>
              <a:rPr lang="en-US" sz="2000" dirty="0" err="1" smtClean="0"/>
              <a:t>emecká</a:t>
            </a:r>
            <a:r>
              <a:rPr lang="en-US" sz="2000" dirty="0" smtClean="0"/>
              <a:t> </a:t>
            </a:r>
            <a:r>
              <a:rPr lang="en-US" sz="2000" dirty="0" err="1" smtClean="0"/>
              <a:t>legislatíva</a:t>
            </a:r>
            <a:r>
              <a:rPr lang="en-US" sz="2000" dirty="0" smtClean="0"/>
              <a:t> </a:t>
            </a:r>
            <a:r>
              <a:rPr lang="en-US" sz="2000" dirty="0" err="1" smtClean="0"/>
              <a:t>rieši</a:t>
            </a:r>
            <a:r>
              <a:rPr lang="en-US" sz="2000" dirty="0" smtClean="0"/>
              <a:t> </a:t>
            </a:r>
            <a:r>
              <a:rPr lang="en-US" sz="2000" dirty="0" err="1" smtClean="0"/>
              <a:t>pracovníkov</a:t>
            </a:r>
            <a:r>
              <a:rPr lang="en-US" sz="2000" dirty="0" smtClean="0"/>
              <a:t> </a:t>
            </a:r>
            <a:r>
              <a:rPr lang="en-US" sz="2000" dirty="0" err="1" smtClean="0"/>
              <a:t>platforiem</a:t>
            </a:r>
            <a:r>
              <a:rPr lang="en-US" sz="2000" dirty="0" smtClean="0"/>
              <a:t> </a:t>
            </a:r>
            <a:r>
              <a:rPr lang="en-US" sz="2000" dirty="0" err="1" smtClean="0"/>
              <a:t>len</a:t>
            </a:r>
            <a:r>
              <a:rPr lang="en-US" sz="2000" dirty="0" smtClean="0"/>
              <a:t> v </a:t>
            </a:r>
            <a:r>
              <a:rPr lang="en-US" sz="2000" dirty="0" err="1" smtClean="0"/>
              <a:t>rámci</a:t>
            </a:r>
            <a:r>
              <a:rPr lang="en-US" sz="2000" dirty="0" smtClean="0"/>
              <a:t> </a:t>
            </a:r>
            <a:r>
              <a:rPr lang="en-US" sz="2000" dirty="0" err="1" smtClean="0"/>
              <a:t>rigidnej</a:t>
            </a:r>
            <a:r>
              <a:rPr lang="en-US" sz="2000" dirty="0" smtClean="0"/>
              <a:t> </a:t>
            </a:r>
            <a:r>
              <a:rPr lang="en-US" sz="2000" dirty="0" err="1" smtClean="0"/>
              <a:t>štruktúry</a:t>
            </a:r>
            <a:r>
              <a:rPr lang="en-US" sz="2000" dirty="0" smtClean="0"/>
              <a:t> </a:t>
            </a:r>
            <a:r>
              <a:rPr lang="en-US" sz="2000" dirty="0" err="1" smtClean="0"/>
              <a:t>zamestnanec-živnostník</a:t>
            </a:r>
            <a:r>
              <a:rPr lang="en-US" sz="2000" dirty="0" smtClean="0"/>
              <a:t>, </a:t>
            </a:r>
            <a:r>
              <a:rPr lang="en-US" sz="2000" dirty="0" err="1" smtClean="0"/>
              <a:t>viac</a:t>
            </a:r>
            <a:r>
              <a:rPr lang="en-US" sz="2000" dirty="0" smtClean="0"/>
              <a:t> </a:t>
            </a:r>
            <a:r>
              <a:rPr lang="en-US" sz="2000" dirty="0" err="1" smtClean="0"/>
              <a:t>diskusie</a:t>
            </a:r>
            <a:r>
              <a:rPr lang="en-US" sz="2000" dirty="0" smtClean="0"/>
              <a:t> </a:t>
            </a:r>
            <a:r>
              <a:rPr lang="en-US" sz="2000" dirty="0" err="1" smtClean="0"/>
              <a:t>smerom</a:t>
            </a:r>
            <a:r>
              <a:rPr lang="en-US" sz="2000" dirty="0" smtClean="0"/>
              <a:t> k </a:t>
            </a:r>
            <a:r>
              <a:rPr lang="en-US" sz="2000" dirty="0" err="1" smtClean="0"/>
              <a:t>flexibilite</a:t>
            </a:r>
            <a:r>
              <a:rPr lang="en-US" sz="2000" dirty="0" smtClean="0"/>
              <a:t> </a:t>
            </a:r>
            <a:r>
              <a:rPr lang="en-US" sz="2000" dirty="0" err="1" smtClean="0"/>
              <a:t>inklúzie</a:t>
            </a:r>
            <a:r>
              <a:rPr lang="en-US" sz="2000" dirty="0" smtClean="0"/>
              <a:t> do </a:t>
            </a:r>
            <a:r>
              <a:rPr lang="en-US" sz="2000" dirty="0" err="1" smtClean="0"/>
              <a:t>nárokov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soc.</a:t>
            </a:r>
            <a:r>
              <a:rPr lang="en-US" sz="2000" dirty="0" smtClean="0"/>
              <a:t> </a:t>
            </a:r>
            <a:r>
              <a:rPr lang="en-US" sz="2000" dirty="0" err="1"/>
              <a:t>z</a:t>
            </a:r>
            <a:r>
              <a:rPr lang="en-US" sz="2000" dirty="0" err="1" smtClean="0"/>
              <a:t>abezpečenie</a:t>
            </a:r>
            <a:r>
              <a:rPr lang="en-US" sz="2000" dirty="0" smtClean="0"/>
              <a:t> </a:t>
            </a:r>
            <a:r>
              <a:rPr lang="en-US" sz="2000" dirty="0" err="1" smtClean="0"/>
              <a:t>vo</a:t>
            </a:r>
            <a:r>
              <a:rPr lang="en-US" sz="2000" dirty="0" smtClean="0"/>
              <a:t> </a:t>
            </a:r>
            <a:r>
              <a:rPr lang="en-US" sz="2000" dirty="0" err="1" smtClean="0"/>
              <a:t>Francúzsku</a:t>
            </a:r>
            <a:r>
              <a:rPr lang="en-US" sz="2000" dirty="0" smtClean="0"/>
              <a:t>, </a:t>
            </a:r>
            <a:r>
              <a:rPr lang="en-US" sz="2000" dirty="0" err="1" smtClean="0"/>
              <a:t>Belgicku</a:t>
            </a:r>
            <a:r>
              <a:rPr lang="en-US" sz="2000" dirty="0" smtClean="0"/>
              <a:t> a v </a:t>
            </a:r>
            <a:r>
              <a:rPr lang="en-US" sz="2000" dirty="0" err="1" smtClean="0"/>
              <a:t>Dánsku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4942"/>
          </a:xfrm>
        </p:spPr>
        <p:txBody>
          <a:bodyPr/>
          <a:lstStyle/>
          <a:p>
            <a:r>
              <a:rPr lang="en-US" b="1" dirty="0" err="1" smtClean="0">
                <a:solidFill>
                  <a:srgbClr val="692020"/>
                </a:solidFill>
              </a:rPr>
              <a:t>Špecifiká</a:t>
            </a:r>
            <a:r>
              <a:rPr lang="en-US" b="1" dirty="0" smtClean="0">
                <a:solidFill>
                  <a:srgbClr val="692020"/>
                </a:solidFill>
              </a:rPr>
              <a:t> </a:t>
            </a:r>
            <a:r>
              <a:rPr lang="en-US" b="1" dirty="0" err="1" smtClean="0">
                <a:solidFill>
                  <a:srgbClr val="692020"/>
                </a:solidFill>
              </a:rPr>
              <a:t>práce</a:t>
            </a:r>
            <a:r>
              <a:rPr lang="en-US" b="1" dirty="0" smtClean="0">
                <a:solidFill>
                  <a:srgbClr val="692020"/>
                </a:solidFill>
              </a:rPr>
              <a:t> pre </a:t>
            </a:r>
            <a:r>
              <a:rPr lang="en-US" b="1" dirty="0" err="1" smtClean="0">
                <a:solidFill>
                  <a:srgbClr val="692020"/>
                </a:solidFill>
              </a:rPr>
              <a:t>platformy</a:t>
            </a:r>
            <a:endParaRPr lang="en-US" b="1" dirty="0">
              <a:solidFill>
                <a:srgbClr val="692020"/>
              </a:solidFill>
            </a:endParaRPr>
          </a:p>
        </p:txBody>
      </p:sp>
      <p:sp>
        <p:nvSpPr>
          <p:cNvPr id="2" name="AutoShape 2" descr="laBlaCar"/>
          <p:cNvSpPr>
            <a:spLocks noChangeAspect="1" noChangeArrowheads="1"/>
          </p:cNvSpPr>
          <p:nvPr/>
        </p:nvSpPr>
        <p:spPr bwMode="auto">
          <a:xfrm>
            <a:off x="0" y="1"/>
            <a:ext cx="1209675" cy="18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2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/>
        </p:blipFill>
        <p:spPr bwMode="auto">
          <a:xfrm>
            <a:off x="323528" y="836712"/>
            <a:ext cx="8363271" cy="561662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6342893"/>
            <a:ext cx="8229600" cy="220886"/>
          </a:xfrm>
        </p:spPr>
        <p:txBody>
          <a:bodyPr/>
          <a:lstStyle/>
          <a:p>
            <a:pPr algn="l"/>
            <a:r>
              <a:rPr lang="en-US" sz="1200" dirty="0" err="1" smtClean="0"/>
              <a:t>Zdroj</a:t>
            </a:r>
            <a:r>
              <a:rPr lang="en-US" sz="1200" dirty="0" smtClean="0"/>
              <a:t>: </a:t>
            </a:r>
            <a:r>
              <a:rPr lang="en-US" sz="1200" dirty="0"/>
              <a:t>IRSDACE </a:t>
            </a:r>
            <a:r>
              <a:rPr lang="en-US" sz="1200" dirty="0" err="1" smtClean="0"/>
              <a:t>Národná</a:t>
            </a:r>
            <a:r>
              <a:rPr lang="en-US" sz="1200" dirty="0" smtClean="0"/>
              <a:t> </a:t>
            </a:r>
            <a:r>
              <a:rPr lang="en-US" sz="1200" dirty="0" err="1" smtClean="0"/>
              <a:t>štúdia</a:t>
            </a:r>
            <a:r>
              <a:rPr lang="en-US" sz="1200" dirty="0" smtClean="0"/>
              <a:t> </a:t>
            </a:r>
            <a:r>
              <a:rPr lang="en-US" sz="1200" dirty="0" err="1" smtClean="0"/>
              <a:t>Nemecko</a:t>
            </a:r>
            <a:r>
              <a:rPr lang="en-US" sz="1200" dirty="0" smtClean="0"/>
              <a:t>, IZA Bonn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9891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903858"/>
            <a:ext cx="8856984" cy="724942"/>
          </a:xfrm>
        </p:spPr>
        <p:txBody>
          <a:bodyPr/>
          <a:lstStyle/>
          <a:p>
            <a:r>
              <a:rPr lang="en-US" sz="4200" b="1" dirty="0" err="1" smtClean="0">
                <a:solidFill>
                  <a:srgbClr val="692020"/>
                </a:solidFill>
              </a:rPr>
              <a:t>Príklady</a:t>
            </a:r>
            <a:r>
              <a:rPr lang="en-US" sz="4200" b="1" dirty="0" smtClean="0">
                <a:solidFill>
                  <a:srgbClr val="692020"/>
                </a:solidFill>
              </a:rPr>
              <a:t> </a:t>
            </a:r>
            <a:r>
              <a:rPr lang="en-US" sz="4200" b="1" dirty="0" err="1" smtClean="0">
                <a:solidFill>
                  <a:srgbClr val="692020"/>
                </a:solidFill>
              </a:rPr>
              <a:t>sporov</a:t>
            </a:r>
            <a:r>
              <a:rPr lang="en-US" sz="4200" b="1" dirty="0" smtClean="0">
                <a:solidFill>
                  <a:srgbClr val="692020"/>
                </a:solidFill>
              </a:rPr>
              <a:t> </a:t>
            </a:r>
            <a:r>
              <a:rPr lang="en-US" sz="4200" b="1" dirty="0" err="1" smtClean="0">
                <a:solidFill>
                  <a:srgbClr val="692020"/>
                </a:solidFill>
              </a:rPr>
              <a:t>kvôli</a:t>
            </a:r>
            <a:r>
              <a:rPr lang="en-US" sz="4200" b="1" dirty="0" smtClean="0">
                <a:solidFill>
                  <a:srgbClr val="692020"/>
                </a:solidFill>
              </a:rPr>
              <a:t> </a:t>
            </a:r>
            <a:r>
              <a:rPr lang="en-US" sz="4200" b="1" dirty="0" err="1" smtClean="0">
                <a:solidFill>
                  <a:srgbClr val="692020"/>
                </a:solidFill>
              </a:rPr>
              <a:t>špecifikám</a:t>
            </a:r>
            <a:r>
              <a:rPr lang="en-US" sz="4200" b="1" dirty="0" smtClean="0">
                <a:solidFill>
                  <a:srgbClr val="692020"/>
                </a:solidFill>
              </a:rPr>
              <a:t> </a:t>
            </a:r>
            <a:r>
              <a:rPr lang="en-US" sz="4200" b="1" dirty="0" err="1" smtClean="0">
                <a:solidFill>
                  <a:srgbClr val="692020"/>
                </a:solidFill>
              </a:rPr>
              <a:t>práce</a:t>
            </a:r>
            <a:r>
              <a:rPr lang="en-US" sz="4200" b="1" dirty="0" smtClean="0">
                <a:solidFill>
                  <a:srgbClr val="692020"/>
                </a:solidFill>
              </a:rPr>
              <a:t> pre </a:t>
            </a:r>
            <a:r>
              <a:rPr lang="en-US" sz="4200" b="1" dirty="0" err="1" smtClean="0">
                <a:solidFill>
                  <a:srgbClr val="692020"/>
                </a:solidFill>
              </a:rPr>
              <a:t>platformy</a:t>
            </a:r>
            <a:endParaRPr lang="en-US" sz="4200" b="1" dirty="0">
              <a:solidFill>
                <a:srgbClr val="69202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58173"/>
            <a:ext cx="3826768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Calibri" charset="0"/>
                <a:ea typeface="Calibri" charset="0"/>
                <a:cs typeface="Calibri" charset="0"/>
              </a:rPr>
              <a:t>Prenájom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1" dirty="0" err="1" smtClean="0">
                <a:latin typeface="Calibri" charset="0"/>
                <a:ea typeface="Calibri" charset="0"/>
                <a:cs typeface="Calibri" charset="0"/>
              </a:rPr>
              <a:t>auta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en-US" sz="2400" b="1" dirty="0" err="1" smtClean="0">
                <a:latin typeface="Calibri" charset="0"/>
                <a:ea typeface="Calibri" charset="0"/>
                <a:cs typeface="Calibri" charset="0"/>
              </a:rPr>
              <a:t>nárok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1" dirty="0" err="1" smtClean="0">
                <a:latin typeface="Calibri" charset="0"/>
                <a:ea typeface="Calibri" charset="0"/>
                <a:cs typeface="Calibri" charset="0"/>
              </a:rPr>
              <a:t>na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1" dirty="0" err="1" smtClean="0">
                <a:latin typeface="Calibri" charset="0"/>
                <a:ea typeface="Calibri" charset="0"/>
                <a:cs typeface="Calibri" charset="0"/>
              </a:rPr>
              <a:t>dávku</a:t>
            </a: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 v </a:t>
            </a:r>
            <a:r>
              <a:rPr lang="en-US" sz="2400" b="1" dirty="0" err="1" smtClean="0">
                <a:latin typeface="Calibri" charset="0"/>
                <a:ea typeface="Calibri" charset="0"/>
                <a:cs typeface="Calibri" charset="0"/>
              </a:rPr>
              <a:t>nezamestnanosti</a:t>
            </a:r>
            <a:endParaRPr lang="en-US" sz="2400" b="1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500" dirty="0" err="1" smtClean="0"/>
              <a:t>Dánsko</a:t>
            </a:r>
            <a:r>
              <a:rPr lang="en-US" sz="1500" dirty="0" smtClean="0"/>
              <a:t>, 2016, 27ročný </a:t>
            </a:r>
            <a:r>
              <a:rPr lang="en-US" sz="1500" dirty="0" err="1" smtClean="0"/>
              <a:t>nezamestnaný</a:t>
            </a:r>
            <a:r>
              <a:rPr lang="en-US" sz="1500" dirty="0" smtClean="0"/>
              <a:t> </a:t>
            </a:r>
            <a:r>
              <a:rPr lang="en-US" sz="1500" dirty="0" err="1" smtClean="0"/>
              <a:t>stratil</a:t>
            </a:r>
            <a:r>
              <a:rPr lang="en-US" sz="1500" dirty="0" smtClean="0"/>
              <a:t> </a:t>
            </a:r>
            <a:r>
              <a:rPr lang="en-US" sz="1500" dirty="0" err="1" smtClean="0"/>
              <a:t>nárok</a:t>
            </a:r>
            <a:r>
              <a:rPr lang="en-US" sz="1500" dirty="0" smtClean="0"/>
              <a:t> </a:t>
            </a:r>
            <a:r>
              <a:rPr lang="en-US" sz="1500" dirty="0" err="1" smtClean="0"/>
              <a:t>na</a:t>
            </a:r>
            <a:r>
              <a:rPr lang="en-US" sz="1500" dirty="0" smtClean="0"/>
              <a:t> </a:t>
            </a:r>
            <a:r>
              <a:rPr lang="en-US" sz="1500" dirty="0" err="1" smtClean="0"/>
              <a:t>dávky</a:t>
            </a:r>
            <a:r>
              <a:rPr lang="en-US" sz="1500" dirty="0" smtClean="0"/>
              <a:t> </a:t>
            </a:r>
            <a:r>
              <a:rPr lang="en-US" sz="1500" dirty="0" err="1" smtClean="0"/>
              <a:t>lebo</a:t>
            </a:r>
            <a:r>
              <a:rPr lang="en-US" sz="1500" dirty="0" smtClean="0"/>
              <a:t> </a:t>
            </a:r>
            <a:r>
              <a:rPr lang="en-US" sz="1500" dirty="0" err="1" smtClean="0"/>
              <a:t>prenajal</a:t>
            </a:r>
            <a:r>
              <a:rPr lang="en-US" sz="1500" dirty="0" smtClean="0"/>
              <a:t> </a:t>
            </a:r>
            <a:r>
              <a:rPr lang="en-US" sz="1500" dirty="0" err="1" smtClean="0"/>
              <a:t>svoje</a:t>
            </a:r>
            <a:r>
              <a:rPr lang="en-US" sz="1500" dirty="0" smtClean="0"/>
              <a:t> auto </a:t>
            </a:r>
            <a:r>
              <a:rPr lang="en-US" sz="1500" dirty="0" err="1" smtClean="0"/>
              <a:t>platorme</a:t>
            </a:r>
            <a:r>
              <a:rPr lang="en-US" sz="1500" dirty="0" smtClean="0"/>
              <a:t> </a:t>
            </a:r>
            <a:r>
              <a:rPr lang="en-US" sz="1500" dirty="0" err="1" smtClean="0"/>
              <a:t>GoMore</a:t>
            </a:r>
            <a:r>
              <a:rPr lang="en-US" sz="1500" dirty="0" smtClean="0"/>
              <a:t> </a:t>
            </a:r>
            <a:endParaRPr lang="en-US" sz="1500" dirty="0"/>
          </a:p>
          <a:p>
            <a:pPr marL="285750" indent="-285750">
              <a:buFont typeface="Arial" charset="0"/>
              <a:buChar char="•"/>
            </a:pPr>
            <a:r>
              <a:rPr lang="en-US" sz="1500" dirty="0" err="1"/>
              <a:t>GoMore</a:t>
            </a:r>
            <a:r>
              <a:rPr lang="en-US" sz="1500" dirty="0"/>
              <a:t> </a:t>
            </a:r>
            <a:r>
              <a:rPr lang="en-US" sz="1500" dirty="0" err="1" smtClean="0"/>
              <a:t>podala</a:t>
            </a:r>
            <a:r>
              <a:rPr lang="en-US" sz="1500" dirty="0" smtClean="0"/>
              <a:t> </a:t>
            </a:r>
            <a:r>
              <a:rPr lang="en-US" sz="1500" dirty="0" err="1" smtClean="0"/>
              <a:t>sťažnosť</a:t>
            </a:r>
            <a:r>
              <a:rPr lang="en-US" sz="1500" dirty="0" smtClean="0"/>
              <a:t> </a:t>
            </a:r>
            <a:r>
              <a:rPr lang="en-US" sz="1500" dirty="0" err="1" smtClean="0"/>
              <a:t>na</a:t>
            </a:r>
            <a:r>
              <a:rPr lang="en-US" sz="1500" dirty="0" smtClean="0"/>
              <a:t> </a:t>
            </a:r>
            <a:r>
              <a:rPr lang="en-US" sz="1500" dirty="0" err="1" smtClean="0"/>
              <a:t>nezávislú</a:t>
            </a:r>
            <a:r>
              <a:rPr lang="en-US" sz="1500" dirty="0" smtClean="0"/>
              <a:t> </a:t>
            </a:r>
            <a:r>
              <a:rPr lang="en-US" sz="1500" i="1" dirty="0" err="1" smtClean="0"/>
              <a:t>Dánsku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agentúru</a:t>
            </a:r>
            <a:r>
              <a:rPr lang="en-US" sz="1500" i="1" dirty="0" smtClean="0"/>
              <a:t> pre </a:t>
            </a:r>
            <a:r>
              <a:rPr lang="en-US" sz="1500" i="1" dirty="0" err="1" smtClean="0"/>
              <a:t>trh</a:t>
            </a:r>
            <a:r>
              <a:rPr lang="en-US" sz="1500" i="1" dirty="0" smtClean="0"/>
              <a:t> </a:t>
            </a:r>
            <a:r>
              <a:rPr lang="en-US" sz="1500" i="1" dirty="0" err="1" smtClean="0"/>
              <a:t>práce</a:t>
            </a:r>
            <a:r>
              <a:rPr lang="en-US" sz="1500" i="1" dirty="0" smtClean="0"/>
              <a:t> a </a:t>
            </a:r>
            <a:r>
              <a:rPr lang="en-US" sz="1500" i="1" dirty="0" err="1" smtClean="0"/>
              <a:t>zamestnávanie</a:t>
            </a:r>
            <a:endParaRPr lang="en-US" sz="1500" i="1" dirty="0"/>
          </a:p>
          <a:p>
            <a:pPr marL="285750" indent="-285750">
              <a:buFont typeface="Arial" charset="0"/>
              <a:buChar char="•"/>
            </a:pPr>
            <a:r>
              <a:rPr lang="en-US" sz="1500" dirty="0" err="1" smtClean="0"/>
              <a:t>Rozhodnutie</a:t>
            </a:r>
            <a:r>
              <a:rPr lang="en-US" sz="1500" dirty="0" smtClean="0"/>
              <a:t>: </a:t>
            </a:r>
            <a:r>
              <a:rPr lang="en-US" sz="1500" dirty="0" err="1" smtClean="0"/>
              <a:t>prenájom</a:t>
            </a:r>
            <a:r>
              <a:rPr lang="en-US" sz="1500" dirty="0" smtClean="0"/>
              <a:t> </a:t>
            </a:r>
            <a:r>
              <a:rPr lang="en-US" sz="1500" dirty="0" err="1" smtClean="0"/>
              <a:t>auta</a:t>
            </a:r>
            <a:r>
              <a:rPr lang="en-US" sz="1500" dirty="0" smtClean="0"/>
              <a:t> pre </a:t>
            </a:r>
            <a:r>
              <a:rPr lang="en-US" sz="1500" dirty="0" err="1" smtClean="0"/>
              <a:t>platformu</a:t>
            </a:r>
            <a:r>
              <a:rPr lang="en-US" sz="1500" dirty="0" smtClean="0"/>
              <a:t> </a:t>
            </a:r>
            <a:r>
              <a:rPr lang="en-US" sz="1500" dirty="0" err="1" smtClean="0"/>
              <a:t>sa</a:t>
            </a:r>
            <a:r>
              <a:rPr lang="en-US" sz="1500" dirty="0" smtClean="0"/>
              <a:t> </a:t>
            </a:r>
            <a:r>
              <a:rPr lang="en-US" sz="1500" dirty="0" err="1" smtClean="0"/>
              <a:t>považuje</a:t>
            </a:r>
            <a:r>
              <a:rPr lang="en-US" sz="1500" dirty="0" smtClean="0"/>
              <a:t> </a:t>
            </a:r>
            <a:r>
              <a:rPr lang="en-US" sz="1500" dirty="0" err="1" smtClean="0"/>
              <a:t>za</a:t>
            </a:r>
            <a:r>
              <a:rPr lang="en-US" sz="1500" dirty="0" smtClean="0"/>
              <a:t> </a:t>
            </a:r>
            <a:r>
              <a:rPr lang="en-US" sz="1500" dirty="0" err="1" smtClean="0"/>
              <a:t>kapitálový</a:t>
            </a:r>
            <a:r>
              <a:rPr lang="en-US" sz="1500" dirty="0" smtClean="0"/>
              <a:t> </a:t>
            </a:r>
            <a:r>
              <a:rPr lang="en-US" sz="1500" dirty="0" err="1" smtClean="0"/>
              <a:t>príjem</a:t>
            </a:r>
            <a:r>
              <a:rPr lang="en-US" sz="1500" dirty="0" smtClean="0"/>
              <a:t> a </a:t>
            </a:r>
            <a:r>
              <a:rPr lang="en-US" sz="1500" dirty="0" err="1" smtClean="0"/>
              <a:t>neovplyvňuje</a:t>
            </a:r>
            <a:r>
              <a:rPr lang="en-US" sz="1500" dirty="0"/>
              <a:t> </a:t>
            </a:r>
            <a:r>
              <a:rPr lang="en-US" sz="1500" dirty="0" err="1" smtClean="0"/>
              <a:t>účasť</a:t>
            </a:r>
            <a:r>
              <a:rPr lang="en-US" sz="1500" dirty="0" smtClean="0"/>
              <a:t> </a:t>
            </a:r>
            <a:r>
              <a:rPr lang="en-US" sz="1500" dirty="0" err="1" smtClean="0"/>
              <a:t>majiteľa</a:t>
            </a:r>
            <a:r>
              <a:rPr lang="en-US" sz="1500" dirty="0" smtClean="0"/>
              <a:t> </a:t>
            </a:r>
            <a:r>
              <a:rPr lang="en-US" sz="1500" dirty="0" err="1" smtClean="0"/>
              <a:t>na</a:t>
            </a:r>
            <a:r>
              <a:rPr lang="en-US" sz="1500" dirty="0" smtClean="0"/>
              <a:t> </a:t>
            </a:r>
            <a:r>
              <a:rPr lang="en-US" sz="1500" dirty="0" err="1" smtClean="0"/>
              <a:t>trhu</a:t>
            </a:r>
            <a:r>
              <a:rPr lang="en-US" sz="1500" dirty="0" smtClean="0"/>
              <a:t> </a:t>
            </a:r>
            <a:r>
              <a:rPr lang="en-US" sz="1500" dirty="0" err="1" smtClean="0"/>
              <a:t>práce</a:t>
            </a:r>
            <a:r>
              <a:rPr lang="en-US" sz="1500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err="1" smtClean="0"/>
              <a:t>Dopad</a:t>
            </a:r>
            <a:r>
              <a:rPr lang="en-US" sz="1500" dirty="0" smtClean="0"/>
              <a:t>: </a:t>
            </a:r>
            <a:r>
              <a:rPr lang="en-US" sz="1500" dirty="0" err="1" smtClean="0"/>
              <a:t>niekoľko</a:t>
            </a:r>
            <a:r>
              <a:rPr lang="en-US" sz="1500" dirty="0" smtClean="0"/>
              <a:t> </a:t>
            </a:r>
            <a:r>
              <a:rPr lang="en-US" sz="1500" dirty="0" err="1" smtClean="0"/>
              <a:t>dánskych</a:t>
            </a:r>
            <a:r>
              <a:rPr lang="en-US" sz="1500" dirty="0" smtClean="0"/>
              <a:t> </a:t>
            </a:r>
            <a:r>
              <a:rPr lang="en-US" sz="1500" dirty="0" err="1" smtClean="0"/>
              <a:t>inštitúcií</a:t>
            </a:r>
            <a:r>
              <a:rPr lang="en-US" sz="1500" dirty="0" smtClean="0"/>
              <a:t> </a:t>
            </a:r>
            <a:r>
              <a:rPr lang="en-US" sz="1500" dirty="0" err="1" smtClean="0"/>
              <a:t>vyplácajúcich</a:t>
            </a:r>
            <a:r>
              <a:rPr lang="en-US" sz="1500" dirty="0" smtClean="0"/>
              <a:t> </a:t>
            </a:r>
            <a:r>
              <a:rPr lang="en-US" sz="1500" dirty="0" err="1" smtClean="0"/>
              <a:t>dávky</a:t>
            </a:r>
            <a:r>
              <a:rPr lang="en-US" sz="1500" dirty="0" smtClean="0"/>
              <a:t> v </a:t>
            </a:r>
            <a:r>
              <a:rPr lang="en-US" sz="1500" dirty="0" err="1" smtClean="0"/>
              <a:t>nezamestnanosti</a:t>
            </a:r>
            <a:r>
              <a:rPr lang="en-US" sz="1500" dirty="0" smtClean="0"/>
              <a:t> </a:t>
            </a:r>
            <a:r>
              <a:rPr lang="en-US" sz="1500" dirty="0" err="1" smtClean="0"/>
              <a:t>vypracovali</a:t>
            </a:r>
            <a:r>
              <a:rPr lang="en-US" sz="1500" dirty="0" smtClean="0"/>
              <a:t> </a:t>
            </a:r>
            <a:r>
              <a:rPr lang="en-US" sz="1500" dirty="0" err="1" smtClean="0"/>
              <a:t>informačné</a:t>
            </a:r>
            <a:r>
              <a:rPr lang="en-US" sz="1500" dirty="0" smtClean="0"/>
              <a:t> </a:t>
            </a:r>
            <a:r>
              <a:rPr lang="en-US" sz="1500" dirty="0" err="1" smtClean="0"/>
              <a:t>letáky</a:t>
            </a:r>
            <a:r>
              <a:rPr lang="en-US" sz="1500" dirty="0" smtClean="0"/>
              <a:t> pre </a:t>
            </a:r>
            <a:r>
              <a:rPr lang="en-US" sz="1500" dirty="0" err="1" smtClean="0"/>
              <a:t>nezamestnaných</a:t>
            </a:r>
            <a:r>
              <a:rPr lang="en-US" sz="1500" dirty="0" smtClean="0"/>
              <a:t> </a:t>
            </a:r>
            <a:r>
              <a:rPr lang="en-US" sz="1500" dirty="0" err="1" smtClean="0"/>
              <a:t>kde</a:t>
            </a:r>
            <a:r>
              <a:rPr lang="en-US" sz="1500" dirty="0" smtClean="0"/>
              <a:t> </a:t>
            </a:r>
            <a:r>
              <a:rPr lang="en-US" sz="1500" dirty="0" err="1" smtClean="0"/>
              <a:t>radia</a:t>
            </a:r>
            <a:r>
              <a:rPr lang="en-US" sz="1500" dirty="0" smtClean="0"/>
              <a:t> </a:t>
            </a:r>
            <a:r>
              <a:rPr lang="en-US" sz="1500" dirty="0" err="1" smtClean="0"/>
              <a:t>ako</a:t>
            </a:r>
            <a:r>
              <a:rPr lang="en-US" sz="1500" dirty="0" smtClean="0"/>
              <a:t> </a:t>
            </a:r>
            <a:r>
              <a:rPr lang="en-US" sz="1500" dirty="0" err="1" smtClean="0"/>
              <a:t>prenajať</a:t>
            </a:r>
            <a:r>
              <a:rPr lang="en-US" sz="1500" dirty="0" smtClean="0"/>
              <a:t> </a:t>
            </a:r>
            <a:r>
              <a:rPr lang="en-US" sz="1500" dirty="0" err="1" smtClean="0"/>
              <a:t>majetok</a:t>
            </a:r>
            <a:r>
              <a:rPr lang="en-US" sz="1500" dirty="0" smtClean="0"/>
              <a:t> a </a:t>
            </a:r>
            <a:r>
              <a:rPr lang="en-US" sz="1500" dirty="0" err="1" smtClean="0"/>
              <a:t>nedostať</a:t>
            </a:r>
            <a:r>
              <a:rPr lang="en-US" sz="1500" dirty="0" smtClean="0"/>
              <a:t> </a:t>
            </a:r>
            <a:r>
              <a:rPr lang="en-US" sz="1500" dirty="0" err="1" smtClean="0"/>
              <a:t>sa</a:t>
            </a:r>
            <a:r>
              <a:rPr lang="en-US" sz="1500" dirty="0" smtClean="0"/>
              <a:t> do </a:t>
            </a:r>
            <a:r>
              <a:rPr lang="en-US" sz="1500" dirty="0" err="1" smtClean="0"/>
              <a:t>konfliktu</a:t>
            </a:r>
            <a:r>
              <a:rPr lang="en-US" sz="1500" dirty="0" smtClean="0"/>
              <a:t> s </a:t>
            </a:r>
            <a:r>
              <a:rPr lang="en-US" sz="1500" dirty="0" err="1" smtClean="0"/>
              <a:t>dánskym</a:t>
            </a:r>
            <a:r>
              <a:rPr lang="en-US" sz="1500" dirty="0" smtClean="0"/>
              <a:t> </a:t>
            </a:r>
            <a:r>
              <a:rPr lang="en-US" sz="1500" dirty="0" err="1" smtClean="0"/>
              <a:t>systémom</a:t>
            </a:r>
            <a:r>
              <a:rPr lang="en-US" sz="1500" dirty="0" smtClean="0"/>
              <a:t> </a:t>
            </a:r>
            <a:r>
              <a:rPr lang="en-US" sz="1500" dirty="0" err="1" smtClean="0"/>
              <a:t>vyplácania</a:t>
            </a:r>
            <a:r>
              <a:rPr lang="en-US" sz="1500" dirty="0" smtClean="0"/>
              <a:t> </a:t>
            </a:r>
            <a:r>
              <a:rPr lang="en-US" sz="1500" dirty="0" err="1" smtClean="0"/>
              <a:t>dávok</a:t>
            </a:r>
            <a:r>
              <a:rPr lang="en-US" sz="1500" dirty="0" smtClean="0"/>
              <a:t> v </a:t>
            </a:r>
            <a:r>
              <a:rPr lang="en-US" sz="1500" dirty="0" err="1" smtClean="0"/>
              <a:t>nezamestnanosti</a:t>
            </a:r>
            <a:r>
              <a:rPr lang="en-US" sz="1500" dirty="0" smtClean="0"/>
              <a:t>. </a:t>
            </a:r>
            <a:endParaRPr lang="en-US" sz="1500" dirty="0"/>
          </a:p>
          <a:p>
            <a:pPr marL="285750" indent="-285750">
              <a:buFont typeface="Arial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318620" y="1853530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latin typeface="Calibri" charset="0"/>
              </a:rPr>
              <a:t>Upratovanie</a:t>
            </a:r>
            <a:r>
              <a:rPr lang="en-US" sz="2400" b="1" dirty="0" smtClean="0">
                <a:latin typeface="Calibri" charset="0"/>
              </a:rPr>
              <a:t> a </a:t>
            </a:r>
            <a:r>
              <a:rPr lang="en-US" sz="2400" b="1" dirty="0" err="1" smtClean="0">
                <a:latin typeface="Calibri" charset="0"/>
              </a:rPr>
              <a:t>nárok</a:t>
            </a:r>
            <a:r>
              <a:rPr lang="en-US" sz="2400" b="1" dirty="0" smtClean="0">
                <a:latin typeface="Calibri" charset="0"/>
              </a:rPr>
              <a:t> </a:t>
            </a:r>
            <a:r>
              <a:rPr lang="en-US" sz="2400" b="1" dirty="0" err="1" smtClean="0">
                <a:latin typeface="Calibri" charset="0"/>
              </a:rPr>
              <a:t>na</a:t>
            </a:r>
            <a:r>
              <a:rPr lang="en-US" sz="2400" b="1" dirty="0" smtClean="0">
                <a:latin typeface="Calibri" charset="0"/>
              </a:rPr>
              <a:t> </a:t>
            </a:r>
            <a:r>
              <a:rPr lang="en-US" sz="2400" b="1" dirty="0" err="1" smtClean="0">
                <a:latin typeface="Calibri" charset="0"/>
              </a:rPr>
              <a:t>soc.dávky</a:t>
            </a: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1500" dirty="0" err="1" smtClean="0">
                <a:latin typeface="Calibri" charset="0"/>
              </a:rPr>
              <a:t>Zahraničná</a:t>
            </a:r>
            <a:r>
              <a:rPr lang="en-US" sz="1500" dirty="0" smtClean="0">
                <a:latin typeface="Calibri" charset="0"/>
              </a:rPr>
              <a:t> </a:t>
            </a:r>
            <a:r>
              <a:rPr lang="en-US" sz="1500" dirty="0" err="1" smtClean="0">
                <a:latin typeface="Calibri" charset="0"/>
              </a:rPr>
              <a:t>š</a:t>
            </a:r>
            <a:r>
              <a:rPr lang="en-US" sz="1500" dirty="0" err="1" smtClean="0">
                <a:latin typeface="Calibri" charset="0"/>
              </a:rPr>
              <a:t>tudentka</a:t>
            </a:r>
            <a:r>
              <a:rPr lang="en-US" sz="1500" dirty="0" smtClean="0">
                <a:latin typeface="Calibri" charset="0"/>
              </a:rPr>
              <a:t> </a:t>
            </a:r>
            <a:r>
              <a:rPr lang="en-US" sz="1500" dirty="0" err="1" smtClean="0">
                <a:latin typeface="Calibri" charset="0"/>
              </a:rPr>
              <a:t>pracujúca</a:t>
            </a:r>
            <a:r>
              <a:rPr lang="en-US" sz="1500" dirty="0" smtClean="0">
                <a:latin typeface="Calibri" charset="0"/>
              </a:rPr>
              <a:t> </a:t>
            </a:r>
            <a:r>
              <a:rPr lang="en-US" sz="1500" dirty="0" err="1" smtClean="0">
                <a:latin typeface="Calibri" charset="0"/>
              </a:rPr>
              <a:t>ako</a:t>
            </a:r>
            <a:r>
              <a:rPr lang="en-US" sz="1500" dirty="0" smtClean="0">
                <a:latin typeface="Calibri" charset="0"/>
              </a:rPr>
              <a:t> </a:t>
            </a:r>
            <a:r>
              <a:rPr lang="en-US" sz="1500" dirty="0" err="1" smtClean="0">
                <a:latin typeface="Calibri" charset="0"/>
              </a:rPr>
              <a:t>upratovačka</a:t>
            </a:r>
            <a:r>
              <a:rPr lang="en-US" sz="1500" dirty="0" smtClean="0">
                <a:latin typeface="Calibri" charset="0"/>
              </a:rPr>
              <a:t> pre </a:t>
            </a:r>
            <a:r>
              <a:rPr lang="en-US" sz="1500" dirty="0" err="1" smtClean="0">
                <a:latin typeface="Calibri" charset="0"/>
              </a:rPr>
              <a:t>platfomu</a:t>
            </a:r>
            <a:r>
              <a:rPr lang="en-US" sz="1500" dirty="0" smtClean="0">
                <a:latin typeface="Calibri" charset="0"/>
              </a:rPr>
              <a:t> </a:t>
            </a:r>
            <a:r>
              <a:rPr lang="en-US" sz="1500" dirty="0" err="1" smtClean="0">
                <a:latin typeface="Calibri" charset="0"/>
              </a:rPr>
              <a:t>Helpper</a:t>
            </a:r>
            <a:r>
              <a:rPr lang="en-US" sz="1500" dirty="0" smtClean="0">
                <a:latin typeface="Calibri" charset="0"/>
              </a:rPr>
              <a:t> </a:t>
            </a:r>
            <a:r>
              <a:rPr lang="en-US" sz="1500" dirty="0" err="1" smtClean="0">
                <a:latin typeface="Calibri" charset="0"/>
              </a:rPr>
              <a:t>stratila</a:t>
            </a:r>
            <a:r>
              <a:rPr lang="en-US" sz="1500" dirty="0" smtClean="0">
                <a:latin typeface="Calibri" charset="0"/>
              </a:rPr>
              <a:t> </a:t>
            </a:r>
            <a:r>
              <a:rPr lang="en-US" sz="1500" dirty="0" err="1" smtClean="0">
                <a:latin typeface="Calibri" charset="0"/>
              </a:rPr>
              <a:t>nárok</a:t>
            </a:r>
            <a:r>
              <a:rPr lang="en-US" sz="1500" dirty="0" smtClean="0">
                <a:latin typeface="Calibri" charset="0"/>
              </a:rPr>
              <a:t> </a:t>
            </a:r>
            <a:r>
              <a:rPr lang="en-US" sz="1500" dirty="0" err="1" smtClean="0">
                <a:latin typeface="Calibri" charset="0"/>
              </a:rPr>
              <a:t>na</a:t>
            </a:r>
            <a:r>
              <a:rPr lang="en-US" sz="1500" dirty="0" smtClean="0">
                <a:latin typeface="Calibri" charset="0"/>
              </a:rPr>
              <a:t> </a:t>
            </a:r>
            <a:r>
              <a:rPr lang="en-US" sz="1500" dirty="0" err="1" smtClean="0">
                <a:latin typeface="Calibri" charset="0"/>
              </a:rPr>
              <a:t>štátne</a:t>
            </a:r>
            <a:r>
              <a:rPr lang="en-US" sz="1500" dirty="0" smtClean="0">
                <a:latin typeface="Calibri" charset="0"/>
              </a:rPr>
              <a:t> </a:t>
            </a:r>
            <a:r>
              <a:rPr lang="en-US" sz="1500" dirty="0" err="1" smtClean="0">
                <a:latin typeface="Calibri" charset="0"/>
              </a:rPr>
              <a:t>štipendium</a:t>
            </a:r>
            <a:r>
              <a:rPr lang="en-US" sz="1500" dirty="0" smtClean="0">
                <a:latin typeface="Calibri" charset="0"/>
              </a:rPr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err="1" smtClean="0"/>
              <a:t>Dôvod</a:t>
            </a:r>
            <a:r>
              <a:rPr lang="en-US" sz="1500" dirty="0" smtClean="0"/>
              <a:t> </a:t>
            </a:r>
            <a:r>
              <a:rPr lang="en-US" sz="1500" dirty="0" err="1" smtClean="0"/>
              <a:t>odmietnutia</a:t>
            </a:r>
            <a:r>
              <a:rPr lang="en-US" sz="1500" dirty="0" smtClean="0"/>
              <a:t>: </a:t>
            </a:r>
            <a:r>
              <a:rPr lang="en-US" sz="1500" dirty="0" err="1" smtClean="0"/>
              <a:t>nespĺňa</a:t>
            </a:r>
            <a:r>
              <a:rPr lang="en-US" sz="1500" dirty="0" smtClean="0"/>
              <a:t> </a:t>
            </a:r>
            <a:r>
              <a:rPr lang="en-US" sz="1500" dirty="0" err="1" smtClean="0"/>
              <a:t>ani</a:t>
            </a:r>
            <a:r>
              <a:rPr lang="en-US" sz="1500" dirty="0" smtClean="0"/>
              <a:t> </a:t>
            </a:r>
            <a:r>
              <a:rPr lang="en-US" sz="1500" dirty="0" err="1" smtClean="0"/>
              <a:t>kategóriu</a:t>
            </a:r>
            <a:r>
              <a:rPr lang="en-US" sz="1500" dirty="0" smtClean="0"/>
              <a:t> </a:t>
            </a:r>
            <a:r>
              <a:rPr lang="en-US" sz="1500" dirty="0" err="1" smtClean="0"/>
              <a:t>zamestnanca</a:t>
            </a:r>
            <a:r>
              <a:rPr lang="en-US" sz="1500" dirty="0" smtClean="0"/>
              <a:t> </a:t>
            </a:r>
            <a:r>
              <a:rPr lang="en-US" sz="1500" dirty="0" err="1" smtClean="0"/>
              <a:t>ani</a:t>
            </a:r>
            <a:r>
              <a:rPr lang="en-US" sz="1500" dirty="0" smtClean="0"/>
              <a:t> </a:t>
            </a:r>
            <a:r>
              <a:rPr lang="en-US" sz="1500" dirty="0" err="1" smtClean="0"/>
              <a:t>kategóriu</a:t>
            </a:r>
            <a:r>
              <a:rPr lang="en-US" sz="1500" dirty="0" smtClean="0"/>
              <a:t> </a:t>
            </a:r>
            <a:r>
              <a:rPr lang="en-US" sz="1500" dirty="0" err="1" smtClean="0"/>
              <a:t>živnostníčky</a:t>
            </a:r>
            <a:r>
              <a:rPr lang="en-US" sz="1500" dirty="0" smtClean="0"/>
              <a:t>, </a:t>
            </a:r>
            <a:r>
              <a:rPr lang="en-US" sz="1500" dirty="0" err="1" smtClean="0"/>
              <a:t>platforma</a:t>
            </a:r>
            <a:r>
              <a:rPr lang="en-US" sz="1500" dirty="0" smtClean="0"/>
              <a:t> je </a:t>
            </a:r>
            <a:r>
              <a:rPr lang="en-US" sz="1500" dirty="0" err="1" smtClean="0"/>
              <a:t>vnímaná</a:t>
            </a:r>
            <a:r>
              <a:rPr lang="en-US" sz="1500" dirty="0" smtClean="0"/>
              <a:t> </a:t>
            </a:r>
            <a:r>
              <a:rPr lang="en-US" sz="1500" dirty="0" err="1" smtClean="0"/>
              <a:t>len</a:t>
            </a:r>
            <a:r>
              <a:rPr lang="en-US" sz="1500" dirty="0" smtClean="0"/>
              <a:t> </a:t>
            </a:r>
            <a:r>
              <a:rPr lang="en-US" sz="1500" dirty="0" err="1" smtClean="0"/>
              <a:t>ako</a:t>
            </a:r>
            <a:r>
              <a:rPr lang="en-US" sz="1500" dirty="0" smtClean="0"/>
              <a:t> </a:t>
            </a:r>
            <a:r>
              <a:rPr lang="en-US" sz="1500" dirty="0" err="1" smtClean="0"/>
              <a:t>sprostredkovateľ</a:t>
            </a:r>
            <a:r>
              <a:rPr lang="en-US" sz="1500" dirty="0" smtClean="0"/>
              <a:t> </a:t>
            </a:r>
            <a:r>
              <a:rPr lang="en-US" sz="1500" dirty="0" err="1" smtClean="0"/>
              <a:t>práce</a:t>
            </a:r>
            <a:r>
              <a:rPr lang="en-US" sz="1500" dirty="0" smtClean="0"/>
              <a:t> </a:t>
            </a:r>
            <a:r>
              <a:rPr lang="en-US" sz="1500" dirty="0" err="1" smtClean="0"/>
              <a:t>medzi</a:t>
            </a:r>
            <a:r>
              <a:rPr lang="en-US" sz="1500" dirty="0" smtClean="0"/>
              <a:t> </a:t>
            </a:r>
            <a:r>
              <a:rPr lang="en-US" sz="1500" dirty="0" err="1" smtClean="0"/>
              <a:t>poskytovateľom</a:t>
            </a:r>
            <a:r>
              <a:rPr lang="en-US" sz="1500" dirty="0" smtClean="0"/>
              <a:t> </a:t>
            </a:r>
            <a:r>
              <a:rPr lang="en-US" sz="1500" dirty="0" err="1" smtClean="0"/>
              <a:t>služby</a:t>
            </a:r>
            <a:r>
              <a:rPr lang="en-US" sz="1500" dirty="0" smtClean="0"/>
              <a:t> a </a:t>
            </a:r>
            <a:r>
              <a:rPr lang="en-US" sz="1500" dirty="0" err="1" smtClean="0"/>
              <a:t>zákazníkom</a:t>
            </a:r>
            <a:r>
              <a:rPr lang="en-US" sz="1500" dirty="0" smtClean="0"/>
              <a:t>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500" dirty="0" err="1" smtClean="0"/>
              <a:t>Otázka</a:t>
            </a:r>
            <a:r>
              <a:rPr lang="en-US" sz="1500" dirty="0" smtClean="0"/>
              <a:t> </a:t>
            </a:r>
            <a:r>
              <a:rPr lang="en-US" sz="1500" dirty="0" err="1" smtClean="0"/>
              <a:t>nároku</a:t>
            </a:r>
            <a:r>
              <a:rPr lang="en-US" sz="1500" dirty="0" smtClean="0"/>
              <a:t> </a:t>
            </a:r>
            <a:r>
              <a:rPr lang="en-US" sz="1500" dirty="0" err="1" smtClean="0"/>
              <a:t>na</a:t>
            </a:r>
            <a:r>
              <a:rPr lang="en-US" sz="1500" dirty="0" smtClean="0"/>
              <a:t> </a:t>
            </a:r>
            <a:r>
              <a:rPr lang="en-US" sz="1500" dirty="0" err="1" smtClean="0"/>
              <a:t>soc.zabezpečenie</a:t>
            </a:r>
            <a:r>
              <a:rPr lang="en-US" sz="1500" dirty="0" smtClean="0"/>
              <a:t>: </a:t>
            </a:r>
            <a:r>
              <a:rPr lang="en-US" sz="1500" dirty="0" err="1" smtClean="0"/>
              <a:t>čas</a:t>
            </a:r>
            <a:r>
              <a:rPr lang="en-US" sz="1500" dirty="0" smtClean="0"/>
              <a:t> pre </a:t>
            </a:r>
            <a:r>
              <a:rPr lang="en-US" sz="1500" dirty="0" err="1" smtClean="0"/>
              <a:t>platformy</a:t>
            </a:r>
            <a:r>
              <a:rPr lang="en-US" sz="1500" dirty="0" smtClean="0"/>
              <a:t> </a:t>
            </a:r>
            <a:r>
              <a:rPr lang="en-US" sz="1500" dirty="0" err="1" smtClean="0"/>
              <a:t>sa</a:t>
            </a:r>
            <a:r>
              <a:rPr lang="en-US" sz="1500" dirty="0" smtClean="0"/>
              <a:t> </a:t>
            </a:r>
            <a:r>
              <a:rPr lang="en-US" sz="1500" dirty="0" err="1" smtClean="0"/>
              <a:t>nezapočítava</a:t>
            </a:r>
            <a:r>
              <a:rPr lang="en-US" sz="1500" dirty="0" smtClean="0"/>
              <a:t> do </a:t>
            </a:r>
            <a:r>
              <a:rPr lang="en-US" sz="1500" dirty="0" err="1" smtClean="0"/>
              <a:t>odpracovaných</a:t>
            </a:r>
            <a:r>
              <a:rPr lang="en-US" sz="1500" dirty="0" smtClean="0"/>
              <a:t> 225 </a:t>
            </a:r>
            <a:r>
              <a:rPr lang="en-US" sz="1500" dirty="0" err="1" smtClean="0"/>
              <a:t>hod</a:t>
            </a:r>
            <a:r>
              <a:rPr lang="en-US" sz="1500" dirty="0" smtClean="0"/>
              <a:t>/</a:t>
            </a:r>
            <a:r>
              <a:rPr lang="en-US" sz="1500" dirty="0" err="1" smtClean="0"/>
              <a:t>ročne</a:t>
            </a:r>
            <a:r>
              <a:rPr lang="en-US" sz="1500" dirty="0" smtClean="0"/>
              <a:t> (</a:t>
            </a:r>
            <a:r>
              <a:rPr lang="en-US" sz="1500" dirty="0" err="1" smtClean="0"/>
              <a:t>zamestnanec</a:t>
            </a:r>
            <a:r>
              <a:rPr lang="en-US" sz="1500" dirty="0" smtClean="0"/>
              <a:t>) resp. 20 </a:t>
            </a:r>
            <a:r>
              <a:rPr lang="en-US" sz="1500" dirty="0" err="1" smtClean="0"/>
              <a:t>hod.týždenne</a:t>
            </a:r>
            <a:r>
              <a:rPr lang="en-US" sz="1500" dirty="0" smtClean="0"/>
              <a:t> (</a:t>
            </a:r>
            <a:r>
              <a:rPr lang="en-US" sz="1500" dirty="0" err="1" smtClean="0"/>
              <a:t>živnostník</a:t>
            </a:r>
            <a:r>
              <a:rPr lang="en-US" sz="1500" dirty="0" smtClean="0"/>
              <a:t>), </a:t>
            </a:r>
            <a:r>
              <a:rPr lang="en-US" sz="1500" dirty="0" err="1" smtClean="0"/>
              <a:t>na</a:t>
            </a:r>
            <a:r>
              <a:rPr lang="en-US" sz="1500" dirty="0" smtClean="0"/>
              <a:t> </a:t>
            </a:r>
            <a:r>
              <a:rPr lang="en-US" sz="1500" dirty="0" err="1" smtClean="0"/>
              <a:t>základe</a:t>
            </a:r>
            <a:r>
              <a:rPr lang="en-US" sz="1500" dirty="0" smtClean="0"/>
              <a:t> </a:t>
            </a:r>
            <a:r>
              <a:rPr lang="en-US" sz="1500" dirty="0" err="1" smtClean="0"/>
              <a:t>ktorých</a:t>
            </a:r>
            <a:r>
              <a:rPr lang="en-US" sz="1500" dirty="0" smtClean="0"/>
              <a:t> </a:t>
            </a:r>
            <a:r>
              <a:rPr lang="en-US" sz="1500" dirty="0" err="1" smtClean="0"/>
              <a:t>vzniká</a:t>
            </a:r>
            <a:r>
              <a:rPr lang="en-US" sz="1500" dirty="0" smtClean="0"/>
              <a:t> </a:t>
            </a:r>
            <a:r>
              <a:rPr lang="en-US" sz="1500" dirty="0" err="1" smtClean="0"/>
              <a:t>nárok</a:t>
            </a:r>
            <a:r>
              <a:rPr lang="en-US" sz="1500" dirty="0" smtClean="0"/>
              <a:t> </a:t>
            </a:r>
            <a:r>
              <a:rPr lang="en-US" sz="1500" dirty="0" err="1" smtClean="0"/>
              <a:t>na</a:t>
            </a:r>
            <a:r>
              <a:rPr lang="en-US" sz="1500" dirty="0" smtClean="0"/>
              <a:t> </a:t>
            </a:r>
            <a:r>
              <a:rPr lang="en-US" sz="1500" dirty="0" err="1" smtClean="0"/>
              <a:t>dávky</a:t>
            </a:r>
            <a:r>
              <a:rPr lang="en-US" sz="1500" dirty="0" smtClean="0"/>
              <a:t> </a:t>
            </a:r>
            <a:r>
              <a:rPr lang="en-US" sz="1500" dirty="0" err="1" smtClean="0"/>
              <a:t>vrátane</a:t>
            </a:r>
            <a:r>
              <a:rPr lang="en-US" sz="1500" dirty="0" smtClean="0"/>
              <a:t> </a:t>
            </a:r>
            <a:r>
              <a:rPr lang="en-US" sz="1500" dirty="0" err="1" smtClean="0"/>
              <a:t>štipendia</a:t>
            </a:r>
            <a:endParaRPr lang="en-US" sz="1500" dirty="0"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5085184"/>
            <a:ext cx="3066442" cy="15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33132"/>
      </p:ext>
    </p:extLst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1734</Words>
  <Application>Microsoft Macintosh PowerPoint</Application>
  <PresentationFormat>On-screen Show (4:3)</PresentationFormat>
  <Paragraphs>171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ArialMT</vt:lpstr>
      <vt:lpstr>Calibri</vt:lpstr>
      <vt:lpstr>ＭＳ Ｐゴシック</vt:lpstr>
      <vt:lpstr>Arial</vt:lpstr>
      <vt:lpstr>Predvolený návrh</vt:lpstr>
      <vt:lpstr>PowerPoint Presentation</vt:lpstr>
      <vt:lpstr>Prehľad tém</vt:lpstr>
      <vt:lpstr>Platformová ekonomika</vt:lpstr>
      <vt:lpstr>Druhy digitálnych platforiem</vt:lpstr>
      <vt:lpstr>Príklady digitálnych platforiem</vt:lpstr>
      <vt:lpstr>Príklady Belgicko</vt:lpstr>
      <vt:lpstr>Špecifiká práce pre platformy</vt:lpstr>
      <vt:lpstr>Zdroj: IRSDACE Národná štúdia Nemecko, IZA Bonn</vt:lpstr>
      <vt:lpstr>Príklady sporov kvôli špecifikám práce pre platformy</vt:lpstr>
      <vt:lpstr>Legislatívne odozvy na platformovú ekonomiku</vt:lpstr>
      <vt:lpstr>Legislatívne odozvy na platformovú ekonomiku</vt:lpstr>
      <vt:lpstr>Legislatívne odozvy na platformovú ekonomiku</vt:lpstr>
      <vt:lpstr>Legislatívne odozvy na platformovú ekonomiku</vt:lpstr>
      <vt:lpstr>Sociálny dialóg  v platformovej ekonomike</vt:lpstr>
      <vt:lpstr>Sociálny dialóg  v platformovej ekonomike</vt:lpstr>
      <vt:lpstr>Sociálny dialóg  v platformovej ekonomike</vt:lpstr>
      <vt:lpstr>Zhrnutie</vt:lpstr>
      <vt:lpstr>Otázky namiesto záverov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prezentácie popis k prezentácii</dc:title>
  <dc:creator>Hela</dc:creator>
  <cp:lastModifiedBy>marta.kahancova@celsi.sk</cp:lastModifiedBy>
  <cp:revision>99</cp:revision>
  <dcterms:created xsi:type="dcterms:W3CDTF">2015-09-09T12:47:17Z</dcterms:created>
  <dcterms:modified xsi:type="dcterms:W3CDTF">2018-11-14T12:25:54Z</dcterms:modified>
</cp:coreProperties>
</file>