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6" r:id="rId3"/>
    <p:sldId id="309" r:id="rId4"/>
    <p:sldId id="322" r:id="rId5"/>
    <p:sldId id="323" r:id="rId6"/>
    <p:sldId id="324" r:id="rId7"/>
    <p:sldId id="325" r:id="rId8"/>
    <p:sldId id="303" r:id="rId9"/>
    <p:sldId id="329" r:id="rId10"/>
    <p:sldId id="328" r:id="rId11"/>
    <p:sldId id="316" r:id="rId12"/>
    <p:sldId id="332" r:id="rId13"/>
    <p:sldId id="330" r:id="rId14"/>
    <p:sldId id="312" r:id="rId15"/>
    <p:sldId id="304" r:id="rId16"/>
    <p:sldId id="305" r:id="rId17"/>
    <p:sldId id="317" r:id="rId18"/>
    <p:sldId id="311" r:id="rId19"/>
    <p:sldId id="318" r:id="rId20"/>
    <p:sldId id="310" r:id="rId21"/>
    <p:sldId id="313" r:id="rId22"/>
    <p:sldId id="315" r:id="rId23"/>
    <p:sldId id="307" r:id="rId24"/>
    <p:sldId id="321" r:id="rId25"/>
    <p:sldId id="320" r:id="rId26"/>
    <p:sldId id="260" r:id="rId27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236"/>
    <a:srgbClr val="D79B93"/>
    <a:srgbClr val="241605"/>
    <a:srgbClr val="8C383A"/>
    <a:srgbClr val="692020"/>
    <a:srgbClr val="BCBCBC"/>
    <a:srgbClr val="C2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0C3CE7-2E69-4D39-A77D-E369B1BA1CA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00990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38DD07-AA98-4A20-8FFA-FEE283D53ADF}" type="datetime1">
              <a:rPr lang="en-US"/>
              <a:pPr>
                <a:defRPr/>
              </a:pPr>
              <a:t>11/15/18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F96B61-32A2-4D7B-9AF8-466E438473E5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323650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F96B61-32A2-4D7B-9AF8-466E438473E5}" type="slidenum">
              <a:rPr lang="en-US" altLang="sk-SK" smtClean="0"/>
              <a:pPr>
                <a:defRPr/>
              </a:pPr>
              <a:t>14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1377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96B61-32A2-4D7B-9AF8-466E438473E5}" type="slidenum">
              <a:rPr lang="en-US" altLang="sk-SK" smtClean="0"/>
              <a:pPr>
                <a:defRPr/>
              </a:pPr>
              <a:t>19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27867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075DDF-818F-4E3E-BFDB-DB1B93663659}" type="slidenum">
              <a:rPr lang="en-US" altLang="sk-SK"/>
              <a:pPr/>
              <a:t>26</a:t>
            </a:fld>
            <a:endParaRPr lang="en-US" altLang="sk-SK"/>
          </a:p>
        </p:txBody>
      </p:sp>
      <p:sp>
        <p:nvSpPr>
          <p:cNvPr id="2970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sk-SK"/>
              <a:t>PRECARIR meeting, September 17-18, 2015, Bratislava</a:t>
            </a:r>
            <a:endParaRPr lang="en-US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53C5-DF05-40D3-AA7D-3FDE6131571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637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A499-09E2-4851-80AD-D470439971B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9618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C52C-2BAE-4B31-A63F-32FEC97E610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752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20661-5FAD-4807-AF64-306CB1ED3AA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845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E25B-A806-4A33-9936-FC906FA3B27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2595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CDB4E-4282-4F37-B6AB-97D25F34BFA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9642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8FC9-CA84-4BA2-B60D-DC274E0A0F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864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D3A9-1A9D-4DDE-B4EA-DBF4A512955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9087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3E69-D642-4A10-9D7E-99C9B046495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9622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FEE5-1D52-489C-AB74-6386D986935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7953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9FE6-C79C-4929-8F2D-6B4A713C2F6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171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7824A2-A8D7-43E0-BFF1-5728DF766F2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038224" y="2564904"/>
            <a:ext cx="7422207" cy="25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GB" altLang="sk-SK" sz="3200" b="1" dirty="0" err="1">
                <a:solidFill>
                  <a:schemeClr val="bg1"/>
                </a:solidFill>
              </a:rPr>
              <a:t>Práca</a:t>
            </a:r>
            <a:r>
              <a:rPr lang="en-GB" altLang="sk-SK" sz="3200" b="1" dirty="0">
                <a:solidFill>
                  <a:schemeClr val="bg1"/>
                </a:solidFill>
              </a:rPr>
              <a:t> a </a:t>
            </a:r>
            <a:r>
              <a:rPr lang="en-GB" altLang="sk-SK" sz="3200" b="1" dirty="0" err="1">
                <a:solidFill>
                  <a:schemeClr val="bg1"/>
                </a:solidFill>
              </a:rPr>
              <a:t>sociálny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dialóg</a:t>
            </a:r>
            <a:r>
              <a:rPr lang="en-GB" altLang="sk-SK" sz="3200" b="1" dirty="0">
                <a:solidFill>
                  <a:schemeClr val="bg1"/>
                </a:solidFill>
              </a:rPr>
              <a:t> v </a:t>
            </a:r>
            <a:r>
              <a:rPr lang="en-GB" altLang="sk-SK" sz="3200" b="1" dirty="0" err="1">
                <a:solidFill>
                  <a:schemeClr val="bg1"/>
                </a:solidFill>
              </a:rPr>
              <a:t>zdieľanej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ekonomike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na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Slovensku</a:t>
            </a:r>
            <a:endParaRPr lang="sk-SK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US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sk-SK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1600" b="1" dirty="0">
                <a:solidFill>
                  <a:schemeClr val="bg1"/>
                </a:solidFill>
              </a:rPr>
              <a:t>November </a:t>
            </a:r>
            <a:r>
              <a:rPr lang="en-GB" altLang="sk-SK" sz="1600" b="1" dirty="0">
                <a:solidFill>
                  <a:schemeClr val="bg1"/>
                </a:solidFill>
              </a:rPr>
              <a:t>2018</a:t>
            </a:r>
            <a:endParaRPr lang="sk-SK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1600" b="1" dirty="0">
                <a:solidFill>
                  <a:schemeClr val="bg1"/>
                </a:solidFill>
              </a:rPr>
              <a:t>Bratislava</a:t>
            </a:r>
            <a:endParaRPr lang="en-GB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US" altLang="sk-SK" sz="3200" b="1" dirty="0">
              <a:solidFill>
                <a:schemeClr val="bg1"/>
              </a:solidFill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038225" y="4937125"/>
            <a:ext cx="6134100" cy="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US" altLang="sk-SK" sz="1400" b="1" dirty="0">
                <a:solidFill>
                  <a:schemeClr val="bg1"/>
                </a:solidFill>
              </a:rPr>
              <a:t>M</a:t>
            </a:r>
            <a:r>
              <a:rPr lang="sk-SK" altLang="sk-SK" sz="1400" b="1" dirty="0">
                <a:solidFill>
                  <a:schemeClr val="bg1"/>
                </a:solidFill>
              </a:rPr>
              <a:t>á</a:t>
            </a:r>
            <a:r>
              <a:rPr lang="en-US" altLang="sk-SK" sz="1400" b="1" dirty="0">
                <a:solidFill>
                  <a:schemeClr val="bg1"/>
                </a:solidFill>
              </a:rPr>
              <a:t>ria </a:t>
            </a:r>
            <a:r>
              <a:rPr lang="en-US" altLang="sk-SK" sz="1400" b="1" dirty="0" err="1">
                <a:solidFill>
                  <a:schemeClr val="bg1"/>
                </a:solidFill>
              </a:rPr>
              <a:t>Sedl</a:t>
            </a:r>
            <a:r>
              <a:rPr lang="sk-SK" altLang="sk-SK" sz="1400" b="1" dirty="0">
                <a:solidFill>
                  <a:schemeClr val="bg1"/>
                </a:solidFill>
              </a:rPr>
              <a:t>á</a:t>
            </a:r>
            <a:r>
              <a:rPr lang="en-US" altLang="sk-SK" sz="1400" b="1" dirty="0" err="1">
                <a:solidFill>
                  <a:schemeClr val="bg1"/>
                </a:solidFill>
              </a:rPr>
              <a:t>kov</a:t>
            </a:r>
            <a:r>
              <a:rPr lang="sk-SK" altLang="sk-SK" sz="1400" b="1" dirty="0">
                <a:solidFill>
                  <a:schemeClr val="bg1"/>
                </a:solidFill>
              </a:rPr>
              <a:t>á</a:t>
            </a:r>
            <a:endParaRPr lang="en-US" altLang="sk-SK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9254-1E8D-4294-93A1-DBA3C2EB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Osobný transport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C2DF4-2E6E-4020-A2DF-0102DFCA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Platform</a:t>
            </a:r>
            <a:r>
              <a:rPr lang="sk-SK" sz="1800" b="1" dirty="0"/>
              <a:t>y</a:t>
            </a:r>
            <a:r>
              <a:rPr lang="en-US" sz="1800" b="1" dirty="0"/>
              <a:t>: </a:t>
            </a:r>
            <a:r>
              <a:rPr lang="sk-SK" sz="1800" dirty="0"/>
              <a:t>(</a:t>
            </a:r>
            <a:r>
              <a:rPr lang="en-US" sz="1800" u="sng" dirty="0"/>
              <a:t>Uber</a:t>
            </a:r>
            <a:r>
              <a:rPr lang="sk-SK" sz="1800" u="sng" dirty="0"/>
              <a:t>)</a:t>
            </a:r>
            <a:r>
              <a:rPr lang="en-US" sz="1800" u="sng" dirty="0"/>
              <a:t>, </a:t>
            </a:r>
            <a:r>
              <a:rPr lang="en-US" sz="1800" u="sng" dirty="0" err="1"/>
              <a:t>Taxify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Hopin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BlaBla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Liftago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ta: </a:t>
            </a:r>
          </a:p>
          <a:p>
            <a:pPr lvl="1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Uber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okolo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550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aktívnych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vodičov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(v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2017)</a:t>
            </a:r>
            <a:endParaRPr lang="sk-SK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40%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vodičov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ho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používa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menej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hodín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týždenne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(2017)</a:t>
            </a:r>
          </a:p>
          <a:p>
            <a:pPr lvl="1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Taxi</a:t>
            </a:r>
            <a:r>
              <a:rPr lang="sk-SK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fy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okolo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850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vodičov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počas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roka</a:t>
            </a:r>
            <a:endParaRPr lang="sk-SK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20%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plný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úväzok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priemerný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pracovný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čas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hodín</a:t>
            </a:r>
            <a:endParaRPr lang="sk-SK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priemerná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dĺžka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práce pre platformu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mesiace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Status </a:t>
            </a:r>
            <a:r>
              <a:rPr lang="sk-SK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pracovníkov platforiem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GB" sz="1800" dirty="0" err="1"/>
              <a:t>samostatne</a:t>
            </a:r>
            <a:r>
              <a:rPr lang="en-GB" sz="1800" dirty="0"/>
              <a:t> </a:t>
            </a:r>
            <a:r>
              <a:rPr lang="en-GB" sz="1800" dirty="0" err="1"/>
              <a:t>zárobkovo</a:t>
            </a:r>
            <a:r>
              <a:rPr lang="en-GB" sz="1800" dirty="0"/>
              <a:t> </a:t>
            </a:r>
            <a:r>
              <a:rPr lang="en-GB" sz="1800" dirty="0" err="1"/>
              <a:t>činné</a:t>
            </a:r>
            <a:r>
              <a:rPr lang="en-GB" sz="1800" dirty="0"/>
              <a:t> </a:t>
            </a:r>
            <a:r>
              <a:rPr lang="en-GB" sz="1800" dirty="0" err="1"/>
              <a:t>osoby</a:t>
            </a:r>
            <a:r>
              <a:rPr lang="en-GB" sz="1800" dirty="0"/>
              <a:t> s </a:t>
            </a:r>
            <a:r>
              <a:rPr lang="en-GB" sz="1800" dirty="0" err="1"/>
              <a:t>právnymi</a:t>
            </a:r>
            <a:r>
              <a:rPr lang="en-GB" sz="1800" dirty="0"/>
              <a:t> </a:t>
            </a:r>
            <a:r>
              <a:rPr lang="en-GB" sz="1800" dirty="0" err="1"/>
              <a:t>predpismi</a:t>
            </a:r>
            <a:r>
              <a:rPr lang="en-GB" sz="1800" dirty="0"/>
              <a:t> </a:t>
            </a:r>
            <a:r>
              <a:rPr lang="en-GB" sz="1800" dirty="0" err="1"/>
              <a:t>platnými</a:t>
            </a:r>
            <a:r>
              <a:rPr lang="en-GB" sz="1800" dirty="0"/>
              <a:t> pre </a:t>
            </a:r>
            <a:r>
              <a:rPr lang="en-GB" sz="1800" dirty="0" err="1"/>
              <a:t>vodičov</a:t>
            </a:r>
            <a:r>
              <a:rPr lang="en-GB" sz="1800" dirty="0"/>
              <a:t> </a:t>
            </a:r>
            <a:r>
              <a:rPr lang="en-GB" sz="1800" dirty="0" err="1"/>
              <a:t>taxislužby</a:t>
            </a:r>
            <a:r>
              <a:rPr lang="en-GB" sz="1800" dirty="0"/>
              <a:t> (</a:t>
            </a:r>
            <a:r>
              <a:rPr lang="pl-PL" sz="1800" dirty="0"/>
              <a:t>56/2012 Z.z., zákon o cestnej doprave</a:t>
            </a:r>
            <a:r>
              <a:rPr lang="en-GB" sz="1800" dirty="0"/>
              <a:t>) </a:t>
            </a:r>
            <a:endParaRPr lang="sk-SK" sz="1800" dirty="0"/>
          </a:p>
          <a:p>
            <a:r>
              <a:rPr lang="en-GB" sz="1800" b="1" dirty="0"/>
              <a:t>27. </a:t>
            </a:r>
            <a:r>
              <a:rPr lang="en-GB" sz="1800" b="1" dirty="0" err="1"/>
              <a:t>marec</a:t>
            </a:r>
            <a:r>
              <a:rPr lang="en-GB" sz="1800" b="1" dirty="0"/>
              <a:t> 2018: </a:t>
            </a:r>
            <a:r>
              <a:rPr lang="en-GB" sz="1800" dirty="0"/>
              <a:t>Uber </a:t>
            </a:r>
            <a:r>
              <a:rPr lang="en-GB" sz="1800" dirty="0" err="1"/>
              <a:t>pozastavil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služby</a:t>
            </a:r>
            <a:r>
              <a:rPr lang="en-GB" sz="1800" dirty="0"/>
              <a:t> po </a:t>
            </a:r>
            <a:r>
              <a:rPr lang="en-GB" sz="1800" dirty="0" err="1"/>
              <a:t>rozhodnutí</a:t>
            </a:r>
            <a:r>
              <a:rPr lang="en-GB" sz="1800" dirty="0"/>
              <a:t> </a:t>
            </a:r>
            <a:r>
              <a:rPr lang="en-GB" sz="1800" dirty="0" err="1"/>
              <a:t>okresného</a:t>
            </a:r>
            <a:r>
              <a:rPr lang="en-GB" sz="1800" dirty="0"/>
              <a:t> </a:t>
            </a:r>
            <a:r>
              <a:rPr lang="en-GB" sz="1800" dirty="0" err="1"/>
              <a:t>súdu</a:t>
            </a:r>
            <a:r>
              <a:rPr lang="en-GB" sz="1800" dirty="0"/>
              <a:t> v </a:t>
            </a:r>
            <a:r>
              <a:rPr lang="en-GB" sz="1800" dirty="0" err="1"/>
              <a:t>Bratislave</a:t>
            </a:r>
            <a:r>
              <a:rPr lang="sk-SK" sz="1800" dirty="0"/>
              <a:t> (podnet: </a:t>
            </a:r>
            <a:r>
              <a:rPr lang="en-GB" sz="1800" dirty="0" err="1"/>
              <a:t>spor</a:t>
            </a:r>
            <a:r>
              <a:rPr lang="en-GB" sz="1800" dirty="0"/>
              <a:t> </a:t>
            </a:r>
            <a:r>
              <a:rPr lang="sk-SK" sz="1800" dirty="0"/>
              <a:t>s </a:t>
            </a:r>
            <a:r>
              <a:rPr lang="en-GB" sz="1800" dirty="0" err="1"/>
              <a:t>tradičnými</a:t>
            </a:r>
            <a:r>
              <a:rPr lang="en-GB" sz="1800" dirty="0"/>
              <a:t> </a:t>
            </a:r>
            <a:r>
              <a:rPr lang="en-GB" sz="1800" dirty="0" err="1"/>
              <a:t>taxikármi</a:t>
            </a:r>
            <a:r>
              <a:rPr lang="sk-SK" sz="1800" dirty="0"/>
              <a:t>)</a:t>
            </a:r>
            <a:endParaRPr lang="en-GB" sz="1800" dirty="0"/>
          </a:p>
          <a:p>
            <a:r>
              <a:rPr lang="en-GB" sz="1800" dirty="0" err="1"/>
              <a:t>Taxify</a:t>
            </a:r>
            <a:r>
              <a:rPr lang="en-GB" sz="1800" dirty="0"/>
              <a:t> a </a:t>
            </a:r>
            <a:r>
              <a:rPr lang="en-GB" sz="1800" dirty="0" err="1"/>
              <a:t>ďalšie</a:t>
            </a:r>
            <a:r>
              <a:rPr lang="en-GB" sz="1800" dirty="0"/>
              <a:t> platformy: </a:t>
            </a:r>
            <a:r>
              <a:rPr lang="en-GB" sz="1800" dirty="0" err="1"/>
              <a:t>stále</a:t>
            </a:r>
            <a:r>
              <a:rPr lang="en-GB" sz="1800" dirty="0"/>
              <a:t> v </a:t>
            </a:r>
            <a:r>
              <a:rPr lang="en-GB" sz="1800" dirty="0" err="1"/>
              <a:t>prevádzke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5840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6D5F-A812-4F5A-B833-B5848171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Ubytovacie služby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79FF-C44C-4070-9EEB-647C28E5A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Platform</a:t>
            </a:r>
            <a:r>
              <a:rPr lang="sk-SK" sz="2000" b="1" dirty="0"/>
              <a:t>y</a:t>
            </a:r>
            <a:r>
              <a:rPr lang="en-US" sz="2000" b="1" dirty="0"/>
              <a:t>: </a:t>
            </a:r>
            <a:r>
              <a:rPr lang="en-US" sz="2000" u="sng" dirty="0"/>
              <a:t>Airbnb</a:t>
            </a:r>
          </a:p>
          <a:p>
            <a:endParaRPr lang="sk-SK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k-SK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ta: </a:t>
            </a:r>
          </a:p>
          <a:p>
            <a:pPr lvl="1"/>
            <a:r>
              <a:rPr lang="sk-SK" sz="1800"/>
              <a:t>2 </a:t>
            </a:r>
            <a:r>
              <a:rPr lang="sk-SK" sz="1800" dirty="0"/>
              <a:t>500 aktívnych ponúk v roku 2017 (SME); približne 1000 (rozhovory); približne 995 ponúk a 619 aktívnych hostiteľov</a:t>
            </a:r>
          </a:p>
          <a:p>
            <a:pPr lvl="1"/>
            <a:endParaRPr lang="sk-SK" sz="1600" dirty="0"/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Status </a:t>
            </a:r>
            <a:r>
              <a:rPr lang="sk-SK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pracovníkov platforiem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samostatne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zárobkovo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činné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osoby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prípade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ubytovania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iných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služieb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upratovanie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atď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.);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alebo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fyzická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osoba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ktorá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platí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mestskú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daň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daň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príjmu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(z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dlhodobého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ubytovania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); z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rozhovorov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druhá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možnosť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bežnejšia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800" dirty="0"/>
          </a:p>
          <a:p>
            <a:endParaRPr lang="en-US" sz="2400" dirty="0"/>
          </a:p>
          <a:p>
            <a:pPr marL="0" indent="0">
              <a:buNone/>
            </a:pPr>
            <a:endParaRPr lang="en-US" sz="2800" b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1E765-D5AF-41E9-83B1-31D74A2BD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81" y="1196752"/>
            <a:ext cx="2860837" cy="16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1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480E-10F4-41B7-8AE4-2EA26179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Ubytovacie služby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41B6-D265-47D2-AC35-464DB80C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Airbnb d</a:t>
            </a:r>
            <a:r>
              <a:rPr lang="sk-SK" sz="1600" b="1" dirty="0"/>
              <a:t>á</a:t>
            </a:r>
            <a:r>
              <a:rPr lang="en-GB" sz="1600" b="1" dirty="0"/>
              <a:t>ta</a:t>
            </a:r>
            <a:r>
              <a:rPr lang="sk-SK" sz="1600" b="1" dirty="0"/>
              <a:t>: Bratislava (zdroj: </a:t>
            </a:r>
            <a:r>
              <a:rPr lang="sk-SK" sz="1600" b="1" dirty="0" err="1"/>
              <a:t>AirDNA</a:t>
            </a:r>
            <a:r>
              <a:rPr lang="sk-SK" sz="1600" b="1" dirty="0"/>
              <a:t>)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/>
              <a:t>                                                                  </a:t>
            </a:r>
            <a:r>
              <a:rPr lang="en-US" sz="1000" i="1" dirty="0"/>
              <a:t>Note: The number of total cumulative rentals is 2,157. </a:t>
            </a:r>
            <a:endParaRPr lang="sk-SK" sz="2000" dirty="0"/>
          </a:p>
          <a:p>
            <a:endParaRPr lang="sk-SK" sz="1050" i="1" dirty="0"/>
          </a:p>
          <a:p>
            <a:endParaRPr lang="sk-SK" sz="1050" i="1" dirty="0"/>
          </a:p>
          <a:p>
            <a:endParaRPr lang="sk-SK" sz="1050" i="1" dirty="0"/>
          </a:p>
          <a:p>
            <a:endParaRPr lang="sk-SK" sz="1050" i="1" dirty="0"/>
          </a:p>
          <a:p>
            <a:endParaRPr lang="sk-SK" sz="1050" i="1" dirty="0"/>
          </a:p>
          <a:p>
            <a:pPr marL="0" indent="0">
              <a:buNone/>
            </a:pPr>
            <a:r>
              <a:rPr lang="en-US" sz="1050" i="1" dirty="0"/>
              <a:t>Notes: Average daily rate: average booked nightly rate + cleaning fees for all booked days in the last month</a:t>
            </a:r>
            <a:endParaRPr lang="en-GB" sz="1050" dirty="0"/>
          </a:p>
          <a:p>
            <a:pPr marL="0" indent="0">
              <a:buNone/>
            </a:pPr>
            <a:r>
              <a:rPr lang="en-US" sz="1050" i="1" dirty="0"/>
              <a:t>Occupancy rate: the number of booked days divided by the total number of days available for rent in the last month. Properties with no reservations are excluded.</a:t>
            </a:r>
            <a:endParaRPr lang="en-GB" sz="1050" dirty="0"/>
          </a:p>
          <a:p>
            <a:pPr marL="0" indent="0">
              <a:buNone/>
            </a:pPr>
            <a:r>
              <a:rPr lang="en-US" sz="1050" i="1" dirty="0"/>
              <a:t>Revenue: The total nightly rate + cleaning fees earned in the last month. Does not include taxes, service fees or additional guests’ fees. </a:t>
            </a:r>
            <a:endParaRPr lang="en-GB" sz="105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EE1724-8F65-4446-A750-9A616BB8D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33740"/>
              </p:ext>
            </p:extLst>
          </p:nvPr>
        </p:nvGraphicFramePr>
        <p:xfrm>
          <a:off x="683568" y="1916832"/>
          <a:ext cx="3967321" cy="37421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6811">
                  <a:extLst>
                    <a:ext uri="{9D8B030D-6E8A-4147-A177-3AD203B41FA5}">
                      <a16:colId xmlns:a16="http://schemas.microsoft.com/office/drawing/2014/main" val="1492639864"/>
                    </a:ext>
                  </a:extLst>
                </a:gridCol>
                <a:gridCol w="1840510">
                  <a:extLst>
                    <a:ext uri="{9D8B030D-6E8A-4147-A177-3AD203B41FA5}">
                      <a16:colId xmlns:a16="http://schemas.microsoft.com/office/drawing/2014/main" val="2713083951"/>
                    </a:ext>
                  </a:extLst>
                </a:gridCol>
              </a:tblGrid>
              <a:tr h="426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Number of active rentals (4/7/2018)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477899"/>
                  </a:ext>
                </a:extLst>
              </a:tr>
              <a:tr h="20632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Type of rental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095390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 dirty="0">
                          <a:effectLst/>
                        </a:rPr>
                        <a:t>entire home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77% (758)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9510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 dirty="0">
                          <a:effectLst/>
                        </a:rPr>
                        <a:t>private room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20% (199)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213299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>
                          <a:effectLst/>
                        </a:rPr>
                        <a:t>shared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3% (26)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063045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Average rental size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 bedrooms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853205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Average number of guests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 guests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30265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Number of active hosts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836579"/>
                  </a:ext>
                </a:extLst>
              </a:tr>
              <a:tr h="20632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of which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24225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 dirty="0" err="1">
                          <a:effectLst/>
                        </a:rPr>
                        <a:t>superhosts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32% (196)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494646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 dirty="0">
                          <a:effectLst/>
                        </a:rPr>
                        <a:t>multi-listing hosts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21% (132)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655780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1" dirty="0">
                          <a:effectLst/>
                        </a:rPr>
                        <a:t>single-listing hosts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79% (487)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934942"/>
                  </a:ext>
                </a:extLst>
              </a:tr>
              <a:tr h="426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Rental activity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39 % available full time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678302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Average daily rate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 EUR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915719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Occupancy rate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402749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Revenue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855 EUR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4593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54DE90E-2C41-4784-A34E-D9F80167276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123" t="53399" r="63170" b="15951"/>
          <a:stretch/>
        </p:blipFill>
        <p:spPr bwMode="auto">
          <a:xfrm>
            <a:off x="4877257" y="1988840"/>
            <a:ext cx="3727191" cy="251281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49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9E96-29CF-417D-8395-F0EA17F0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Mikropráca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33CA3-DA2E-4C3D-9714-38A457AE4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Platform</a:t>
            </a:r>
            <a:r>
              <a:rPr lang="sk-SK" sz="2000" b="1" dirty="0"/>
              <a:t>y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u="sng" dirty="0" err="1"/>
              <a:t>Domelia</a:t>
            </a:r>
            <a:r>
              <a:rPr lang="en-US" sz="2000" dirty="0"/>
              <a:t>, </a:t>
            </a:r>
            <a:r>
              <a:rPr lang="en-US" sz="2000" dirty="0" err="1"/>
              <a:t>Jaspravim</a:t>
            </a:r>
            <a:r>
              <a:rPr lang="en-US" sz="2000" dirty="0"/>
              <a:t>, </a:t>
            </a:r>
            <a:r>
              <a:rPr lang="en-US" sz="2000" dirty="0" err="1"/>
              <a:t>Mikropraca</a:t>
            </a:r>
            <a:r>
              <a:rPr lang="en-US" sz="2000" dirty="0"/>
              <a:t>, </a:t>
            </a:r>
            <a:r>
              <a:rPr lang="en-US" sz="2000" dirty="0" err="1"/>
              <a:t>Microjob</a:t>
            </a:r>
            <a:r>
              <a:rPr lang="en-US" sz="2000" dirty="0"/>
              <a:t>, </a:t>
            </a:r>
            <a:r>
              <a:rPr lang="en-US" sz="2000" dirty="0" err="1"/>
              <a:t>Rukie</a:t>
            </a:r>
            <a:endParaRPr lang="en-US" sz="2000" dirty="0"/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ta: </a:t>
            </a:r>
          </a:p>
          <a:p>
            <a:pPr lvl="1"/>
            <a:r>
              <a:rPr lang="en-US" sz="1800" dirty="0"/>
              <a:t>8,400 </a:t>
            </a:r>
            <a:r>
              <a:rPr lang="sk-SK" sz="1800" dirty="0"/>
              <a:t>profilov</a:t>
            </a:r>
            <a:r>
              <a:rPr lang="en-US" sz="1800" dirty="0"/>
              <a:t> </a:t>
            </a:r>
            <a:r>
              <a:rPr lang="sk-SK" sz="1800" dirty="0"/>
              <a:t>na</a:t>
            </a:r>
            <a:r>
              <a:rPr lang="en-US" sz="1800" dirty="0"/>
              <a:t> </a:t>
            </a:r>
            <a:r>
              <a:rPr lang="en-US" sz="1800" dirty="0" err="1"/>
              <a:t>Domelia</a:t>
            </a:r>
            <a:r>
              <a:rPr lang="en-US" sz="1800" dirty="0"/>
              <a:t>; </a:t>
            </a:r>
            <a:endParaRPr lang="sk-SK" sz="1800" dirty="0"/>
          </a:p>
          <a:p>
            <a:pPr lvl="1"/>
            <a:r>
              <a:rPr lang="en-US" sz="1800" dirty="0"/>
              <a:t>20,000 </a:t>
            </a:r>
            <a:r>
              <a:rPr lang="sk-SK" sz="1800" dirty="0"/>
              <a:t>profilov na </a:t>
            </a:r>
            <a:r>
              <a:rPr lang="en-US" sz="1800" dirty="0" err="1"/>
              <a:t>Jasp</a:t>
            </a:r>
            <a:r>
              <a:rPr lang="sk-SK" sz="1800" dirty="0" err="1"/>
              <a:t>ra</a:t>
            </a:r>
            <a:r>
              <a:rPr lang="en-US" sz="1800" dirty="0"/>
              <a:t>vim</a:t>
            </a:r>
            <a:r>
              <a:rPr lang="sk-SK" sz="1800" dirty="0"/>
              <a:t> </a:t>
            </a:r>
            <a:r>
              <a:rPr lang="en-GB" sz="1800" dirty="0"/>
              <a:t> </a:t>
            </a:r>
            <a:endParaRPr lang="sk-SK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Status </a:t>
            </a:r>
            <a:r>
              <a:rPr lang="sk-SK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pracovníkov platforiem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status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samostatne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zárobkovo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činn</a:t>
            </a:r>
            <a:r>
              <a:rPr lang="sk-SK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ých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os</a:t>
            </a:r>
            <a:r>
              <a:rPr lang="sk-SK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ôb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nie je nutný (príjem do 500 eur)</a:t>
            </a:r>
          </a:p>
          <a:p>
            <a:pPr lvl="1"/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tieňová ekonomika</a:t>
            </a:r>
          </a:p>
          <a:p>
            <a:pPr lvl="1"/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nedeklarovaný príjem a/alebo nedostatočne priznaný príjem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52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3944-96D1-496B-9FD5-614069AC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Pracovnoprávne vzťahy</a:t>
            </a:r>
            <a:r>
              <a:rPr lang="en-US" sz="4000" dirty="0"/>
              <a:t>: </a:t>
            </a:r>
            <a:r>
              <a:rPr lang="sk-SK" sz="4000" dirty="0"/>
              <a:t>prehľad</a:t>
            </a:r>
            <a:r>
              <a:rPr lang="en-US" sz="4000" dirty="0"/>
              <a:t> </a:t>
            </a:r>
            <a:endParaRPr lang="en-GB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B06578-8ED8-4494-9BF0-D10922B09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85360"/>
              </p:ext>
            </p:extLst>
          </p:nvPr>
        </p:nvGraphicFramePr>
        <p:xfrm>
          <a:off x="971600" y="1387679"/>
          <a:ext cx="7056784" cy="463451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28735">
                  <a:extLst>
                    <a:ext uri="{9D8B030D-6E8A-4147-A177-3AD203B41FA5}">
                      <a16:colId xmlns:a16="http://schemas.microsoft.com/office/drawing/2014/main" val="2505275309"/>
                    </a:ext>
                  </a:extLst>
                </a:gridCol>
                <a:gridCol w="1284019">
                  <a:extLst>
                    <a:ext uri="{9D8B030D-6E8A-4147-A177-3AD203B41FA5}">
                      <a16:colId xmlns:a16="http://schemas.microsoft.com/office/drawing/2014/main" val="1401954419"/>
                    </a:ext>
                  </a:extLst>
                </a:gridCol>
                <a:gridCol w="1346320">
                  <a:extLst>
                    <a:ext uri="{9D8B030D-6E8A-4147-A177-3AD203B41FA5}">
                      <a16:colId xmlns:a16="http://schemas.microsoft.com/office/drawing/2014/main" val="2058836720"/>
                    </a:ext>
                  </a:extLst>
                </a:gridCol>
                <a:gridCol w="1057606">
                  <a:extLst>
                    <a:ext uri="{9D8B030D-6E8A-4147-A177-3AD203B41FA5}">
                      <a16:colId xmlns:a16="http://schemas.microsoft.com/office/drawing/2014/main" val="1715033602"/>
                    </a:ext>
                  </a:extLst>
                </a:gridCol>
                <a:gridCol w="1212599">
                  <a:extLst>
                    <a:ext uri="{9D8B030D-6E8A-4147-A177-3AD203B41FA5}">
                      <a16:colId xmlns:a16="http://schemas.microsoft.com/office/drawing/2014/main" val="1901158388"/>
                    </a:ext>
                  </a:extLst>
                </a:gridCol>
                <a:gridCol w="1127505">
                  <a:extLst>
                    <a:ext uri="{9D8B030D-6E8A-4147-A177-3AD203B41FA5}">
                      <a16:colId xmlns:a16="http://schemas.microsoft.com/office/drawing/2014/main" val="3487000935"/>
                    </a:ext>
                  </a:extLst>
                </a:gridCol>
              </a:tblGrid>
              <a:tr h="205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923236"/>
                          </a:solidFill>
                          <a:effectLst/>
                        </a:rPr>
                        <a:t>Level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923236"/>
                          </a:solidFill>
                          <a:effectLst/>
                        </a:rPr>
                        <a:t>Industry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923236"/>
                          </a:solidFill>
                          <a:effectLst/>
                        </a:rPr>
                        <a:t>Traditional work proxy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923236"/>
                          </a:solidFill>
                          <a:effectLst/>
                        </a:rPr>
                        <a:t>Platform work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09626"/>
                  </a:ext>
                </a:extLst>
              </a:tr>
              <a:tr h="3956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Employee representation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EMPLOYERS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Employee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representation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PLATFORMS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representation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999007"/>
                  </a:ext>
                </a:extLst>
              </a:tr>
              <a:tr h="425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National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KOZ SR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RUZ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AZZZ SR</a:t>
                      </a:r>
                      <a:endParaRPr lang="sk-SK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APZ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Uber in RUZ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34588"/>
                  </a:ext>
                </a:extLst>
              </a:tr>
              <a:tr h="13035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Sector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Transportation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 Union of Taxi drivers (self-employed)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Taxi Drivers Guild (Professional association)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N/A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(informal </a:t>
                      </a:r>
                      <a:r>
                        <a:rPr lang="en-GB" sz="1100" dirty="0" err="1">
                          <a:effectLst/>
                        </a:rPr>
                        <a:t>facebook</a:t>
                      </a:r>
                      <a:r>
                        <a:rPr lang="en-GB" sz="1100" dirty="0">
                          <a:effectLst/>
                        </a:rPr>
                        <a:t> and </a:t>
                      </a:r>
                      <a:r>
                        <a:rPr lang="en-GB" sz="1100" dirty="0" err="1">
                          <a:effectLst/>
                        </a:rPr>
                        <a:t>whatsapp</a:t>
                      </a:r>
                      <a:r>
                        <a:rPr lang="en-GB" sz="1100" dirty="0">
                          <a:effectLst/>
                        </a:rPr>
                        <a:t> groups)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Uber in ITAS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444085"/>
                  </a:ext>
                </a:extLst>
              </a:tr>
              <a:tr h="1083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Sector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Accommodation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OZPOCR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ZHRSR (professional association)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ZCRSR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N/A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(informal </a:t>
                      </a:r>
                      <a:r>
                        <a:rPr lang="en-GB" sz="1100" dirty="0" err="1">
                          <a:effectLst/>
                        </a:rPr>
                        <a:t>facebook</a:t>
                      </a:r>
                      <a:r>
                        <a:rPr lang="en-GB" sz="1100" dirty="0">
                          <a:effectLst/>
                        </a:rPr>
                        <a:t> groups)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57552"/>
                  </a:ext>
                </a:extLst>
              </a:tr>
              <a:tr h="1083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Sector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Microwork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SOZZaSS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applicable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(Informal discussions on portals)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8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8989-AD0A-49D2-A1B2-DA9C2237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</a:t>
            </a:r>
            <a:r>
              <a:rPr lang="sk-SK" sz="4000" dirty="0"/>
              <a:t>kurz</a:t>
            </a:r>
            <a:r>
              <a:rPr lang="en-US" sz="4000" dirty="0"/>
              <a:t>: </a:t>
            </a:r>
            <a:r>
              <a:rPr lang="sk-SK" sz="4000" dirty="0"/>
              <a:t>tradiční aktéri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07EE-A1B4-451B-A494-AC2F5799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800" b="1" dirty="0">
                <a:solidFill>
                  <a:srgbClr val="923236"/>
                </a:solidFill>
              </a:rPr>
              <a:t>Konfederácia odborových zväzov </a:t>
            </a:r>
            <a:r>
              <a:rPr lang="en-US" sz="1800" b="1" dirty="0">
                <a:solidFill>
                  <a:srgbClr val="923236"/>
                </a:solidFill>
              </a:rPr>
              <a:t>(KOZ SR)</a:t>
            </a:r>
          </a:p>
          <a:p>
            <a:r>
              <a:rPr lang="sk-SK" sz="1600" dirty="0"/>
              <a:t>Zdieľaná ekonomika nie je v centre pozornosti</a:t>
            </a:r>
            <a:endParaRPr lang="en-US" sz="1600" dirty="0"/>
          </a:p>
          <a:p>
            <a:r>
              <a:rPr lang="sk-SK" sz="1600" dirty="0"/>
              <a:t>téma nebola oficiálne otvorená na žiadnom stretnutí, vrátane tripartity</a:t>
            </a:r>
            <a:r>
              <a:rPr lang="en-US" sz="1600" dirty="0"/>
              <a:t> (</a:t>
            </a:r>
            <a:r>
              <a:rPr lang="sk-SK" sz="1600" dirty="0"/>
              <a:t>len v rámci stretnutí na európskych fórach </a:t>
            </a:r>
            <a:r>
              <a:rPr lang="en-US" sz="1600" dirty="0"/>
              <a:t>)</a:t>
            </a:r>
          </a:p>
          <a:p>
            <a:r>
              <a:rPr lang="sk-SK" sz="1600" dirty="0"/>
              <a:t>žiaden členský zväz neotvoril túto tému</a:t>
            </a:r>
            <a:endParaRPr lang="en-US" sz="1600" dirty="0"/>
          </a:p>
          <a:p>
            <a:r>
              <a:rPr lang="sk-SK" sz="1600" dirty="0"/>
              <a:t>Všeobecný postoj</a:t>
            </a:r>
            <a:r>
              <a:rPr lang="en-US" sz="1600" dirty="0"/>
              <a:t>: </a:t>
            </a:r>
            <a:r>
              <a:rPr lang="sk-SK" sz="1600" dirty="0"/>
              <a:t>platformová ekonomika považovaná za podmnožinu flexibilných foriem práce </a:t>
            </a:r>
            <a:r>
              <a:rPr lang="en-US" sz="1600" dirty="0"/>
              <a:t>(</a:t>
            </a:r>
            <a:r>
              <a:rPr lang="sk-SK" sz="1600" dirty="0"/>
              <a:t>potenciálne </a:t>
            </a:r>
            <a:r>
              <a:rPr lang="sk-SK" sz="1600" dirty="0" err="1"/>
              <a:t>prekérnych</a:t>
            </a:r>
            <a:r>
              <a:rPr lang="en-US" sz="1600" dirty="0"/>
              <a:t>); </a:t>
            </a:r>
            <a:r>
              <a:rPr lang="sk-SK" sz="1600" dirty="0"/>
              <a:t>ale</a:t>
            </a:r>
            <a:r>
              <a:rPr lang="en-US" sz="1600" dirty="0"/>
              <a:t> KOZ </a:t>
            </a:r>
            <a:r>
              <a:rPr lang="sk-SK" sz="1600" dirty="0"/>
              <a:t>zameriava svoju pozornosť na zastúpenie tradičných zamestnancov</a:t>
            </a:r>
            <a:endParaRPr lang="en-GB" sz="1600" dirty="0"/>
          </a:p>
          <a:p>
            <a:r>
              <a:rPr lang="sk-SK" sz="1600" dirty="0"/>
              <a:t>Prekážky pre prípadne začlenenie pracovníkov </a:t>
            </a:r>
            <a:r>
              <a:rPr lang="en-US" sz="1600" dirty="0" err="1"/>
              <a:t>platfo</a:t>
            </a:r>
            <a:r>
              <a:rPr lang="sk-SK" sz="1600" dirty="0" err="1"/>
              <a:t>riem</a:t>
            </a:r>
            <a:r>
              <a:rPr lang="en-US" sz="1600" dirty="0"/>
              <a:t> </a:t>
            </a:r>
            <a:r>
              <a:rPr lang="sk-SK" sz="1600" dirty="0"/>
              <a:t>do štruktúr </a:t>
            </a:r>
            <a:r>
              <a:rPr lang="en-US" sz="1600" dirty="0"/>
              <a:t>KOZ :</a:t>
            </a:r>
            <a:endParaRPr lang="en-US" sz="1800" dirty="0"/>
          </a:p>
          <a:p>
            <a:pPr lvl="1"/>
            <a:r>
              <a:rPr lang="en-US" sz="1600" u="sng" dirty="0">
                <a:solidFill>
                  <a:srgbClr val="923236"/>
                </a:solidFill>
              </a:rPr>
              <a:t>1. </a:t>
            </a:r>
            <a:r>
              <a:rPr lang="en-US" sz="1600" b="1" u="sng" dirty="0" err="1">
                <a:solidFill>
                  <a:srgbClr val="923236"/>
                </a:solidFill>
              </a:rPr>
              <a:t>Ako</a:t>
            </a:r>
            <a:r>
              <a:rPr lang="en-US" sz="1600" b="1" u="sng" dirty="0">
                <a:solidFill>
                  <a:srgbClr val="923236"/>
                </a:solidFill>
              </a:rPr>
              <a:t> ich </a:t>
            </a:r>
            <a:r>
              <a:rPr lang="en-US" sz="1600" b="1" u="sng" dirty="0" err="1">
                <a:solidFill>
                  <a:srgbClr val="923236"/>
                </a:solidFill>
              </a:rPr>
              <a:t>identifikovať</a:t>
            </a:r>
            <a:r>
              <a:rPr lang="en-US" sz="1600" b="1" u="sng" dirty="0">
                <a:solidFill>
                  <a:srgbClr val="923236"/>
                </a:solidFill>
              </a:rPr>
              <a:t>? </a:t>
            </a:r>
            <a:r>
              <a:rPr lang="en-US" sz="1600" b="1" u="sng" dirty="0" err="1">
                <a:solidFill>
                  <a:srgbClr val="923236"/>
                </a:solidFill>
              </a:rPr>
              <a:t>Ako</a:t>
            </a:r>
            <a:r>
              <a:rPr lang="en-US" sz="1600" b="1" u="sng" dirty="0">
                <a:solidFill>
                  <a:srgbClr val="923236"/>
                </a:solidFill>
              </a:rPr>
              <a:t> ich </a:t>
            </a:r>
            <a:r>
              <a:rPr lang="en-US" sz="1600" b="1" u="sng" dirty="0" err="1">
                <a:solidFill>
                  <a:srgbClr val="923236"/>
                </a:solidFill>
              </a:rPr>
              <a:t>kontaktovať</a:t>
            </a:r>
            <a:r>
              <a:rPr lang="en-US" sz="1600" b="1" u="sng" dirty="0">
                <a:solidFill>
                  <a:srgbClr val="923236"/>
                </a:solidFill>
              </a:rPr>
              <a:t> a </a:t>
            </a:r>
            <a:r>
              <a:rPr lang="en-US" sz="1600" b="1" u="sng" dirty="0" err="1">
                <a:solidFill>
                  <a:srgbClr val="923236"/>
                </a:solidFill>
              </a:rPr>
              <a:t>organizovať</a:t>
            </a:r>
            <a:r>
              <a:rPr lang="en-US" sz="1600" u="sng" dirty="0">
                <a:solidFill>
                  <a:srgbClr val="923236"/>
                </a:solidFill>
              </a:rPr>
              <a:t>? </a:t>
            </a:r>
            <a:r>
              <a:rPr lang="en-US" sz="1600" u="sng" dirty="0" err="1">
                <a:solidFill>
                  <a:srgbClr val="923236"/>
                </a:solidFill>
              </a:rPr>
              <a:t>Problematické</a:t>
            </a:r>
            <a:r>
              <a:rPr lang="en-US" sz="1600" u="sng" dirty="0">
                <a:solidFill>
                  <a:srgbClr val="923236"/>
                </a:solidFill>
              </a:rPr>
              <a:t>, </a:t>
            </a:r>
            <a:r>
              <a:rPr lang="en-US" sz="1600" u="sng" dirty="0" err="1">
                <a:solidFill>
                  <a:srgbClr val="923236"/>
                </a:solidFill>
              </a:rPr>
              <a:t>ak</a:t>
            </a:r>
            <a:r>
              <a:rPr lang="en-US" sz="1600" u="sng" dirty="0">
                <a:solidFill>
                  <a:srgbClr val="923236"/>
                </a:solidFill>
              </a:rPr>
              <a:t> by </a:t>
            </a:r>
            <a:r>
              <a:rPr lang="en-US" sz="1600" u="sng" dirty="0" err="1">
                <a:solidFill>
                  <a:srgbClr val="923236"/>
                </a:solidFill>
              </a:rPr>
              <a:t>pracovníci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sk-SK" sz="1600" u="sng" dirty="0">
                <a:solidFill>
                  <a:srgbClr val="923236"/>
                </a:solidFill>
              </a:rPr>
              <a:t>platforiem boli </a:t>
            </a:r>
            <a:r>
              <a:rPr lang="en-US" sz="1600" u="sng" dirty="0" err="1">
                <a:solidFill>
                  <a:srgbClr val="923236"/>
                </a:solidFill>
              </a:rPr>
              <a:t>organizovaní</a:t>
            </a:r>
            <a:r>
              <a:rPr lang="en-US" sz="1600" u="sng" dirty="0">
                <a:solidFill>
                  <a:srgbClr val="923236"/>
                </a:solidFill>
              </a:rPr>
              <a:t> v </a:t>
            </a:r>
            <a:r>
              <a:rPr lang="en-US" sz="1600" u="sng" dirty="0" err="1">
                <a:solidFill>
                  <a:srgbClr val="923236"/>
                </a:solidFill>
              </a:rPr>
              <a:t>existujúcich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sektorových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odboroch</a:t>
            </a:r>
            <a:r>
              <a:rPr lang="en-US" sz="1600" u="sng" dirty="0">
                <a:solidFill>
                  <a:srgbClr val="923236"/>
                </a:solidFill>
              </a:rPr>
              <a:t>&gt; </a:t>
            </a:r>
            <a:r>
              <a:rPr lang="sk-SK" sz="1600" u="sng" dirty="0">
                <a:solidFill>
                  <a:srgbClr val="923236"/>
                </a:solidFill>
              </a:rPr>
              <a:t>možná </a:t>
            </a:r>
            <a:r>
              <a:rPr lang="en-US" sz="1600" u="sng" dirty="0" err="1">
                <a:solidFill>
                  <a:srgbClr val="923236"/>
                </a:solidFill>
              </a:rPr>
              <a:t>komplik</a:t>
            </a:r>
            <a:r>
              <a:rPr lang="sk-SK" sz="1600" u="sng" dirty="0" err="1">
                <a:solidFill>
                  <a:srgbClr val="923236"/>
                </a:solidFill>
              </a:rPr>
              <a:t>ácia</a:t>
            </a:r>
            <a:r>
              <a:rPr lang="sk-SK" sz="1600" u="sng" dirty="0">
                <a:solidFill>
                  <a:srgbClr val="923236"/>
                </a:solidFill>
              </a:rPr>
              <a:t> pri kolektívnom vyjednávaní</a:t>
            </a:r>
          </a:p>
          <a:p>
            <a:pPr lvl="1"/>
            <a:r>
              <a:rPr lang="en-US" sz="1600" u="sng" dirty="0">
                <a:solidFill>
                  <a:srgbClr val="923236"/>
                </a:solidFill>
              </a:rPr>
              <a:t>2. </a:t>
            </a:r>
            <a:r>
              <a:rPr lang="sk-SK" sz="1600" b="1" u="sng" dirty="0">
                <a:solidFill>
                  <a:srgbClr val="923236"/>
                </a:solidFill>
              </a:rPr>
              <a:t>organizačná štruktúra </a:t>
            </a:r>
            <a:r>
              <a:rPr lang="en-US" sz="1600" b="1" u="sng" dirty="0">
                <a:solidFill>
                  <a:srgbClr val="923236"/>
                </a:solidFill>
              </a:rPr>
              <a:t>a </a:t>
            </a:r>
            <a:r>
              <a:rPr lang="sk-SK" sz="1600" b="1" u="sng" dirty="0">
                <a:solidFill>
                  <a:srgbClr val="923236"/>
                </a:solidFill>
              </a:rPr>
              <a:t>štruktúra </a:t>
            </a:r>
            <a:r>
              <a:rPr lang="en-US" sz="1600" b="1" u="sng" dirty="0" err="1">
                <a:solidFill>
                  <a:srgbClr val="923236"/>
                </a:solidFill>
              </a:rPr>
              <a:t>rozhodovacieho</a:t>
            </a:r>
            <a:r>
              <a:rPr lang="en-US" sz="1600" b="1" u="sng" dirty="0">
                <a:solidFill>
                  <a:srgbClr val="923236"/>
                </a:solidFill>
              </a:rPr>
              <a:t> </a:t>
            </a:r>
            <a:r>
              <a:rPr lang="en-US" sz="1600" b="1" u="sng" dirty="0" err="1">
                <a:solidFill>
                  <a:srgbClr val="923236"/>
                </a:solidFill>
              </a:rPr>
              <a:t>procesu</a:t>
            </a:r>
            <a:r>
              <a:rPr lang="en-US" sz="1600" b="1" u="sng" dirty="0">
                <a:solidFill>
                  <a:srgbClr val="923236"/>
                </a:solidFill>
              </a:rPr>
              <a:t> v </a:t>
            </a:r>
            <a:r>
              <a:rPr lang="en-US" sz="1600" b="1" u="sng" dirty="0" err="1">
                <a:solidFill>
                  <a:srgbClr val="923236"/>
                </a:solidFill>
              </a:rPr>
              <a:t>rámci</a:t>
            </a:r>
            <a:r>
              <a:rPr lang="en-US" sz="1600" b="1" u="sng" dirty="0">
                <a:solidFill>
                  <a:srgbClr val="923236"/>
                </a:solidFill>
              </a:rPr>
              <a:t> </a:t>
            </a:r>
            <a:r>
              <a:rPr lang="en-US" sz="1600" b="1" u="sng" dirty="0" err="1">
                <a:solidFill>
                  <a:srgbClr val="923236"/>
                </a:solidFill>
              </a:rPr>
              <a:t>organizácie</a:t>
            </a:r>
            <a:r>
              <a:rPr lang="en-US" sz="1600" u="sng" dirty="0">
                <a:solidFill>
                  <a:srgbClr val="923236"/>
                </a:solidFill>
              </a:rPr>
              <a:t>: </a:t>
            </a:r>
            <a:r>
              <a:rPr lang="en-US" sz="1600" u="sng" dirty="0" err="1">
                <a:solidFill>
                  <a:srgbClr val="923236"/>
                </a:solidFill>
              </a:rPr>
              <a:t>odbory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organizované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podľa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sektorov</a:t>
            </a:r>
            <a:r>
              <a:rPr lang="en-US" sz="1600" u="sng" dirty="0">
                <a:solidFill>
                  <a:srgbClr val="923236"/>
                </a:solidFill>
              </a:rPr>
              <a:t>; </a:t>
            </a:r>
            <a:r>
              <a:rPr lang="en-US" sz="1600" u="sng" dirty="0" err="1">
                <a:solidFill>
                  <a:srgbClr val="923236"/>
                </a:solidFill>
              </a:rPr>
              <a:t>žiadne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individuálne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členstvo</a:t>
            </a:r>
            <a:r>
              <a:rPr lang="en-US" sz="1600" u="sng" dirty="0">
                <a:solidFill>
                  <a:srgbClr val="923236"/>
                </a:solidFill>
              </a:rPr>
              <a:t>; </a:t>
            </a:r>
            <a:r>
              <a:rPr lang="en-US" sz="1600" u="sng" dirty="0" err="1">
                <a:solidFill>
                  <a:srgbClr val="923236"/>
                </a:solidFill>
              </a:rPr>
              <a:t>pomalá</a:t>
            </a:r>
            <a:r>
              <a:rPr lang="en-US" sz="1600" u="sng" dirty="0">
                <a:solidFill>
                  <a:srgbClr val="923236"/>
                </a:solidFill>
              </a:rPr>
              <a:t> </a:t>
            </a:r>
            <a:r>
              <a:rPr lang="en-US" sz="1600" u="sng" dirty="0" err="1">
                <a:solidFill>
                  <a:srgbClr val="923236"/>
                </a:solidFill>
              </a:rPr>
              <a:t>dynamika</a:t>
            </a:r>
            <a:endParaRPr lang="en-US" sz="1600" u="sng" dirty="0">
              <a:solidFill>
                <a:srgbClr val="923236"/>
              </a:solidFill>
            </a:endParaRPr>
          </a:p>
          <a:p>
            <a:r>
              <a:rPr lang="en-US" sz="1600" dirty="0" err="1"/>
              <a:t>Možné</a:t>
            </a:r>
            <a:r>
              <a:rPr lang="en-US" sz="1600" dirty="0"/>
              <a:t> </a:t>
            </a:r>
            <a:r>
              <a:rPr lang="en-US" sz="1600" dirty="0" err="1"/>
              <a:t>riešenia</a:t>
            </a:r>
            <a:r>
              <a:rPr lang="en-US" sz="1600" dirty="0"/>
              <a:t>: </a:t>
            </a:r>
            <a:r>
              <a:rPr lang="en-US" sz="1600" dirty="0" err="1"/>
              <a:t>nové</a:t>
            </a:r>
            <a:r>
              <a:rPr lang="en-US" sz="1600" dirty="0"/>
              <a:t> </a:t>
            </a:r>
            <a:r>
              <a:rPr lang="en-US" sz="1600" dirty="0" err="1"/>
              <a:t>moderné</a:t>
            </a:r>
            <a:r>
              <a:rPr lang="en-US" sz="1600" dirty="0"/>
              <a:t> </a:t>
            </a:r>
            <a:r>
              <a:rPr lang="en-US" sz="1600" dirty="0" err="1"/>
              <a:t>odborové</a:t>
            </a:r>
            <a:r>
              <a:rPr lang="en-US" sz="1600" dirty="0"/>
              <a:t> </a:t>
            </a:r>
            <a:r>
              <a:rPr lang="en-US" sz="1600" dirty="0" err="1"/>
              <a:t>zväzy</a:t>
            </a:r>
            <a:r>
              <a:rPr lang="en-US" sz="1600" dirty="0"/>
              <a:t>; </a:t>
            </a:r>
            <a:r>
              <a:rPr lang="en-US" sz="1600" dirty="0" err="1"/>
              <a:t>jedna</a:t>
            </a:r>
            <a:r>
              <a:rPr lang="en-US" sz="1600" dirty="0"/>
              <a:t> </a:t>
            </a:r>
            <a:r>
              <a:rPr lang="en-US" sz="1600" dirty="0" err="1"/>
              <a:t>odborová</a:t>
            </a:r>
            <a:r>
              <a:rPr lang="en-US" sz="1600" dirty="0"/>
              <a:t> </a:t>
            </a:r>
            <a:r>
              <a:rPr lang="en-US" sz="1600" dirty="0" err="1"/>
              <a:t>organizácia</a:t>
            </a:r>
            <a:r>
              <a:rPr lang="en-US" sz="1600" dirty="0"/>
              <a:t>, </a:t>
            </a:r>
            <a:r>
              <a:rPr lang="en-US" sz="1600" dirty="0" err="1"/>
              <a:t>ktorá</a:t>
            </a:r>
            <a:r>
              <a:rPr lang="en-US" sz="1600" dirty="0"/>
              <a:t> </a:t>
            </a:r>
            <a:r>
              <a:rPr lang="en-US" sz="1600" dirty="0" err="1"/>
              <a:t>spája</a:t>
            </a:r>
            <a:r>
              <a:rPr lang="en-US" sz="1600" dirty="0"/>
              <a:t> </a:t>
            </a:r>
            <a:r>
              <a:rPr lang="en-US" sz="1600" dirty="0" err="1"/>
              <a:t>všetkých</a:t>
            </a:r>
            <a:r>
              <a:rPr lang="en-US" sz="1600" dirty="0"/>
              <a:t> </a:t>
            </a:r>
            <a:r>
              <a:rPr lang="en-US" sz="1600" dirty="0" err="1"/>
              <a:t>pracovníkov</a:t>
            </a:r>
            <a:r>
              <a:rPr lang="en-US" sz="1600" dirty="0"/>
              <a:t> </a:t>
            </a:r>
            <a:r>
              <a:rPr lang="en-US" sz="1600" dirty="0" err="1"/>
              <a:t>platforiem</a:t>
            </a:r>
            <a:r>
              <a:rPr lang="en-US" sz="1600" dirty="0"/>
              <a:t> </a:t>
            </a:r>
            <a:r>
              <a:rPr lang="en-US" sz="1600" dirty="0" err="1"/>
              <a:t>medzi</a:t>
            </a:r>
            <a:r>
              <a:rPr lang="en-US" sz="1600" dirty="0"/>
              <a:t> </a:t>
            </a:r>
            <a:r>
              <a:rPr lang="en-US" sz="1600" dirty="0" err="1"/>
              <a:t>sektormi</a:t>
            </a:r>
            <a:r>
              <a:rPr lang="en-US" sz="1600" dirty="0"/>
              <a:t>; </a:t>
            </a:r>
            <a:r>
              <a:rPr lang="en-US" sz="1600" dirty="0" err="1"/>
              <a:t>dynamické</a:t>
            </a:r>
            <a:r>
              <a:rPr lang="en-US" sz="1600" dirty="0"/>
              <a:t> </a:t>
            </a:r>
            <a:r>
              <a:rPr lang="en-US" sz="1600" dirty="0" err="1"/>
              <a:t>prispôsobenie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novým</a:t>
            </a:r>
            <a:r>
              <a:rPr lang="en-US" sz="1600" dirty="0"/>
              <a:t> </a:t>
            </a:r>
            <a:r>
              <a:rPr lang="en-US" sz="1600" dirty="0" err="1"/>
              <a:t>výzvam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sk-SK" sz="1600" dirty="0"/>
              <a:t>zmeny na trhu práce</a:t>
            </a:r>
            <a:r>
              <a:rPr lang="en-US" sz="1600" dirty="0"/>
              <a:t>&gt; </a:t>
            </a:r>
            <a:r>
              <a:rPr lang="en-US" sz="1600" dirty="0" err="1"/>
              <a:t>zvýšiť</a:t>
            </a:r>
            <a:r>
              <a:rPr lang="en-US" sz="1600" dirty="0"/>
              <a:t> </a:t>
            </a:r>
            <a:r>
              <a:rPr lang="en-US" sz="1600" dirty="0" err="1"/>
              <a:t>členskú</a:t>
            </a:r>
            <a:r>
              <a:rPr lang="en-US" sz="1600" dirty="0"/>
              <a:t> </a:t>
            </a:r>
            <a:r>
              <a:rPr lang="en-US" sz="1600" dirty="0" err="1"/>
              <a:t>základňu</a:t>
            </a:r>
            <a:r>
              <a:rPr lang="en-US" sz="1600" dirty="0"/>
              <a:t>;</a:t>
            </a:r>
            <a:endParaRPr lang="en-US" sz="1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821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0B4C-F2BC-4E24-9B84-2F3159EE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</a:t>
            </a:r>
            <a:r>
              <a:rPr lang="sk-SK" sz="4000" dirty="0"/>
              <a:t>kurz</a:t>
            </a:r>
            <a:r>
              <a:rPr lang="en-US" sz="4000" dirty="0"/>
              <a:t>: </a:t>
            </a:r>
            <a:r>
              <a:rPr lang="sk-SK" sz="4000" dirty="0"/>
              <a:t>tradiční aktéri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7904-D517-46C0-B55A-B7FC9FCB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923236"/>
                </a:solidFill>
              </a:rPr>
              <a:t>SOZZaSS</a:t>
            </a:r>
            <a:r>
              <a:rPr lang="en-US" sz="1800" b="1" dirty="0">
                <a:solidFill>
                  <a:srgbClr val="923236"/>
                </a:solidFill>
              </a:rPr>
              <a:t> (</a:t>
            </a:r>
            <a:r>
              <a:rPr lang="sk-SK" sz="1800" b="1" dirty="0" err="1">
                <a:solidFill>
                  <a:srgbClr val="923236"/>
                </a:solidFill>
              </a:rPr>
              <a:t>mikropráca</a:t>
            </a:r>
            <a:r>
              <a:rPr lang="en-US" sz="1800" b="1" dirty="0">
                <a:solidFill>
                  <a:srgbClr val="923236"/>
                </a:solidFill>
              </a:rPr>
              <a:t>): </a:t>
            </a:r>
          </a:p>
          <a:p>
            <a:r>
              <a:rPr lang="sk-SK" sz="1600" dirty="0"/>
              <a:t>zväz nevenuje zvláštnu pozornosť „novým“ typom pracovníkov</a:t>
            </a:r>
          </a:p>
          <a:p>
            <a:r>
              <a:rPr lang="sk-SK" sz="1600" dirty="0"/>
              <a:t>sektor má iné dôležitejšie problémy</a:t>
            </a:r>
          </a:p>
          <a:p>
            <a:r>
              <a:rPr lang="sk-SK" sz="1600" dirty="0"/>
              <a:t>vo všeobecnosti však nie sú proti tomuto typu práce</a:t>
            </a:r>
          </a:p>
          <a:p>
            <a:r>
              <a:rPr lang="sk-SK" sz="1600" dirty="0"/>
              <a:t>sociálny dialóg: ako organizovať samostatne zárobkovo činné osoby?</a:t>
            </a:r>
            <a:endParaRPr lang="en-GB" sz="1800" b="1" dirty="0">
              <a:solidFill>
                <a:srgbClr val="923236"/>
              </a:solidFill>
            </a:endParaRPr>
          </a:p>
          <a:p>
            <a:pPr marL="0" indent="0">
              <a:buNone/>
            </a:pPr>
            <a:r>
              <a:rPr lang="sk-SK" sz="1800" b="1" dirty="0">
                <a:solidFill>
                  <a:srgbClr val="923236"/>
                </a:solidFill>
              </a:rPr>
              <a:t>Únia Taxikárov </a:t>
            </a:r>
            <a:r>
              <a:rPr lang="en-US" sz="1800" b="1" dirty="0">
                <a:solidFill>
                  <a:srgbClr val="923236"/>
                </a:solidFill>
              </a:rPr>
              <a:t>(</a:t>
            </a:r>
            <a:r>
              <a:rPr lang="sk-SK" sz="1800" b="1" dirty="0">
                <a:solidFill>
                  <a:srgbClr val="923236"/>
                </a:solidFill>
              </a:rPr>
              <a:t>osobná doprava</a:t>
            </a:r>
            <a:r>
              <a:rPr lang="en-US" sz="1800" b="1" dirty="0">
                <a:solidFill>
                  <a:srgbClr val="923236"/>
                </a:solidFill>
              </a:rPr>
              <a:t>)</a:t>
            </a:r>
          </a:p>
          <a:p>
            <a:r>
              <a:rPr lang="en-GB" sz="1600" dirty="0"/>
              <a:t>ani </a:t>
            </a:r>
            <a:r>
              <a:rPr lang="en-GB" sz="1600" dirty="0" err="1"/>
              <a:t>odborov</a:t>
            </a:r>
            <a:r>
              <a:rPr lang="sk-SK" sz="1600" dirty="0"/>
              <a:t>ý</a:t>
            </a:r>
            <a:r>
              <a:rPr lang="en-GB" sz="1600" dirty="0"/>
              <a:t> </a:t>
            </a:r>
            <a:r>
              <a:rPr lang="en-GB" sz="1600" dirty="0" err="1"/>
              <a:t>zväz</a:t>
            </a:r>
            <a:r>
              <a:rPr lang="en-GB" sz="1600" dirty="0"/>
              <a:t> ani </a:t>
            </a:r>
            <a:r>
              <a:rPr lang="en-GB" sz="1600" dirty="0" err="1"/>
              <a:t>zamestnávateľské</a:t>
            </a:r>
            <a:r>
              <a:rPr lang="en-GB" sz="1600" dirty="0"/>
              <a:t> </a:t>
            </a:r>
            <a:r>
              <a:rPr lang="en-GB" sz="1600" dirty="0" err="1"/>
              <a:t>združenie</a:t>
            </a:r>
            <a:r>
              <a:rPr lang="en-GB" sz="1600" dirty="0"/>
              <a:t>: "</a:t>
            </a:r>
            <a:r>
              <a:rPr lang="en-GB" sz="1600" dirty="0" err="1"/>
              <a:t>zastupujeme</a:t>
            </a:r>
            <a:r>
              <a:rPr lang="en-GB" sz="1600" dirty="0"/>
              <a:t> </a:t>
            </a:r>
            <a:r>
              <a:rPr lang="sk-SK" sz="1600" dirty="0"/>
              <a:t>sami seba</a:t>
            </a:r>
            <a:r>
              <a:rPr lang="en-GB" sz="1600" dirty="0"/>
              <a:t>" (TRA 3) </a:t>
            </a:r>
            <a:endParaRPr lang="sk-SK" sz="1600" dirty="0"/>
          </a:p>
          <a:p>
            <a:r>
              <a:rPr lang="sk-SK" sz="1600" dirty="0"/>
              <a:t>silná kritika platforiem a pracovníkov platforiem; nedostatok odbornej kvalifikácie a anonymita ich práce</a:t>
            </a:r>
          </a:p>
          <a:p>
            <a:r>
              <a:rPr lang="sk-SK" sz="1600" dirty="0"/>
              <a:t>požadujú reguláciu práce pre platformy; status-</a:t>
            </a:r>
            <a:r>
              <a:rPr lang="sk-SK" sz="1600" dirty="0" err="1"/>
              <a:t>quo</a:t>
            </a:r>
            <a:r>
              <a:rPr lang="sk-SK" sz="1600" dirty="0"/>
              <a:t> sa má vzťahovať na všetkých</a:t>
            </a:r>
          </a:p>
          <a:p>
            <a:r>
              <a:rPr lang="sk-SK" sz="1600" dirty="0"/>
              <a:t>Služby Uber boli pozastavené; rovnaký cieľ pre </a:t>
            </a:r>
            <a:r>
              <a:rPr lang="sk-SK" sz="1600" dirty="0" err="1"/>
              <a:t>Taxify</a:t>
            </a:r>
            <a:endParaRPr lang="sk-SK" sz="1600" dirty="0"/>
          </a:p>
          <a:p>
            <a:r>
              <a:rPr lang="sk-SK" sz="1600" dirty="0"/>
              <a:t>Dobrý príklad: </a:t>
            </a:r>
            <a:r>
              <a:rPr lang="sk-SK" sz="1600" dirty="0" err="1"/>
              <a:t>Hopin</a:t>
            </a:r>
            <a:endParaRPr lang="sk-SK" sz="1600" dirty="0"/>
          </a:p>
          <a:p>
            <a:r>
              <a:rPr lang="sk-SK" sz="1600" dirty="0"/>
              <a:t>SD: "pokiaľ taxikári nebudú demonštrovať, nič sa nezmení"; samostatne zárobkovo činní (90%) </a:t>
            </a:r>
            <a:r>
              <a:rPr lang="sk-SK" sz="1600" dirty="0" err="1"/>
              <a:t>vs</a:t>
            </a:r>
            <a:r>
              <a:rPr lang="sk-SK" sz="1600" dirty="0"/>
              <a:t>. zamestnanci (10)</a:t>
            </a:r>
          </a:p>
          <a:p>
            <a:endParaRPr lang="sk-SK" sz="1600" dirty="0"/>
          </a:p>
          <a:p>
            <a:endParaRPr lang="en-GB" sz="1100" b="1" dirty="0">
              <a:solidFill>
                <a:srgbClr val="923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9952-4907-45DE-871A-BD89D3B4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</a:t>
            </a:r>
            <a:r>
              <a:rPr lang="sk-SK" sz="4000" dirty="0"/>
              <a:t>kurz: tradiční aktéri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1CFC-E37B-41A4-8D03-DC19BB9E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000" b="1" dirty="0"/>
              <a:t>Zamestnávatelia</a:t>
            </a:r>
            <a:endParaRPr lang="en-US" sz="2000" b="1" dirty="0"/>
          </a:p>
          <a:p>
            <a:pPr marL="0" indent="0">
              <a:buNone/>
            </a:pPr>
            <a:r>
              <a:rPr lang="sk-SK" sz="1800" b="1" dirty="0">
                <a:solidFill>
                  <a:srgbClr val="923236"/>
                </a:solidFill>
              </a:rPr>
              <a:t>Republiková únia zamestnávateľov </a:t>
            </a:r>
            <a:r>
              <a:rPr lang="en-US" sz="1800" b="1" dirty="0">
                <a:solidFill>
                  <a:srgbClr val="923236"/>
                </a:solidFill>
              </a:rPr>
              <a:t>(R</a:t>
            </a:r>
            <a:r>
              <a:rPr lang="sk-SK" sz="1800" b="1" dirty="0">
                <a:solidFill>
                  <a:srgbClr val="923236"/>
                </a:solidFill>
              </a:rPr>
              <a:t>Ú</a:t>
            </a:r>
            <a:r>
              <a:rPr lang="en-US" sz="1800" b="1" dirty="0">
                <a:solidFill>
                  <a:srgbClr val="923236"/>
                </a:solidFill>
              </a:rPr>
              <a:t>Z)</a:t>
            </a:r>
          </a:p>
          <a:p>
            <a:r>
              <a:rPr lang="en-US" sz="1600" dirty="0"/>
              <a:t>v </a:t>
            </a:r>
            <a:r>
              <a:rPr lang="en-US" sz="1600" dirty="0" err="1"/>
              <a:t>apríli</a:t>
            </a:r>
            <a:r>
              <a:rPr lang="en-US" sz="1600" dirty="0"/>
              <a:t> 2018 </a:t>
            </a:r>
            <a:r>
              <a:rPr lang="en-US" sz="1600" dirty="0" err="1"/>
              <a:t>sa</a:t>
            </a:r>
            <a:r>
              <a:rPr lang="en-US" sz="1600" dirty="0"/>
              <a:t> Uber </a:t>
            </a:r>
            <a:r>
              <a:rPr lang="en-US" sz="1600" dirty="0" err="1"/>
              <a:t>stal</a:t>
            </a:r>
            <a:r>
              <a:rPr lang="en-US" sz="1600" dirty="0"/>
              <a:t> 55. </a:t>
            </a:r>
            <a:r>
              <a:rPr lang="en-US" sz="1600" dirty="0" err="1"/>
              <a:t>členom</a:t>
            </a:r>
            <a:r>
              <a:rPr lang="en-US" sz="1600" dirty="0"/>
              <a:t> R</a:t>
            </a:r>
            <a:r>
              <a:rPr lang="sk-SK" sz="1600" dirty="0"/>
              <a:t>Ú</a:t>
            </a:r>
            <a:r>
              <a:rPr lang="en-US" sz="1600" dirty="0"/>
              <a:t>Z</a:t>
            </a:r>
          </a:p>
          <a:p>
            <a:r>
              <a:rPr lang="en-US" sz="1600" dirty="0"/>
              <a:t>Uber </a:t>
            </a:r>
            <a:r>
              <a:rPr lang="en-US" sz="1600" dirty="0" err="1"/>
              <a:t>tiež</a:t>
            </a:r>
            <a:r>
              <a:rPr lang="en-US" sz="1600" dirty="0"/>
              <a:t> </a:t>
            </a:r>
            <a:r>
              <a:rPr lang="en-US" sz="1600" dirty="0" err="1"/>
              <a:t>člen</a:t>
            </a:r>
            <a:r>
              <a:rPr lang="en-US" sz="1600" dirty="0"/>
              <a:t> ITAS (</a:t>
            </a:r>
            <a:r>
              <a:rPr lang="en-US" sz="1600" dirty="0" err="1"/>
              <a:t>člen</a:t>
            </a:r>
            <a:r>
              <a:rPr lang="en-US" sz="1600" dirty="0"/>
              <a:t> R</a:t>
            </a:r>
            <a:r>
              <a:rPr lang="sk-SK" sz="1600" dirty="0"/>
              <a:t>Ú</a:t>
            </a:r>
            <a:r>
              <a:rPr lang="en-US" sz="1600" dirty="0"/>
              <a:t>Z)</a:t>
            </a:r>
          </a:p>
          <a:p>
            <a:r>
              <a:rPr lang="en-US" sz="1600" dirty="0" err="1"/>
              <a:t>Slovensko</a:t>
            </a:r>
            <a:r>
              <a:rPr lang="en-US" sz="1600" dirty="0"/>
              <a:t> by </a:t>
            </a:r>
            <a:r>
              <a:rPr lang="en-US" sz="1600" dirty="0" err="1"/>
              <a:t>nemalo</a:t>
            </a:r>
            <a:r>
              <a:rPr lang="en-US" sz="1600" dirty="0"/>
              <a:t> </a:t>
            </a:r>
            <a:r>
              <a:rPr lang="en-US" sz="1600" dirty="0" err="1"/>
              <a:t>brániť</a:t>
            </a:r>
            <a:r>
              <a:rPr lang="en-US" sz="1600" dirty="0"/>
              <a:t> </a:t>
            </a:r>
            <a:r>
              <a:rPr lang="en-US" sz="1600" dirty="0" err="1"/>
              <a:t>trendom</a:t>
            </a:r>
            <a:r>
              <a:rPr lang="en-US" sz="1600" dirty="0"/>
              <a:t> a </a:t>
            </a:r>
            <a:r>
              <a:rPr lang="en-US" sz="1600" dirty="0" err="1"/>
              <a:t>inováciám</a:t>
            </a:r>
            <a:r>
              <a:rPr lang="en-US" sz="1600" dirty="0"/>
              <a:t>, </a:t>
            </a:r>
            <a:r>
              <a:rPr lang="en-US" sz="1600" dirty="0" err="1"/>
              <a:t>ktoré</a:t>
            </a:r>
            <a:r>
              <a:rPr lang="en-US" sz="1600" dirty="0"/>
              <a:t> by </a:t>
            </a:r>
            <a:r>
              <a:rPr lang="en-US" sz="1600" dirty="0" err="1"/>
              <a:t>mohli</a:t>
            </a:r>
            <a:r>
              <a:rPr lang="en-US" sz="1600" dirty="0"/>
              <a:t> </a:t>
            </a:r>
            <a:r>
              <a:rPr lang="en-US" sz="1600" dirty="0" err="1"/>
              <a:t>viesť</a:t>
            </a:r>
            <a:r>
              <a:rPr lang="en-US" sz="1600" dirty="0"/>
              <a:t> k </a:t>
            </a:r>
            <a:r>
              <a:rPr lang="en-US" sz="1600" dirty="0" err="1"/>
              <a:t>zmene</a:t>
            </a:r>
            <a:r>
              <a:rPr lang="en-US" sz="1600" dirty="0"/>
              <a:t> </a:t>
            </a:r>
            <a:r>
              <a:rPr lang="en-US" sz="1600" dirty="0" err="1"/>
              <a:t>tradičných</a:t>
            </a:r>
            <a:r>
              <a:rPr lang="en-US" sz="1600" dirty="0"/>
              <a:t> </a:t>
            </a:r>
            <a:r>
              <a:rPr lang="en-US" sz="1600" dirty="0" err="1"/>
              <a:t>obchodných</a:t>
            </a:r>
            <a:r>
              <a:rPr lang="en-US" sz="1600" dirty="0"/>
              <a:t> </a:t>
            </a:r>
            <a:r>
              <a:rPr lang="en-US" sz="1600" dirty="0" err="1"/>
              <a:t>modelov</a:t>
            </a:r>
            <a:r>
              <a:rPr lang="en-US" sz="1600" dirty="0"/>
              <a:t> a </a:t>
            </a:r>
            <a:r>
              <a:rPr lang="en-US" sz="1600" dirty="0" err="1"/>
              <a:t>legislatívneho</a:t>
            </a:r>
            <a:r>
              <a:rPr lang="en-US" sz="1600" dirty="0"/>
              <a:t> </a:t>
            </a:r>
            <a:r>
              <a:rPr lang="en-US" sz="1600" dirty="0" err="1"/>
              <a:t>rámca</a:t>
            </a:r>
            <a:endParaRPr lang="en-US" sz="1600" dirty="0"/>
          </a:p>
          <a:p>
            <a:pPr marL="0" indent="0">
              <a:buNone/>
            </a:pPr>
            <a:r>
              <a:rPr lang="en-GB" sz="1800" b="1" dirty="0" err="1">
                <a:solidFill>
                  <a:srgbClr val="923236"/>
                </a:solidFill>
              </a:rPr>
              <a:t>Zväz</a:t>
            </a:r>
            <a:r>
              <a:rPr lang="en-GB" sz="1800" b="1" dirty="0">
                <a:solidFill>
                  <a:srgbClr val="923236"/>
                </a:solidFill>
              </a:rPr>
              <a:t> </a:t>
            </a:r>
            <a:r>
              <a:rPr lang="sk-SK" sz="1800" b="1" dirty="0">
                <a:solidFill>
                  <a:srgbClr val="923236"/>
                </a:solidFill>
              </a:rPr>
              <a:t>c</a:t>
            </a:r>
            <a:r>
              <a:rPr lang="en-GB" sz="1800" b="1" dirty="0" err="1">
                <a:solidFill>
                  <a:srgbClr val="923236"/>
                </a:solidFill>
              </a:rPr>
              <a:t>estovného</a:t>
            </a:r>
            <a:r>
              <a:rPr lang="en-GB" sz="1800" b="1" dirty="0">
                <a:solidFill>
                  <a:srgbClr val="923236"/>
                </a:solidFill>
              </a:rPr>
              <a:t> </a:t>
            </a:r>
            <a:r>
              <a:rPr lang="sk-SK" sz="1800" b="1" dirty="0">
                <a:solidFill>
                  <a:srgbClr val="923236"/>
                </a:solidFill>
              </a:rPr>
              <a:t>r</a:t>
            </a:r>
            <a:r>
              <a:rPr lang="en-GB" sz="1800" b="1" dirty="0" err="1">
                <a:solidFill>
                  <a:srgbClr val="923236"/>
                </a:solidFill>
              </a:rPr>
              <a:t>uchu</a:t>
            </a:r>
            <a:r>
              <a:rPr lang="en-GB" sz="1800" b="1" dirty="0">
                <a:solidFill>
                  <a:srgbClr val="923236"/>
                </a:solidFill>
              </a:rPr>
              <a:t> </a:t>
            </a:r>
            <a:r>
              <a:rPr lang="en-GB" sz="1800" b="1" dirty="0" err="1">
                <a:solidFill>
                  <a:srgbClr val="923236"/>
                </a:solidFill>
              </a:rPr>
              <a:t>Slovenskej</a:t>
            </a:r>
            <a:r>
              <a:rPr lang="en-GB" sz="1800" b="1" dirty="0">
                <a:solidFill>
                  <a:srgbClr val="923236"/>
                </a:solidFill>
              </a:rPr>
              <a:t> </a:t>
            </a:r>
            <a:r>
              <a:rPr lang="en-GB" sz="1800" b="1" dirty="0" err="1">
                <a:solidFill>
                  <a:srgbClr val="923236"/>
                </a:solidFill>
              </a:rPr>
              <a:t>Republiky</a:t>
            </a:r>
            <a:r>
              <a:rPr lang="en-GB" sz="1800" b="1" dirty="0">
                <a:solidFill>
                  <a:srgbClr val="923236"/>
                </a:solidFill>
              </a:rPr>
              <a:t> (ZCRSR)</a:t>
            </a:r>
            <a:r>
              <a:rPr lang="en-GB" sz="1800" dirty="0">
                <a:solidFill>
                  <a:srgbClr val="923236"/>
                </a:solidFill>
              </a:rPr>
              <a:t>; </a:t>
            </a:r>
            <a:r>
              <a:rPr lang="pt-BR" sz="1800" b="1" dirty="0">
                <a:solidFill>
                  <a:srgbClr val="923236"/>
                </a:solidFill>
              </a:rPr>
              <a:t>Zväz hotelov a reštaurácií SR</a:t>
            </a:r>
            <a:r>
              <a:rPr lang="en-GB" sz="1800" b="1" dirty="0">
                <a:solidFill>
                  <a:srgbClr val="923236"/>
                </a:solidFill>
              </a:rPr>
              <a:t> (ZHRSR)</a:t>
            </a:r>
          </a:p>
          <a:p>
            <a:r>
              <a:rPr lang="sk-SK" sz="1600" dirty="0"/>
              <a:t>ž</a:t>
            </a:r>
            <a:r>
              <a:rPr lang="en-US" sz="1600" dirty="0" err="1"/>
              <a:t>iadne</a:t>
            </a:r>
            <a:r>
              <a:rPr lang="en-US" sz="1600" dirty="0"/>
              <a:t> </a:t>
            </a:r>
            <a:r>
              <a:rPr lang="en-US" sz="1600" dirty="0" err="1"/>
              <a:t>obavy</a:t>
            </a:r>
            <a:r>
              <a:rPr lang="en-US" sz="1600" dirty="0"/>
              <a:t> </a:t>
            </a:r>
            <a:r>
              <a:rPr lang="en-US" sz="1600" dirty="0" err="1"/>
              <a:t>medzi</a:t>
            </a:r>
            <a:r>
              <a:rPr lang="en-US" sz="1600" dirty="0"/>
              <a:t> </a:t>
            </a:r>
            <a:r>
              <a:rPr lang="en-US" sz="1600" dirty="0" err="1"/>
              <a:t>členmi</a:t>
            </a:r>
            <a:endParaRPr lang="en-US" sz="1600" dirty="0"/>
          </a:p>
          <a:p>
            <a:r>
              <a:rPr lang="sk-SK" sz="1600" dirty="0"/>
              <a:t>zameriavajú sa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právnu</a:t>
            </a:r>
            <a:r>
              <a:rPr lang="en-US" sz="1600" dirty="0"/>
              <a:t> </a:t>
            </a:r>
            <a:r>
              <a:rPr lang="en-US" sz="1600" dirty="0" err="1"/>
              <a:t>perspektívu</a:t>
            </a:r>
            <a:endParaRPr lang="en-US" sz="1600" dirty="0"/>
          </a:p>
          <a:p>
            <a:r>
              <a:rPr lang="sk-SK" sz="1600" dirty="0"/>
              <a:t>v</a:t>
            </a:r>
            <a:r>
              <a:rPr lang="en-US" sz="1600" dirty="0"/>
              <a:t> </a:t>
            </a:r>
            <a:r>
              <a:rPr lang="en-US" sz="1600" dirty="0" err="1"/>
              <a:t>prospech</a:t>
            </a:r>
            <a:r>
              <a:rPr lang="en-US" sz="1600" dirty="0"/>
              <a:t> </a:t>
            </a:r>
            <a:r>
              <a:rPr lang="en-US" sz="1600" dirty="0" err="1"/>
              <a:t>deregulácie</a:t>
            </a:r>
            <a:endParaRPr lang="sk-SK" sz="1600" dirty="0"/>
          </a:p>
          <a:p>
            <a:pPr marL="0" indent="0">
              <a:buNone/>
            </a:pPr>
            <a:r>
              <a:rPr lang="sk-SK" sz="2000" b="1" dirty="0"/>
              <a:t>Štát</a:t>
            </a:r>
            <a:endParaRPr lang="en-GB" sz="2000" b="1" dirty="0"/>
          </a:p>
          <a:p>
            <a:pPr marL="0" indent="0">
              <a:buNone/>
            </a:pPr>
            <a:r>
              <a:rPr lang="en-GB" sz="1800" b="1" dirty="0">
                <a:solidFill>
                  <a:srgbClr val="923236"/>
                </a:solidFill>
              </a:rPr>
              <a:t>Minis</a:t>
            </a:r>
            <a:r>
              <a:rPr lang="sk-SK" sz="1800" b="1" dirty="0" err="1">
                <a:solidFill>
                  <a:srgbClr val="923236"/>
                </a:solidFill>
              </a:rPr>
              <a:t>terstvo</a:t>
            </a:r>
            <a:r>
              <a:rPr lang="sk-SK" sz="1800" b="1" dirty="0">
                <a:solidFill>
                  <a:srgbClr val="923236"/>
                </a:solidFill>
              </a:rPr>
              <a:t> dopravy a výstavby SR</a:t>
            </a:r>
            <a:r>
              <a:rPr lang="en-GB" sz="1800" b="1" dirty="0">
                <a:solidFill>
                  <a:srgbClr val="923236"/>
                </a:solidFill>
              </a:rPr>
              <a:t> </a:t>
            </a:r>
          </a:p>
          <a:p>
            <a:r>
              <a:rPr lang="sk-SK" sz="1600" dirty="0"/>
              <a:t>Sleduje tému, ale čaká na to, čo sa bude diať na európskej úrovni </a:t>
            </a:r>
          </a:p>
          <a:p>
            <a:r>
              <a:rPr lang="sk-SK" sz="1600" dirty="0"/>
              <a:t>p</a:t>
            </a:r>
            <a:r>
              <a:rPr lang="en-US" sz="1600" dirty="0" err="1"/>
              <a:t>latformy</a:t>
            </a:r>
            <a:r>
              <a:rPr lang="en-US" sz="1600" dirty="0"/>
              <a:t> </a:t>
            </a:r>
            <a:r>
              <a:rPr lang="en-US" sz="1600" dirty="0" err="1"/>
              <a:t>nie</a:t>
            </a:r>
            <a:r>
              <a:rPr lang="en-US" sz="1600" dirty="0"/>
              <a:t> </a:t>
            </a:r>
            <a:r>
              <a:rPr lang="en-US" sz="1600" dirty="0" err="1"/>
              <a:t>sú</a:t>
            </a:r>
            <a:r>
              <a:rPr lang="en-US" sz="1600" dirty="0"/>
              <a:t> </a:t>
            </a:r>
            <a:r>
              <a:rPr lang="en-US" sz="1600" dirty="0" err="1"/>
              <a:t>zamestnávateľmi</a:t>
            </a:r>
            <a:r>
              <a:rPr lang="en-US" sz="1600" dirty="0"/>
              <a:t>; ale </a:t>
            </a:r>
            <a:r>
              <a:rPr lang="en-US" sz="1600" dirty="0" err="1"/>
              <a:t>zdá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pracovníci</a:t>
            </a:r>
            <a:r>
              <a:rPr lang="en-US" sz="1600" dirty="0"/>
              <a:t> </a:t>
            </a:r>
            <a:r>
              <a:rPr lang="en-US" sz="1600" dirty="0" err="1"/>
              <a:t>požadujú</a:t>
            </a:r>
            <a:r>
              <a:rPr lang="en-US" sz="1600" dirty="0"/>
              <a:t> </a:t>
            </a:r>
            <a:r>
              <a:rPr lang="en-US" sz="1600" dirty="0" err="1"/>
              <a:t>zastúpenie</a:t>
            </a:r>
            <a:endParaRPr lang="en-US" sz="1600" dirty="0"/>
          </a:p>
          <a:p>
            <a:r>
              <a:rPr lang="sk-SK" sz="1600" dirty="0"/>
              <a:t>ú</a:t>
            </a:r>
            <a:r>
              <a:rPr lang="en-US" sz="1600" dirty="0" err="1"/>
              <a:t>loha</a:t>
            </a:r>
            <a:r>
              <a:rPr lang="sk-SK" sz="1600" dirty="0"/>
              <a:t> ministerstva</a:t>
            </a:r>
            <a:r>
              <a:rPr lang="en-US" sz="1600" dirty="0"/>
              <a:t>: </a:t>
            </a:r>
            <a:r>
              <a:rPr lang="sk-SK" sz="1600" dirty="0"/>
              <a:t>g</a:t>
            </a:r>
            <a:r>
              <a:rPr lang="en-US" sz="1600" dirty="0" err="1"/>
              <a:t>arancia</a:t>
            </a:r>
            <a:r>
              <a:rPr lang="en-US" sz="1600" dirty="0"/>
              <a:t> </a:t>
            </a:r>
            <a:r>
              <a:rPr lang="en-US" sz="1600" dirty="0" err="1"/>
              <a:t>právnych</a:t>
            </a:r>
            <a:r>
              <a:rPr lang="sk-SK" sz="1600" dirty="0"/>
              <a:t> predpisov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79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22A9-A708-47F7-8C3F-2F29A161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Individuálne rozhovory</a:t>
            </a:r>
            <a:endParaRPr lang="en-GB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B80673-1DC6-4460-9134-A40E6FFDE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00437"/>
              </p:ext>
            </p:extLst>
          </p:nvPr>
        </p:nvGraphicFramePr>
        <p:xfrm>
          <a:off x="1547661" y="1412775"/>
          <a:ext cx="6264695" cy="20469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49887231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96221932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800085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264274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1983721154"/>
                    </a:ext>
                  </a:extLst>
                </a:gridCol>
              </a:tblGrid>
              <a:tr h="47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Interview code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Respondent function</a:t>
                      </a:r>
                      <a:endParaRPr lang="en-GB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6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ACC_1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AirBNB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host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27.3.2018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308197"/>
                  </a:ext>
                </a:extLst>
              </a:tr>
              <a:tr h="296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ACC_2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26-27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AirBNB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cleaner/helper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18.4.2018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527635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TRA_1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UBER driver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4.4.2018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413960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TRA_2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UBER driver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30.4.2018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605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MIC_1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45-55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Microwork care worker and cleaner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19.4.2018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9602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MIC_2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29 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icrowork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care worker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.8.2018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07543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6F5468-F123-4442-B45E-81DB0DAC8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78542"/>
              </p:ext>
            </p:extLst>
          </p:nvPr>
        </p:nvGraphicFramePr>
        <p:xfrm>
          <a:off x="1547662" y="3789040"/>
          <a:ext cx="6264695" cy="21602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5768">
                  <a:extLst>
                    <a:ext uri="{9D8B030D-6E8A-4147-A177-3AD203B41FA5}">
                      <a16:colId xmlns:a16="http://schemas.microsoft.com/office/drawing/2014/main" val="1004610884"/>
                    </a:ext>
                  </a:extLst>
                </a:gridCol>
                <a:gridCol w="1317993">
                  <a:extLst>
                    <a:ext uri="{9D8B030D-6E8A-4147-A177-3AD203B41FA5}">
                      <a16:colId xmlns:a16="http://schemas.microsoft.com/office/drawing/2014/main" val="2495132159"/>
                    </a:ext>
                  </a:extLst>
                </a:gridCol>
                <a:gridCol w="1380793">
                  <a:extLst>
                    <a:ext uri="{9D8B030D-6E8A-4147-A177-3AD203B41FA5}">
                      <a16:colId xmlns:a16="http://schemas.microsoft.com/office/drawing/2014/main" val="3604594660"/>
                    </a:ext>
                  </a:extLst>
                </a:gridCol>
                <a:gridCol w="1751957">
                  <a:extLst>
                    <a:ext uri="{9D8B030D-6E8A-4147-A177-3AD203B41FA5}">
                      <a16:colId xmlns:a16="http://schemas.microsoft.com/office/drawing/2014/main" val="1285375755"/>
                    </a:ext>
                  </a:extLst>
                </a:gridCol>
                <a:gridCol w="908184">
                  <a:extLst>
                    <a:ext uri="{9D8B030D-6E8A-4147-A177-3AD203B41FA5}">
                      <a16:colId xmlns:a16="http://schemas.microsoft.com/office/drawing/2014/main" val="1126321888"/>
                    </a:ext>
                  </a:extLst>
                </a:gridCol>
              </a:tblGrid>
              <a:tr h="550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Interview code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gender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Age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Respondent function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Date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674057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FOC_1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Approx. 40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Microwork care worker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28.11.2017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785036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FOC_2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AirBNB host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28.11.2017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430698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FOC_3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25-32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UBER driver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28.11.2017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252010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FOC_4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34-40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UBER driver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28.11.2017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970665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FOC_5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25-32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AirBNB host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28.11.2017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509573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FOC_6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34-40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AirBNB</a:t>
                      </a:r>
                      <a:r>
                        <a:rPr lang="en-GB" sz="1000" dirty="0">
                          <a:effectLst/>
                        </a:rPr>
                        <a:t> host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28.11.2017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911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17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BEEA-A47F-40A6-B32A-F8D7F5D3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</a:t>
            </a:r>
            <a:r>
              <a:rPr lang="sk-SK" sz="4000" dirty="0"/>
              <a:t>kurz</a:t>
            </a:r>
            <a:r>
              <a:rPr lang="en-US" sz="4000" dirty="0"/>
              <a:t>: </a:t>
            </a:r>
            <a:r>
              <a:rPr lang="sk-SK" sz="4000" dirty="0"/>
              <a:t>pracovníci platforiem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20C7-FE8A-4F24-A384-124D8FF68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t</a:t>
            </a:r>
            <a:r>
              <a:rPr lang="en-US" sz="2000" dirty="0" err="1"/>
              <a:t>akmer</a:t>
            </a:r>
            <a:r>
              <a:rPr lang="en-US" sz="2000" dirty="0"/>
              <a:t> </a:t>
            </a:r>
            <a:r>
              <a:rPr lang="en-US" sz="2000" dirty="0" err="1"/>
              <a:t>všetci</a:t>
            </a:r>
            <a:r>
              <a:rPr lang="en-US" sz="2000" dirty="0"/>
              <a:t> </a:t>
            </a:r>
            <a:r>
              <a:rPr lang="en-US" sz="2000" dirty="0" err="1"/>
              <a:t>pracovníci</a:t>
            </a:r>
            <a:r>
              <a:rPr lang="en-US" sz="2000" dirty="0"/>
              <a:t>: </a:t>
            </a:r>
            <a:r>
              <a:rPr lang="en-US" sz="2000" dirty="0" err="1"/>
              <a:t>práca</a:t>
            </a:r>
            <a:r>
              <a:rPr lang="sk-SK" sz="2000" dirty="0"/>
              <a:t> pre </a:t>
            </a:r>
            <a:r>
              <a:rPr lang="en-US" sz="2000" dirty="0"/>
              <a:t>platform</a:t>
            </a:r>
            <a:r>
              <a:rPr lang="sk-SK" sz="2000" dirty="0"/>
              <a:t>u</a:t>
            </a:r>
            <a:r>
              <a:rPr lang="en-US" sz="2000" dirty="0"/>
              <a:t> je </a:t>
            </a:r>
            <a:r>
              <a:rPr lang="sk-SK" sz="2000" dirty="0"/>
              <a:t>ich </a:t>
            </a:r>
            <a:r>
              <a:rPr lang="en-US" sz="2000" dirty="0" err="1"/>
              <a:t>sekundárnou</a:t>
            </a:r>
            <a:r>
              <a:rPr lang="en-US" sz="2000" dirty="0"/>
              <a:t> </a:t>
            </a:r>
            <a:r>
              <a:rPr lang="en-US" sz="2000" dirty="0" err="1"/>
              <a:t>činnosťou</a:t>
            </a:r>
            <a:endParaRPr lang="en-US" sz="2000" dirty="0"/>
          </a:p>
          <a:p>
            <a:r>
              <a:rPr lang="sk-SK" sz="2000" dirty="0"/>
              <a:t>d</a:t>
            </a:r>
            <a:r>
              <a:rPr lang="en-US" sz="2000" dirty="0" err="1"/>
              <a:t>ôvody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r>
              <a:rPr lang="en-US" sz="2000" dirty="0"/>
              <a:t>: </a:t>
            </a:r>
            <a:r>
              <a:rPr lang="en-US" sz="2000" dirty="0" err="1"/>
              <a:t>dodatočný</a:t>
            </a:r>
            <a:r>
              <a:rPr lang="en-US" sz="2000" dirty="0"/>
              <a:t> </a:t>
            </a:r>
            <a:r>
              <a:rPr lang="en-US" sz="2000" dirty="0" err="1"/>
              <a:t>príjem</a:t>
            </a:r>
            <a:r>
              <a:rPr lang="sk-SK" sz="2000" dirty="0"/>
              <a:t>, </a:t>
            </a:r>
            <a:r>
              <a:rPr lang="en-US" sz="2000" dirty="0" err="1"/>
              <a:t>nezávislos</a:t>
            </a:r>
            <a:r>
              <a:rPr lang="sk-SK" sz="2000" dirty="0"/>
              <a:t>ť </a:t>
            </a:r>
            <a:r>
              <a:rPr lang="en-US" sz="2000" dirty="0"/>
              <a:t>a </a:t>
            </a:r>
            <a:r>
              <a:rPr lang="en-US" sz="2000" dirty="0" err="1"/>
              <a:t>flexibil</a:t>
            </a:r>
            <a:r>
              <a:rPr lang="sk-SK" sz="2000" dirty="0" err="1"/>
              <a:t>ita</a:t>
            </a:r>
            <a:endParaRPr lang="en-US" sz="2000" dirty="0"/>
          </a:p>
          <a:p>
            <a:pPr marL="0" indent="0">
              <a:buNone/>
            </a:pPr>
            <a:r>
              <a:rPr lang="sk-SK" sz="2000" b="1" dirty="0">
                <a:solidFill>
                  <a:srgbClr val="923236"/>
                </a:solidFill>
              </a:rPr>
              <a:t>Obavy:</a:t>
            </a:r>
            <a:endParaRPr lang="en-GB" sz="2000" b="1" dirty="0">
              <a:solidFill>
                <a:srgbClr val="923236"/>
              </a:solidFill>
            </a:endParaRPr>
          </a:p>
          <a:p>
            <a:r>
              <a:rPr lang="sk-SK" sz="2000" dirty="0"/>
              <a:t>najdôležitejšie</a:t>
            </a:r>
            <a:r>
              <a:rPr lang="en-US" sz="2000" dirty="0"/>
              <a:t>: </a:t>
            </a:r>
            <a:r>
              <a:rPr lang="sk-SK" sz="2000" b="1" dirty="0"/>
              <a:t>právny </a:t>
            </a:r>
            <a:r>
              <a:rPr lang="en-GB" sz="2000" b="1" dirty="0"/>
              <a:t>status and </a:t>
            </a:r>
            <a:r>
              <a:rPr lang="sk-SK" sz="2000" b="1" dirty="0"/>
              <a:t>regulácie</a:t>
            </a:r>
            <a:r>
              <a:rPr lang="en-GB" sz="2000" b="1" dirty="0"/>
              <a:t> </a:t>
            </a:r>
            <a:r>
              <a:rPr lang="sk-SK" sz="2000" b="1" dirty="0"/>
              <a:t>v rámci zdieľanej ekonomiky </a:t>
            </a:r>
            <a:r>
              <a:rPr lang="en-GB" sz="2000" dirty="0"/>
              <a:t>(</a:t>
            </a:r>
            <a:r>
              <a:rPr lang="sk-SK" sz="2000" dirty="0"/>
              <a:t>dane</a:t>
            </a:r>
            <a:r>
              <a:rPr lang="en-GB" sz="2000" dirty="0"/>
              <a:t>)</a:t>
            </a:r>
          </a:p>
          <a:p>
            <a:pPr lvl="1"/>
            <a:r>
              <a:rPr lang="en-US" sz="1600" dirty="0"/>
              <a:t>“I</a:t>
            </a:r>
            <a:r>
              <a:rPr lang="en-GB" sz="1600" dirty="0"/>
              <a:t>n</a:t>
            </a:r>
            <a:r>
              <a:rPr lang="sk-SK" sz="1600" dirty="0" err="1"/>
              <a:t>ovatívne</a:t>
            </a:r>
            <a:r>
              <a:rPr lang="en-GB" sz="1600" dirty="0"/>
              <a:t>” </a:t>
            </a:r>
            <a:r>
              <a:rPr lang="sk-SK" sz="1600" dirty="0"/>
              <a:t>formy zamestnávania na Slovensku</a:t>
            </a:r>
            <a:endParaRPr lang="en-GB" sz="1600" dirty="0"/>
          </a:p>
          <a:p>
            <a:pPr lvl="1"/>
            <a:r>
              <a:rPr lang="en-US" sz="1600" dirty="0"/>
              <a:t>U</a:t>
            </a:r>
            <a:r>
              <a:rPr lang="en-GB" sz="1600" dirty="0" err="1"/>
              <a:t>ber</a:t>
            </a:r>
            <a:r>
              <a:rPr lang="en-GB" sz="1600" dirty="0"/>
              <a:t>/</a:t>
            </a:r>
            <a:r>
              <a:rPr lang="en-GB" sz="1600" dirty="0" err="1"/>
              <a:t>Taxify</a:t>
            </a:r>
            <a:r>
              <a:rPr lang="en-GB" sz="1600" dirty="0"/>
              <a:t> </a:t>
            </a:r>
            <a:r>
              <a:rPr lang="sk-SK" sz="1600" dirty="0"/>
              <a:t>a ich flotily</a:t>
            </a:r>
            <a:r>
              <a:rPr lang="en-GB" sz="1600" dirty="0"/>
              <a:t>; </a:t>
            </a:r>
            <a:r>
              <a:rPr lang="sk-SK" sz="1600" dirty="0"/>
              <a:t>spoločnosti, ktoré zamestnávajú vodičov</a:t>
            </a:r>
            <a:r>
              <a:rPr lang="en-GB" sz="1600" dirty="0"/>
              <a:t>; </a:t>
            </a:r>
            <a:r>
              <a:rPr lang="sk-SK" sz="1600" dirty="0"/>
              <a:t>spoločnosti na manažment činnosti v rámci </a:t>
            </a:r>
            <a:r>
              <a:rPr lang="en-GB" sz="1600" dirty="0"/>
              <a:t>Airbnb</a:t>
            </a:r>
          </a:p>
          <a:p>
            <a:r>
              <a:rPr lang="sk-SK" sz="2000" b="1" dirty="0"/>
              <a:t>Pracovné podmienky</a:t>
            </a:r>
            <a:endParaRPr lang="en-US" sz="2000" b="1" dirty="0"/>
          </a:p>
          <a:p>
            <a:pPr lvl="1"/>
            <a:r>
              <a:rPr lang="sk-SK" sz="1600" dirty="0"/>
              <a:t>príjem</a:t>
            </a:r>
            <a:r>
              <a:rPr lang="en-US" sz="1600" dirty="0"/>
              <a:t> (</a:t>
            </a:r>
            <a:r>
              <a:rPr lang="sk-SK" sz="1600" dirty="0"/>
              <a:t>spravodlivý </a:t>
            </a:r>
            <a:r>
              <a:rPr lang="en-US" sz="1600" dirty="0"/>
              <a:t>vs. </a:t>
            </a:r>
            <a:r>
              <a:rPr lang="sk-SK" sz="1600" dirty="0"/>
              <a:t>nespravodlivý</a:t>
            </a:r>
            <a:r>
              <a:rPr lang="en-US" sz="1600" dirty="0"/>
              <a:t>)</a:t>
            </a:r>
          </a:p>
          <a:p>
            <a:pPr lvl="1"/>
            <a:r>
              <a:rPr lang="sk-SK" sz="1600" dirty="0"/>
              <a:t>pracovný čas </a:t>
            </a:r>
            <a:r>
              <a:rPr lang="en-US" sz="1600" dirty="0"/>
              <a:t>a</a:t>
            </a:r>
            <a:r>
              <a:rPr lang="sk-SK" sz="1600" dirty="0"/>
              <a:t> </a:t>
            </a:r>
            <a:r>
              <a:rPr lang="en-US" sz="1600" dirty="0" err="1"/>
              <a:t>flexibi</a:t>
            </a:r>
            <a:r>
              <a:rPr lang="sk-SK" sz="1600" dirty="0" err="1"/>
              <a:t>lita</a:t>
            </a:r>
            <a:r>
              <a:rPr lang="sk-SK" sz="1600" dirty="0"/>
              <a:t> </a:t>
            </a:r>
            <a:r>
              <a:rPr lang="en-US" sz="1600" dirty="0"/>
              <a:t>(Airbnb </a:t>
            </a:r>
            <a:r>
              <a:rPr lang="sk-SK" sz="1600" dirty="0"/>
              <a:t>hostitelia </a:t>
            </a:r>
            <a:r>
              <a:rPr lang="en-US" sz="1600" dirty="0"/>
              <a:t> </a:t>
            </a:r>
            <a:r>
              <a:rPr lang="sk-SK" sz="1600" dirty="0"/>
              <a:t>dostupní takmer celý čas </a:t>
            </a:r>
            <a:r>
              <a:rPr lang="en-US" sz="1600" dirty="0"/>
              <a:t>vs. </a:t>
            </a:r>
            <a:r>
              <a:rPr lang="en-US" sz="1600" dirty="0" err="1"/>
              <a:t>Taxify</a:t>
            </a:r>
            <a:r>
              <a:rPr lang="en-US" sz="1600" dirty="0"/>
              <a:t> </a:t>
            </a:r>
            <a:r>
              <a:rPr lang="sk-SK" sz="1600" dirty="0"/>
              <a:t>vodiči, ktorí jazdia podľa seba</a:t>
            </a:r>
            <a:r>
              <a:rPr lang="en-US" sz="1600" dirty="0"/>
              <a:t>; </a:t>
            </a:r>
            <a:r>
              <a:rPr lang="sk-SK" sz="1600" dirty="0"/>
              <a:t>„</a:t>
            </a:r>
            <a:r>
              <a:rPr lang="sk-SK" sz="1600" i="1" dirty="0"/>
              <a:t>Je to naozaj také flexibilné</a:t>
            </a:r>
            <a:r>
              <a:rPr lang="sk-SK" sz="1600" dirty="0"/>
              <a:t>?“</a:t>
            </a:r>
            <a:r>
              <a:rPr lang="en-GB" sz="1600" dirty="0"/>
              <a:t>; </a:t>
            </a:r>
            <a:endParaRPr lang="sk-SK" sz="1600" dirty="0"/>
          </a:p>
          <a:p>
            <a:pPr lvl="1"/>
            <a:r>
              <a:rPr lang="sk-SK" sz="1600" dirty="0"/>
              <a:t>systém hodnotenia: </a:t>
            </a:r>
            <a:r>
              <a:rPr lang="en-GB" sz="1600" dirty="0" err="1"/>
              <a:t>zrušenie</a:t>
            </a:r>
            <a:r>
              <a:rPr lang="en-GB" sz="1600" dirty="0"/>
              <a:t> </a:t>
            </a:r>
            <a:r>
              <a:rPr lang="sk-SK" sz="1600" dirty="0"/>
              <a:t>služby </a:t>
            </a:r>
            <a:r>
              <a:rPr lang="en-GB" sz="1600" dirty="0" err="1"/>
              <a:t>prichádza</a:t>
            </a:r>
            <a:r>
              <a:rPr lang="en-GB" sz="1600" dirty="0"/>
              <a:t> s </a:t>
            </a:r>
            <a:r>
              <a:rPr lang="en-GB" sz="1600" dirty="0" err="1"/>
              <a:t>penalizáciou</a:t>
            </a:r>
            <a:endParaRPr lang="en-US" sz="1600" dirty="0"/>
          </a:p>
          <a:p>
            <a:pPr lvl="1"/>
            <a:r>
              <a:rPr lang="sk-SK" sz="1600" dirty="0"/>
              <a:t>bezpečnosť</a:t>
            </a:r>
            <a:r>
              <a:rPr lang="en-US" sz="1600" dirty="0"/>
              <a:t> (</a:t>
            </a:r>
            <a:r>
              <a:rPr lang="sk-SK" sz="1600" dirty="0"/>
              <a:t>napr. vozidla</a:t>
            </a:r>
            <a:r>
              <a:rPr lang="en-US" sz="1600" dirty="0"/>
              <a:t>; </a:t>
            </a:r>
            <a:r>
              <a:rPr lang="sk-SK" sz="1600" dirty="0"/>
              <a:t>zákazníka aj seba samého</a:t>
            </a:r>
            <a:r>
              <a:rPr lang="en-US" sz="1600" dirty="0"/>
              <a:t>)</a:t>
            </a:r>
          </a:p>
          <a:p>
            <a:pPr lvl="1"/>
            <a:r>
              <a:rPr lang="sk-SK" sz="1600" dirty="0"/>
              <a:t>zodpovednosť</a:t>
            </a:r>
            <a:r>
              <a:rPr lang="en-US" sz="1600" dirty="0"/>
              <a:t>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54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39DE-3CF3-4CF1-ADCE-CD53D227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nás čaká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E6510-987F-4DC1-96EE-2B6CAC25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1. Predstavenie projektu a metodológie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2. Výsledky web </a:t>
            </a:r>
            <a:r>
              <a:rPr lang="sk-SK" sz="2000" dirty="0" err="1"/>
              <a:t>data</a:t>
            </a:r>
            <a:r>
              <a:rPr lang="sk-SK" sz="2000" dirty="0"/>
              <a:t> analýzy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3. Prehľad 3 sektorov: ubytovacie služby, transport a  </a:t>
            </a:r>
            <a:r>
              <a:rPr lang="sk-SK" sz="2000" dirty="0" err="1"/>
              <a:t>mikropráca</a:t>
            </a: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4. Pracovnoprávne vzťahy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5. Analýza diskurzu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6. Porovnanie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7. Závery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8. Odporúčania</a:t>
            </a:r>
          </a:p>
          <a:p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74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838A-C30D-40B8-9690-FD891A61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</a:t>
            </a:r>
            <a:r>
              <a:rPr lang="sk-SK" sz="4000" dirty="0"/>
              <a:t>kurz</a:t>
            </a:r>
            <a:r>
              <a:rPr lang="en-US" sz="4000" dirty="0"/>
              <a:t>: </a:t>
            </a:r>
            <a:r>
              <a:rPr lang="sk-SK" sz="4000" dirty="0"/>
              <a:t>pracovníci platforiem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D588-E21D-437C-A26C-E1662066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/>
              <a:t>Soci</a:t>
            </a:r>
            <a:r>
              <a:rPr lang="sk-SK" sz="2400" b="1" dirty="0" err="1"/>
              <a:t>álny</a:t>
            </a:r>
            <a:r>
              <a:rPr lang="sk-SK" sz="2400" b="1" dirty="0"/>
              <a:t> dialóg a jeho (</a:t>
            </a:r>
            <a:r>
              <a:rPr lang="sk-SK" sz="2400" b="1" dirty="0" err="1"/>
              <a:t>ne</a:t>
            </a:r>
            <a:r>
              <a:rPr lang="sk-SK" sz="2400" b="1" dirty="0"/>
              <a:t>) prítomnosť</a:t>
            </a:r>
          </a:p>
          <a:p>
            <a:r>
              <a:rPr lang="sk-SK" sz="2000" dirty="0"/>
              <a:t>Dva dôležité faktory:</a:t>
            </a:r>
            <a:endParaRPr lang="en-US" sz="2000" dirty="0"/>
          </a:p>
          <a:p>
            <a:r>
              <a:rPr lang="sk-SK" sz="2000" b="1" dirty="0">
                <a:solidFill>
                  <a:srgbClr val="923236"/>
                </a:solidFill>
              </a:rPr>
              <a:t>Dobrovoľnosť práce pre platformu a možnosť kedykoľvek ju opustiť</a:t>
            </a:r>
            <a:endParaRPr lang="en-US" sz="2000" b="1" dirty="0">
              <a:solidFill>
                <a:srgbClr val="923236"/>
              </a:solidFill>
            </a:endParaRPr>
          </a:p>
          <a:p>
            <a:pPr marL="0" indent="0">
              <a:buNone/>
            </a:pPr>
            <a:r>
              <a:rPr lang="en-US" sz="2000" b="1" i="1" dirty="0"/>
              <a:t>	</a:t>
            </a:r>
            <a:r>
              <a:rPr lang="sk-SK" sz="1800" b="1" i="1" dirty="0"/>
              <a:t>„</a:t>
            </a:r>
            <a:r>
              <a:rPr lang="pl-PL" sz="1800" i="1" dirty="0"/>
              <a:t>Mne na tom až tak nezáleží, keď by to aj teraz zrušili aj Taxify 	prežijem.” </a:t>
            </a:r>
            <a:r>
              <a:rPr lang="en-US" sz="1800" dirty="0"/>
              <a:t>(TRA 2)</a:t>
            </a:r>
            <a:endParaRPr lang="en-US" sz="2000" dirty="0"/>
          </a:p>
          <a:p>
            <a:r>
              <a:rPr lang="en-US" sz="2000" b="1" dirty="0" err="1">
                <a:solidFill>
                  <a:srgbClr val="923236"/>
                </a:solidFill>
              </a:rPr>
              <a:t>Defin</a:t>
            </a:r>
            <a:r>
              <a:rPr lang="sk-SK" sz="2000" b="1" dirty="0" err="1">
                <a:solidFill>
                  <a:srgbClr val="923236"/>
                </a:solidFill>
              </a:rPr>
              <a:t>ícia</a:t>
            </a:r>
            <a:r>
              <a:rPr lang="sk-SK" sz="2000" b="1" dirty="0">
                <a:solidFill>
                  <a:srgbClr val="923236"/>
                </a:solidFill>
              </a:rPr>
              <a:t> závislej práce</a:t>
            </a:r>
            <a:endParaRPr lang="en-US" sz="2000" dirty="0">
              <a:solidFill>
                <a:srgbClr val="923236"/>
              </a:solidFill>
            </a:endParaRP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sk-SK" sz="1800" i="1" dirty="0"/>
              <a:t>„</a:t>
            </a:r>
            <a:r>
              <a:rPr lang="en-US" sz="1800" i="1" dirty="0"/>
              <a:t> </a:t>
            </a:r>
            <a:r>
              <a:rPr lang="sk-SK" sz="1800" i="1" dirty="0"/>
              <a:t>Necítil som sa ako zamestnanec </a:t>
            </a:r>
            <a:r>
              <a:rPr lang="en-US" sz="1800" i="1" dirty="0"/>
              <a:t>(…) </a:t>
            </a:r>
            <a:r>
              <a:rPr lang="en-US" sz="1800" i="1" dirty="0" err="1"/>
              <a:t>Aj</a:t>
            </a:r>
            <a:r>
              <a:rPr lang="en-US" sz="1800" i="1" dirty="0"/>
              <a:t> s </a:t>
            </a:r>
            <a:r>
              <a:rPr lang="en-US" sz="1800" i="1" dirty="0" err="1"/>
              <a:t>tým</a:t>
            </a:r>
            <a:r>
              <a:rPr lang="en-US" sz="1800" i="1" dirty="0"/>
              <a:t>, </a:t>
            </a:r>
            <a:r>
              <a:rPr lang="en-US" sz="1800" i="1" dirty="0" err="1"/>
              <a:t>že</a:t>
            </a:r>
            <a:r>
              <a:rPr lang="en-US" sz="1800" i="1" dirty="0"/>
              <a:t> </a:t>
            </a:r>
            <a:r>
              <a:rPr lang="en-US" sz="1800" i="1" dirty="0" err="1"/>
              <a:t>som</a:t>
            </a:r>
            <a:r>
              <a:rPr lang="en-US" sz="1800" i="1" dirty="0"/>
              <a:t> </a:t>
            </a:r>
            <a:r>
              <a:rPr lang="en-US" sz="1800" i="1" dirty="0" err="1"/>
              <a:t>nemohol</a:t>
            </a:r>
            <a:r>
              <a:rPr lang="sk-SK" sz="1800" i="1" dirty="0"/>
              <a:t>, </a:t>
            </a:r>
            <a:r>
              <a:rPr lang="en-US" sz="1800" i="1" dirty="0"/>
              <a:t>ani</a:t>
            </a:r>
            <a:r>
              <a:rPr lang="sk-SK" sz="1800" i="1" dirty="0"/>
              <a:t> 	</a:t>
            </a:r>
            <a:r>
              <a:rPr lang="en-US" sz="1800" i="1" dirty="0" err="1"/>
              <a:t>keď</a:t>
            </a:r>
            <a:r>
              <a:rPr lang="en-US" sz="1800" i="1" dirty="0"/>
              <a:t> </a:t>
            </a:r>
            <a:r>
              <a:rPr lang="en-US" sz="1800" i="1" dirty="0" err="1"/>
              <a:t>som</a:t>
            </a:r>
            <a:r>
              <a:rPr lang="en-US" sz="1800" i="1" dirty="0"/>
              <a:t> </a:t>
            </a:r>
            <a:r>
              <a:rPr lang="en-US" sz="1800" i="1" dirty="0" err="1"/>
              <a:t>potreboval</a:t>
            </a:r>
            <a:r>
              <a:rPr lang="sk-SK" sz="1800" i="1" dirty="0"/>
              <a:t>,</a:t>
            </a:r>
            <a:r>
              <a:rPr lang="en-US" sz="1800" i="1" dirty="0"/>
              <a:t> </a:t>
            </a:r>
            <a:r>
              <a:rPr lang="en-US" sz="1800" i="1" dirty="0" err="1"/>
              <a:t>niečo</a:t>
            </a:r>
            <a:r>
              <a:rPr lang="en-US" sz="1800" i="1" dirty="0"/>
              <a:t> </a:t>
            </a:r>
            <a:r>
              <a:rPr lang="en-US" sz="1800" i="1" dirty="0" err="1"/>
              <a:t>vybaviť</a:t>
            </a:r>
            <a:r>
              <a:rPr lang="en-US" sz="1800" i="1" dirty="0"/>
              <a:t>...</a:t>
            </a:r>
            <a:r>
              <a:rPr lang="en-US" sz="1800" i="1" dirty="0" err="1"/>
              <a:t>sám</a:t>
            </a:r>
            <a:r>
              <a:rPr lang="en-US" sz="1800" i="1" dirty="0"/>
              <a:t> </a:t>
            </a:r>
            <a:r>
              <a:rPr lang="en-US" sz="1800" i="1" dirty="0" err="1"/>
              <a:t>som</a:t>
            </a:r>
            <a:r>
              <a:rPr lang="en-US" sz="1800" i="1" dirty="0"/>
              <a:t> </a:t>
            </a:r>
            <a:r>
              <a:rPr lang="en-US" sz="1800" i="1" dirty="0" err="1"/>
              <a:t>si</a:t>
            </a:r>
            <a:r>
              <a:rPr lang="en-US" sz="1800" i="1" dirty="0"/>
              <a:t> </a:t>
            </a:r>
            <a:r>
              <a:rPr lang="en-US" sz="1800" i="1" dirty="0" err="1"/>
              <a:t>musel</a:t>
            </a:r>
            <a:r>
              <a:rPr lang="en-US" sz="1800" i="1" dirty="0"/>
              <a:t> </a:t>
            </a:r>
            <a:r>
              <a:rPr lang="en-US" sz="1800" i="1" dirty="0" err="1"/>
              <a:t>poradiť</a:t>
            </a:r>
            <a:r>
              <a:rPr lang="en-US" sz="1800" i="1" dirty="0"/>
              <a:t>, </a:t>
            </a:r>
            <a:r>
              <a:rPr lang="en-US" sz="1800" i="1" dirty="0" err="1"/>
              <a:t>nebolo</a:t>
            </a:r>
            <a:r>
              <a:rPr lang="en-US" sz="1800" i="1" dirty="0"/>
              <a:t> </a:t>
            </a:r>
            <a:r>
              <a:rPr lang="sk-SK" sz="1800" i="1" dirty="0"/>
              <a:t>	</a:t>
            </a:r>
            <a:r>
              <a:rPr lang="en-US" sz="1800" i="1" dirty="0"/>
              <a:t>to </a:t>
            </a:r>
            <a:r>
              <a:rPr lang="en-US" sz="1800" i="1" dirty="0" err="1"/>
              <a:t>také</a:t>
            </a:r>
            <a:r>
              <a:rPr lang="en-US" sz="1800" i="1" dirty="0"/>
              <a:t> </a:t>
            </a:r>
            <a:r>
              <a:rPr lang="en-US" sz="1800" i="1" dirty="0" err="1"/>
              <a:t>jednoduché</a:t>
            </a:r>
            <a:r>
              <a:rPr lang="en-US" sz="1800" i="1" dirty="0"/>
              <a:t>, </a:t>
            </a:r>
            <a:r>
              <a:rPr lang="en-US" sz="1800" i="1" dirty="0" err="1"/>
              <a:t>že</a:t>
            </a:r>
            <a:r>
              <a:rPr lang="en-US" sz="1800" i="1" dirty="0"/>
              <a:t> </a:t>
            </a:r>
            <a:r>
              <a:rPr lang="en-US" sz="1800" i="1" dirty="0" err="1"/>
              <a:t>len</a:t>
            </a:r>
            <a:r>
              <a:rPr lang="en-US" sz="1800" i="1" dirty="0"/>
              <a:t> </a:t>
            </a:r>
            <a:r>
              <a:rPr lang="en-US" sz="1800" i="1" dirty="0" err="1"/>
              <a:t>zdvihnem</a:t>
            </a:r>
            <a:r>
              <a:rPr lang="en-US" sz="1800" i="1" dirty="0"/>
              <a:t> </a:t>
            </a:r>
            <a:r>
              <a:rPr lang="en-US" sz="1800" i="1" dirty="0" err="1"/>
              <a:t>telefón</a:t>
            </a:r>
            <a:r>
              <a:rPr lang="en-US" sz="1800" i="1" dirty="0"/>
              <a:t> </a:t>
            </a:r>
            <a:r>
              <a:rPr lang="en-US" sz="1800" i="1" dirty="0" err="1"/>
              <a:t>alebo</a:t>
            </a:r>
            <a:r>
              <a:rPr lang="en-US" sz="1800" i="1" dirty="0"/>
              <a:t> </a:t>
            </a:r>
            <a:r>
              <a:rPr lang="en-US" sz="1800" i="1" dirty="0" err="1"/>
              <a:t>napíšem</a:t>
            </a:r>
            <a:r>
              <a:rPr lang="en-US" sz="1800" i="1" dirty="0"/>
              <a:t> </a:t>
            </a:r>
            <a:r>
              <a:rPr lang="en-US" sz="1800" i="1" dirty="0" err="1"/>
              <a:t>správu</a:t>
            </a:r>
            <a:r>
              <a:rPr lang="sk-SK" sz="1800" i="1" dirty="0"/>
              <a:t>. 	Keď som zamestnanec, tak čakám od toho svojho nadriadeného, že 	hneď hociktorý maličký problém mám, tak hneď všetko vyrieši a oni tu 	neriešia nič, o všetko som sa musel sám postarať.</a:t>
            </a:r>
            <a:r>
              <a:rPr lang="en-US" sz="1800" i="1" dirty="0"/>
              <a:t>” </a:t>
            </a:r>
            <a:r>
              <a:rPr lang="en-US" sz="1800" dirty="0"/>
              <a:t>(TRA 2). 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E56DE-6579-4668-BC3D-EAA24675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4904" y="4005064"/>
            <a:ext cx="1892046" cy="12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E6D4-944B-4956-8220-62B3F3B3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Porovnanie</a:t>
            </a:r>
            <a:r>
              <a:rPr lang="en-US" sz="4000" dirty="0"/>
              <a:t>: di</a:t>
            </a:r>
            <a:r>
              <a:rPr lang="sk-SK" sz="4000" dirty="0" err="1"/>
              <a:t>skurz</a:t>
            </a:r>
            <a:endParaRPr lang="en-GB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B39017-DAF5-4D7A-A4C5-F75E74A36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72543"/>
              </p:ext>
            </p:extLst>
          </p:nvPr>
        </p:nvGraphicFramePr>
        <p:xfrm>
          <a:off x="1115616" y="1268760"/>
          <a:ext cx="7056785" cy="505136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10901">
                  <a:extLst>
                    <a:ext uri="{9D8B030D-6E8A-4147-A177-3AD203B41FA5}">
                      <a16:colId xmlns:a16="http://schemas.microsoft.com/office/drawing/2014/main" val="3390535295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3023548641"/>
                    </a:ext>
                  </a:extLst>
                </a:gridCol>
                <a:gridCol w="1411661">
                  <a:extLst>
                    <a:ext uri="{9D8B030D-6E8A-4147-A177-3AD203B41FA5}">
                      <a16:colId xmlns:a16="http://schemas.microsoft.com/office/drawing/2014/main" val="3802579303"/>
                    </a:ext>
                  </a:extLst>
                </a:gridCol>
                <a:gridCol w="1411661">
                  <a:extLst>
                    <a:ext uri="{9D8B030D-6E8A-4147-A177-3AD203B41FA5}">
                      <a16:colId xmlns:a16="http://schemas.microsoft.com/office/drawing/2014/main" val="43894280"/>
                    </a:ext>
                  </a:extLst>
                </a:gridCol>
                <a:gridCol w="1411661">
                  <a:extLst>
                    <a:ext uri="{9D8B030D-6E8A-4147-A177-3AD203B41FA5}">
                      <a16:colId xmlns:a16="http://schemas.microsoft.com/office/drawing/2014/main" val="1871851441"/>
                    </a:ext>
                  </a:extLst>
                </a:gridCol>
              </a:tblGrid>
              <a:tr h="1059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Sector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Actor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TRADITIONAL WORK</a:t>
                      </a:r>
                      <a:endParaRPr lang="en-GB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Legal perspective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PLATFORM WORK</a:t>
                      </a:r>
                      <a:endParaRPr lang="en-GB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Legal perspective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PLATFORM WORK</a:t>
                      </a:r>
                      <a:endParaRPr lang="en-GB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923236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23236"/>
                          </a:solidFill>
                          <a:effectLst/>
                        </a:rPr>
                        <a:t>General stand</a:t>
                      </a:r>
                      <a:endParaRPr lang="en-GB" sz="11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16442"/>
                  </a:ext>
                </a:extLst>
              </a:tr>
              <a:tr h="200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National level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820728"/>
                  </a:ext>
                </a:extLst>
              </a:tr>
              <a:tr h="630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National level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Employers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Keep the status quo for 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Support/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Keep the status quo for 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positive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177117"/>
                  </a:ext>
                </a:extLst>
              </a:tr>
              <a:tr h="630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Transportation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Taxi providers (employers+ self-employed)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Keep the status quo for all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regulate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negative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74507"/>
                  </a:ext>
                </a:extLst>
              </a:tr>
              <a:tr h="630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Accommodation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Ministry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Deregulate the status quo for all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Equal regulations for 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neutral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168788"/>
                  </a:ext>
                </a:extLst>
              </a:tr>
              <a:tr h="844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Accommodation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Employers in hotels </a:t>
                      </a:r>
                      <a:r>
                        <a:rPr lang="en-GB" sz="1100" noProof="0" dirty="0">
                          <a:effectLst/>
                        </a:rPr>
                        <a:t>and</a:t>
                      </a:r>
                      <a:r>
                        <a:rPr lang="en-US" sz="1100" dirty="0">
                          <a:effectLst/>
                        </a:rPr>
                        <a:t> restaurants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Deregulate the status quo for all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Regulate </a:t>
                      </a:r>
                      <a:endParaRPr lang="en-GB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(but only necessary regulations)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positive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28601"/>
                  </a:ext>
                </a:extLst>
              </a:tr>
              <a:tr h="41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Microwork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Unions (healthcare)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neutral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307120"/>
                  </a:ext>
                </a:extLst>
              </a:tr>
              <a:tr h="639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Workers in platform economy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Keep the status quo or deregulation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positive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52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06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7F7C-A4D8-4EF6-BF84-F4EFDFA0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Porovnanie</a:t>
            </a:r>
            <a:r>
              <a:rPr lang="en-US" sz="4000" dirty="0"/>
              <a:t>: </a:t>
            </a:r>
            <a:r>
              <a:rPr lang="en-US" sz="4000" dirty="0" err="1"/>
              <a:t>soci</a:t>
            </a:r>
            <a:r>
              <a:rPr lang="sk-SK" sz="4000" dirty="0" err="1"/>
              <a:t>álny</a:t>
            </a:r>
            <a:r>
              <a:rPr lang="sk-SK" sz="4000" dirty="0"/>
              <a:t> dialóg</a:t>
            </a:r>
            <a:endParaRPr lang="en-GB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F1E50E-B16E-4842-A1E6-20B1E90EF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177869"/>
              </p:ext>
            </p:extLst>
          </p:nvPr>
        </p:nvGraphicFramePr>
        <p:xfrm>
          <a:off x="323528" y="1196752"/>
          <a:ext cx="8496945" cy="48549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5810">
                  <a:extLst>
                    <a:ext uri="{9D8B030D-6E8A-4147-A177-3AD203B41FA5}">
                      <a16:colId xmlns:a16="http://schemas.microsoft.com/office/drawing/2014/main" val="1474217512"/>
                    </a:ext>
                  </a:extLst>
                </a:gridCol>
                <a:gridCol w="1282531">
                  <a:extLst>
                    <a:ext uri="{9D8B030D-6E8A-4147-A177-3AD203B41FA5}">
                      <a16:colId xmlns:a16="http://schemas.microsoft.com/office/drawing/2014/main" val="3329894038"/>
                    </a:ext>
                  </a:extLst>
                </a:gridCol>
                <a:gridCol w="1202019">
                  <a:extLst>
                    <a:ext uri="{9D8B030D-6E8A-4147-A177-3AD203B41FA5}">
                      <a16:colId xmlns:a16="http://schemas.microsoft.com/office/drawing/2014/main" val="1309224844"/>
                    </a:ext>
                  </a:extLst>
                </a:gridCol>
                <a:gridCol w="1030234">
                  <a:extLst>
                    <a:ext uri="{9D8B030D-6E8A-4147-A177-3AD203B41FA5}">
                      <a16:colId xmlns:a16="http://schemas.microsoft.com/office/drawing/2014/main" val="2917171012"/>
                    </a:ext>
                  </a:extLst>
                </a:gridCol>
                <a:gridCol w="625950">
                  <a:extLst>
                    <a:ext uri="{9D8B030D-6E8A-4147-A177-3AD203B41FA5}">
                      <a16:colId xmlns:a16="http://schemas.microsoft.com/office/drawing/2014/main" val="40452913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04485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129917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3234572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3012089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81375643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923236"/>
                          </a:solidFill>
                          <a:effectLst/>
                        </a:rPr>
                        <a:t>Level</a:t>
                      </a:r>
                      <a:endParaRPr lang="en-GB" sz="18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923236"/>
                          </a:solidFill>
                          <a:effectLst/>
                        </a:rPr>
                        <a:t>Industry</a:t>
                      </a:r>
                      <a:endParaRPr lang="en-GB" sz="18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923236"/>
                          </a:solidFill>
                          <a:effectLst/>
                        </a:rPr>
                        <a:t>Traditional work proxy</a:t>
                      </a:r>
                      <a:endParaRPr lang="en-GB" sz="18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923236"/>
                          </a:solidFill>
                          <a:effectLst/>
                        </a:rPr>
                        <a:t>Platform work</a:t>
                      </a:r>
                      <a:endParaRPr lang="en-GB" sz="1800" b="1" dirty="0">
                        <a:solidFill>
                          <a:srgbClr val="9232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94153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Employee representation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EMPLOYERS</a:t>
                      </a:r>
                      <a:endParaRPr lang="en-GB" sz="11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Social Dialogue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CBA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Employee </a:t>
                      </a:r>
                      <a:endParaRPr lang="en-GB" sz="11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representation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Platforms</a:t>
                      </a:r>
                      <a:endParaRPr lang="en-GB" sz="11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representation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Social Dialogue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CBA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183206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National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all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KOZ SR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RUZ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AZZZ SR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N/A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Uber in RUZ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yes?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244271"/>
                  </a:ext>
                </a:extLst>
              </a:tr>
              <a:tr h="11008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Sector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Transportation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The Union of Taxi drivers (self-employed)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Taxi Drivers Guild (Professional association)</a:t>
                      </a:r>
                      <a:endParaRPr lang="en-GB" sz="14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N/A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(informal Facebook and WhatsApp groups)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Uber in ITAS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728756"/>
                  </a:ext>
                </a:extLst>
              </a:tr>
              <a:tr h="10605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Sector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Accommodation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OZPOCR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ZHRSR (professional association)</a:t>
                      </a:r>
                      <a:endParaRPr lang="en-GB" sz="14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ZCRSR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N/A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(informal </a:t>
                      </a:r>
                      <a:r>
                        <a:rPr lang="en-GB" sz="1050" dirty="0" err="1">
                          <a:effectLst/>
                        </a:rPr>
                        <a:t>facebook</a:t>
                      </a:r>
                      <a:r>
                        <a:rPr lang="en-GB" sz="1050" dirty="0">
                          <a:effectLst/>
                        </a:rPr>
                        <a:t> groups;</a:t>
                      </a:r>
                      <a:r>
                        <a:rPr lang="sk-SK" sz="1050" dirty="0">
                          <a:effectLst/>
                        </a:rPr>
                        <a:t> </a:t>
                      </a:r>
                      <a:r>
                        <a:rPr lang="en-GB" sz="1050" dirty="0">
                          <a:effectLst/>
                        </a:rPr>
                        <a:t>civic association </a:t>
                      </a:r>
                      <a:r>
                        <a:rPr lang="en-GB" sz="1050" dirty="0" err="1">
                          <a:effectLst/>
                        </a:rPr>
                        <a:t>Vitaj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r>
                        <a:rPr lang="en-GB" sz="1050" dirty="0" err="1">
                          <a:effectLst/>
                        </a:rPr>
                        <a:t>Doma</a:t>
                      </a:r>
                      <a:r>
                        <a:rPr lang="en-GB" sz="105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N/A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829109"/>
                  </a:ext>
                </a:extLst>
              </a:tr>
              <a:tr h="8818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Sector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Microwork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SOZZaSS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not applicable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N/A</a:t>
                      </a:r>
                      <a:endParaRPr lang="en-GB" sz="14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4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(Informal discussions on portals)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N/A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6675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9F49C8-A46D-4334-B5B3-9BB426162173}"/>
              </a:ext>
            </a:extLst>
          </p:cNvPr>
          <p:cNvSpPr txBox="1"/>
          <p:nvPr/>
        </p:nvSpPr>
        <p:spPr>
          <a:xfrm>
            <a:off x="323528" y="6237312"/>
            <a:ext cx="849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CBA: existence of a relevant higher-level collective agreement within the sector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551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E372-D4D4-45C2-89EA-624C7A75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Závery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596E-6D41-4FE3-9E51-26BFCF1D4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k-SK" sz="2000" b="1" dirty="0"/>
              <a:t>Zdieľaná ekonomika nie je na Slovensku prioritou (ani horúcou témou)</a:t>
            </a:r>
          </a:p>
          <a:p>
            <a:pPr lvl="1"/>
            <a:r>
              <a:rPr lang="sk-SK" sz="1800" dirty="0"/>
              <a:t>vysvetlenie: rast cestovného ruchu (aj v sektore ubytovacích služieb); nárast počtu taxikárskych licencií; nedostatok informácií o </a:t>
            </a:r>
            <a:r>
              <a:rPr lang="sk-SK" sz="1800" dirty="0" err="1"/>
              <a:t>mikropráci</a:t>
            </a:r>
            <a:endParaRPr lang="en-GB" sz="2000" b="1" dirty="0"/>
          </a:p>
          <a:p>
            <a:r>
              <a:rPr lang="sk-SK" sz="2000" b="1" dirty="0"/>
              <a:t>Neexistencia</a:t>
            </a:r>
            <a:r>
              <a:rPr lang="en-GB" sz="2000" b="1" dirty="0"/>
              <a:t> </a:t>
            </a:r>
            <a:r>
              <a:rPr lang="sk-SK" sz="2000" b="1" dirty="0"/>
              <a:t>sociálneho dialógu v sektore zdieľanej ekonomiky</a:t>
            </a:r>
            <a:endParaRPr lang="en-GB" sz="2000" b="1" dirty="0"/>
          </a:p>
          <a:p>
            <a:pPr lvl="1"/>
            <a:r>
              <a:rPr lang="sk-SK" sz="1800" dirty="0"/>
              <a:t>t</a:t>
            </a:r>
            <a:r>
              <a:rPr lang="en-GB" sz="1800" dirty="0" err="1"/>
              <a:t>radiční</a:t>
            </a:r>
            <a:r>
              <a:rPr lang="en-GB" sz="1800" dirty="0"/>
              <a:t> </a:t>
            </a:r>
            <a:r>
              <a:rPr lang="en-GB" sz="1800" dirty="0" err="1"/>
              <a:t>sociálni</a:t>
            </a:r>
            <a:r>
              <a:rPr lang="en-GB" sz="1800" dirty="0"/>
              <a:t> </a:t>
            </a:r>
            <a:r>
              <a:rPr lang="en-GB" sz="1800" dirty="0" err="1"/>
              <a:t>partneri</a:t>
            </a:r>
            <a:r>
              <a:rPr lang="en-GB" sz="1800" dirty="0"/>
              <a:t> </a:t>
            </a:r>
            <a:r>
              <a:rPr lang="en-GB" sz="1800" dirty="0" err="1"/>
              <a:t>sledujú</a:t>
            </a:r>
            <a:r>
              <a:rPr lang="en-GB" sz="1800" dirty="0"/>
              <a:t> </a:t>
            </a:r>
            <a:r>
              <a:rPr lang="en-GB" sz="1800" dirty="0" err="1"/>
              <a:t>túto</a:t>
            </a:r>
            <a:r>
              <a:rPr lang="en-GB" sz="1800" dirty="0"/>
              <a:t> </a:t>
            </a:r>
            <a:r>
              <a:rPr lang="en-GB" sz="1800" dirty="0" err="1"/>
              <a:t>tému</a:t>
            </a:r>
            <a:r>
              <a:rPr lang="en-GB" sz="1800" dirty="0"/>
              <a:t> </a:t>
            </a:r>
            <a:r>
              <a:rPr lang="sk-SK" sz="1800" dirty="0"/>
              <a:t>len </a:t>
            </a:r>
            <a:r>
              <a:rPr lang="en-GB" sz="1800" dirty="0" err="1"/>
              <a:t>neformálne</a:t>
            </a:r>
            <a:endParaRPr lang="en-GB" sz="1800" dirty="0"/>
          </a:p>
          <a:p>
            <a:pPr lvl="1"/>
            <a:r>
              <a:rPr lang="sk-SK" sz="1800" dirty="0"/>
              <a:t>z</a:t>
            </a:r>
            <a:r>
              <a:rPr lang="en-GB" sz="1800" dirty="0" err="1"/>
              <a:t>ameranie</a:t>
            </a:r>
            <a:r>
              <a:rPr lang="en-GB" sz="1800" dirty="0"/>
              <a:t> ich </a:t>
            </a:r>
            <a:r>
              <a:rPr lang="en-GB" sz="1800" dirty="0" err="1"/>
              <a:t>pozornosti</a:t>
            </a:r>
            <a:r>
              <a:rPr lang="en-GB" sz="1800" dirty="0"/>
              <a:t>: </a:t>
            </a:r>
            <a:r>
              <a:rPr lang="en-GB" sz="1800" dirty="0" err="1"/>
              <a:t>právne</a:t>
            </a:r>
            <a:r>
              <a:rPr lang="en-GB" sz="1800" dirty="0"/>
              <a:t> </a:t>
            </a:r>
            <a:r>
              <a:rPr lang="en-GB" sz="1800" dirty="0" err="1"/>
              <a:t>predpisy</a:t>
            </a:r>
            <a:r>
              <a:rPr lang="en-GB" sz="1800" dirty="0"/>
              <a:t> a </a:t>
            </a:r>
            <a:r>
              <a:rPr lang="sk-SK" sz="1800" dirty="0"/>
              <a:t>legislatívny </a:t>
            </a:r>
            <a:r>
              <a:rPr lang="en-GB" sz="1800" dirty="0" err="1"/>
              <a:t>rámec</a:t>
            </a:r>
            <a:endParaRPr lang="en-GB" sz="1800" dirty="0"/>
          </a:p>
          <a:p>
            <a:pPr lvl="1"/>
            <a:r>
              <a:rPr lang="sk-SK" sz="1800" dirty="0"/>
              <a:t>š</a:t>
            </a:r>
            <a:r>
              <a:rPr lang="en-GB" sz="1800" dirty="0" err="1"/>
              <a:t>trukturálne</a:t>
            </a:r>
            <a:r>
              <a:rPr lang="en-GB" sz="1800" dirty="0"/>
              <a:t> </a:t>
            </a:r>
            <a:r>
              <a:rPr lang="en-GB" sz="1800" dirty="0" err="1"/>
              <a:t>prekážky</a:t>
            </a:r>
            <a:r>
              <a:rPr lang="en-GB" sz="1800" dirty="0"/>
              <a:t> pre </a:t>
            </a:r>
            <a:r>
              <a:rPr lang="sk-SK" sz="1800" dirty="0"/>
              <a:t>„</a:t>
            </a:r>
            <a:r>
              <a:rPr lang="en-GB" sz="1800" dirty="0" err="1"/>
              <a:t>nové</a:t>
            </a:r>
            <a:r>
              <a:rPr lang="sk-SK" sz="1800" dirty="0"/>
              <a:t>“</a:t>
            </a:r>
            <a:r>
              <a:rPr lang="en-GB" sz="1800" dirty="0"/>
              <a:t> </a:t>
            </a:r>
            <a:r>
              <a:rPr lang="en-GB" sz="1800" dirty="0" err="1"/>
              <a:t>typy</a:t>
            </a:r>
            <a:r>
              <a:rPr lang="en-GB" sz="1800" dirty="0"/>
              <a:t> </a:t>
            </a:r>
            <a:r>
              <a:rPr lang="en-GB" sz="1800" dirty="0" err="1"/>
              <a:t>pracovníkov</a:t>
            </a:r>
            <a:r>
              <a:rPr lang="en-GB" sz="1800" dirty="0"/>
              <a:t>, aby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pripojili</a:t>
            </a:r>
            <a:r>
              <a:rPr lang="en-GB" sz="1800" dirty="0"/>
              <a:t> k </a:t>
            </a:r>
            <a:r>
              <a:rPr lang="en-GB" sz="1800" dirty="0" err="1"/>
              <a:t>odborom</a:t>
            </a:r>
            <a:endParaRPr lang="en-GB" sz="1800" dirty="0"/>
          </a:p>
          <a:p>
            <a:pPr lvl="1"/>
            <a:r>
              <a:rPr lang="sk-SK" sz="1800" dirty="0"/>
              <a:t>názor, že n</a:t>
            </a:r>
            <a:r>
              <a:rPr lang="en-GB" sz="1800" dirty="0" err="1"/>
              <a:t>ie</a:t>
            </a:r>
            <a:r>
              <a:rPr lang="en-GB" sz="1800" dirty="0"/>
              <a:t> je </a:t>
            </a:r>
            <a:r>
              <a:rPr lang="en-GB" sz="1800" dirty="0" err="1"/>
              <a:t>potrebné</a:t>
            </a:r>
            <a:r>
              <a:rPr lang="en-GB" sz="1800" dirty="0"/>
              <a:t> </a:t>
            </a:r>
            <a:r>
              <a:rPr lang="en-GB" sz="1800" dirty="0" err="1"/>
              <a:t>kolektívne</a:t>
            </a:r>
            <a:r>
              <a:rPr lang="en-GB" sz="1800" dirty="0"/>
              <a:t> </a:t>
            </a:r>
            <a:r>
              <a:rPr lang="en-GB" sz="1800" dirty="0" err="1"/>
              <a:t>vyjednávať</a:t>
            </a:r>
            <a:r>
              <a:rPr lang="en-GB" sz="1800" dirty="0"/>
              <a:t> (</a:t>
            </a:r>
            <a:r>
              <a:rPr lang="en-GB" sz="1800" dirty="0" err="1"/>
              <a:t>žiadne</a:t>
            </a:r>
            <a:r>
              <a:rPr lang="en-GB" sz="1800" dirty="0"/>
              <a:t> </a:t>
            </a:r>
            <a:r>
              <a:rPr lang="sk-SK" sz="1800" dirty="0"/>
              <a:t>zmluvy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vyššej</a:t>
            </a:r>
            <a:r>
              <a:rPr lang="en-GB" sz="1800" dirty="0"/>
              <a:t> </a:t>
            </a:r>
            <a:r>
              <a:rPr lang="en-GB" sz="1800" dirty="0" err="1"/>
              <a:t>úrovni</a:t>
            </a:r>
            <a:r>
              <a:rPr lang="en-GB" sz="1800" dirty="0"/>
              <a:t> a </a:t>
            </a:r>
            <a:r>
              <a:rPr lang="en-GB" sz="1800" dirty="0" err="1"/>
              <a:t>malé</a:t>
            </a:r>
            <a:r>
              <a:rPr lang="en-GB" sz="1800" dirty="0"/>
              <a:t>/</a:t>
            </a:r>
            <a:r>
              <a:rPr lang="en-GB" sz="1800" dirty="0" err="1"/>
              <a:t>žiadne</a:t>
            </a:r>
            <a:r>
              <a:rPr lang="en-GB" sz="1800" dirty="0"/>
              <a:t> </a:t>
            </a:r>
            <a:r>
              <a:rPr lang="en-GB" sz="1800" dirty="0" err="1"/>
              <a:t>podnikové</a:t>
            </a:r>
            <a:r>
              <a:rPr lang="sk-SK" sz="1800" dirty="0"/>
              <a:t> zmluvy </a:t>
            </a:r>
            <a:r>
              <a:rPr lang="en-GB" sz="1800" dirty="0"/>
              <a:t>v proxy </a:t>
            </a:r>
            <a:r>
              <a:rPr lang="en-GB" sz="1800" dirty="0" err="1"/>
              <a:t>odvetviach</a:t>
            </a:r>
            <a:r>
              <a:rPr lang="sk-SK" sz="1800" dirty="0"/>
              <a:t>,</a:t>
            </a:r>
            <a:r>
              <a:rPr lang="en-GB" sz="1800" dirty="0"/>
              <a:t> s </a:t>
            </a:r>
            <a:r>
              <a:rPr lang="en-GB" sz="1800" dirty="0" err="1"/>
              <a:t>výnimkou</a:t>
            </a:r>
            <a:r>
              <a:rPr lang="en-GB" sz="1800" dirty="0"/>
              <a:t> </a:t>
            </a:r>
            <a:r>
              <a:rPr lang="sk-SK" sz="1800" dirty="0"/>
              <a:t>zdravotníctva</a:t>
            </a:r>
            <a:r>
              <a:rPr lang="en-GB" sz="1800" dirty="0"/>
              <a:t>)</a:t>
            </a:r>
          </a:p>
          <a:p>
            <a:r>
              <a:rPr lang="en-US" sz="2000" dirty="0"/>
              <a:t>Na </a:t>
            </a:r>
            <a:r>
              <a:rPr lang="en-US" sz="2000" dirty="0" err="1"/>
              <a:t>rozdiel</a:t>
            </a:r>
            <a:r>
              <a:rPr lang="en-US" sz="2000" dirty="0"/>
              <a:t> od </a:t>
            </a:r>
            <a:r>
              <a:rPr lang="en-US" sz="2000" dirty="0" err="1"/>
              <a:t>iných</a:t>
            </a:r>
            <a:r>
              <a:rPr lang="en-US" sz="2000" dirty="0"/>
              <a:t> </a:t>
            </a:r>
            <a:r>
              <a:rPr lang="en-US" sz="2000" dirty="0" err="1"/>
              <a:t>štátov</a:t>
            </a:r>
            <a:r>
              <a:rPr lang="sk-SK" sz="2000" dirty="0"/>
              <a:t>, </a:t>
            </a:r>
            <a:r>
              <a:rPr lang="en-US" sz="2000" b="1" dirty="0" err="1"/>
              <a:t>snahy</a:t>
            </a:r>
            <a:r>
              <a:rPr lang="en-US" sz="2000" b="1" dirty="0"/>
              <a:t> o </a:t>
            </a:r>
            <a:r>
              <a:rPr lang="sk-SK" sz="2000" b="1" dirty="0" err="1"/>
              <a:t>organizvanosť</a:t>
            </a:r>
            <a:r>
              <a:rPr lang="sk-SK" sz="2000" b="1" dirty="0"/>
              <a:t> a reprezentáciu</a:t>
            </a:r>
            <a:r>
              <a:rPr lang="en-US" sz="2000" b="1" dirty="0"/>
              <a:t> </a:t>
            </a:r>
            <a:r>
              <a:rPr lang="sk-SK" sz="2000" dirty="0"/>
              <a:t>prichádzajú</a:t>
            </a:r>
            <a:r>
              <a:rPr lang="en-US" sz="2000" dirty="0"/>
              <a:t> zo </a:t>
            </a:r>
            <a:r>
              <a:rPr lang="en-US" sz="2000" dirty="0" err="1"/>
              <a:t>strany</a:t>
            </a:r>
            <a:r>
              <a:rPr lang="en-US" sz="2000" dirty="0"/>
              <a:t> </a:t>
            </a:r>
            <a:r>
              <a:rPr lang="en-US" sz="2000" dirty="0" err="1"/>
              <a:t>zamestnávateľov</a:t>
            </a:r>
            <a:r>
              <a:rPr lang="en-US" sz="2000" dirty="0"/>
              <a:t> (Uber v </a:t>
            </a:r>
            <a:r>
              <a:rPr lang="sk-SK" sz="2000" dirty="0"/>
              <a:t>RÚZ a </a:t>
            </a:r>
            <a:r>
              <a:rPr lang="en-US" sz="2000" dirty="0"/>
              <a:t>ITAS)</a:t>
            </a:r>
          </a:p>
          <a:p>
            <a:pPr lvl="1"/>
            <a:r>
              <a:rPr lang="sk-SK" sz="1800" dirty="0"/>
              <a:t>prekvapujúce rozhodnutie</a:t>
            </a:r>
            <a:r>
              <a:rPr lang="en-US" sz="1800" dirty="0"/>
              <a:t>(</a:t>
            </a:r>
            <a:r>
              <a:rPr lang="sk-SK" sz="1800" dirty="0"/>
              <a:t> „T</a:t>
            </a:r>
            <a:r>
              <a:rPr lang="en-US" sz="1800" dirty="0" err="1"/>
              <a:t>akže</a:t>
            </a:r>
            <a:r>
              <a:rPr lang="en-US" sz="1800" dirty="0"/>
              <a:t> je to </a:t>
            </a:r>
            <a:r>
              <a:rPr lang="en-US" sz="1800" dirty="0" err="1"/>
              <a:t>zamestnávateľ</a:t>
            </a:r>
            <a:r>
              <a:rPr lang="en-US" sz="1800" dirty="0"/>
              <a:t>?</a:t>
            </a:r>
            <a:r>
              <a:rPr lang="sk-SK" sz="1800" dirty="0"/>
              <a:t>“</a:t>
            </a:r>
            <a:r>
              <a:rPr lang="en-US" sz="1800" dirty="0"/>
              <a:t>)</a:t>
            </a:r>
          </a:p>
          <a:p>
            <a:pPr lvl="1"/>
            <a:r>
              <a:rPr lang="sk-SK" sz="1800" dirty="0"/>
              <a:t>obavy</a:t>
            </a:r>
            <a:r>
              <a:rPr lang="en-US" sz="1800" dirty="0"/>
              <a:t>: </a:t>
            </a:r>
            <a:r>
              <a:rPr lang="en-US" sz="1800" dirty="0" err="1"/>
              <a:t>fragmentácia</a:t>
            </a:r>
            <a:r>
              <a:rPr lang="en-US" sz="1800" dirty="0"/>
              <a:t> </a:t>
            </a:r>
            <a:r>
              <a:rPr lang="en-US" sz="1800" dirty="0" err="1"/>
              <a:t>zastúpenia</a:t>
            </a:r>
            <a:r>
              <a:rPr lang="sk-SK" sz="1800" dirty="0"/>
              <a:t> (</a:t>
            </a:r>
            <a:r>
              <a:rPr lang="en-US" sz="1800" dirty="0" err="1"/>
              <a:t>žiadna</a:t>
            </a:r>
            <a:r>
              <a:rPr lang="en-US" sz="1800" dirty="0"/>
              <a:t> </a:t>
            </a:r>
            <a:r>
              <a:rPr lang="en-US" sz="1800" dirty="0" err="1"/>
              <a:t>jednota</a:t>
            </a:r>
            <a:r>
              <a:rPr lang="sk-SK" sz="1800" dirty="0"/>
              <a:t>?)</a:t>
            </a:r>
            <a:r>
              <a:rPr lang="en-US" sz="1800" dirty="0"/>
              <a:t>; ale </a:t>
            </a:r>
            <a:r>
              <a:rPr lang="en-US" sz="1800" dirty="0" err="1"/>
              <a:t>potenciál</a:t>
            </a:r>
            <a:r>
              <a:rPr lang="en-US" sz="1800" dirty="0"/>
              <a:t> pre </a:t>
            </a:r>
            <a:r>
              <a:rPr lang="en-US" sz="1800" dirty="0" err="1"/>
              <a:t>spoluprácu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99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70C0-CD25-4E4B-BD9A-D194ECE6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Závery</a:t>
            </a:r>
            <a:r>
              <a:rPr lang="en-US" dirty="0"/>
              <a:t> (</a:t>
            </a:r>
            <a:r>
              <a:rPr lang="sk-SK" dirty="0"/>
              <a:t>II.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4DB98-BA9A-40C1-9A53-10497ED0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/>
              <a:t>Žiadne</a:t>
            </a:r>
            <a:r>
              <a:rPr lang="en-US" sz="2000" b="1" dirty="0"/>
              <a:t> </a:t>
            </a:r>
            <a:r>
              <a:rPr lang="en-US" sz="2000" b="1" dirty="0" err="1"/>
              <a:t>pokusy</a:t>
            </a:r>
            <a:r>
              <a:rPr lang="en-US" sz="2000" b="1" dirty="0"/>
              <a:t> </a:t>
            </a:r>
            <a:r>
              <a:rPr lang="sk-SK" sz="2000" b="1" dirty="0"/>
              <a:t>o </a:t>
            </a:r>
            <a:r>
              <a:rPr lang="en-US" sz="2000" b="1" dirty="0" err="1"/>
              <a:t>organizo</a:t>
            </a:r>
            <a:r>
              <a:rPr lang="sk-SK" sz="2000" b="1" dirty="0" err="1"/>
              <a:t>vanosť</a:t>
            </a:r>
            <a:r>
              <a:rPr lang="sk-SK" sz="2000" b="1" dirty="0"/>
              <a:t> pracovníkov platforiem z ich strany </a:t>
            </a:r>
            <a:endParaRPr lang="en-US" sz="2000" b="1" dirty="0"/>
          </a:p>
          <a:p>
            <a:pPr lvl="1"/>
            <a:r>
              <a:rPr lang="sk-SK" sz="1800" dirty="0"/>
              <a:t>l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neformálne</a:t>
            </a:r>
            <a:r>
              <a:rPr lang="en-US" sz="1800" dirty="0"/>
              <a:t> </a:t>
            </a:r>
            <a:r>
              <a:rPr lang="en-US" sz="1800" dirty="0" err="1"/>
              <a:t>diskusie</a:t>
            </a:r>
            <a:r>
              <a:rPr lang="en-US" sz="1800" dirty="0"/>
              <a:t> </a:t>
            </a:r>
            <a:r>
              <a:rPr lang="sk-SK" sz="1800" dirty="0"/>
              <a:t>na</a:t>
            </a:r>
            <a:r>
              <a:rPr lang="en-US" sz="1800" dirty="0"/>
              <a:t> </a:t>
            </a:r>
            <a:r>
              <a:rPr lang="en-US" sz="1800" dirty="0" err="1"/>
              <a:t>sociálnych</a:t>
            </a:r>
            <a:r>
              <a:rPr lang="en-US" sz="1800" dirty="0"/>
              <a:t> </a:t>
            </a:r>
            <a:r>
              <a:rPr lang="en-US" sz="1800" dirty="0" err="1"/>
              <a:t>médiách</a:t>
            </a:r>
            <a:endParaRPr lang="en-US" sz="1800" dirty="0"/>
          </a:p>
          <a:p>
            <a:pPr lvl="1"/>
            <a:r>
              <a:rPr lang="sk-SK" sz="1800" dirty="0" err="1"/>
              <a:t>fokusová</a:t>
            </a:r>
            <a:r>
              <a:rPr lang="en-US" sz="1800" dirty="0"/>
              <a:t> </a:t>
            </a:r>
            <a:r>
              <a:rPr lang="en-US" sz="1800" dirty="0" err="1"/>
              <a:t>skupina</a:t>
            </a:r>
            <a:r>
              <a:rPr lang="en-US" sz="1800" dirty="0"/>
              <a:t>: </a:t>
            </a:r>
            <a:r>
              <a:rPr lang="en-US" sz="1800" dirty="0" err="1"/>
              <a:t>respondenti</a:t>
            </a:r>
            <a:r>
              <a:rPr lang="en-US" sz="1800" dirty="0"/>
              <a:t> </a:t>
            </a:r>
            <a:r>
              <a:rPr lang="en-US" sz="1800" dirty="0" err="1"/>
              <a:t>vidia</a:t>
            </a:r>
            <a:r>
              <a:rPr lang="en-US" sz="1800" dirty="0"/>
              <a:t> </a:t>
            </a:r>
            <a:r>
              <a:rPr lang="en-US" sz="1800" dirty="0" err="1"/>
              <a:t>potenciál</a:t>
            </a:r>
            <a:r>
              <a:rPr lang="en-US" sz="1800" dirty="0"/>
              <a:t> </a:t>
            </a:r>
            <a:r>
              <a:rPr lang="en-US" sz="1800" dirty="0" err="1"/>
              <a:t>byť</a:t>
            </a:r>
            <a:r>
              <a:rPr lang="en-US" sz="1800" dirty="0"/>
              <a:t> </a:t>
            </a:r>
            <a:r>
              <a:rPr lang="en-US" sz="1800" dirty="0" err="1"/>
              <a:t>organizovan</a:t>
            </a:r>
            <a:r>
              <a:rPr lang="sk-SK" sz="1800" dirty="0"/>
              <a:t>í</a:t>
            </a:r>
            <a:endParaRPr lang="en-US" sz="1800" dirty="0"/>
          </a:p>
          <a:p>
            <a:pPr lvl="1"/>
            <a:r>
              <a:rPr lang="sk-SK" sz="1800" dirty="0"/>
              <a:t>r</a:t>
            </a:r>
            <a:r>
              <a:rPr lang="en-US" sz="1800" dirty="0" err="1"/>
              <a:t>ozhovory</a:t>
            </a:r>
            <a:r>
              <a:rPr lang="en-US" sz="1800" dirty="0"/>
              <a:t>: </a:t>
            </a:r>
            <a:r>
              <a:rPr lang="en-US" sz="1800" dirty="0" err="1"/>
              <a:t>respondenti</a:t>
            </a:r>
            <a:r>
              <a:rPr lang="en-US" sz="1800" dirty="0"/>
              <a:t> </a:t>
            </a:r>
            <a:r>
              <a:rPr lang="en-US" sz="1800" dirty="0" err="1"/>
              <a:t>necítia</a:t>
            </a:r>
            <a:r>
              <a:rPr lang="en-US" sz="1800" dirty="0"/>
              <a:t> </a:t>
            </a:r>
            <a:r>
              <a:rPr lang="en-US" sz="1800" dirty="0" err="1"/>
              <a:t>potrebu</a:t>
            </a:r>
            <a:r>
              <a:rPr lang="en-US" sz="1800" dirty="0"/>
              <a:t> </a:t>
            </a:r>
            <a:r>
              <a:rPr lang="en-US" sz="1800" dirty="0" err="1"/>
              <a:t>organizácie</a:t>
            </a:r>
            <a:endParaRPr lang="en-US" sz="1600" dirty="0"/>
          </a:p>
          <a:p>
            <a:r>
              <a:rPr lang="sk-SK" sz="2000" b="1" dirty="0"/>
              <a:t>Zhoda medzi sociálnymi partnermi </a:t>
            </a:r>
            <a:r>
              <a:rPr lang="en-US" sz="2000" b="1" dirty="0"/>
              <a:t>: </a:t>
            </a:r>
          </a:p>
          <a:p>
            <a:pPr lvl="1"/>
            <a:r>
              <a:rPr lang="sk-SK" sz="1800" dirty="0"/>
              <a:t>pracovníci </a:t>
            </a:r>
            <a:r>
              <a:rPr lang="en-US" sz="1800" dirty="0"/>
              <a:t>platformy </a:t>
            </a:r>
            <a:r>
              <a:rPr lang="en-US" sz="1800" dirty="0" err="1"/>
              <a:t>nie</a:t>
            </a:r>
            <a:r>
              <a:rPr lang="en-US" sz="1800" dirty="0"/>
              <a:t> </a:t>
            </a:r>
            <a:r>
              <a:rPr lang="en-US" sz="1800" dirty="0" err="1"/>
              <a:t>sú</a:t>
            </a:r>
            <a:r>
              <a:rPr lang="en-US" sz="1800" dirty="0"/>
              <a:t> </a:t>
            </a:r>
            <a:r>
              <a:rPr lang="en-US" sz="1800" dirty="0" err="1"/>
              <a:t>zamestnancami</a:t>
            </a:r>
            <a:r>
              <a:rPr lang="en-US" sz="1800" dirty="0"/>
              <a:t> (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základe</a:t>
            </a:r>
            <a:r>
              <a:rPr lang="en-US" sz="1800" dirty="0"/>
              <a:t> </a:t>
            </a:r>
            <a:r>
              <a:rPr lang="en-US" sz="1800" dirty="0" err="1"/>
              <a:t>definície</a:t>
            </a:r>
            <a:r>
              <a:rPr lang="en-US" sz="1800" dirty="0"/>
              <a:t> </a:t>
            </a:r>
            <a:r>
              <a:rPr lang="en-US" sz="1800" dirty="0" err="1"/>
              <a:t>závislej</a:t>
            </a:r>
            <a:r>
              <a:rPr lang="en-US" sz="1800" dirty="0"/>
              <a:t> </a:t>
            </a:r>
            <a:r>
              <a:rPr lang="en-US" sz="1800" dirty="0" err="1"/>
              <a:t>práce</a:t>
            </a:r>
            <a:r>
              <a:rPr lang="en-US" sz="1800" dirty="0"/>
              <a:t>) a platformy </a:t>
            </a:r>
            <a:r>
              <a:rPr lang="en-US" sz="1800" dirty="0" err="1"/>
              <a:t>nie</a:t>
            </a:r>
            <a:r>
              <a:rPr lang="en-US" sz="1800" dirty="0"/>
              <a:t> </a:t>
            </a:r>
            <a:r>
              <a:rPr lang="en-US" sz="1800" dirty="0" err="1"/>
              <a:t>sú</a:t>
            </a:r>
            <a:r>
              <a:rPr lang="en-US" sz="1800" dirty="0"/>
              <a:t> ich </a:t>
            </a:r>
            <a:r>
              <a:rPr lang="en-US" sz="1800" dirty="0" err="1"/>
              <a:t>zamestnávateľmi</a:t>
            </a:r>
            <a:endParaRPr lang="en-US" sz="1800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F2D0D-03FD-4E20-9FB8-D1E1B7D45817}"/>
              </a:ext>
            </a:extLst>
          </p:cNvPr>
          <p:cNvSpPr/>
          <p:nvPr/>
        </p:nvSpPr>
        <p:spPr>
          <a:xfrm>
            <a:off x="791580" y="4437112"/>
            <a:ext cx="7560840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dirty="0"/>
              <a:t>Definícia závislej práce:</a:t>
            </a:r>
            <a:endParaRPr lang="en-GB" sz="1400" dirty="0"/>
          </a:p>
          <a:p>
            <a:r>
              <a:rPr lang="en-GB" sz="1400" b="1" dirty="0"/>
              <a:t>(2) </a:t>
            </a:r>
            <a:r>
              <a:rPr lang="en-GB" sz="1400" dirty="0" err="1"/>
              <a:t>Závislá</a:t>
            </a:r>
            <a:r>
              <a:rPr lang="en-GB" sz="1400" dirty="0"/>
              <a:t> </a:t>
            </a:r>
            <a:r>
              <a:rPr lang="en-GB" sz="1400" dirty="0" err="1"/>
              <a:t>práca</a:t>
            </a:r>
            <a:r>
              <a:rPr lang="en-GB" sz="1400" dirty="0"/>
              <a:t> je </a:t>
            </a:r>
            <a:r>
              <a:rPr lang="en-GB" sz="1400" dirty="0" err="1"/>
              <a:t>práca</a:t>
            </a:r>
            <a:r>
              <a:rPr lang="en-GB" sz="1400" dirty="0"/>
              <a:t> </a:t>
            </a:r>
            <a:r>
              <a:rPr lang="en-GB" sz="1400" dirty="0" err="1"/>
              <a:t>vykonávaná</a:t>
            </a:r>
            <a:r>
              <a:rPr lang="en-GB" sz="1400" dirty="0"/>
              <a:t> </a:t>
            </a:r>
            <a:r>
              <a:rPr lang="en-GB" sz="1400" dirty="0" err="1"/>
              <a:t>vo</a:t>
            </a:r>
            <a:r>
              <a:rPr lang="en-GB" sz="1400" dirty="0"/>
              <a:t> </a:t>
            </a:r>
            <a:r>
              <a:rPr lang="en-GB" sz="1400" dirty="0" err="1"/>
              <a:t>vzťahu</a:t>
            </a:r>
            <a:r>
              <a:rPr lang="en-GB" sz="1400" dirty="0"/>
              <a:t> </a:t>
            </a:r>
            <a:r>
              <a:rPr lang="en-GB" sz="1400" b="1" dirty="0" err="1"/>
              <a:t>nadriadenosti</a:t>
            </a:r>
            <a:r>
              <a:rPr lang="en-GB" sz="1400" b="1" dirty="0"/>
              <a:t> </a:t>
            </a:r>
            <a:r>
              <a:rPr lang="en-GB" sz="1400" b="1" dirty="0" err="1"/>
              <a:t>zamestnávateľa</a:t>
            </a:r>
            <a:r>
              <a:rPr lang="en-GB" sz="1400" b="1" dirty="0"/>
              <a:t> a </a:t>
            </a:r>
            <a:r>
              <a:rPr lang="en-GB" sz="1400" b="1" dirty="0" err="1"/>
              <a:t>podriadenosti</a:t>
            </a:r>
            <a:r>
              <a:rPr lang="en-GB" sz="1400" b="1" dirty="0"/>
              <a:t> </a:t>
            </a:r>
            <a:r>
              <a:rPr lang="en-GB" sz="1400" b="1" dirty="0" err="1"/>
              <a:t>zamestnanca</a:t>
            </a:r>
            <a:r>
              <a:rPr lang="en-GB" sz="1400" dirty="0"/>
              <a:t>, </a:t>
            </a:r>
            <a:r>
              <a:rPr lang="en-GB" sz="1400" b="1" dirty="0" err="1"/>
              <a:t>osobne</a:t>
            </a:r>
            <a:r>
              <a:rPr lang="en-GB" sz="1400" b="1" dirty="0"/>
              <a:t> </a:t>
            </a:r>
            <a:r>
              <a:rPr lang="en-GB" sz="1400" b="1" dirty="0" err="1"/>
              <a:t>zamestnancom</a:t>
            </a:r>
            <a:r>
              <a:rPr lang="en-GB" sz="1400" b="1" dirty="0"/>
              <a:t> pre </a:t>
            </a:r>
            <a:r>
              <a:rPr lang="en-GB" sz="1400" b="1" dirty="0" err="1"/>
              <a:t>zamestnávateľa</a:t>
            </a:r>
            <a:r>
              <a:rPr lang="en-GB" sz="1400" b="1" dirty="0"/>
              <a:t>, </a:t>
            </a:r>
            <a:r>
              <a:rPr lang="en-GB" sz="1400" b="1" dirty="0" err="1"/>
              <a:t>podľa</a:t>
            </a:r>
            <a:r>
              <a:rPr lang="en-GB" sz="1400" b="1" dirty="0"/>
              <a:t> </a:t>
            </a:r>
            <a:r>
              <a:rPr lang="en-GB" sz="1400" b="1" dirty="0" err="1"/>
              <a:t>pokynov</a:t>
            </a:r>
            <a:r>
              <a:rPr lang="en-GB" sz="1400" b="1" dirty="0"/>
              <a:t> </a:t>
            </a:r>
            <a:r>
              <a:rPr lang="en-GB" sz="1400" b="1" dirty="0" err="1"/>
              <a:t>zamestnávateľa</a:t>
            </a:r>
            <a:r>
              <a:rPr lang="en-GB" sz="1400" b="1" dirty="0"/>
              <a:t>, v </a:t>
            </a:r>
            <a:r>
              <a:rPr lang="en-GB" sz="1400" b="1" dirty="0" err="1"/>
              <a:t>jeho</a:t>
            </a:r>
            <a:r>
              <a:rPr lang="en-GB" sz="1400" b="1" dirty="0"/>
              <a:t> </a:t>
            </a:r>
            <a:r>
              <a:rPr lang="en-GB" sz="1400" b="1" dirty="0" err="1"/>
              <a:t>mene</a:t>
            </a:r>
            <a:r>
              <a:rPr lang="en-GB" sz="1400" b="1" dirty="0"/>
              <a:t>, v </a:t>
            </a:r>
            <a:r>
              <a:rPr lang="en-GB" sz="1400" b="1" dirty="0" err="1"/>
              <a:t>pracovnom</a:t>
            </a:r>
            <a:r>
              <a:rPr lang="en-GB" sz="1400" b="1" dirty="0"/>
              <a:t> </a:t>
            </a:r>
            <a:r>
              <a:rPr lang="en-GB" sz="1400" b="1" dirty="0" err="1"/>
              <a:t>čase</a:t>
            </a:r>
            <a:r>
              <a:rPr lang="en-GB" sz="1400" b="1" dirty="0"/>
              <a:t> </a:t>
            </a:r>
            <a:r>
              <a:rPr lang="en-GB" sz="1400" b="1" dirty="0" err="1"/>
              <a:t>určenom</a:t>
            </a:r>
            <a:r>
              <a:rPr lang="en-GB" sz="1400" b="1" dirty="0"/>
              <a:t> </a:t>
            </a:r>
            <a:r>
              <a:rPr lang="en-GB" sz="1400" b="1" dirty="0" err="1"/>
              <a:t>zamestnávateľom</a:t>
            </a:r>
            <a:r>
              <a:rPr lang="en-GB" sz="1400" dirty="0"/>
              <a:t>.</a:t>
            </a:r>
            <a:endParaRPr lang="sk-SK" sz="1400" dirty="0"/>
          </a:p>
          <a:p>
            <a:r>
              <a:rPr lang="en-GB" sz="1400" b="1" dirty="0"/>
              <a:t>(3)</a:t>
            </a:r>
            <a:r>
              <a:rPr lang="en-GB" sz="1400" dirty="0"/>
              <a:t> </a:t>
            </a:r>
            <a:r>
              <a:rPr lang="en-GB" sz="1400" dirty="0" err="1"/>
              <a:t>Závislá</a:t>
            </a:r>
            <a:r>
              <a:rPr lang="en-GB" sz="1400" dirty="0"/>
              <a:t> </a:t>
            </a:r>
            <a:r>
              <a:rPr lang="en-GB" sz="1400" dirty="0" err="1"/>
              <a:t>práca</a:t>
            </a:r>
            <a:r>
              <a:rPr lang="en-GB" sz="1400" dirty="0"/>
              <a:t> </a:t>
            </a:r>
            <a:r>
              <a:rPr lang="en-GB" sz="1400" dirty="0" err="1"/>
              <a:t>môže</a:t>
            </a:r>
            <a:r>
              <a:rPr lang="en-GB" sz="1400" dirty="0"/>
              <a:t> </a:t>
            </a:r>
            <a:r>
              <a:rPr lang="en-GB" sz="1400" dirty="0" err="1"/>
              <a:t>byť</a:t>
            </a:r>
            <a:r>
              <a:rPr lang="en-GB" sz="1400" dirty="0"/>
              <a:t> </a:t>
            </a:r>
            <a:r>
              <a:rPr lang="en-GB" sz="1400" dirty="0" err="1"/>
              <a:t>vykonávaná</a:t>
            </a:r>
            <a:r>
              <a:rPr lang="en-GB" sz="1400" dirty="0"/>
              <a:t> </a:t>
            </a:r>
            <a:r>
              <a:rPr lang="en-GB" sz="1400" dirty="0" err="1"/>
              <a:t>výlučne</a:t>
            </a:r>
            <a:r>
              <a:rPr lang="en-GB" sz="1400" dirty="0"/>
              <a:t> v </a:t>
            </a:r>
            <a:r>
              <a:rPr lang="en-GB" sz="1400" dirty="0" err="1"/>
              <a:t>pracovnom</a:t>
            </a:r>
            <a:r>
              <a:rPr lang="en-GB" sz="1400" dirty="0"/>
              <a:t> </a:t>
            </a:r>
            <a:r>
              <a:rPr lang="en-GB" sz="1400" dirty="0" err="1"/>
              <a:t>pomere</a:t>
            </a:r>
            <a:r>
              <a:rPr lang="en-GB" sz="1400" dirty="0"/>
              <a:t>, v </a:t>
            </a:r>
            <a:r>
              <a:rPr lang="en-GB" sz="1400" dirty="0" err="1"/>
              <a:t>obdobnom</a:t>
            </a:r>
            <a:r>
              <a:rPr lang="en-GB" sz="1400" dirty="0"/>
              <a:t> </a:t>
            </a:r>
            <a:r>
              <a:rPr lang="en-GB" sz="1400" dirty="0" err="1"/>
              <a:t>pracovnom</a:t>
            </a:r>
            <a:r>
              <a:rPr lang="en-GB" sz="1400" dirty="0"/>
              <a:t> </a:t>
            </a:r>
            <a:r>
              <a:rPr lang="en-GB" sz="1400" dirty="0" err="1"/>
              <a:t>vzťahu</a:t>
            </a:r>
            <a:r>
              <a:rPr lang="en-GB" sz="1400" dirty="0"/>
              <a:t> </a:t>
            </a:r>
            <a:r>
              <a:rPr lang="en-GB" sz="1400" dirty="0" err="1"/>
              <a:t>alebo</a:t>
            </a:r>
            <a:r>
              <a:rPr lang="en-GB" sz="1400" dirty="0"/>
              <a:t> </a:t>
            </a:r>
            <a:r>
              <a:rPr lang="en-GB" sz="1400" dirty="0" err="1"/>
              <a:t>výnimočne</a:t>
            </a:r>
            <a:r>
              <a:rPr lang="en-GB" sz="1400" dirty="0"/>
              <a:t> za </a:t>
            </a:r>
            <a:r>
              <a:rPr lang="en-GB" sz="1400" dirty="0" err="1"/>
              <a:t>podmienok</a:t>
            </a:r>
            <a:r>
              <a:rPr lang="en-GB" sz="1400" dirty="0"/>
              <a:t> </a:t>
            </a:r>
            <a:r>
              <a:rPr lang="en-GB" sz="1400" dirty="0" err="1"/>
              <a:t>ustanovených</a:t>
            </a:r>
            <a:r>
              <a:rPr lang="en-GB" sz="1400" dirty="0"/>
              <a:t> v </a:t>
            </a:r>
            <a:r>
              <a:rPr lang="en-GB" sz="1400" dirty="0" err="1"/>
              <a:t>tomto</a:t>
            </a:r>
            <a:r>
              <a:rPr lang="en-GB" sz="1400" dirty="0"/>
              <a:t> </a:t>
            </a:r>
            <a:r>
              <a:rPr lang="en-GB" sz="1400" dirty="0" err="1"/>
              <a:t>zákone</a:t>
            </a:r>
            <a:r>
              <a:rPr lang="en-GB" sz="1400" dirty="0"/>
              <a:t> </a:t>
            </a:r>
            <a:r>
              <a:rPr lang="en-GB" sz="1400" dirty="0" err="1"/>
              <a:t>aj</a:t>
            </a:r>
            <a:r>
              <a:rPr lang="en-GB" sz="1400" dirty="0"/>
              <a:t> v </a:t>
            </a:r>
            <a:r>
              <a:rPr lang="en-GB" sz="1400" dirty="0" err="1"/>
              <a:t>inom</a:t>
            </a:r>
            <a:r>
              <a:rPr lang="en-GB" sz="1400" dirty="0"/>
              <a:t> </a:t>
            </a:r>
            <a:r>
              <a:rPr lang="en-GB" sz="1400" dirty="0" err="1"/>
              <a:t>pracovnoprávnom</a:t>
            </a:r>
            <a:r>
              <a:rPr lang="en-GB" sz="1400" dirty="0"/>
              <a:t> </a:t>
            </a:r>
            <a:r>
              <a:rPr lang="en-GB" sz="1400" dirty="0" err="1"/>
              <a:t>vzťahu</a:t>
            </a:r>
            <a:r>
              <a:rPr lang="en-GB" sz="1400" dirty="0"/>
              <a:t>. </a:t>
            </a:r>
            <a:r>
              <a:rPr lang="en-GB" sz="1400" dirty="0" err="1"/>
              <a:t>Závislá</a:t>
            </a:r>
            <a:r>
              <a:rPr lang="en-GB" sz="1400" dirty="0"/>
              <a:t> </a:t>
            </a:r>
            <a:r>
              <a:rPr lang="en-GB" sz="1400" dirty="0" err="1"/>
              <a:t>práca</a:t>
            </a:r>
            <a:r>
              <a:rPr lang="en-GB" sz="1400" dirty="0"/>
              <a:t> </a:t>
            </a:r>
            <a:r>
              <a:rPr lang="en-GB" sz="1400" dirty="0" err="1"/>
              <a:t>nemôže</a:t>
            </a:r>
            <a:r>
              <a:rPr lang="en-GB" sz="1400" dirty="0"/>
              <a:t> </a:t>
            </a:r>
            <a:r>
              <a:rPr lang="en-GB" sz="1400" dirty="0" err="1"/>
              <a:t>byť</a:t>
            </a:r>
            <a:r>
              <a:rPr lang="en-GB" sz="1400" dirty="0"/>
              <a:t> </a:t>
            </a:r>
            <a:r>
              <a:rPr lang="en-GB" sz="1400" dirty="0" err="1"/>
              <a:t>vykonávaná</a:t>
            </a:r>
            <a:r>
              <a:rPr lang="en-GB" sz="1400" dirty="0"/>
              <a:t> v </a:t>
            </a:r>
            <a:r>
              <a:rPr lang="en-GB" sz="1400" dirty="0" err="1"/>
              <a:t>zmluvnom</a:t>
            </a:r>
            <a:r>
              <a:rPr lang="en-GB" sz="1400" dirty="0"/>
              <a:t> </a:t>
            </a:r>
            <a:r>
              <a:rPr lang="en-GB" sz="1400" dirty="0" err="1"/>
              <a:t>občianskoprávnom</a:t>
            </a:r>
            <a:r>
              <a:rPr lang="en-GB" sz="1400" dirty="0"/>
              <a:t> </a:t>
            </a:r>
            <a:r>
              <a:rPr lang="en-GB" sz="1400" dirty="0" err="1"/>
              <a:t>vzťahu</a:t>
            </a:r>
            <a:r>
              <a:rPr lang="en-GB" sz="1400" dirty="0"/>
              <a:t> </a:t>
            </a:r>
            <a:r>
              <a:rPr lang="en-GB" sz="1400" dirty="0" err="1"/>
              <a:t>alebo</a:t>
            </a:r>
            <a:r>
              <a:rPr lang="en-GB" sz="1400" dirty="0"/>
              <a:t> v </a:t>
            </a:r>
            <a:r>
              <a:rPr lang="en-GB" sz="1400" dirty="0" err="1"/>
              <a:t>zmluvnom</a:t>
            </a:r>
            <a:r>
              <a:rPr lang="en-GB" sz="1400" dirty="0"/>
              <a:t> </a:t>
            </a:r>
            <a:r>
              <a:rPr lang="en-GB" sz="1400" dirty="0" err="1"/>
              <a:t>obchodnoprávnom</a:t>
            </a:r>
            <a:r>
              <a:rPr lang="en-GB" sz="1400" dirty="0"/>
              <a:t> </a:t>
            </a:r>
            <a:r>
              <a:rPr lang="en-GB" sz="1400" dirty="0" err="1"/>
              <a:t>vzťahu</a:t>
            </a:r>
            <a:r>
              <a:rPr lang="en-GB" sz="1400" dirty="0"/>
              <a:t> </a:t>
            </a:r>
            <a:r>
              <a:rPr lang="en-GB" sz="1400" dirty="0" err="1"/>
              <a:t>podľa</a:t>
            </a:r>
            <a:r>
              <a:rPr lang="en-GB" sz="1400" dirty="0"/>
              <a:t> </a:t>
            </a:r>
            <a:r>
              <a:rPr lang="en-GB" sz="1400" dirty="0" err="1"/>
              <a:t>osobitných</a:t>
            </a:r>
            <a:r>
              <a:rPr lang="en-GB" sz="1400" dirty="0"/>
              <a:t> </a:t>
            </a:r>
            <a:r>
              <a:rPr lang="en-GB" sz="1400" dirty="0" err="1"/>
              <a:t>predpisov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184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273F-C841-4115-8C5E-4423CF2D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sú ďalšie kroky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8996-A430-41AF-9D88-7B594726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/>
              <a:t>1. </a:t>
            </a:r>
            <a:r>
              <a:rPr lang="en-US" sz="1800" dirty="0" err="1"/>
              <a:t>Slovensko</a:t>
            </a:r>
            <a:r>
              <a:rPr lang="en-US" sz="1800" dirty="0"/>
              <a:t> by </a:t>
            </a:r>
            <a:r>
              <a:rPr lang="en-US" sz="1800" dirty="0" err="1"/>
              <a:t>malo</a:t>
            </a:r>
            <a:r>
              <a:rPr lang="en-US" sz="1800" dirty="0"/>
              <a:t> </a:t>
            </a:r>
            <a:r>
              <a:rPr lang="en-US" sz="1800" b="1" dirty="0" err="1"/>
              <a:t>prijať</a:t>
            </a:r>
            <a:r>
              <a:rPr lang="en-US" sz="1800" b="1" dirty="0"/>
              <a:t> </a:t>
            </a:r>
            <a:r>
              <a:rPr lang="en-US" sz="1800" b="1" dirty="0" err="1"/>
              <a:t>národnú</a:t>
            </a:r>
            <a:r>
              <a:rPr lang="en-US" sz="1800" b="1" dirty="0"/>
              <a:t> </a:t>
            </a:r>
            <a:r>
              <a:rPr lang="en-US" sz="1800" b="1" dirty="0" err="1"/>
              <a:t>stratégiu</a:t>
            </a:r>
            <a:r>
              <a:rPr lang="en-US" sz="1800" b="1" dirty="0"/>
              <a:t> pre </a:t>
            </a:r>
            <a:r>
              <a:rPr lang="en-US" sz="1800" b="1" dirty="0" err="1"/>
              <a:t>prácu</a:t>
            </a:r>
            <a:r>
              <a:rPr lang="en-US" sz="1800" b="1" dirty="0"/>
              <a:t> v </a:t>
            </a:r>
            <a:r>
              <a:rPr lang="en-US" sz="1800" b="1" dirty="0" err="1"/>
              <a:t>zdieľanej</a:t>
            </a:r>
            <a:r>
              <a:rPr lang="en-US" sz="1800" b="1" dirty="0"/>
              <a:t> </a:t>
            </a:r>
            <a:r>
              <a:rPr lang="en-US" sz="1800" b="1" dirty="0" err="1"/>
              <a:t>ekonomike</a:t>
            </a:r>
            <a:r>
              <a:rPr lang="en-US" sz="1800" b="1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sk-SK" sz="1800" dirty="0"/>
              <a:t>2. M</a:t>
            </a:r>
            <a:r>
              <a:rPr lang="en-US" sz="1800" dirty="0"/>
              <a:t>al</a:t>
            </a:r>
            <a:r>
              <a:rPr lang="sk-SK" sz="1800" dirty="0"/>
              <a:t>o</a:t>
            </a:r>
            <a:r>
              <a:rPr lang="en-US" sz="1800" dirty="0"/>
              <a:t> by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b="1" dirty="0" err="1"/>
              <a:t>objasniť</a:t>
            </a:r>
            <a:r>
              <a:rPr lang="en-US" sz="1800" b="1" dirty="0"/>
              <a:t> </a:t>
            </a:r>
            <a:r>
              <a:rPr lang="en-US" sz="1800" b="1" dirty="0" err="1"/>
              <a:t>právne</a:t>
            </a:r>
            <a:r>
              <a:rPr lang="en-US" sz="1800" b="1" dirty="0"/>
              <a:t> </a:t>
            </a:r>
            <a:r>
              <a:rPr lang="en-US" sz="1800" b="1" dirty="0" err="1"/>
              <a:t>postavenie</a:t>
            </a:r>
            <a:r>
              <a:rPr lang="en-US" sz="1800" b="1" dirty="0"/>
              <a:t> </a:t>
            </a:r>
            <a:r>
              <a:rPr lang="en-US" sz="1800" b="1" dirty="0" err="1"/>
              <a:t>pracovníkov</a:t>
            </a:r>
            <a:r>
              <a:rPr lang="en-US" sz="1800" b="1" dirty="0"/>
              <a:t> v </a:t>
            </a:r>
            <a:r>
              <a:rPr lang="en-US" sz="1800" b="1" dirty="0" err="1"/>
              <a:t>zdieľanej</a:t>
            </a:r>
            <a:r>
              <a:rPr lang="en-US" sz="1800" b="1" dirty="0"/>
              <a:t> </a:t>
            </a:r>
            <a:r>
              <a:rPr lang="en-US" sz="1800" b="1" dirty="0" err="1"/>
              <a:t>ekonomike</a:t>
            </a:r>
            <a:r>
              <a:rPr lang="en-US" sz="1800" dirty="0"/>
              <a:t>, </a:t>
            </a:r>
            <a:r>
              <a:rPr lang="en-US" sz="1800" dirty="0" err="1"/>
              <a:t>vrátane</a:t>
            </a:r>
            <a:r>
              <a:rPr lang="en-US" sz="1800" dirty="0"/>
              <a:t> ich </a:t>
            </a:r>
            <a:r>
              <a:rPr lang="en-US" sz="1800" dirty="0" err="1"/>
              <a:t>úloh</a:t>
            </a:r>
            <a:r>
              <a:rPr lang="en-US" sz="1800" dirty="0"/>
              <a:t> a </a:t>
            </a:r>
            <a:r>
              <a:rPr lang="en-US" sz="1800" dirty="0" err="1"/>
              <a:t>zodpovedností</a:t>
            </a:r>
            <a:r>
              <a:rPr lang="en-US" sz="1800" dirty="0"/>
              <a:t> </a:t>
            </a:r>
            <a:r>
              <a:rPr lang="en-US" sz="1800" dirty="0" err="1"/>
              <a:t>voči</a:t>
            </a:r>
            <a:r>
              <a:rPr lang="en-US" sz="1800" dirty="0"/>
              <a:t> </a:t>
            </a:r>
            <a:r>
              <a:rPr lang="en-US" sz="1800" dirty="0" err="1"/>
              <a:t>miestnym</a:t>
            </a:r>
            <a:r>
              <a:rPr lang="en-US" sz="1800" dirty="0"/>
              <a:t> a </a:t>
            </a:r>
            <a:r>
              <a:rPr lang="en-US" sz="1800" dirty="0" err="1"/>
              <a:t>štátnym</a:t>
            </a:r>
            <a:r>
              <a:rPr lang="en-US" sz="1800" dirty="0"/>
              <a:t> </a:t>
            </a:r>
            <a:r>
              <a:rPr lang="en-US" sz="1800" dirty="0" err="1"/>
              <a:t>orgánom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sk-SK" sz="1800" dirty="0"/>
              <a:t>3. S rastúcim počtom ľudí, ktorí pracujú pre nové typy online platforiem, by Slovensko malo začať </a:t>
            </a:r>
            <a:r>
              <a:rPr lang="sk-SK" sz="1800" b="1" dirty="0"/>
              <a:t>zhromažďovať relevantné dáta</a:t>
            </a:r>
            <a:r>
              <a:rPr lang="sk-SK" sz="1800" dirty="0"/>
              <a:t>, ktoré by umožnili ďalší výskum a zlepšenie pracovných podmienok v tomto sektore.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sk-SK" sz="1800" dirty="0"/>
              <a:t>4. Je </a:t>
            </a:r>
            <a:r>
              <a:rPr lang="en-US" sz="1800" dirty="0" err="1"/>
              <a:t>potrebné</a:t>
            </a:r>
            <a:r>
              <a:rPr lang="en-US" sz="1800" dirty="0"/>
              <a:t> </a:t>
            </a:r>
            <a:r>
              <a:rPr lang="en-US" sz="1800" b="1" dirty="0" err="1"/>
              <a:t>začať</a:t>
            </a:r>
            <a:r>
              <a:rPr lang="en-US" sz="1800" b="1" dirty="0"/>
              <a:t> </a:t>
            </a:r>
            <a:r>
              <a:rPr lang="en-US" sz="1800" b="1" dirty="0" err="1"/>
              <a:t>diskusiu</a:t>
            </a:r>
            <a:r>
              <a:rPr lang="en-US" sz="1800" b="1" dirty="0"/>
              <a:t> </a:t>
            </a:r>
            <a:r>
              <a:rPr lang="en-US" sz="1800" b="1" dirty="0" err="1"/>
              <a:t>medzi</a:t>
            </a:r>
            <a:r>
              <a:rPr lang="en-US" sz="1800" b="1" dirty="0"/>
              <a:t> </a:t>
            </a:r>
            <a:r>
              <a:rPr lang="en-US" sz="1800" b="1" dirty="0" err="1"/>
              <a:t>štátom</a:t>
            </a:r>
            <a:r>
              <a:rPr lang="en-US" sz="1800" b="1" dirty="0"/>
              <a:t> a </a:t>
            </a:r>
            <a:r>
              <a:rPr lang="en-US" sz="1800" b="1" dirty="0" err="1"/>
              <a:t>poskytovateľmi</a:t>
            </a:r>
            <a:r>
              <a:rPr lang="en-US" sz="1800" b="1" dirty="0"/>
              <a:t> </a:t>
            </a:r>
            <a:r>
              <a:rPr lang="en-US" sz="1800" b="1" dirty="0" err="1"/>
              <a:t>platforiem</a:t>
            </a:r>
            <a:r>
              <a:rPr lang="en-US" sz="1800" b="1" dirty="0"/>
              <a:t> </a:t>
            </a:r>
            <a:r>
              <a:rPr lang="en-US" sz="1800" dirty="0"/>
              <a:t>a </a:t>
            </a:r>
            <a:r>
              <a:rPr lang="en-US" sz="1800" dirty="0" err="1"/>
              <a:t>zahrnúť</a:t>
            </a:r>
            <a:r>
              <a:rPr lang="en-US" sz="1800" dirty="0"/>
              <a:t> ich do </a:t>
            </a:r>
            <a:r>
              <a:rPr lang="en-US" sz="1800" dirty="0" err="1"/>
              <a:t>procesov</a:t>
            </a:r>
            <a:r>
              <a:rPr lang="en-US" sz="1800" dirty="0"/>
              <a:t> </a:t>
            </a:r>
            <a:r>
              <a:rPr lang="en-US" sz="1800" dirty="0" err="1"/>
              <a:t>tvorby</a:t>
            </a:r>
            <a:r>
              <a:rPr lang="en-US" sz="1800" dirty="0"/>
              <a:t> </a:t>
            </a:r>
            <a:r>
              <a:rPr lang="en-US" sz="1800" dirty="0" err="1"/>
              <a:t>politiky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Slovensku</a:t>
            </a:r>
            <a:r>
              <a:rPr lang="en-US" sz="1800" dirty="0"/>
              <a:t>.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087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33400" y="5734050"/>
            <a:ext cx="3462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sk-SK" sz="1600" b="1" dirty="0">
                <a:solidFill>
                  <a:srgbClr val="D79B93"/>
                </a:solidFill>
              </a:rPr>
              <a:t>maria.sedlakova@celsi.sk</a:t>
            </a:r>
          </a:p>
          <a:p>
            <a:pPr eaLnBrk="1" hangingPunct="1"/>
            <a:endParaRPr lang="en-US" altLang="sk-SK" sz="1600" b="1" dirty="0">
              <a:solidFill>
                <a:srgbClr val="D79B93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43000" y="2895600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sk-SK" altLang="sk-SK" sz="3200" b="1" dirty="0">
                <a:solidFill>
                  <a:schemeClr val="bg1"/>
                </a:solidFill>
              </a:rPr>
              <a:t>ĎAKUJEM</a:t>
            </a:r>
            <a:r>
              <a:rPr lang="en-US" altLang="sk-SK" sz="3200" b="1" dirty="0">
                <a:solidFill>
                  <a:schemeClr val="bg1"/>
                </a:solidFill>
              </a:rPr>
              <a:t>!</a:t>
            </a:r>
          </a:p>
          <a:p>
            <a:pPr eaLnBrk="1" hangingPunct="1"/>
            <a:r>
              <a:rPr lang="en-US" altLang="sk-SK" sz="3200" b="1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98FF-7F68-4BF5-A03E-EAD12A79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Met</a:t>
            </a:r>
            <a:r>
              <a:rPr lang="sk-SK" sz="4000" dirty="0" err="1"/>
              <a:t>odológia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EFCC-F51F-4B9E-A2B1-F1C6BCF99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k-SK" sz="1800" b="1" dirty="0"/>
              <a:t>Projekt IRSDACE - Pracovnoprávne vzťahy a sociálny dialóg v dobe zdieľanej ekonomiky</a:t>
            </a:r>
            <a:r>
              <a:rPr lang="sk-SK" sz="1800" dirty="0"/>
              <a:t> (</a:t>
            </a:r>
            <a:r>
              <a:rPr lang="sk-SK" sz="1800" i="1" dirty="0"/>
              <a:t>Industrial </a:t>
            </a:r>
            <a:r>
              <a:rPr lang="sk-SK" sz="1800" i="1" dirty="0" err="1"/>
              <a:t>Relations</a:t>
            </a:r>
            <a:r>
              <a:rPr lang="sk-SK" sz="1800" i="1" dirty="0"/>
              <a:t> and </a:t>
            </a:r>
            <a:r>
              <a:rPr lang="sk-SK" sz="1800" i="1" dirty="0" err="1"/>
              <a:t>Social</a:t>
            </a:r>
            <a:r>
              <a:rPr lang="sk-SK" sz="1800" i="1" dirty="0"/>
              <a:t> </a:t>
            </a:r>
            <a:r>
              <a:rPr lang="sk-SK" sz="1800" i="1" dirty="0" err="1"/>
              <a:t>Dialogue</a:t>
            </a:r>
            <a:r>
              <a:rPr lang="sk-SK" sz="1800" i="1" dirty="0"/>
              <a:t> in </a:t>
            </a:r>
            <a:r>
              <a:rPr lang="sk-SK" sz="1800" i="1" dirty="0" err="1"/>
              <a:t>the</a:t>
            </a:r>
            <a:r>
              <a:rPr lang="sk-SK" sz="1800" i="1" dirty="0"/>
              <a:t> </a:t>
            </a:r>
            <a:r>
              <a:rPr lang="sk-SK" sz="1800" i="1" dirty="0" err="1"/>
              <a:t>Age</a:t>
            </a:r>
            <a:r>
              <a:rPr lang="sk-SK" sz="1800" i="1" dirty="0"/>
              <a:t> of </a:t>
            </a:r>
            <a:r>
              <a:rPr lang="sk-SK" sz="1800" i="1" dirty="0" err="1"/>
              <a:t>Collaborative</a:t>
            </a:r>
            <a:r>
              <a:rPr lang="sk-SK" sz="1800" i="1" dirty="0"/>
              <a:t> </a:t>
            </a:r>
            <a:r>
              <a:rPr lang="sk-SK" sz="1800" i="1" dirty="0" err="1"/>
              <a:t>Economy</a:t>
            </a:r>
            <a:r>
              <a:rPr lang="sk-SK" sz="1800" dirty="0"/>
              <a:t>)</a:t>
            </a:r>
          </a:p>
          <a:p>
            <a:pPr lvl="1"/>
            <a:r>
              <a:rPr lang="sk-SK" sz="1400" dirty="0"/>
              <a:t>cieľom je zistiť, ako tradiční aktéri na trhu práce (odborové zväzy, zamestnávateľské združenia, členské štáty a EÚ) reagujú na nárast zdieľanej ekonomiky, ako aj to, ako noví hráči na trhu práce vnímajú fungovanie platforiem a pôsobenie v nich.</a:t>
            </a:r>
          </a:p>
          <a:p>
            <a:r>
              <a:rPr lang="en-US" sz="1800" b="1" dirty="0"/>
              <a:t>Desk research:</a:t>
            </a:r>
          </a:p>
          <a:p>
            <a:pPr lvl="1"/>
            <a:r>
              <a:rPr lang="sk-SK" sz="1600" dirty="0"/>
              <a:t>analýza literatúry</a:t>
            </a:r>
            <a:r>
              <a:rPr lang="en-US" sz="1600" dirty="0"/>
              <a:t>, </a:t>
            </a:r>
            <a:r>
              <a:rPr lang="sk-SK" sz="1600" dirty="0"/>
              <a:t>právnych dokumentov,</a:t>
            </a:r>
            <a:r>
              <a:rPr lang="en-US" sz="1600" dirty="0"/>
              <a:t> </a:t>
            </a:r>
            <a:r>
              <a:rPr lang="sk-SK" sz="1600" dirty="0"/>
              <a:t>článkov v médiách</a:t>
            </a:r>
            <a:r>
              <a:rPr lang="en-US" sz="1600" dirty="0"/>
              <a:t>, </a:t>
            </a:r>
            <a:r>
              <a:rPr lang="sk-SK" sz="1600" dirty="0"/>
              <a:t>sociálnych sietí</a:t>
            </a:r>
            <a:endParaRPr lang="en-US" sz="1600" dirty="0"/>
          </a:p>
          <a:p>
            <a:r>
              <a:rPr lang="en-US" sz="1800" b="1" dirty="0"/>
              <a:t>D</a:t>
            </a:r>
            <a:r>
              <a:rPr lang="sk-SK" sz="1800" b="1" dirty="0"/>
              <a:t>á</a:t>
            </a:r>
            <a:r>
              <a:rPr lang="en-US" sz="1800" b="1" dirty="0"/>
              <a:t>ta:</a:t>
            </a:r>
          </a:p>
          <a:p>
            <a:pPr lvl="1"/>
            <a:r>
              <a:rPr lang="en-US" sz="1600" dirty="0"/>
              <a:t>Web Data </a:t>
            </a:r>
            <a:r>
              <a:rPr lang="sk-SK" sz="1600" dirty="0"/>
              <a:t>analýza založená na najčastejších výrazoch, tzv. „</a:t>
            </a:r>
            <a:r>
              <a:rPr lang="en-US" sz="1600" dirty="0"/>
              <a:t>bag of words”</a:t>
            </a:r>
          </a:p>
          <a:p>
            <a:r>
              <a:rPr lang="sk-SK" sz="1800" b="1" dirty="0" err="1"/>
              <a:t>Pološtrukturované</a:t>
            </a:r>
            <a:r>
              <a:rPr lang="sk-SK" sz="1800" b="1" dirty="0"/>
              <a:t> rozhovory</a:t>
            </a:r>
            <a:r>
              <a:rPr lang="en-US" sz="1800" b="1" dirty="0"/>
              <a:t>: </a:t>
            </a:r>
          </a:p>
          <a:p>
            <a:pPr lvl="1"/>
            <a:r>
              <a:rPr lang="sk-SK" sz="1600" dirty="0"/>
              <a:t>empirická analýza</a:t>
            </a:r>
            <a:endParaRPr lang="en-US" sz="1600" dirty="0"/>
          </a:p>
          <a:p>
            <a:pPr lvl="1"/>
            <a:r>
              <a:rPr lang="en-US" sz="1600" dirty="0"/>
              <a:t>9 s </a:t>
            </a:r>
            <a:r>
              <a:rPr lang="en-US" sz="1600" dirty="0" err="1"/>
              <a:t>tradičnými</a:t>
            </a:r>
            <a:r>
              <a:rPr lang="en-US" sz="1600" dirty="0"/>
              <a:t> </a:t>
            </a:r>
            <a:r>
              <a:rPr lang="en-US" sz="1600" dirty="0" err="1"/>
              <a:t>sociálnymi</a:t>
            </a:r>
            <a:r>
              <a:rPr lang="en-US" sz="1600" dirty="0"/>
              <a:t> </a:t>
            </a:r>
            <a:r>
              <a:rPr lang="en-US" sz="1600" dirty="0" err="1"/>
              <a:t>partnermi</a:t>
            </a:r>
            <a:r>
              <a:rPr lang="en-US" sz="1600" dirty="0"/>
              <a:t>, </a:t>
            </a:r>
            <a:r>
              <a:rPr lang="sk-SK" sz="1600" dirty="0"/>
              <a:t>expertmi</a:t>
            </a:r>
            <a:r>
              <a:rPr lang="en-US" sz="1600" dirty="0"/>
              <a:t> a </a:t>
            </a:r>
            <a:r>
              <a:rPr lang="en-US" sz="1600" dirty="0" err="1"/>
              <a:t>zástupcami</a:t>
            </a:r>
            <a:r>
              <a:rPr lang="en-US" sz="1600" dirty="0"/>
              <a:t> platformy</a:t>
            </a:r>
          </a:p>
          <a:p>
            <a:pPr lvl="1"/>
            <a:r>
              <a:rPr lang="en-US" sz="1600" dirty="0"/>
              <a:t>12 </a:t>
            </a:r>
            <a:r>
              <a:rPr lang="sk-SK" sz="1600" dirty="0"/>
              <a:t>individuálnych rozhovorov </a:t>
            </a:r>
            <a:r>
              <a:rPr lang="en-US" sz="1600" dirty="0"/>
              <a:t>(6 </a:t>
            </a:r>
            <a:r>
              <a:rPr lang="sk-SK" sz="1600" dirty="0"/>
              <a:t>v rámci </a:t>
            </a:r>
            <a:r>
              <a:rPr lang="sk-SK" sz="1600" dirty="0" err="1"/>
              <a:t>fokusovej</a:t>
            </a:r>
            <a:r>
              <a:rPr lang="sk-SK" sz="1600" dirty="0"/>
              <a:t> skupiny (</a:t>
            </a:r>
            <a:r>
              <a:rPr lang="en-US" sz="1600" dirty="0" err="1"/>
              <a:t>novemb</a:t>
            </a:r>
            <a:r>
              <a:rPr lang="sk-SK" sz="1600" dirty="0" err="1"/>
              <a:t>er</a:t>
            </a:r>
            <a:r>
              <a:rPr lang="sk-SK" sz="1600" dirty="0"/>
              <a:t> </a:t>
            </a:r>
            <a:r>
              <a:rPr lang="en-US" sz="1600" dirty="0"/>
              <a:t>2017</a:t>
            </a:r>
            <a:r>
              <a:rPr lang="sk-SK" sz="1600" dirty="0"/>
              <a:t>)</a:t>
            </a:r>
            <a:r>
              <a:rPr lang="en-US" sz="1600" dirty="0"/>
              <a:t>)</a:t>
            </a:r>
            <a:endParaRPr lang="sk-SK" sz="1600" dirty="0"/>
          </a:p>
          <a:p>
            <a:r>
              <a:rPr lang="sk-SK" sz="1800" b="1" dirty="0"/>
              <a:t>3 sektory: </a:t>
            </a:r>
            <a:r>
              <a:rPr lang="sk-SK" sz="1800" dirty="0"/>
              <a:t>osobný transport, ubytovacie služby a </a:t>
            </a:r>
            <a:r>
              <a:rPr lang="sk-SK" sz="1800" dirty="0" err="1"/>
              <a:t>mikropráca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63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3C26-8772-49AE-AD13-100B38BA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data anal</a:t>
            </a:r>
            <a:r>
              <a:rPr lang="sk-SK" dirty="0" err="1"/>
              <a:t>ýza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C7BBC4-D6F5-4646-A8DB-CF37A0040C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9600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3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B88F-96AB-4A9B-A488-EC41F732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data anal</a:t>
            </a:r>
            <a:r>
              <a:rPr lang="sk-SK" dirty="0" err="1"/>
              <a:t>ýza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F006-DA10-47C7-8B0E-6A713EE48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F0DE5-8D7D-43DE-A09C-7E8B6ED03DBB}"/>
              </a:ext>
            </a:extLst>
          </p:cNvPr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1" y="1124744"/>
            <a:ext cx="8064896" cy="5255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52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C411-70E3-4EF3-9C09-EAE8B887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data anal</a:t>
            </a:r>
            <a:r>
              <a:rPr lang="sk-SK" dirty="0" err="1"/>
              <a:t>ýza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44C05-C78C-483E-8A3E-145F28BFD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89A95-73D6-4CA4-BE43-372DBE57F0B5}"/>
              </a:ext>
            </a:extLst>
          </p:cNvPr>
          <p:cNvPicPr/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1538" r="2093" b="2055"/>
          <a:stretch/>
        </p:blipFill>
        <p:spPr bwMode="auto">
          <a:xfrm>
            <a:off x="683568" y="1124744"/>
            <a:ext cx="7776864" cy="5257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147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3B6A-5843-49E4-87E4-11761936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data anal</a:t>
            </a:r>
            <a:r>
              <a:rPr lang="sk-SK" dirty="0" err="1"/>
              <a:t>ýza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ED3569-0479-477D-88A4-3348A10F51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7931224" cy="5458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64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56C5-AABF-46A3-B3AB-134341B9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Práca v zdieľanej ekonomike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97439-D1C5-4821-AD8D-2F1EA2918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Slovensko nemá právny rámec, ktorý by upravoval zdieľanú ekonomiku</a:t>
            </a:r>
          </a:p>
          <a:p>
            <a:pPr marL="0" indent="0">
              <a:buNone/>
            </a:pPr>
            <a:endParaRPr lang="sk-SK" sz="2000" dirty="0"/>
          </a:p>
          <a:p>
            <a:r>
              <a:rPr lang="sk-SK" sz="2000" dirty="0"/>
              <a:t>nie je regulovaná</a:t>
            </a:r>
          </a:p>
          <a:p>
            <a:r>
              <a:rPr lang="sk-SK" sz="2000" dirty="0"/>
              <a:t>neexistuje „špeciálny“ status pre pracovníkov online platforiem</a:t>
            </a:r>
          </a:p>
          <a:p>
            <a:r>
              <a:rPr lang="sk-SK" sz="2000" dirty="0"/>
              <a:t>žiadna špecifická právna úprava pracovných podmienok</a:t>
            </a:r>
          </a:p>
          <a:p>
            <a:pPr marL="0" indent="0">
              <a:buNone/>
            </a:pPr>
            <a:endParaRPr lang="sk-SK" sz="2000" dirty="0"/>
          </a:p>
          <a:p>
            <a:r>
              <a:rPr lang="sk-SK" sz="2000" dirty="0"/>
              <a:t>p</a:t>
            </a:r>
            <a:r>
              <a:rPr lang="en-US" sz="2000" dirty="0" err="1"/>
              <a:t>latné</a:t>
            </a:r>
            <a:r>
              <a:rPr lang="en-US" sz="2000" dirty="0"/>
              <a:t> </a:t>
            </a:r>
            <a:r>
              <a:rPr lang="en-US" sz="2000" dirty="0" err="1"/>
              <a:t>predpisy</a:t>
            </a:r>
            <a:r>
              <a:rPr lang="en-US" sz="2000" dirty="0"/>
              <a:t> v </a:t>
            </a:r>
            <a:r>
              <a:rPr lang="en-US" sz="2000" dirty="0" err="1"/>
              <a:t>príslušnom</a:t>
            </a:r>
            <a:r>
              <a:rPr lang="en-US" sz="2000" dirty="0"/>
              <a:t> </a:t>
            </a:r>
            <a:r>
              <a:rPr lang="en-US" sz="2000" dirty="0" err="1"/>
              <a:t>sektore</a:t>
            </a:r>
            <a:r>
              <a:rPr lang="en-US" sz="2000" dirty="0"/>
              <a:t> </a:t>
            </a:r>
            <a:r>
              <a:rPr lang="en-US" sz="2000" dirty="0" err="1"/>
              <a:t>platia</a:t>
            </a:r>
            <a:r>
              <a:rPr lang="en-US" sz="2000" dirty="0"/>
              <a:t> pre </a:t>
            </a:r>
            <a:r>
              <a:rPr lang="en-US" sz="2000" dirty="0" err="1"/>
              <a:t>všetkých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r>
              <a:rPr lang="sk-SK" sz="2000" dirty="0"/>
              <a:t>novela zákona o daní z príjmov: p</a:t>
            </a:r>
            <a:r>
              <a:rPr lang="en-US" sz="2000" dirty="0" err="1"/>
              <a:t>ovinnosť</a:t>
            </a:r>
            <a:r>
              <a:rPr lang="en-US" sz="2000" dirty="0"/>
              <a:t> </a:t>
            </a:r>
            <a:r>
              <a:rPr lang="en-US" sz="2000" dirty="0" err="1"/>
              <a:t>registrácie</a:t>
            </a:r>
            <a:r>
              <a:rPr lang="en-US" sz="2000" dirty="0"/>
              <a:t> </a:t>
            </a:r>
            <a:r>
              <a:rPr lang="en-US" sz="2000" dirty="0" err="1"/>
              <a:t>digitálnych</a:t>
            </a:r>
            <a:r>
              <a:rPr lang="en-US" sz="2000" dirty="0"/>
              <a:t> </a:t>
            </a:r>
            <a:r>
              <a:rPr lang="en-US" sz="2000" dirty="0" err="1"/>
              <a:t>platforiem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ponúkajú</a:t>
            </a:r>
            <a:r>
              <a:rPr lang="en-US" sz="2000" dirty="0"/>
              <a:t> </a:t>
            </a:r>
            <a:r>
              <a:rPr lang="en-US" sz="2000" dirty="0" err="1"/>
              <a:t>služby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území</a:t>
            </a:r>
            <a:r>
              <a:rPr lang="en-US" sz="2000" dirty="0"/>
              <a:t> </a:t>
            </a:r>
            <a:r>
              <a:rPr lang="en-US" sz="2000" dirty="0" err="1"/>
              <a:t>Slovenska</a:t>
            </a:r>
            <a:endParaRPr lang="en-US" sz="2000" dirty="0"/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7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698A-C6DF-4600-AB1B-9B76D203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Platformy na Slovensku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80EED5-FA21-4C00-8807-21F3404B8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588332"/>
              </p:ext>
            </p:extLst>
          </p:nvPr>
        </p:nvGraphicFramePr>
        <p:xfrm>
          <a:off x="719572" y="1916832"/>
          <a:ext cx="7704856" cy="2520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3462139486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948070056"/>
                    </a:ext>
                  </a:extLst>
                </a:gridCol>
              </a:tblGrid>
              <a:tr h="356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Se</a:t>
                      </a:r>
                      <a:r>
                        <a:rPr lang="sk-SK" sz="2000" b="1" dirty="0" err="1">
                          <a:effectLst/>
                        </a:rPr>
                        <a:t>ktor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Platform</a:t>
                      </a:r>
                      <a:r>
                        <a:rPr lang="sk-SK" sz="2000" b="1" dirty="0">
                          <a:effectLst/>
                        </a:rPr>
                        <a:t>y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96735"/>
                  </a:ext>
                </a:extLst>
              </a:tr>
              <a:tr h="356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Osobná </a:t>
                      </a:r>
                      <a:r>
                        <a:rPr lang="sk-SK" sz="1600" dirty="0" err="1">
                          <a:effectLst/>
                        </a:rPr>
                        <a:t>oreprava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Uber, </a:t>
                      </a:r>
                      <a:r>
                        <a:rPr lang="en-GB" sz="1600" b="1" dirty="0" err="1">
                          <a:effectLst/>
                        </a:rPr>
                        <a:t>Taxify</a:t>
                      </a:r>
                      <a:r>
                        <a:rPr lang="en-GB" sz="1600" b="1" dirty="0">
                          <a:effectLst/>
                        </a:rPr>
                        <a:t>, </a:t>
                      </a:r>
                      <a:r>
                        <a:rPr lang="en-GB" sz="1600" b="1" dirty="0" err="1">
                          <a:effectLst/>
                        </a:rPr>
                        <a:t>Hopin</a:t>
                      </a:r>
                      <a:r>
                        <a:rPr lang="en-GB" sz="1600" dirty="0">
                          <a:effectLst/>
                        </a:rPr>
                        <a:t>, </a:t>
                      </a:r>
                      <a:r>
                        <a:rPr lang="en-GB" sz="1600" dirty="0" err="1">
                          <a:effectLst/>
                        </a:rPr>
                        <a:t>Liftago</a:t>
                      </a:r>
                      <a:r>
                        <a:rPr lang="en-GB" sz="1600" dirty="0">
                          <a:effectLst/>
                        </a:rPr>
                        <a:t>, </a:t>
                      </a:r>
                      <a:r>
                        <a:rPr lang="en-GB" sz="1600" dirty="0" err="1">
                          <a:effectLst/>
                        </a:rPr>
                        <a:t>BlaBlaCar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543348"/>
                  </a:ext>
                </a:extLst>
              </a:tr>
              <a:tr h="356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Ubytovacie služby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Airbnb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172141"/>
                  </a:ext>
                </a:extLst>
              </a:tr>
              <a:tr h="356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 err="1">
                          <a:effectLst/>
                        </a:rPr>
                        <a:t>Mikropráca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366582"/>
                  </a:ext>
                </a:extLst>
              </a:tr>
              <a:tr h="35654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</a:rPr>
                        <a:t>Upratovanie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sk-SK" sz="1600" dirty="0">
                          <a:effectLst/>
                        </a:rPr>
                        <a:t>opatrovateľské služby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Domelia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758119"/>
                  </a:ext>
                </a:extLst>
              </a:tr>
              <a:tr h="7375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</a:rPr>
                        <a:t>Iná </a:t>
                      </a:r>
                      <a:r>
                        <a:rPr lang="sk-SK" sz="1600" dirty="0" err="1">
                          <a:effectLst/>
                        </a:rPr>
                        <a:t>mikropráca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Jaspravim</a:t>
                      </a:r>
                      <a:r>
                        <a:rPr lang="en-GB" sz="1600" dirty="0">
                          <a:effectLst/>
                        </a:rPr>
                        <a:t>, </a:t>
                      </a:r>
                      <a:r>
                        <a:rPr lang="en-GB" sz="1600" dirty="0" err="1">
                          <a:effectLst/>
                        </a:rPr>
                        <a:t>yuVe</a:t>
                      </a:r>
                      <a:r>
                        <a:rPr lang="en-GB" sz="1600" dirty="0">
                          <a:effectLst/>
                        </a:rPr>
                        <a:t>, </a:t>
                      </a:r>
                      <a:r>
                        <a:rPr lang="en-GB" sz="1600" dirty="0" err="1">
                          <a:effectLst/>
                        </a:rPr>
                        <a:t>Rukie</a:t>
                      </a:r>
                      <a:r>
                        <a:rPr lang="en-GB" sz="1600" dirty="0">
                          <a:effectLst/>
                        </a:rPr>
                        <a:t>, Mikropraca.eu, Microjob.sk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77776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17F35FA-B783-42C4-B4CD-914924D4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4581128"/>
            <a:ext cx="2609968" cy="17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90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5070</TotalTime>
  <Words>2133</Words>
  <Application>Microsoft Office PowerPoint</Application>
  <PresentationFormat>On-screen Show (4:3)</PresentationFormat>
  <Paragraphs>469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Times New Roman</vt:lpstr>
      <vt:lpstr>Predvolený návrh</vt:lpstr>
      <vt:lpstr>PowerPoint Presentation</vt:lpstr>
      <vt:lpstr>Čo nás čaká</vt:lpstr>
      <vt:lpstr>Metodológia</vt:lpstr>
      <vt:lpstr>Web data analýza</vt:lpstr>
      <vt:lpstr>Web data analýza</vt:lpstr>
      <vt:lpstr>Web data analýza</vt:lpstr>
      <vt:lpstr>Web data analýza</vt:lpstr>
      <vt:lpstr>Práca v zdieľanej ekonomike</vt:lpstr>
      <vt:lpstr>Platformy na Slovensku</vt:lpstr>
      <vt:lpstr>Osobný transport</vt:lpstr>
      <vt:lpstr>Ubytovacie služby</vt:lpstr>
      <vt:lpstr>Ubytovacie služby</vt:lpstr>
      <vt:lpstr>Mikropráca</vt:lpstr>
      <vt:lpstr>Pracovnoprávne vzťahy: prehľad </vt:lpstr>
      <vt:lpstr>Diskurz: tradiční aktéri </vt:lpstr>
      <vt:lpstr>Diskurz: tradiční aktéri </vt:lpstr>
      <vt:lpstr>Diskurz: tradiční aktéri </vt:lpstr>
      <vt:lpstr>Individuálne rozhovory</vt:lpstr>
      <vt:lpstr>Diskurz: pracovníci platforiem</vt:lpstr>
      <vt:lpstr>Diskurz: pracovníci platforiem</vt:lpstr>
      <vt:lpstr>Porovnanie: diskurz</vt:lpstr>
      <vt:lpstr>Porovnanie: sociálny dialóg</vt:lpstr>
      <vt:lpstr>Závery</vt:lpstr>
      <vt:lpstr>Závery (II.)</vt:lpstr>
      <vt:lpstr>Aké sú ďalšie kroky?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CELSI</cp:lastModifiedBy>
  <cp:revision>228</cp:revision>
  <dcterms:created xsi:type="dcterms:W3CDTF">2015-09-09T12:47:17Z</dcterms:created>
  <dcterms:modified xsi:type="dcterms:W3CDTF">2018-11-15T12:07:37Z</dcterms:modified>
</cp:coreProperties>
</file>