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</p:sldIdLst>
  <p:sldSz cx="18288000" cy="10287000"/>
  <p:notesSz cx="6858000" cy="9144000"/>
  <p:embeddedFontLst>
    <p:embeddedFont>
      <p:font typeface="Cooper BT Medium Italics" panose="0208060305030B090404" pitchFamily="18" charset="0"/>
      <p:regular r:id="rId11"/>
      <p:italic r:id="rId12"/>
    </p:embeddedFont>
    <p:embeddedFont>
      <p:font typeface="Recoleta Bold" pitchFamily="2" charset="77"/>
      <p:regular r:id="rId13"/>
      <p:bold r:id="rId14"/>
    </p:embeddedFont>
    <p:embeddedFont>
      <p:font typeface="Source Sans Pro Bold" panose="020B0703030403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912" y="6429686"/>
            <a:ext cx="18288000" cy="3820437"/>
            <a:chOff x="0" y="0"/>
            <a:chExt cx="4816593" cy="1006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06206"/>
            </a:xfrm>
            <a:custGeom>
              <a:avLst/>
              <a:gdLst/>
              <a:ahLst/>
              <a:cxnLst/>
              <a:rect l="l" t="t" r="r" b="b"/>
              <a:pathLst>
                <a:path w="4816592" h="1006206">
                  <a:moveTo>
                    <a:pt x="0" y="0"/>
                  </a:moveTo>
                  <a:lnTo>
                    <a:pt x="4816592" y="0"/>
                  </a:lnTo>
                  <a:lnTo>
                    <a:pt x="4816592" y="1006206"/>
                  </a:lnTo>
                  <a:lnTo>
                    <a:pt x="0" y="1006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044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912" y="9657531"/>
            <a:ext cx="954788" cy="600784"/>
          </a:xfrm>
          <a:custGeom>
            <a:avLst/>
            <a:gdLst/>
            <a:ahLst/>
            <a:cxnLst/>
            <a:rect l="l" t="t" r="r" b="b"/>
            <a:pathLst>
              <a:path w="954788" h="600784">
                <a:moveTo>
                  <a:pt x="0" y="0"/>
                </a:moveTo>
                <a:lnTo>
                  <a:pt x="954788" y="0"/>
                </a:lnTo>
                <a:lnTo>
                  <a:pt x="954788" y="600784"/>
                </a:lnTo>
                <a:lnTo>
                  <a:pt x="0" y="60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07" r="-5807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6" name="Freeform 6"/>
          <p:cNvSpPr/>
          <p:nvPr/>
        </p:nvSpPr>
        <p:spPr>
          <a:xfrm>
            <a:off x="7220615" y="6429686"/>
            <a:ext cx="3098589" cy="3730701"/>
          </a:xfrm>
          <a:custGeom>
            <a:avLst/>
            <a:gdLst/>
            <a:ahLst/>
            <a:cxnLst/>
            <a:rect l="l" t="t" r="r" b="b"/>
            <a:pathLst>
              <a:path w="3098589" h="3730701">
                <a:moveTo>
                  <a:pt x="0" y="0"/>
                </a:moveTo>
                <a:lnTo>
                  <a:pt x="3098590" y="0"/>
                </a:lnTo>
                <a:lnTo>
                  <a:pt x="3098590" y="3730701"/>
                </a:lnTo>
                <a:lnTo>
                  <a:pt x="0" y="3730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7" name="TextBox 7"/>
          <p:cNvSpPr txBox="1"/>
          <p:nvPr/>
        </p:nvSpPr>
        <p:spPr>
          <a:xfrm>
            <a:off x="397923" y="465959"/>
            <a:ext cx="17492154" cy="2862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5"/>
              </a:lnSpc>
            </a:pPr>
            <a:r>
              <a:rPr lang="en-US" sz="5447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INTEGRATING DIVERSITY IN SOCIAL DIALOGUE </a:t>
            </a:r>
          </a:p>
          <a:p>
            <a:pPr algn="ctr">
              <a:lnSpc>
                <a:spcPts val="7625"/>
              </a:lnSpc>
            </a:pPr>
            <a:r>
              <a:rPr lang="en-US" sz="5447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Strengthening the EU’s Labour Market in the Digital and Green 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3172" y="5523506"/>
            <a:ext cx="6116464" cy="64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5"/>
              </a:lnSpc>
            </a:pPr>
            <a:r>
              <a:rPr lang="en-US" sz="3647" b="1">
                <a:solidFill>
                  <a:srgbClr val="A6A6A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Kick-off meeting 30 April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981388"/>
            <a:ext cx="5158734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5" b="1" spc="197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 September,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628956"/>
            <a:ext cx="3101083" cy="62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</a:pPr>
            <a:r>
              <a:rPr lang="en-US" sz="1847" b="1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Funded by Horizon Europe Project No. 101177913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97339" y="3761294"/>
            <a:ext cx="13415888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Lessons for policy and practice – signs of innovative strategies?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WP6, Marta Kahancová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3491193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1227163" y="389049"/>
            <a:ext cx="16338321" cy="233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WP6: Lessons for policy and practice – signs of innovative strategies?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27163" y="3216930"/>
            <a:ext cx="14915482" cy="1190244"/>
            <a:chOff x="0" y="0"/>
            <a:chExt cx="3928357" cy="313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28357" cy="313480"/>
            </a:xfrm>
            <a:custGeom>
              <a:avLst/>
              <a:gdLst/>
              <a:ahLst/>
              <a:cxnLst/>
              <a:rect l="l" t="t" r="r" b="b"/>
              <a:pathLst>
                <a:path w="3928357" h="313480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01023"/>
                  </a:lnTo>
                  <a:cubicBezTo>
                    <a:pt x="3928357" y="304327"/>
                    <a:pt x="3927045" y="307495"/>
                    <a:pt x="3924709" y="309831"/>
                  </a:cubicBezTo>
                  <a:cubicBezTo>
                    <a:pt x="3922372" y="312167"/>
                    <a:pt x="3919204" y="313480"/>
                    <a:pt x="3915900" y="313480"/>
                  </a:cubicBezTo>
                  <a:lnTo>
                    <a:pt x="12457" y="313480"/>
                  </a:lnTo>
                  <a:cubicBezTo>
                    <a:pt x="9153" y="313480"/>
                    <a:pt x="5985" y="312167"/>
                    <a:pt x="3649" y="309831"/>
                  </a:cubicBezTo>
                  <a:cubicBezTo>
                    <a:pt x="1312" y="307495"/>
                    <a:pt x="0" y="304327"/>
                    <a:pt x="0" y="301023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928357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Synthesize and systematize knowledge produced in WPs 2-5 to formulate policy implications aligned with the framework in WP1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7163" y="4769371"/>
            <a:ext cx="14915482" cy="1190244"/>
            <a:chOff x="0" y="0"/>
            <a:chExt cx="3928357" cy="3134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8357" cy="313480"/>
            </a:xfrm>
            <a:custGeom>
              <a:avLst/>
              <a:gdLst/>
              <a:ahLst/>
              <a:cxnLst/>
              <a:rect l="l" t="t" r="r" b="b"/>
              <a:pathLst>
                <a:path w="3928357" h="313480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01023"/>
                  </a:lnTo>
                  <a:cubicBezTo>
                    <a:pt x="3928357" y="304327"/>
                    <a:pt x="3927045" y="307495"/>
                    <a:pt x="3924709" y="309831"/>
                  </a:cubicBezTo>
                  <a:cubicBezTo>
                    <a:pt x="3922372" y="312167"/>
                    <a:pt x="3919204" y="313480"/>
                    <a:pt x="3915900" y="313480"/>
                  </a:cubicBezTo>
                  <a:lnTo>
                    <a:pt x="12457" y="313480"/>
                  </a:lnTo>
                  <a:cubicBezTo>
                    <a:pt x="9153" y="313480"/>
                    <a:pt x="5985" y="312167"/>
                    <a:pt x="3649" y="309831"/>
                  </a:cubicBezTo>
                  <a:cubicBezTo>
                    <a:pt x="1312" y="307495"/>
                    <a:pt x="0" y="304327"/>
                    <a:pt x="0" y="301023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928357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 Verify and test policy implications with stakeholders through peer-learning dialogue events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99963" y="6221676"/>
            <a:ext cx="14915482" cy="1723644"/>
            <a:chOff x="0" y="0"/>
            <a:chExt cx="3928357" cy="4539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8357" cy="453964"/>
            </a:xfrm>
            <a:custGeom>
              <a:avLst/>
              <a:gdLst/>
              <a:ahLst/>
              <a:cxnLst/>
              <a:rect l="l" t="t" r="r" b="b"/>
              <a:pathLst>
                <a:path w="3928357" h="453964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441507"/>
                  </a:lnTo>
                  <a:cubicBezTo>
                    <a:pt x="3928357" y="444810"/>
                    <a:pt x="3927045" y="447979"/>
                    <a:pt x="3924709" y="450315"/>
                  </a:cubicBezTo>
                  <a:cubicBezTo>
                    <a:pt x="3922372" y="452651"/>
                    <a:pt x="3919204" y="453964"/>
                    <a:pt x="3915900" y="453964"/>
                  </a:cubicBezTo>
                  <a:lnTo>
                    <a:pt x="12457" y="453964"/>
                  </a:lnTo>
                  <a:cubicBezTo>
                    <a:pt x="9153" y="453964"/>
                    <a:pt x="5985" y="452651"/>
                    <a:pt x="3649" y="450315"/>
                  </a:cubicBezTo>
                  <a:cubicBezTo>
                    <a:pt x="1312" y="447979"/>
                    <a:pt x="0" y="444810"/>
                    <a:pt x="0" y="441507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28357" cy="511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Develop new strategies for adjusting SD structures to integrate the needs of NSWs, taking into account specific challenges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9963" y="8068056"/>
            <a:ext cx="14915482" cy="1190244"/>
            <a:chOff x="0" y="0"/>
            <a:chExt cx="3928357" cy="3134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28357" cy="313480"/>
            </a:xfrm>
            <a:custGeom>
              <a:avLst/>
              <a:gdLst/>
              <a:ahLst/>
              <a:cxnLst/>
              <a:rect l="l" t="t" r="r" b="b"/>
              <a:pathLst>
                <a:path w="3928357" h="313480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01023"/>
                  </a:lnTo>
                  <a:cubicBezTo>
                    <a:pt x="3928357" y="304327"/>
                    <a:pt x="3927045" y="307495"/>
                    <a:pt x="3924709" y="309831"/>
                  </a:cubicBezTo>
                  <a:cubicBezTo>
                    <a:pt x="3922372" y="312167"/>
                    <a:pt x="3919204" y="313480"/>
                    <a:pt x="3915900" y="313480"/>
                  </a:cubicBezTo>
                  <a:lnTo>
                    <a:pt x="12457" y="313480"/>
                  </a:lnTo>
                  <a:cubicBezTo>
                    <a:pt x="9153" y="313480"/>
                    <a:pt x="5985" y="312167"/>
                    <a:pt x="3649" y="309831"/>
                  </a:cubicBezTo>
                  <a:cubicBezTo>
                    <a:pt x="1312" y="307495"/>
                    <a:pt x="0" y="304327"/>
                    <a:pt x="0" y="301023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928357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Create an Open Policy Toolbox with instruments to enable better integration of NSWs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78914" y="8439115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65634"/>
            <a:ext cx="2569328" cy="904172"/>
            <a:chOff x="0" y="0"/>
            <a:chExt cx="676695" cy="238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6695" cy="238136"/>
            </a:xfrm>
            <a:custGeom>
              <a:avLst/>
              <a:gdLst/>
              <a:ahLst/>
              <a:cxnLst/>
              <a:rect l="l" t="t" r="r" b="b"/>
              <a:pathLst>
                <a:path w="676695" h="238136">
                  <a:moveTo>
                    <a:pt x="72317" y="0"/>
                  </a:moveTo>
                  <a:lnTo>
                    <a:pt x="604378" y="0"/>
                  </a:lnTo>
                  <a:cubicBezTo>
                    <a:pt x="644318" y="0"/>
                    <a:pt x="676695" y="32377"/>
                    <a:pt x="676695" y="72317"/>
                  </a:cubicBezTo>
                  <a:lnTo>
                    <a:pt x="676695" y="165819"/>
                  </a:lnTo>
                  <a:cubicBezTo>
                    <a:pt x="676695" y="184999"/>
                    <a:pt x="669076" y="203393"/>
                    <a:pt x="655514" y="216955"/>
                  </a:cubicBezTo>
                  <a:cubicBezTo>
                    <a:pt x="641952" y="230517"/>
                    <a:pt x="623558" y="238136"/>
                    <a:pt x="604378" y="238136"/>
                  </a:cubicBezTo>
                  <a:lnTo>
                    <a:pt x="72317" y="238136"/>
                  </a:lnTo>
                  <a:cubicBezTo>
                    <a:pt x="53137" y="238136"/>
                    <a:pt x="34743" y="230517"/>
                    <a:pt x="21181" y="216955"/>
                  </a:cubicBezTo>
                  <a:cubicBezTo>
                    <a:pt x="7619" y="203393"/>
                    <a:pt x="0" y="184999"/>
                    <a:pt x="0" y="165819"/>
                  </a:cubicBezTo>
                  <a:lnTo>
                    <a:pt x="0" y="72317"/>
                  </a:lnTo>
                  <a:cubicBezTo>
                    <a:pt x="0" y="53137"/>
                    <a:pt x="7619" y="34743"/>
                    <a:pt x="21181" y="21181"/>
                  </a:cubicBezTo>
                  <a:cubicBezTo>
                    <a:pt x="34743" y="7619"/>
                    <a:pt x="53137" y="0"/>
                    <a:pt x="7231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76695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T6.1 (M12-48)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119490"/>
            <a:ext cx="2569328" cy="904172"/>
            <a:chOff x="0" y="0"/>
            <a:chExt cx="676695" cy="2381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695" cy="238136"/>
            </a:xfrm>
            <a:custGeom>
              <a:avLst/>
              <a:gdLst/>
              <a:ahLst/>
              <a:cxnLst/>
              <a:rect l="l" t="t" r="r" b="b"/>
              <a:pathLst>
                <a:path w="676695" h="238136">
                  <a:moveTo>
                    <a:pt x="72317" y="0"/>
                  </a:moveTo>
                  <a:lnTo>
                    <a:pt x="604378" y="0"/>
                  </a:lnTo>
                  <a:cubicBezTo>
                    <a:pt x="644318" y="0"/>
                    <a:pt x="676695" y="32377"/>
                    <a:pt x="676695" y="72317"/>
                  </a:cubicBezTo>
                  <a:lnTo>
                    <a:pt x="676695" y="165819"/>
                  </a:lnTo>
                  <a:cubicBezTo>
                    <a:pt x="676695" y="184999"/>
                    <a:pt x="669076" y="203393"/>
                    <a:pt x="655514" y="216955"/>
                  </a:cubicBezTo>
                  <a:cubicBezTo>
                    <a:pt x="641952" y="230517"/>
                    <a:pt x="623558" y="238136"/>
                    <a:pt x="604378" y="238136"/>
                  </a:cubicBezTo>
                  <a:lnTo>
                    <a:pt x="72317" y="238136"/>
                  </a:lnTo>
                  <a:cubicBezTo>
                    <a:pt x="53137" y="238136"/>
                    <a:pt x="34743" y="230517"/>
                    <a:pt x="21181" y="216955"/>
                  </a:cubicBezTo>
                  <a:cubicBezTo>
                    <a:pt x="7619" y="203393"/>
                    <a:pt x="0" y="184999"/>
                    <a:pt x="0" y="165819"/>
                  </a:cubicBezTo>
                  <a:lnTo>
                    <a:pt x="0" y="72317"/>
                  </a:lnTo>
                  <a:cubicBezTo>
                    <a:pt x="0" y="53137"/>
                    <a:pt x="7619" y="34743"/>
                    <a:pt x="21181" y="21181"/>
                  </a:cubicBezTo>
                  <a:cubicBezTo>
                    <a:pt x="34743" y="7619"/>
                    <a:pt x="53137" y="0"/>
                    <a:pt x="7231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76695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T6.2 (M25-40)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069173"/>
            <a:ext cx="2569328" cy="904172"/>
            <a:chOff x="0" y="0"/>
            <a:chExt cx="676695" cy="238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6695" cy="238136"/>
            </a:xfrm>
            <a:custGeom>
              <a:avLst/>
              <a:gdLst/>
              <a:ahLst/>
              <a:cxnLst/>
              <a:rect l="l" t="t" r="r" b="b"/>
              <a:pathLst>
                <a:path w="676695" h="238136">
                  <a:moveTo>
                    <a:pt x="72317" y="0"/>
                  </a:moveTo>
                  <a:lnTo>
                    <a:pt x="604378" y="0"/>
                  </a:lnTo>
                  <a:cubicBezTo>
                    <a:pt x="644318" y="0"/>
                    <a:pt x="676695" y="32377"/>
                    <a:pt x="676695" y="72317"/>
                  </a:cubicBezTo>
                  <a:lnTo>
                    <a:pt x="676695" y="165819"/>
                  </a:lnTo>
                  <a:cubicBezTo>
                    <a:pt x="676695" y="184999"/>
                    <a:pt x="669076" y="203393"/>
                    <a:pt x="655514" y="216955"/>
                  </a:cubicBezTo>
                  <a:cubicBezTo>
                    <a:pt x="641952" y="230517"/>
                    <a:pt x="623558" y="238136"/>
                    <a:pt x="604378" y="238136"/>
                  </a:cubicBezTo>
                  <a:lnTo>
                    <a:pt x="72317" y="238136"/>
                  </a:lnTo>
                  <a:cubicBezTo>
                    <a:pt x="53137" y="238136"/>
                    <a:pt x="34743" y="230517"/>
                    <a:pt x="21181" y="216955"/>
                  </a:cubicBezTo>
                  <a:cubicBezTo>
                    <a:pt x="7619" y="203393"/>
                    <a:pt x="0" y="184999"/>
                    <a:pt x="0" y="165819"/>
                  </a:cubicBezTo>
                  <a:lnTo>
                    <a:pt x="0" y="72317"/>
                  </a:lnTo>
                  <a:cubicBezTo>
                    <a:pt x="0" y="53137"/>
                    <a:pt x="7619" y="34743"/>
                    <a:pt x="21181" y="21181"/>
                  </a:cubicBezTo>
                  <a:cubicBezTo>
                    <a:pt x="34743" y="7619"/>
                    <a:pt x="53137" y="0"/>
                    <a:pt x="7231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76695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T6.3 (M25-48)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38364" y="2265634"/>
            <a:ext cx="6043186" cy="1723644"/>
            <a:chOff x="0" y="0"/>
            <a:chExt cx="1591621" cy="4539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91621" cy="453964"/>
            </a:xfrm>
            <a:custGeom>
              <a:avLst/>
              <a:gdLst/>
              <a:ahLst/>
              <a:cxnLst/>
              <a:rect l="l" t="t" r="r" b="b"/>
              <a:pathLst>
                <a:path w="1591621" h="453964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423217"/>
                  </a:lnTo>
                  <a:cubicBezTo>
                    <a:pt x="1591621" y="431372"/>
                    <a:pt x="1588382" y="439192"/>
                    <a:pt x="1582616" y="444958"/>
                  </a:cubicBezTo>
                  <a:cubicBezTo>
                    <a:pt x="1576850" y="450725"/>
                    <a:pt x="1569029" y="453964"/>
                    <a:pt x="1560875" y="453964"/>
                  </a:cubicBezTo>
                  <a:lnTo>
                    <a:pt x="30746" y="453964"/>
                  </a:lnTo>
                  <a:cubicBezTo>
                    <a:pt x="22592" y="453964"/>
                    <a:pt x="14771" y="450725"/>
                    <a:pt x="9005" y="444958"/>
                  </a:cubicBezTo>
                  <a:cubicBezTo>
                    <a:pt x="3239" y="439192"/>
                    <a:pt x="0" y="431372"/>
                    <a:pt x="0" y="423217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91621" cy="511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Analysis and preparation of a policy resource paper based on WP2-5 findings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38364" y="4976454"/>
            <a:ext cx="6043186" cy="1190244"/>
            <a:chOff x="0" y="0"/>
            <a:chExt cx="1591621" cy="3134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1621" cy="313480"/>
            </a:xfrm>
            <a:custGeom>
              <a:avLst/>
              <a:gdLst/>
              <a:ahLst/>
              <a:cxnLst/>
              <a:rect l="l" t="t" r="r" b="b"/>
              <a:pathLst>
                <a:path w="1591621" h="313480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282734"/>
                  </a:lnTo>
                  <a:cubicBezTo>
                    <a:pt x="1591621" y="290888"/>
                    <a:pt x="1588382" y="298708"/>
                    <a:pt x="1582616" y="304474"/>
                  </a:cubicBezTo>
                  <a:cubicBezTo>
                    <a:pt x="1576850" y="310241"/>
                    <a:pt x="1569029" y="313480"/>
                    <a:pt x="1560875" y="313480"/>
                  </a:cubicBezTo>
                  <a:lnTo>
                    <a:pt x="30746" y="313480"/>
                  </a:lnTo>
                  <a:cubicBezTo>
                    <a:pt x="22592" y="313480"/>
                    <a:pt x="14771" y="310241"/>
                    <a:pt x="9005" y="304474"/>
                  </a:cubicBezTo>
                  <a:cubicBezTo>
                    <a:pt x="3239" y="298708"/>
                    <a:pt x="0" y="290888"/>
                    <a:pt x="0" y="282734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91621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Peer-learning dialogue organisation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38364" y="7069173"/>
            <a:ext cx="6043186" cy="2257044"/>
            <a:chOff x="0" y="0"/>
            <a:chExt cx="1591621" cy="5944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1621" cy="594448"/>
            </a:xfrm>
            <a:custGeom>
              <a:avLst/>
              <a:gdLst/>
              <a:ahLst/>
              <a:cxnLst/>
              <a:rect l="l" t="t" r="r" b="b"/>
              <a:pathLst>
                <a:path w="1591621" h="594448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563701"/>
                  </a:lnTo>
                  <a:cubicBezTo>
                    <a:pt x="1591621" y="571856"/>
                    <a:pt x="1588382" y="579676"/>
                    <a:pt x="1582616" y="585442"/>
                  </a:cubicBezTo>
                  <a:cubicBezTo>
                    <a:pt x="1576850" y="591208"/>
                    <a:pt x="1569029" y="594448"/>
                    <a:pt x="1560875" y="594448"/>
                  </a:cubicBezTo>
                  <a:lnTo>
                    <a:pt x="30746" y="594448"/>
                  </a:lnTo>
                  <a:cubicBezTo>
                    <a:pt x="22592" y="594448"/>
                    <a:pt x="14771" y="591208"/>
                    <a:pt x="9005" y="585442"/>
                  </a:cubicBezTo>
                  <a:cubicBezTo>
                    <a:pt x="3239" y="579676"/>
                    <a:pt x="0" y="571856"/>
                    <a:pt x="0" y="563701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591621" cy="651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Open Policy Toolbox - 12 policy briefs, each devoted to a specific policy measure emerging from T6.1 and T6.2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H="1" flipV="1">
            <a:off x="10603502" y="2557507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21" name="TextBox 21"/>
          <p:cNvSpPr txBox="1"/>
          <p:nvPr/>
        </p:nvSpPr>
        <p:spPr>
          <a:xfrm>
            <a:off x="4166898" y="531815"/>
            <a:ext cx="10680278" cy="114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5"/>
              </a:lnSpc>
            </a:pPr>
            <a:r>
              <a:rPr lang="en-US" sz="674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WP6: Tasks and deliverables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597409" y="2307984"/>
            <a:ext cx="6043186" cy="2257044"/>
            <a:chOff x="0" y="0"/>
            <a:chExt cx="1591621" cy="5944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91621" cy="594448"/>
            </a:xfrm>
            <a:custGeom>
              <a:avLst/>
              <a:gdLst/>
              <a:ahLst/>
              <a:cxnLst/>
              <a:rect l="l" t="t" r="r" b="b"/>
              <a:pathLst>
                <a:path w="1591621" h="594448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563701"/>
                  </a:lnTo>
                  <a:cubicBezTo>
                    <a:pt x="1591621" y="571856"/>
                    <a:pt x="1588382" y="579676"/>
                    <a:pt x="1582616" y="585442"/>
                  </a:cubicBezTo>
                  <a:cubicBezTo>
                    <a:pt x="1576850" y="591208"/>
                    <a:pt x="1569029" y="594448"/>
                    <a:pt x="1560875" y="594448"/>
                  </a:cubicBezTo>
                  <a:lnTo>
                    <a:pt x="30746" y="594448"/>
                  </a:lnTo>
                  <a:cubicBezTo>
                    <a:pt x="22592" y="594448"/>
                    <a:pt x="14771" y="591208"/>
                    <a:pt x="9005" y="585442"/>
                  </a:cubicBezTo>
                  <a:cubicBezTo>
                    <a:pt x="3239" y="579676"/>
                    <a:pt x="0" y="571856"/>
                    <a:pt x="0" y="563701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591621" cy="651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Policy report - based on a summary analysis of findings and policy recommendations emerging at the PLDs (M45)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597409" y="4976454"/>
            <a:ext cx="6043186" cy="1190244"/>
            <a:chOff x="0" y="0"/>
            <a:chExt cx="1591621" cy="3134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91621" cy="313480"/>
            </a:xfrm>
            <a:custGeom>
              <a:avLst/>
              <a:gdLst/>
              <a:ahLst/>
              <a:cxnLst/>
              <a:rect l="l" t="t" r="r" b="b"/>
              <a:pathLst>
                <a:path w="1591621" h="313480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282734"/>
                  </a:lnTo>
                  <a:cubicBezTo>
                    <a:pt x="1591621" y="290888"/>
                    <a:pt x="1588382" y="298708"/>
                    <a:pt x="1582616" y="304474"/>
                  </a:cubicBezTo>
                  <a:cubicBezTo>
                    <a:pt x="1576850" y="310241"/>
                    <a:pt x="1569029" y="313480"/>
                    <a:pt x="1560875" y="313480"/>
                  </a:cubicBezTo>
                  <a:lnTo>
                    <a:pt x="30746" y="313480"/>
                  </a:lnTo>
                  <a:cubicBezTo>
                    <a:pt x="22592" y="313480"/>
                    <a:pt x="14771" y="310241"/>
                    <a:pt x="9005" y="304474"/>
                  </a:cubicBezTo>
                  <a:cubicBezTo>
                    <a:pt x="3239" y="298708"/>
                    <a:pt x="0" y="290888"/>
                    <a:pt x="0" y="282734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1591621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Policy toolbox - comprehensive guide for policy makers (M48)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597409" y="6783101"/>
            <a:ext cx="6043186" cy="1723644"/>
            <a:chOff x="0" y="0"/>
            <a:chExt cx="1591621" cy="45396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91621" cy="453964"/>
            </a:xfrm>
            <a:custGeom>
              <a:avLst/>
              <a:gdLst/>
              <a:ahLst/>
              <a:cxnLst/>
              <a:rect l="l" t="t" r="r" b="b"/>
              <a:pathLst>
                <a:path w="1591621" h="453964">
                  <a:moveTo>
                    <a:pt x="30746" y="0"/>
                  </a:moveTo>
                  <a:lnTo>
                    <a:pt x="1560875" y="0"/>
                  </a:lnTo>
                  <a:cubicBezTo>
                    <a:pt x="1569029" y="0"/>
                    <a:pt x="1576850" y="3239"/>
                    <a:pt x="1582616" y="9005"/>
                  </a:cubicBezTo>
                  <a:cubicBezTo>
                    <a:pt x="1588382" y="14771"/>
                    <a:pt x="1591621" y="22592"/>
                    <a:pt x="1591621" y="30746"/>
                  </a:cubicBezTo>
                  <a:lnTo>
                    <a:pt x="1591621" y="423217"/>
                  </a:lnTo>
                  <a:cubicBezTo>
                    <a:pt x="1591621" y="431372"/>
                    <a:pt x="1588382" y="439192"/>
                    <a:pt x="1582616" y="444958"/>
                  </a:cubicBezTo>
                  <a:cubicBezTo>
                    <a:pt x="1576850" y="450725"/>
                    <a:pt x="1569029" y="453964"/>
                    <a:pt x="1560875" y="453964"/>
                  </a:cubicBezTo>
                  <a:lnTo>
                    <a:pt x="30746" y="453964"/>
                  </a:lnTo>
                  <a:cubicBezTo>
                    <a:pt x="22592" y="453964"/>
                    <a:pt x="14771" y="450725"/>
                    <a:pt x="9005" y="444958"/>
                  </a:cubicBezTo>
                  <a:cubicBezTo>
                    <a:pt x="3239" y="439192"/>
                    <a:pt x="0" y="431372"/>
                    <a:pt x="0" y="423217"/>
                  </a:cubicBezTo>
                  <a:lnTo>
                    <a:pt x="0" y="30746"/>
                  </a:lnTo>
                  <a:cubicBezTo>
                    <a:pt x="0" y="22592"/>
                    <a:pt x="3239" y="14771"/>
                    <a:pt x="9005" y="9005"/>
                  </a:cubicBezTo>
                  <a:cubicBezTo>
                    <a:pt x="14771" y="3239"/>
                    <a:pt x="22592" y="0"/>
                    <a:pt x="30746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591621" cy="511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Policy briefs - advise for stakeholders (12 briefs, each on one measure?) (M42)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6578914" y="8507032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2741625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533411" y="389049"/>
            <a:ext cx="17032074" cy="112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Deliverable: Peer-learning dialogue events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59236" y="1722916"/>
            <a:ext cx="15782666" cy="8124444"/>
            <a:chOff x="0" y="0"/>
            <a:chExt cx="4156751" cy="21397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56751" cy="2139771"/>
            </a:xfrm>
            <a:custGeom>
              <a:avLst/>
              <a:gdLst/>
              <a:ahLst/>
              <a:cxnLst/>
              <a:rect l="l" t="t" r="r" b="b"/>
              <a:pathLst>
                <a:path w="4156751" h="2139771">
                  <a:moveTo>
                    <a:pt x="11773" y="0"/>
                  </a:moveTo>
                  <a:lnTo>
                    <a:pt x="4144978" y="0"/>
                  </a:lnTo>
                  <a:cubicBezTo>
                    <a:pt x="4151480" y="0"/>
                    <a:pt x="4156751" y="5271"/>
                    <a:pt x="4156751" y="11773"/>
                  </a:cubicBezTo>
                  <a:lnTo>
                    <a:pt x="4156751" y="2127999"/>
                  </a:lnTo>
                  <a:cubicBezTo>
                    <a:pt x="4156751" y="2131121"/>
                    <a:pt x="4155511" y="2134115"/>
                    <a:pt x="4153303" y="2136323"/>
                  </a:cubicBezTo>
                  <a:cubicBezTo>
                    <a:pt x="4151095" y="2138531"/>
                    <a:pt x="4148101" y="2139771"/>
                    <a:pt x="4144978" y="2139771"/>
                  </a:cubicBezTo>
                  <a:lnTo>
                    <a:pt x="11773" y="2139771"/>
                  </a:lnTo>
                  <a:cubicBezTo>
                    <a:pt x="8650" y="2139771"/>
                    <a:pt x="5656" y="2138531"/>
                    <a:pt x="3448" y="2136323"/>
                  </a:cubicBezTo>
                  <a:cubicBezTo>
                    <a:pt x="1240" y="2134115"/>
                    <a:pt x="0" y="2131121"/>
                    <a:pt x="0" y="2127999"/>
                  </a:cubicBezTo>
                  <a:lnTo>
                    <a:pt x="0" y="11773"/>
                  </a:lnTo>
                  <a:cubicBezTo>
                    <a:pt x="0" y="8650"/>
                    <a:pt x="1240" y="5656"/>
                    <a:pt x="3448" y="3448"/>
                  </a:cubicBezTo>
                  <a:cubicBezTo>
                    <a:pt x="5656" y="1240"/>
                    <a:pt x="8650" y="0"/>
                    <a:pt x="11773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56751" cy="219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Aim: bring together stakeholders acting on behalf of NSW and let them interact, exchange ideas, provide peer feedback, and learn from each other</a:t>
              </a:r>
            </a:p>
            <a:p>
              <a:pPr algn="l">
                <a:lnSpc>
                  <a:spcPts val="4200"/>
                </a:lnSpc>
              </a:pPr>
              <a:endParaRPr lang="en-US" sz="3000" b="1" dirty="0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l">
                <a:lnSpc>
                  <a:spcPts val="4200"/>
                </a:lnSpc>
              </a:pPr>
              <a:endParaRPr lang="en-US" sz="3000" b="1" dirty="0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Agenda: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presenting research findings and policy recommendations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selected stakeholders present their approaches, strategies, and comment on the research findings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moderated discussion, leading to a common understanding of which policies work (in which business models, for which types of NSW, for which types of actors,...)</a:t>
              </a:r>
            </a:p>
            <a:p>
              <a:pPr algn="l">
                <a:lnSpc>
                  <a:spcPts val="4200"/>
                </a:lnSpc>
              </a:pPr>
              <a:endParaRPr lang="en-US" sz="3000" b="1" dirty="0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493869" y="7961890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2741625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1227163" y="389049"/>
            <a:ext cx="16338321" cy="112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Deliverable: Policy learning resource paper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76634" y="2062049"/>
            <a:ext cx="15782666" cy="6524244"/>
            <a:chOff x="0" y="0"/>
            <a:chExt cx="4156751" cy="17183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56751" cy="1718319"/>
            </a:xfrm>
            <a:custGeom>
              <a:avLst/>
              <a:gdLst/>
              <a:ahLst/>
              <a:cxnLst/>
              <a:rect l="l" t="t" r="r" b="b"/>
              <a:pathLst>
                <a:path w="4156751" h="1718319">
                  <a:moveTo>
                    <a:pt x="11773" y="0"/>
                  </a:moveTo>
                  <a:lnTo>
                    <a:pt x="4144978" y="0"/>
                  </a:lnTo>
                  <a:cubicBezTo>
                    <a:pt x="4151480" y="0"/>
                    <a:pt x="4156751" y="5271"/>
                    <a:pt x="4156751" y="11773"/>
                  </a:cubicBezTo>
                  <a:lnTo>
                    <a:pt x="4156751" y="1706547"/>
                  </a:lnTo>
                  <a:cubicBezTo>
                    <a:pt x="4156751" y="1709669"/>
                    <a:pt x="4155511" y="1712663"/>
                    <a:pt x="4153303" y="1714871"/>
                  </a:cubicBezTo>
                  <a:cubicBezTo>
                    <a:pt x="4151095" y="1717079"/>
                    <a:pt x="4148101" y="1718319"/>
                    <a:pt x="4144978" y="1718319"/>
                  </a:cubicBezTo>
                  <a:lnTo>
                    <a:pt x="11773" y="1718319"/>
                  </a:lnTo>
                  <a:cubicBezTo>
                    <a:pt x="8650" y="1718319"/>
                    <a:pt x="5656" y="1717079"/>
                    <a:pt x="3448" y="1714871"/>
                  </a:cubicBezTo>
                  <a:cubicBezTo>
                    <a:pt x="1240" y="1712663"/>
                    <a:pt x="0" y="1709669"/>
                    <a:pt x="0" y="1706547"/>
                  </a:cubicBezTo>
                  <a:lnTo>
                    <a:pt x="0" y="11773"/>
                  </a:lnTo>
                  <a:cubicBezTo>
                    <a:pt x="0" y="8650"/>
                    <a:pt x="1240" y="5656"/>
                    <a:pt x="3448" y="3448"/>
                  </a:cubicBezTo>
                  <a:cubicBezTo>
                    <a:pt x="5656" y="1240"/>
                    <a:pt x="8650" y="0"/>
                    <a:pt x="11773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56751" cy="1775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Structured document to provide practitioners/stakeholders information, insights, and guidance on a specific topic. </a:t>
              </a:r>
            </a:p>
            <a:p>
              <a:pPr algn="l">
                <a:lnSpc>
                  <a:spcPts val="4200"/>
                </a:lnSpc>
              </a:pPr>
              <a:endParaRPr lang="en-US" sz="3000" b="1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  <a:p>
              <a:pPr marL="647700" lvl="1" indent="-323850" algn="l">
                <a:lnSpc>
                  <a:spcPts val="4200"/>
                </a:lnSpc>
                <a:buAutoNum type="arabicPeriod"/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Informative and clearly structured: Clear explanations, definitions, contextual background</a:t>
              </a:r>
            </a:p>
            <a:p>
              <a:pPr marL="647700" lvl="1" indent="-323850" algn="l">
                <a:lnSpc>
                  <a:spcPts val="4200"/>
                </a:lnSpc>
                <a:buAutoNum type="arabicPeriod"/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Evidence-based: Includes research findings and expert opinions to support the content (how to represent/embrace the interests of NSW)</a:t>
              </a:r>
            </a:p>
            <a:p>
              <a:pPr marL="647700" lvl="1" indent="-323850" algn="l">
                <a:lnSpc>
                  <a:spcPts val="4200"/>
                </a:lnSpc>
                <a:buAutoNum type="arabicPeriod"/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Engaging and accessible: Written in a way that is easy to understand, often including visuals, charts, or examples to enhance comprehension</a:t>
              </a:r>
            </a:p>
            <a:p>
              <a:pPr marL="647700" lvl="1" indent="-323850" algn="l">
                <a:lnSpc>
                  <a:spcPts val="4200"/>
                </a:lnSpc>
                <a:buAutoNum type="arabicPeriod"/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Application-oriented: Can contain best practices, country-specific examples in boxes or practical applications to reinforce learning.</a:t>
              </a:r>
            </a:p>
            <a:p>
              <a:pPr algn="l">
                <a:lnSpc>
                  <a:spcPts val="4200"/>
                </a:lnSpc>
              </a:pPr>
              <a:endParaRPr lang="en-US" sz="3000" b="1">
                <a:solidFill>
                  <a:srgbClr val="002A6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6578914" y="8586293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2741625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1227163" y="389049"/>
            <a:ext cx="16338321" cy="114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Deliverable: Open Policy Toolbox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27163" y="2631160"/>
            <a:ext cx="14915482" cy="1441147"/>
            <a:chOff x="0" y="0"/>
            <a:chExt cx="3928357" cy="379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28357" cy="379561"/>
            </a:xfrm>
            <a:custGeom>
              <a:avLst/>
              <a:gdLst/>
              <a:ahLst/>
              <a:cxnLst/>
              <a:rect l="l" t="t" r="r" b="b"/>
              <a:pathLst>
                <a:path w="3928357" h="379561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67104"/>
                  </a:lnTo>
                  <a:cubicBezTo>
                    <a:pt x="3928357" y="370408"/>
                    <a:pt x="3927045" y="373576"/>
                    <a:pt x="3924709" y="375913"/>
                  </a:cubicBezTo>
                  <a:cubicBezTo>
                    <a:pt x="3922372" y="378249"/>
                    <a:pt x="3919204" y="379561"/>
                    <a:pt x="3915900" y="379561"/>
                  </a:cubicBezTo>
                  <a:lnTo>
                    <a:pt x="12457" y="379561"/>
                  </a:lnTo>
                  <a:cubicBezTo>
                    <a:pt x="9153" y="379561"/>
                    <a:pt x="5985" y="378249"/>
                    <a:pt x="3649" y="375913"/>
                  </a:cubicBezTo>
                  <a:cubicBezTo>
                    <a:pt x="1312" y="373576"/>
                    <a:pt x="0" y="370408"/>
                    <a:pt x="0" y="367104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928357" cy="436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Identify 12 policy measures based on research and the PLDs, write 1 policy brief on each measure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7163" y="4835779"/>
            <a:ext cx="14915482" cy="1190244"/>
            <a:chOff x="0" y="0"/>
            <a:chExt cx="3928357" cy="3134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8357" cy="313480"/>
            </a:xfrm>
            <a:custGeom>
              <a:avLst/>
              <a:gdLst/>
              <a:ahLst/>
              <a:cxnLst/>
              <a:rect l="l" t="t" r="r" b="b"/>
              <a:pathLst>
                <a:path w="3928357" h="313480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01023"/>
                  </a:lnTo>
                  <a:cubicBezTo>
                    <a:pt x="3928357" y="304327"/>
                    <a:pt x="3927045" y="307495"/>
                    <a:pt x="3924709" y="309831"/>
                  </a:cubicBezTo>
                  <a:cubicBezTo>
                    <a:pt x="3922372" y="312167"/>
                    <a:pt x="3919204" y="313480"/>
                    <a:pt x="3915900" y="313480"/>
                  </a:cubicBezTo>
                  <a:lnTo>
                    <a:pt x="12457" y="313480"/>
                  </a:lnTo>
                  <a:cubicBezTo>
                    <a:pt x="9153" y="313480"/>
                    <a:pt x="5985" y="312167"/>
                    <a:pt x="3649" y="309831"/>
                  </a:cubicBezTo>
                  <a:cubicBezTo>
                    <a:pt x="1312" y="307495"/>
                    <a:pt x="0" y="304327"/>
                    <a:pt x="0" y="301023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928357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Compile the measures into a policy toolbox - selection of measures matters! Translations?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5212" y="6789496"/>
            <a:ext cx="14827433" cy="1190244"/>
            <a:chOff x="0" y="0"/>
            <a:chExt cx="3905168" cy="313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5167" cy="313480"/>
            </a:xfrm>
            <a:custGeom>
              <a:avLst/>
              <a:gdLst/>
              <a:ahLst/>
              <a:cxnLst/>
              <a:rect l="l" t="t" r="r" b="b"/>
              <a:pathLst>
                <a:path w="3905167" h="313480">
                  <a:moveTo>
                    <a:pt x="12531" y="0"/>
                  </a:moveTo>
                  <a:lnTo>
                    <a:pt x="3892636" y="0"/>
                  </a:lnTo>
                  <a:cubicBezTo>
                    <a:pt x="3895960" y="0"/>
                    <a:pt x="3899147" y="1320"/>
                    <a:pt x="3901497" y="3670"/>
                  </a:cubicBezTo>
                  <a:cubicBezTo>
                    <a:pt x="3903847" y="6020"/>
                    <a:pt x="3905167" y="9208"/>
                    <a:pt x="3905167" y="12531"/>
                  </a:cubicBezTo>
                  <a:lnTo>
                    <a:pt x="3905167" y="300949"/>
                  </a:lnTo>
                  <a:cubicBezTo>
                    <a:pt x="3905167" y="307869"/>
                    <a:pt x="3899557" y="313480"/>
                    <a:pt x="3892636" y="313480"/>
                  </a:cubicBezTo>
                  <a:lnTo>
                    <a:pt x="12531" y="313480"/>
                  </a:lnTo>
                  <a:cubicBezTo>
                    <a:pt x="5610" y="313480"/>
                    <a:pt x="0" y="307869"/>
                    <a:pt x="0" y="300949"/>
                  </a:cubicBezTo>
                  <a:lnTo>
                    <a:pt x="0" y="12531"/>
                  </a:lnTo>
                  <a:cubicBezTo>
                    <a:pt x="0" y="5610"/>
                    <a:pt x="5610" y="0"/>
                    <a:pt x="12531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05168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Use for dissemination purposes - close interaction with WP7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578914" y="8439115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2741625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1227163" y="389049"/>
            <a:ext cx="16338321" cy="114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WP6: Interactions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27163" y="2631160"/>
            <a:ext cx="14915482" cy="1441147"/>
            <a:chOff x="0" y="0"/>
            <a:chExt cx="3928357" cy="379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28357" cy="379561"/>
            </a:xfrm>
            <a:custGeom>
              <a:avLst/>
              <a:gdLst/>
              <a:ahLst/>
              <a:cxnLst/>
              <a:rect l="l" t="t" r="r" b="b"/>
              <a:pathLst>
                <a:path w="3928357" h="379561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67104"/>
                  </a:lnTo>
                  <a:cubicBezTo>
                    <a:pt x="3928357" y="370408"/>
                    <a:pt x="3927045" y="373576"/>
                    <a:pt x="3924709" y="375913"/>
                  </a:cubicBezTo>
                  <a:cubicBezTo>
                    <a:pt x="3922372" y="378249"/>
                    <a:pt x="3919204" y="379561"/>
                    <a:pt x="3915900" y="379561"/>
                  </a:cubicBezTo>
                  <a:lnTo>
                    <a:pt x="12457" y="379561"/>
                  </a:lnTo>
                  <a:cubicBezTo>
                    <a:pt x="9153" y="379561"/>
                    <a:pt x="5985" y="378249"/>
                    <a:pt x="3649" y="375913"/>
                  </a:cubicBezTo>
                  <a:cubicBezTo>
                    <a:pt x="1312" y="373576"/>
                    <a:pt x="0" y="370408"/>
                    <a:pt x="0" y="367104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928357" cy="436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Internal: WP2-5, legal frameworks for policy actors, NSW as core vs. NSW as periphery, sectoral/occupation focus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7163" y="4835779"/>
            <a:ext cx="14915482" cy="1190244"/>
            <a:chOff x="0" y="0"/>
            <a:chExt cx="3928357" cy="3134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8357" cy="313480"/>
            </a:xfrm>
            <a:custGeom>
              <a:avLst/>
              <a:gdLst/>
              <a:ahLst/>
              <a:cxnLst/>
              <a:rect l="l" t="t" r="r" b="b"/>
              <a:pathLst>
                <a:path w="3928357" h="313480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301023"/>
                  </a:lnTo>
                  <a:cubicBezTo>
                    <a:pt x="3928357" y="304327"/>
                    <a:pt x="3927045" y="307495"/>
                    <a:pt x="3924709" y="309831"/>
                  </a:cubicBezTo>
                  <a:cubicBezTo>
                    <a:pt x="3922372" y="312167"/>
                    <a:pt x="3919204" y="313480"/>
                    <a:pt x="3915900" y="313480"/>
                  </a:cubicBezTo>
                  <a:lnTo>
                    <a:pt x="12457" y="313480"/>
                  </a:lnTo>
                  <a:cubicBezTo>
                    <a:pt x="9153" y="313480"/>
                    <a:pt x="5985" y="312167"/>
                    <a:pt x="3649" y="309831"/>
                  </a:cubicBezTo>
                  <a:cubicBezTo>
                    <a:pt x="1312" y="307495"/>
                    <a:pt x="0" y="304327"/>
                    <a:pt x="0" y="301023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928357" cy="37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External - national stakeholders (identify in each IR scheme and business model, focus below peak-level social partners, focus on sectoral/occupational representation)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7163" y="6789496"/>
            <a:ext cx="14915482" cy="1723644"/>
            <a:chOff x="0" y="0"/>
            <a:chExt cx="3928357" cy="4539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8357" cy="453964"/>
            </a:xfrm>
            <a:custGeom>
              <a:avLst/>
              <a:gdLst/>
              <a:ahLst/>
              <a:cxnLst/>
              <a:rect l="l" t="t" r="r" b="b"/>
              <a:pathLst>
                <a:path w="3928357" h="453964">
                  <a:moveTo>
                    <a:pt x="12457" y="0"/>
                  </a:moveTo>
                  <a:lnTo>
                    <a:pt x="3915900" y="0"/>
                  </a:lnTo>
                  <a:cubicBezTo>
                    <a:pt x="3919204" y="0"/>
                    <a:pt x="3922372" y="1312"/>
                    <a:pt x="3924709" y="3649"/>
                  </a:cubicBezTo>
                  <a:cubicBezTo>
                    <a:pt x="3927045" y="5985"/>
                    <a:pt x="3928357" y="9153"/>
                    <a:pt x="3928357" y="12457"/>
                  </a:cubicBezTo>
                  <a:lnTo>
                    <a:pt x="3928357" y="441507"/>
                  </a:lnTo>
                  <a:cubicBezTo>
                    <a:pt x="3928357" y="444810"/>
                    <a:pt x="3927045" y="447979"/>
                    <a:pt x="3924709" y="450315"/>
                  </a:cubicBezTo>
                  <a:cubicBezTo>
                    <a:pt x="3922372" y="452651"/>
                    <a:pt x="3919204" y="453964"/>
                    <a:pt x="3915900" y="453964"/>
                  </a:cubicBezTo>
                  <a:lnTo>
                    <a:pt x="12457" y="453964"/>
                  </a:lnTo>
                  <a:cubicBezTo>
                    <a:pt x="9153" y="453964"/>
                    <a:pt x="5985" y="452651"/>
                    <a:pt x="3649" y="450315"/>
                  </a:cubicBezTo>
                  <a:cubicBezTo>
                    <a:pt x="1312" y="447979"/>
                    <a:pt x="0" y="444810"/>
                    <a:pt x="0" y="441507"/>
                  </a:cubicBezTo>
                  <a:lnTo>
                    <a:pt x="0" y="12457"/>
                  </a:lnTo>
                  <a:cubicBezTo>
                    <a:pt x="0" y="9153"/>
                    <a:pt x="1312" y="5985"/>
                    <a:pt x="3649" y="3649"/>
                  </a:cubicBezTo>
                  <a:cubicBezTo>
                    <a:pt x="5985" y="1312"/>
                    <a:pt x="9153" y="0"/>
                    <a:pt x="124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28357" cy="511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External - EU-level and international policy makers and social partners, e.g., ILO, GLO, ELA, EC, OECD, ETUC, BusinessEurope etc. (interaction with policy makers and stakeholders, strategies and action plans)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578914" y="8439115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57262" y="2741625"/>
            <a:ext cx="0" cy="5171985"/>
          </a:xfrm>
          <a:prstGeom prst="line">
            <a:avLst/>
          </a:prstGeom>
          <a:ln w="142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DE"/>
          </a:p>
        </p:txBody>
      </p:sp>
      <p:sp>
        <p:nvSpPr>
          <p:cNvPr id="3" name="TextBox 3"/>
          <p:cNvSpPr txBox="1"/>
          <p:nvPr/>
        </p:nvSpPr>
        <p:spPr>
          <a:xfrm>
            <a:off x="1949679" y="4365917"/>
            <a:ext cx="16338321" cy="114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Thank you for your attention!</a:t>
            </a:r>
          </a:p>
        </p:txBody>
      </p:sp>
      <p:sp>
        <p:nvSpPr>
          <p:cNvPr id="4" name="Freeform 4"/>
          <p:cNvSpPr/>
          <p:nvPr/>
        </p:nvSpPr>
        <p:spPr>
          <a:xfrm>
            <a:off x="1949679" y="5944400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2" y="0"/>
                </a:lnTo>
                <a:lnTo>
                  <a:pt x="1360772" y="1638371"/>
                </a:lnTo>
                <a:lnTo>
                  <a:pt x="0" y="163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581131"/>
            <a:ext cx="3573376" cy="3631946"/>
            <a:chOff x="0" y="0"/>
            <a:chExt cx="941136" cy="956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136" cy="956562"/>
            </a:xfrm>
            <a:custGeom>
              <a:avLst/>
              <a:gdLst/>
              <a:ahLst/>
              <a:cxnLst/>
              <a:rect l="l" t="t" r="r" b="b"/>
              <a:pathLst>
                <a:path w="941136" h="956562">
                  <a:moveTo>
                    <a:pt x="51997" y="0"/>
                  </a:moveTo>
                  <a:lnTo>
                    <a:pt x="889139" y="0"/>
                  </a:lnTo>
                  <a:cubicBezTo>
                    <a:pt x="917856" y="0"/>
                    <a:pt x="941136" y="23280"/>
                    <a:pt x="941136" y="51997"/>
                  </a:cubicBezTo>
                  <a:lnTo>
                    <a:pt x="941136" y="904565"/>
                  </a:lnTo>
                  <a:cubicBezTo>
                    <a:pt x="941136" y="918355"/>
                    <a:pt x="935658" y="931581"/>
                    <a:pt x="925906" y="941332"/>
                  </a:cubicBezTo>
                  <a:cubicBezTo>
                    <a:pt x="916155" y="951084"/>
                    <a:pt x="902929" y="956562"/>
                    <a:pt x="889139" y="956562"/>
                  </a:cubicBezTo>
                  <a:lnTo>
                    <a:pt x="51997" y="956562"/>
                  </a:lnTo>
                  <a:cubicBezTo>
                    <a:pt x="23280" y="956562"/>
                    <a:pt x="0" y="933282"/>
                    <a:pt x="0" y="904565"/>
                  </a:cubicBezTo>
                  <a:lnTo>
                    <a:pt x="0" y="51997"/>
                  </a:lnTo>
                  <a:cubicBezTo>
                    <a:pt x="0" y="23280"/>
                    <a:pt x="23280" y="0"/>
                    <a:pt x="5199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1136" cy="1004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Assoc.Prof. in Public Policy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Industrial relations and NSW expertise 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Research focus on CEE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Expert support for EC (Employment Policy) and ELA (Tackling undeclared work), EU-level unions (strengthening SD and bargaining)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7163" y="1965948"/>
            <a:ext cx="3156770" cy="904172"/>
            <a:chOff x="0" y="0"/>
            <a:chExt cx="831413" cy="2381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413" cy="238136"/>
            </a:xfrm>
            <a:custGeom>
              <a:avLst/>
              <a:gdLst/>
              <a:ahLst/>
              <a:cxnLst/>
              <a:rect l="l" t="t" r="r" b="b"/>
              <a:pathLst>
                <a:path w="831413" h="238136">
                  <a:moveTo>
                    <a:pt x="58860" y="0"/>
                  </a:moveTo>
                  <a:lnTo>
                    <a:pt x="772553" y="0"/>
                  </a:lnTo>
                  <a:cubicBezTo>
                    <a:pt x="805060" y="0"/>
                    <a:pt x="831413" y="26352"/>
                    <a:pt x="831413" y="58860"/>
                  </a:cubicBezTo>
                  <a:lnTo>
                    <a:pt x="831413" y="179276"/>
                  </a:lnTo>
                  <a:cubicBezTo>
                    <a:pt x="831413" y="194887"/>
                    <a:pt x="825211" y="209858"/>
                    <a:pt x="814173" y="220896"/>
                  </a:cubicBezTo>
                  <a:cubicBezTo>
                    <a:pt x="803135" y="231935"/>
                    <a:pt x="788164" y="238136"/>
                    <a:pt x="772553" y="238136"/>
                  </a:cubicBezTo>
                  <a:lnTo>
                    <a:pt x="58860" y="238136"/>
                  </a:lnTo>
                  <a:cubicBezTo>
                    <a:pt x="26352" y="238136"/>
                    <a:pt x="0" y="211784"/>
                    <a:pt x="0" y="179276"/>
                  </a:cubicBezTo>
                  <a:lnTo>
                    <a:pt x="0" y="58860"/>
                  </a:lnTo>
                  <a:cubicBezTo>
                    <a:pt x="0" y="43249"/>
                    <a:pt x="6201" y="28278"/>
                    <a:pt x="17240" y="17240"/>
                  </a:cubicBezTo>
                  <a:cubicBezTo>
                    <a:pt x="28278" y="6201"/>
                    <a:pt x="43249" y="0"/>
                    <a:pt x="58860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1413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Marta Kahancová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68187" y="1965948"/>
            <a:ext cx="3247864" cy="904172"/>
            <a:chOff x="0" y="0"/>
            <a:chExt cx="855405" cy="238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5405" cy="238136"/>
            </a:xfrm>
            <a:custGeom>
              <a:avLst/>
              <a:gdLst/>
              <a:ahLst/>
              <a:cxnLst/>
              <a:rect l="l" t="t" r="r" b="b"/>
              <a:pathLst>
                <a:path w="855405" h="238136">
                  <a:moveTo>
                    <a:pt x="57209" y="0"/>
                  </a:moveTo>
                  <a:lnTo>
                    <a:pt x="798196" y="0"/>
                  </a:lnTo>
                  <a:cubicBezTo>
                    <a:pt x="813369" y="0"/>
                    <a:pt x="827920" y="6027"/>
                    <a:pt x="838649" y="16756"/>
                  </a:cubicBezTo>
                  <a:cubicBezTo>
                    <a:pt x="849377" y="27485"/>
                    <a:pt x="855405" y="42036"/>
                    <a:pt x="855405" y="57209"/>
                  </a:cubicBezTo>
                  <a:lnTo>
                    <a:pt x="855405" y="180927"/>
                  </a:lnTo>
                  <a:cubicBezTo>
                    <a:pt x="855405" y="196100"/>
                    <a:pt x="849377" y="210651"/>
                    <a:pt x="838649" y="221380"/>
                  </a:cubicBezTo>
                  <a:cubicBezTo>
                    <a:pt x="827920" y="232109"/>
                    <a:pt x="813369" y="238136"/>
                    <a:pt x="798196" y="238136"/>
                  </a:cubicBezTo>
                  <a:lnTo>
                    <a:pt x="57209" y="238136"/>
                  </a:lnTo>
                  <a:cubicBezTo>
                    <a:pt x="25613" y="238136"/>
                    <a:pt x="0" y="212523"/>
                    <a:pt x="0" y="180927"/>
                  </a:cubicBezTo>
                  <a:lnTo>
                    <a:pt x="0" y="57209"/>
                  </a:lnTo>
                  <a:cubicBezTo>
                    <a:pt x="0" y="42036"/>
                    <a:pt x="6027" y="27485"/>
                    <a:pt x="16756" y="16756"/>
                  </a:cubicBezTo>
                  <a:cubicBezTo>
                    <a:pt x="27485" y="6027"/>
                    <a:pt x="42036" y="0"/>
                    <a:pt x="57209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55405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Adam Šumichrast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40026" y="1965948"/>
            <a:ext cx="3070757" cy="904172"/>
            <a:chOff x="0" y="0"/>
            <a:chExt cx="808759" cy="238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8759" cy="238136"/>
            </a:xfrm>
            <a:custGeom>
              <a:avLst/>
              <a:gdLst/>
              <a:ahLst/>
              <a:cxnLst/>
              <a:rect l="l" t="t" r="r" b="b"/>
              <a:pathLst>
                <a:path w="808759" h="238136">
                  <a:moveTo>
                    <a:pt x="60508" y="0"/>
                  </a:moveTo>
                  <a:lnTo>
                    <a:pt x="748251" y="0"/>
                  </a:lnTo>
                  <a:cubicBezTo>
                    <a:pt x="764298" y="0"/>
                    <a:pt x="779689" y="6375"/>
                    <a:pt x="791036" y="17722"/>
                  </a:cubicBezTo>
                  <a:cubicBezTo>
                    <a:pt x="802384" y="29070"/>
                    <a:pt x="808759" y="44460"/>
                    <a:pt x="808759" y="60508"/>
                  </a:cubicBezTo>
                  <a:lnTo>
                    <a:pt x="808759" y="177628"/>
                  </a:lnTo>
                  <a:cubicBezTo>
                    <a:pt x="808759" y="193675"/>
                    <a:pt x="802384" y="209066"/>
                    <a:pt x="791036" y="220413"/>
                  </a:cubicBezTo>
                  <a:cubicBezTo>
                    <a:pt x="779689" y="231761"/>
                    <a:pt x="764298" y="238136"/>
                    <a:pt x="748251" y="238136"/>
                  </a:cubicBezTo>
                  <a:lnTo>
                    <a:pt x="60508" y="238136"/>
                  </a:lnTo>
                  <a:cubicBezTo>
                    <a:pt x="27090" y="238136"/>
                    <a:pt x="0" y="211045"/>
                    <a:pt x="0" y="177628"/>
                  </a:cubicBezTo>
                  <a:lnTo>
                    <a:pt x="0" y="60508"/>
                  </a:lnTo>
                  <a:cubicBezTo>
                    <a:pt x="0" y="44460"/>
                    <a:pt x="6375" y="29070"/>
                    <a:pt x="17722" y="17722"/>
                  </a:cubicBezTo>
                  <a:cubicBezTo>
                    <a:pt x="29070" y="6375"/>
                    <a:pt x="44460" y="0"/>
                    <a:pt x="60508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08759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Martin Kahanec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39785" y="1965948"/>
            <a:ext cx="3725699" cy="904172"/>
            <a:chOff x="0" y="0"/>
            <a:chExt cx="981254" cy="238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1254" cy="238136"/>
            </a:xfrm>
            <a:custGeom>
              <a:avLst/>
              <a:gdLst/>
              <a:ahLst/>
              <a:cxnLst/>
              <a:rect l="l" t="t" r="r" b="b"/>
              <a:pathLst>
                <a:path w="981254" h="238136">
                  <a:moveTo>
                    <a:pt x="49871" y="0"/>
                  </a:moveTo>
                  <a:lnTo>
                    <a:pt x="931382" y="0"/>
                  </a:lnTo>
                  <a:cubicBezTo>
                    <a:pt x="944609" y="0"/>
                    <a:pt x="957294" y="5254"/>
                    <a:pt x="966647" y="14607"/>
                  </a:cubicBezTo>
                  <a:cubicBezTo>
                    <a:pt x="976000" y="23960"/>
                    <a:pt x="981254" y="36645"/>
                    <a:pt x="981254" y="49871"/>
                  </a:cubicBezTo>
                  <a:lnTo>
                    <a:pt x="981254" y="188264"/>
                  </a:lnTo>
                  <a:cubicBezTo>
                    <a:pt x="981254" y="201491"/>
                    <a:pt x="976000" y="214176"/>
                    <a:pt x="966647" y="223529"/>
                  </a:cubicBezTo>
                  <a:cubicBezTo>
                    <a:pt x="957294" y="232882"/>
                    <a:pt x="944609" y="238136"/>
                    <a:pt x="931382" y="238136"/>
                  </a:cubicBezTo>
                  <a:lnTo>
                    <a:pt x="49871" y="238136"/>
                  </a:lnTo>
                  <a:cubicBezTo>
                    <a:pt x="36645" y="238136"/>
                    <a:pt x="23960" y="232882"/>
                    <a:pt x="14607" y="223529"/>
                  </a:cubicBezTo>
                  <a:cubicBezTo>
                    <a:pt x="5254" y="214176"/>
                    <a:pt x="0" y="201491"/>
                    <a:pt x="0" y="188264"/>
                  </a:cubicBezTo>
                  <a:lnTo>
                    <a:pt x="0" y="49871"/>
                  </a:lnTo>
                  <a:cubicBezTo>
                    <a:pt x="0" y="36645"/>
                    <a:pt x="5254" y="23960"/>
                    <a:pt x="14607" y="14607"/>
                  </a:cubicBezTo>
                  <a:cubicBezTo>
                    <a:pt x="23960" y="5254"/>
                    <a:pt x="36645" y="0"/>
                    <a:pt x="49871" y="0"/>
                  </a:cubicBezTo>
                  <a:close/>
                </a:path>
              </a:pathLst>
            </a:custGeom>
            <a:solidFill>
              <a:srgbClr val="91CDC7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981254" cy="29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Simona Brunnerová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0107083" y="3211440"/>
            <a:ext cx="2570071" cy="3001787"/>
          </a:xfrm>
          <a:custGeom>
            <a:avLst/>
            <a:gdLst/>
            <a:ahLst/>
            <a:cxnLst/>
            <a:rect l="l" t="t" r="r" b="b"/>
            <a:pathLst>
              <a:path w="2570071" h="3001787">
                <a:moveTo>
                  <a:pt x="0" y="0"/>
                </a:moveTo>
                <a:lnTo>
                  <a:pt x="2570072" y="0"/>
                </a:lnTo>
                <a:lnTo>
                  <a:pt x="2570072" y="3001787"/>
                </a:lnTo>
                <a:lnTo>
                  <a:pt x="0" y="3001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8427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18" name="Freeform 18"/>
          <p:cNvSpPr/>
          <p:nvPr/>
        </p:nvSpPr>
        <p:spPr>
          <a:xfrm>
            <a:off x="5790369" y="3215946"/>
            <a:ext cx="2570071" cy="3094110"/>
          </a:xfrm>
          <a:custGeom>
            <a:avLst/>
            <a:gdLst/>
            <a:ahLst/>
            <a:cxnLst/>
            <a:rect l="l" t="t" r="r" b="b"/>
            <a:pathLst>
              <a:path w="2570071" h="3094110">
                <a:moveTo>
                  <a:pt x="0" y="0"/>
                </a:moveTo>
                <a:lnTo>
                  <a:pt x="2570071" y="0"/>
                </a:lnTo>
                <a:lnTo>
                  <a:pt x="2570071" y="3094111"/>
                </a:lnTo>
                <a:lnTo>
                  <a:pt x="0" y="3094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595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19" name="Freeform 19"/>
          <p:cNvSpPr/>
          <p:nvPr/>
        </p:nvSpPr>
        <p:spPr>
          <a:xfrm>
            <a:off x="1449507" y="3272049"/>
            <a:ext cx="2594219" cy="3038007"/>
          </a:xfrm>
          <a:custGeom>
            <a:avLst/>
            <a:gdLst/>
            <a:ahLst/>
            <a:cxnLst/>
            <a:rect l="l" t="t" r="r" b="b"/>
            <a:pathLst>
              <a:path w="2594219" h="3038007">
                <a:moveTo>
                  <a:pt x="0" y="0"/>
                </a:moveTo>
                <a:lnTo>
                  <a:pt x="2594219" y="0"/>
                </a:lnTo>
                <a:lnTo>
                  <a:pt x="2594219" y="3038008"/>
                </a:lnTo>
                <a:lnTo>
                  <a:pt x="0" y="303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8088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20" name="Freeform 20"/>
          <p:cNvSpPr/>
          <p:nvPr/>
        </p:nvSpPr>
        <p:spPr>
          <a:xfrm>
            <a:off x="14420230" y="3232085"/>
            <a:ext cx="2501799" cy="2960497"/>
          </a:xfrm>
          <a:custGeom>
            <a:avLst/>
            <a:gdLst/>
            <a:ahLst/>
            <a:cxnLst/>
            <a:rect l="l" t="t" r="r" b="b"/>
            <a:pathLst>
              <a:path w="2501799" h="2960497">
                <a:moveTo>
                  <a:pt x="0" y="0"/>
                </a:moveTo>
                <a:lnTo>
                  <a:pt x="2501799" y="0"/>
                </a:lnTo>
                <a:lnTo>
                  <a:pt x="2501799" y="2960497"/>
                </a:lnTo>
                <a:lnTo>
                  <a:pt x="0" y="2960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50" r="-5899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21" name="TextBox 21"/>
          <p:cNvSpPr txBox="1"/>
          <p:nvPr/>
        </p:nvSpPr>
        <p:spPr>
          <a:xfrm>
            <a:off x="1227163" y="389049"/>
            <a:ext cx="16338321" cy="114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674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Competence: team@celsi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142889" y="9508227"/>
            <a:ext cx="4145111" cy="678266"/>
            <a:chOff x="0" y="0"/>
            <a:chExt cx="5526814" cy="90435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52400"/>
              <a:ext cx="5517489" cy="64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1"/>
                </a:lnSpc>
              </a:pPr>
              <a:r>
                <a:rPr lang="en-US" sz="3927" b="1">
                  <a:solidFill>
                    <a:srgbClr val="91CDC7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INTEGRATE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55867"/>
              <a:ext cx="5526814" cy="34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3"/>
                </a:lnSpc>
              </a:pPr>
              <a:r>
                <a:rPr lang="en-US" sz="1757" i="1" spc="228">
                  <a:solidFill>
                    <a:srgbClr val="000000"/>
                  </a:solidFill>
                  <a:latin typeface="Cooper BT Medium Italics"/>
                  <a:ea typeface="Cooper BT Medium Italics"/>
                  <a:cs typeface="Cooper BT Medium Italics"/>
                  <a:sym typeface="Cooper BT Medium Italics"/>
                </a:rPr>
                <a:t>DIALOGUE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077574" y="6581131"/>
            <a:ext cx="4066426" cy="3279521"/>
            <a:chOff x="0" y="0"/>
            <a:chExt cx="1070993" cy="8637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70993" cy="863742"/>
            </a:xfrm>
            <a:custGeom>
              <a:avLst/>
              <a:gdLst/>
              <a:ahLst/>
              <a:cxnLst/>
              <a:rect l="l" t="t" r="r" b="b"/>
              <a:pathLst>
                <a:path w="1070993" h="863742">
                  <a:moveTo>
                    <a:pt x="45693" y="0"/>
                  </a:moveTo>
                  <a:lnTo>
                    <a:pt x="1025300" y="0"/>
                  </a:lnTo>
                  <a:cubicBezTo>
                    <a:pt x="1037419" y="0"/>
                    <a:pt x="1049041" y="4814"/>
                    <a:pt x="1057610" y="13383"/>
                  </a:cubicBezTo>
                  <a:cubicBezTo>
                    <a:pt x="1066179" y="21952"/>
                    <a:pt x="1070993" y="33574"/>
                    <a:pt x="1070993" y="45693"/>
                  </a:cubicBezTo>
                  <a:lnTo>
                    <a:pt x="1070993" y="818049"/>
                  </a:lnTo>
                  <a:cubicBezTo>
                    <a:pt x="1070993" y="830168"/>
                    <a:pt x="1066179" y="841790"/>
                    <a:pt x="1057610" y="850359"/>
                  </a:cubicBezTo>
                  <a:cubicBezTo>
                    <a:pt x="1049041" y="858928"/>
                    <a:pt x="1037419" y="863742"/>
                    <a:pt x="1025300" y="863742"/>
                  </a:cubicBezTo>
                  <a:lnTo>
                    <a:pt x="45693" y="863742"/>
                  </a:lnTo>
                  <a:cubicBezTo>
                    <a:pt x="33574" y="863742"/>
                    <a:pt x="21952" y="858928"/>
                    <a:pt x="13383" y="850359"/>
                  </a:cubicBezTo>
                  <a:cubicBezTo>
                    <a:pt x="4814" y="841790"/>
                    <a:pt x="0" y="830168"/>
                    <a:pt x="0" y="818049"/>
                  </a:cubicBezTo>
                  <a:lnTo>
                    <a:pt x="0" y="45693"/>
                  </a:lnTo>
                  <a:cubicBezTo>
                    <a:pt x="0" y="33574"/>
                    <a:pt x="4814" y="21952"/>
                    <a:pt x="13383" y="13383"/>
                  </a:cubicBezTo>
                  <a:cubicBezTo>
                    <a:pt x="21952" y="4814"/>
                    <a:pt x="33574" y="0"/>
                    <a:pt x="45693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070993" cy="911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Prof. of Public Policy CEU Vienna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Expert on migration and ethnicity in the labour market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Vice-president Academia Europea and Head of Economic, Business and Management at Academia Europea 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Econ.advisor to the EC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727704" y="6554547"/>
            <a:ext cx="3831482" cy="3631946"/>
            <a:chOff x="0" y="0"/>
            <a:chExt cx="1009115" cy="95656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09115" cy="956562"/>
            </a:xfrm>
            <a:custGeom>
              <a:avLst/>
              <a:gdLst/>
              <a:ahLst/>
              <a:cxnLst/>
              <a:rect l="l" t="t" r="r" b="b"/>
              <a:pathLst>
                <a:path w="1009115" h="956562">
                  <a:moveTo>
                    <a:pt x="48495" y="0"/>
                  </a:moveTo>
                  <a:lnTo>
                    <a:pt x="960620" y="0"/>
                  </a:lnTo>
                  <a:cubicBezTo>
                    <a:pt x="973482" y="0"/>
                    <a:pt x="985816" y="5109"/>
                    <a:pt x="994911" y="14204"/>
                  </a:cubicBezTo>
                  <a:cubicBezTo>
                    <a:pt x="1004005" y="23298"/>
                    <a:pt x="1009115" y="35633"/>
                    <a:pt x="1009115" y="48495"/>
                  </a:cubicBezTo>
                  <a:lnTo>
                    <a:pt x="1009115" y="908067"/>
                  </a:lnTo>
                  <a:cubicBezTo>
                    <a:pt x="1009115" y="934850"/>
                    <a:pt x="987403" y="956562"/>
                    <a:pt x="960620" y="956562"/>
                  </a:cubicBezTo>
                  <a:lnTo>
                    <a:pt x="48495" y="956562"/>
                  </a:lnTo>
                  <a:cubicBezTo>
                    <a:pt x="21712" y="956562"/>
                    <a:pt x="0" y="934850"/>
                    <a:pt x="0" y="908067"/>
                  </a:cubicBezTo>
                  <a:lnTo>
                    <a:pt x="0" y="48495"/>
                  </a:lnTo>
                  <a:cubicBezTo>
                    <a:pt x="0" y="21712"/>
                    <a:pt x="21712" y="0"/>
                    <a:pt x="48495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009115" cy="1004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PhD. in labour history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Expertise in research on unions, social dialogue, bargaining, NSW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Horizon projects TransEuroWorks, EGRUiEN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Third-country nationals in platform work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Policy work for Eurofound and EFFAT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144145" y="6581131"/>
            <a:ext cx="3669133" cy="3631946"/>
            <a:chOff x="0" y="0"/>
            <a:chExt cx="966356" cy="95656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66356" cy="956562"/>
            </a:xfrm>
            <a:custGeom>
              <a:avLst/>
              <a:gdLst/>
              <a:ahLst/>
              <a:cxnLst/>
              <a:rect l="l" t="t" r="r" b="b"/>
              <a:pathLst>
                <a:path w="966356" h="956562">
                  <a:moveTo>
                    <a:pt x="50640" y="0"/>
                  </a:moveTo>
                  <a:lnTo>
                    <a:pt x="915716" y="0"/>
                  </a:lnTo>
                  <a:cubicBezTo>
                    <a:pt x="929146" y="0"/>
                    <a:pt x="942027" y="5335"/>
                    <a:pt x="951524" y="14832"/>
                  </a:cubicBezTo>
                  <a:cubicBezTo>
                    <a:pt x="961021" y="24329"/>
                    <a:pt x="966356" y="37210"/>
                    <a:pt x="966356" y="50640"/>
                  </a:cubicBezTo>
                  <a:lnTo>
                    <a:pt x="966356" y="905922"/>
                  </a:lnTo>
                  <a:cubicBezTo>
                    <a:pt x="966356" y="919352"/>
                    <a:pt x="961021" y="932233"/>
                    <a:pt x="951524" y="941730"/>
                  </a:cubicBezTo>
                  <a:cubicBezTo>
                    <a:pt x="942027" y="951227"/>
                    <a:pt x="929146" y="956562"/>
                    <a:pt x="915716" y="956562"/>
                  </a:cubicBezTo>
                  <a:lnTo>
                    <a:pt x="50640" y="956562"/>
                  </a:lnTo>
                  <a:cubicBezTo>
                    <a:pt x="22672" y="956562"/>
                    <a:pt x="0" y="933890"/>
                    <a:pt x="0" y="905922"/>
                  </a:cubicBezTo>
                  <a:lnTo>
                    <a:pt x="0" y="50640"/>
                  </a:lnTo>
                  <a:cubicBezTo>
                    <a:pt x="0" y="37210"/>
                    <a:pt x="5335" y="24329"/>
                    <a:pt x="14832" y="14832"/>
                  </a:cubicBezTo>
                  <a:cubicBezTo>
                    <a:pt x="24329" y="5335"/>
                    <a:pt x="37210" y="0"/>
                    <a:pt x="5064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966356" cy="1004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MA in Public Policy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Research on migrants’ interest representation (agency workers, care workers)</a:t>
              </a:r>
            </a:p>
            <a:p>
              <a:pPr marL="431805" lvl="1" indent="-215903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2A6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Research on smart bargaining strategies (with UNI Europa) and innovative technologies for policy (PICUM)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6241642" y="89159"/>
            <a:ext cx="1360773" cy="1638370"/>
          </a:xfrm>
          <a:custGeom>
            <a:avLst/>
            <a:gdLst/>
            <a:ahLst/>
            <a:cxnLst/>
            <a:rect l="l" t="t" r="r" b="b"/>
            <a:pathLst>
              <a:path w="1360773" h="1638370">
                <a:moveTo>
                  <a:pt x="0" y="0"/>
                </a:moveTo>
                <a:lnTo>
                  <a:pt x="1360773" y="0"/>
                </a:lnTo>
                <a:lnTo>
                  <a:pt x="1360773" y="1638370"/>
                </a:lnTo>
                <a:lnTo>
                  <a:pt x="0" y="16383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717</Words>
  <Application>Microsoft Macintosh PowerPoint</Application>
  <PresentationFormat>Custom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Recoleta Bold</vt:lpstr>
      <vt:lpstr>Arial</vt:lpstr>
      <vt:lpstr>Source Sans Pro Bold</vt:lpstr>
      <vt:lpstr>Cooper BT Medium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Integrate-Dialogue kick-off WP6</dc:title>
  <cp:lastModifiedBy>Kahancová Marta</cp:lastModifiedBy>
  <cp:revision>3</cp:revision>
  <dcterms:created xsi:type="dcterms:W3CDTF">2006-08-16T00:00:00Z</dcterms:created>
  <dcterms:modified xsi:type="dcterms:W3CDTF">2025-04-30T08:43:04Z</dcterms:modified>
  <dc:identifier>DAGgJqqBIiE</dc:identifier>
</cp:coreProperties>
</file>