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7"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028DB1-FB2F-4E35-A24C-D998C8716D5B}"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US"/>
        </a:p>
      </dgm:t>
    </dgm:pt>
    <dgm:pt modelId="{C71F7A97-85C1-4FF4-8E99-ED536DBF9FD6}">
      <dgm:prSet phldrT="[Text]"/>
      <dgm:spPr/>
      <dgm:t>
        <a:bodyPr/>
        <a:lstStyle/>
        <a:p>
          <a:r>
            <a:rPr lang="cs-CZ" dirty="0" err="1"/>
            <a:t>Sanctioned</a:t>
          </a:r>
          <a:r>
            <a:rPr lang="cs-CZ" dirty="0"/>
            <a:t> </a:t>
          </a:r>
          <a:r>
            <a:rPr lang="cs-CZ" dirty="0" err="1"/>
            <a:t>authority</a:t>
          </a:r>
          <a:endParaRPr lang="en-US" dirty="0"/>
        </a:p>
      </dgm:t>
    </dgm:pt>
    <dgm:pt modelId="{A1123DD9-C4CD-419C-BCCB-B9D8B9CD337B}" type="parTrans" cxnId="{518D1F5E-C63A-416E-828A-0E824B9C7099}">
      <dgm:prSet/>
      <dgm:spPr/>
      <dgm:t>
        <a:bodyPr/>
        <a:lstStyle/>
        <a:p>
          <a:endParaRPr lang="en-US"/>
        </a:p>
      </dgm:t>
    </dgm:pt>
    <dgm:pt modelId="{C3ECD1DF-F91B-4158-91D6-2754EC585FA0}" type="sibTrans" cxnId="{518D1F5E-C63A-416E-828A-0E824B9C7099}">
      <dgm:prSet/>
      <dgm:spPr/>
      <dgm:t>
        <a:bodyPr/>
        <a:lstStyle/>
        <a:p>
          <a:endParaRPr lang="en-US"/>
        </a:p>
      </dgm:t>
    </dgm:pt>
    <dgm:pt modelId="{4F27F806-B1B3-4817-8F58-6DF1ACCBF614}">
      <dgm:prSet phldrT="[Text]"/>
      <dgm:spPr/>
      <dgm:t>
        <a:bodyPr/>
        <a:lstStyle/>
        <a:p>
          <a:r>
            <a:rPr lang="cs-CZ" dirty="0" err="1"/>
            <a:t>Structured</a:t>
          </a:r>
          <a:r>
            <a:rPr lang="cs-CZ" dirty="0"/>
            <a:t> </a:t>
          </a:r>
          <a:r>
            <a:rPr lang="cs-CZ" dirty="0" err="1"/>
            <a:t>delegation</a:t>
          </a:r>
          <a:endParaRPr lang="en-US" dirty="0"/>
        </a:p>
      </dgm:t>
    </dgm:pt>
    <dgm:pt modelId="{4A90931D-E8AC-4E54-83AB-520BAC691052}" type="parTrans" cxnId="{3665FE40-6719-4E14-9078-3BCFAE56CF56}">
      <dgm:prSet/>
      <dgm:spPr/>
      <dgm:t>
        <a:bodyPr/>
        <a:lstStyle/>
        <a:p>
          <a:endParaRPr lang="en-US"/>
        </a:p>
      </dgm:t>
    </dgm:pt>
    <dgm:pt modelId="{95522F79-01CD-4F17-BCE6-C35AF3571570}" type="sibTrans" cxnId="{3665FE40-6719-4E14-9078-3BCFAE56CF56}">
      <dgm:prSet/>
      <dgm:spPr/>
      <dgm:t>
        <a:bodyPr/>
        <a:lstStyle/>
        <a:p>
          <a:endParaRPr lang="en-US"/>
        </a:p>
      </dgm:t>
    </dgm:pt>
    <dgm:pt modelId="{592B6C07-6D81-4031-803F-7E2393CCC7AC}">
      <dgm:prSet phldrT="[Text]"/>
      <dgm:spPr/>
      <dgm:t>
        <a:bodyPr/>
        <a:lstStyle/>
        <a:p>
          <a:r>
            <a:rPr lang="cs-CZ"/>
            <a:t>Discretionary control</a:t>
          </a:r>
          <a:endParaRPr lang="en-US"/>
        </a:p>
      </dgm:t>
    </dgm:pt>
    <dgm:pt modelId="{92F453A9-D224-4E4C-9383-B81A377B5E6D}" type="parTrans" cxnId="{52D2A7A2-EA6C-4934-8040-9776DFA30DAD}">
      <dgm:prSet/>
      <dgm:spPr/>
      <dgm:t>
        <a:bodyPr/>
        <a:lstStyle/>
        <a:p>
          <a:endParaRPr lang="en-US"/>
        </a:p>
      </dgm:t>
    </dgm:pt>
    <dgm:pt modelId="{D0CA182A-595B-409C-9A44-65A1A42398C5}" type="sibTrans" cxnId="{52D2A7A2-EA6C-4934-8040-9776DFA30DAD}">
      <dgm:prSet/>
      <dgm:spPr/>
      <dgm:t>
        <a:bodyPr/>
        <a:lstStyle/>
        <a:p>
          <a:endParaRPr lang="en-US"/>
        </a:p>
      </dgm:t>
    </dgm:pt>
    <dgm:pt modelId="{57224161-D988-4640-A2E2-472CC1C102D7}">
      <dgm:prSet phldrT="[Text]"/>
      <dgm:spPr/>
      <dgm:t>
        <a:bodyPr/>
        <a:lstStyle/>
        <a:p>
          <a:r>
            <a:rPr lang="cs-CZ"/>
            <a:t>Mutual responsibility</a:t>
          </a:r>
          <a:endParaRPr lang="en-US"/>
        </a:p>
      </dgm:t>
    </dgm:pt>
    <dgm:pt modelId="{3428434B-F431-42CD-A13F-3EB060C82715}" type="parTrans" cxnId="{947AD3E0-643F-4283-890F-BD717C2BDE88}">
      <dgm:prSet/>
      <dgm:spPr/>
      <dgm:t>
        <a:bodyPr/>
        <a:lstStyle/>
        <a:p>
          <a:endParaRPr lang="en-US"/>
        </a:p>
      </dgm:t>
    </dgm:pt>
    <dgm:pt modelId="{86A9B72A-B652-46FD-8D2A-06A6A7D4DD9E}" type="sibTrans" cxnId="{947AD3E0-643F-4283-890F-BD717C2BDE88}">
      <dgm:prSet/>
      <dgm:spPr/>
      <dgm:t>
        <a:bodyPr/>
        <a:lstStyle/>
        <a:p>
          <a:endParaRPr lang="en-US"/>
        </a:p>
      </dgm:t>
    </dgm:pt>
    <dgm:pt modelId="{87032202-8632-4124-ABF5-127E7CE862AB}">
      <dgm:prSet/>
      <dgm:spPr/>
      <dgm:t>
        <a:bodyPr/>
        <a:lstStyle/>
        <a:p>
          <a:endParaRPr lang="en-US"/>
        </a:p>
      </dgm:t>
    </dgm:pt>
    <dgm:pt modelId="{A6D30DB3-4B37-46D7-986A-7596D8F5E97C}" type="parTrans" cxnId="{307BBFBA-E053-4C05-8648-FCC74C7F0BA6}">
      <dgm:prSet/>
      <dgm:spPr/>
      <dgm:t>
        <a:bodyPr/>
        <a:lstStyle/>
        <a:p>
          <a:endParaRPr lang="en-US"/>
        </a:p>
      </dgm:t>
    </dgm:pt>
    <dgm:pt modelId="{E7498BB8-50AD-4A77-9697-FDFF1EAEDFB5}" type="sibTrans" cxnId="{307BBFBA-E053-4C05-8648-FCC74C7F0BA6}">
      <dgm:prSet/>
      <dgm:spPr/>
      <dgm:t>
        <a:bodyPr/>
        <a:lstStyle/>
        <a:p>
          <a:endParaRPr lang="en-US"/>
        </a:p>
      </dgm:t>
    </dgm:pt>
    <dgm:pt modelId="{A6019DD0-F357-4935-A7CC-188BB4D199CA}">
      <dgm:prSet/>
      <dgm:spPr/>
      <dgm:t>
        <a:bodyPr/>
        <a:lstStyle/>
        <a:p>
          <a:endParaRPr lang="en-US"/>
        </a:p>
      </dgm:t>
    </dgm:pt>
    <dgm:pt modelId="{1163914B-B659-48B3-86CB-C5A8E04193F3}" type="parTrans" cxnId="{806750F9-02C9-48D5-933A-C9CA3EB2F22B}">
      <dgm:prSet/>
      <dgm:spPr/>
      <dgm:t>
        <a:bodyPr/>
        <a:lstStyle/>
        <a:p>
          <a:endParaRPr lang="en-US"/>
        </a:p>
      </dgm:t>
    </dgm:pt>
    <dgm:pt modelId="{D88D0E63-A37D-4070-A938-AC5BBB7B3E39}" type="sibTrans" cxnId="{806750F9-02C9-48D5-933A-C9CA3EB2F22B}">
      <dgm:prSet/>
      <dgm:spPr/>
      <dgm:t>
        <a:bodyPr/>
        <a:lstStyle/>
        <a:p>
          <a:endParaRPr lang="en-US"/>
        </a:p>
      </dgm:t>
    </dgm:pt>
    <dgm:pt modelId="{01652712-EB84-4044-9A6B-CC321EEA4759}">
      <dgm:prSet/>
      <dgm:spPr/>
      <dgm:t>
        <a:bodyPr/>
        <a:lstStyle/>
        <a:p>
          <a:endParaRPr lang="en-US"/>
        </a:p>
      </dgm:t>
    </dgm:pt>
    <dgm:pt modelId="{2540B31E-CF1F-4C41-8A9D-FA466C5DFE18}" type="parTrans" cxnId="{23B34978-09FA-4137-AEB1-370DDBF8063E}">
      <dgm:prSet/>
      <dgm:spPr/>
      <dgm:t>
        <a:bodyPr/>
        <a:lstStyle/>
        <a:p>
          <a:endParaRPr lang="en-US"/>
        </a:p>
      </dgm:t>
    </dgm:pt>
    <dgm:pt modelId="{F69E2156-7FF6-42C3-BE2F-F06A33338268}" type="sibTrans" cxnId="{23B34978-09FA-4137-AEB1-370DDBF8063E}">
      <dgm:prSet/>
      <dgm:spPr/>
      <dgm:t>
        <a:bodyPr/>
        <a:lstStyle/>
        <a:p>
          <a:endParaRPr lang="en-US"/>
        </a:p>
      </dgm:t>
    </dgm:pt>
    <dgm:pt modelId="{A7847813-C54B-4B0E-936C-A03E20721066}">
      <dgm:prSet/>
      <dgm:spPr/>
      <dgm:t>
        <a:bodyPr/>
        <a:lstStyle/>
        <a:p>
          <a:endParaRPr lang="en-US"/>
        </a:p>
      </dgm:t>
    </dgm:pt>
    <dgm:pt modelId="{03DA9BEE-019A-429E-BC80-05660ADFC3E5}" type="parTrans" cxnId="{C7AC243D-874A-4F7C-B3A3-66E056335937}">
      <dgm:prSet/>
      <dgm:spPr/>
      <dgm:t>
        <a:bodyPr/>
        <a:lstStyle/>
        <a:p>
          <a:endParaRPr lang="en-US"/>
        </a:p>
      </dgm:t>
    </dgm:pt>
    <dgm:pt modelId="{478A8890-7E7A-4F29-B9C8-FAA8C0C828F5}" type="sibTrans" cxnId="{C7AC243D-874A-4F7C-B3A3-66E056335937}">
      <dgm:prSet/>
      <dgm:spPr/>
      <dgm:t>
        <a:bodyPr/>
        <a:lstStyle/>
        <a:p>
          <a:endParaRPr lang="en-US"/>
        </a:p>
      </dgm:t>
    </dgm:pt>
    <dgm:pt modelId="{E27B0D31-C410-4BD9-82E5-4509F9A82C95}">
      <dgm:prSet/>
      <dgm:spPr/>
      <dgm:t>
        <a:bodyPr/>
        <a:lstStyle/>
        <a:p>
          <a:endParaRPr lang="en-US"/>
        </a:p>
      </dgm:t>
    </dgm:pt>
    <dgm:pt modelId="{CB65EE5A-8748-4BAF-A20C-CAD57309AF51}" type="parTrans" cxnId="{CC9C25D2-D938-42E2-ADD6-DABA33A3317C}">
      <dgm:prSet/>
      <dgm:spPr/>
      <dgm:t>
        <a:bodyPr/>
        <a:lstStyle/>
        <a:p>
          <a:endParaRPr lang="en-US"/>
        </a:p>
      </dgm:t>
    </dgm:pt>
    <dgm:pt modelId="{1F13E1DA-6398-4635-85C3-4877FAE3E96B}" type="sibTrans" cxnId="{CC9C25D2-D938-42E2-ADD6-DABA33A3317C}">
      <dgm:prSet/>
      <dgm:spPr/>
      <dgm:t>
        <a:bodyPr/>
        <a:lstStyle/>
        <a:p>
          <a:endParaRPr lang="en-US"/>
        </a:p>
      </dgm:t>
    </dgm:pt>
    <dgm:pt modelId="{0A69DACB-DBAA-4D42-8B6D-836A9FEA982E}" type="pres">
      <dgm:prSet presAssocID="{76028DB1-FB2F-4E35-A24C-D998C8716D5B}" presName="matrix" presStyleCnt="0">
        <dgm:presLayoutVars>
          <dgm:chMax val="1"/>
          <dgm:dir/>
          <dgm:resizeHandles val="exact"/>
        </dgm:presLayoutVars>
      </dgm:prSet>
      <dgm:spPr/>
    </dgm:pt>
    <dgm:pt modelId="{BB2CC1C1-9769-42AC-8C9F-AF2682550A3C}" type="pres">
      <dgm:prSet presAssocID="{76028DB1-FB2F-4E35-A24C-D998C8716D5B}" presName="axisShape" presStyleLbl="bgShp" presStyleIdx="0" presStyleCnt="1"/>
      <dgm:spPr/>
    </dgm:pt>
    <dgm:pt modelId="{0C53F8B7-BC39-4C75-B492-E1C52257B0D2}" type="pres">
      <dgm:prSet presAssocID="{76028DB1-FB2F-4E35-A24C-D998C8716D5B}" presName="rect1" presStyleLbl="node1" presStyleIdx="0" presStyleCnt="4">
        <dgm:presLayoutVars>
          <dgm:chMax val="0"/>
          <dgm:chPref val="0"/>
          <dgm:bulletEnabled val="1"/>
        </dgm:presLayoutVars>
      </dgm:prSet>
      <dgm:spPr/>
    </dgm:pt>
    <dgm:pt modelId="{E511E8D0-EBC0-4D7F-B8B7-564F26E65F7C}" type="pres">
      <dgm:prSet presAssocID="{76028DB1-FB2F-4E35-A24C-D998C8716D5B}" presName="rect2" presStyleLbl="node1" presStyleIdx="1" presStyleCnt="4">
        <dgm:presLayoutVars>
          <dgm:chMax val="0"/>
          <dgm:chPref val="0"/>
          <dgm:bulletEnabled val="1"/>
        </dgm:presLayoutVars>
      </dgm:prSet>
      <dgm:spPr/>
    </dgm:pt>
    <dgm:pt modelId="{E9BB2D3C-E2BF-4618-B76C-D0EE345CF269}" type="pres">
      <dgm:prSet presAssocID="{76028DB1-FB2F-4E35-A24C-D998C8716D5B}" presName="rect3" presStyleLbl="node1" presStyleIdx="2" presStyleCnt="4">
        <dgm:presLayoutVars>
          <dgm:chMax val="0"/>
          <dgm:chPref val="0"/>
          <dgm:bulletEnabled val="1"/>
        </dgm:presLayoutVars>
      </dgm:prSet>
      <dgm:spPr/>
    </dgm:pt>
    <dgm:pt modelId="{D54DA307-5B47-43B8-A61B-E1CE46A36E83}" type="pres">
      <dgm:prSet presAssocID="{76028DB1-FB2F-4E35-A24C-D998C8716D5B}" presName="rect4" presStyleLbl="node1" presStyleIdx="3" presStyleCnt="4">
        <dgm:presLayoutVars>
          <dgm:chMax val="0"/>
          <dgm:chPref val="0"/>
          <dgm:bulletEnabled val="1"/>
        </dgm:presLayoutVars>
      </dgm:prSet>
      <dgm:spPr/>
    </dgm:pt>
  </dgm:ptLst>
  <dgm:cxnLst>
    <dgm:cxn modelId="{17281319-89B9-497A-B4A5-3FF78203E15A}" type="presOf" srcId="{C71F7A97-85C1-4FF4-8E99-ED536DBF9FD6}" destId="{0C53F8B7-BC39-4C75-B492-E1C52257B0D2}" srcOrd="0" destOrd="0" presId="urn:microsoft.com/office/officeart/2005/8/layout/matrix2"/>
    <dgm:cxn modelId="{C7AC243D-874A-4F7C-B3A3-66E056335937}" srcId="{76028DB1-FB2F-4E35-A24C-D998C8716D5B}" destId="{A7847813-C54B-4B0E-936C-A03E20721066}" srcOrd="7" destOrd="0" parTransId="{03DA9BEE-019A-429E-BC80-05660ADFC3E5}" sibTransId="{478A8890-7E7A-4F29-B9C8-FAA8C0C828F5}"/>
    <dgm:cxn modelId="{3665FE40-6719-4E14-9078-3BCFAE56CF56}" srcId="{76028DB1-FB2F-4E35-A24C-D998C8716D5B}" destId="{4F27F806-B1B3-4817-8F58-6DF1ACCBF614}" srcOrd="1" destOrd="0" parTransId="{4A90931D-E8AC-4E54-83AB-520BAC691052}" sibTransId="{95522F79-01CD-4F17-BCE6-C35AF3571570}"/>
    <dgm:cxn modelId="{518D1F5E-C63A-416E-828A-0E824B9C7099}" srcId="{76028DB1-FB2F-4E35-A24C-D998C8716D5B}" destId="{C71F7A97-85C1-4FF4-8E99-ED536DBF9FD6}" srcOrd="0" destOrd="0" parTransId="{A1123DD9-C4CD-419C-BCCB-B9D8B9CD337B}" sibTransId="{C3ECD1DF-F91B-4158-91D6-2754EC585FA0}"/>
    <dgm:cxn modelId="{8DFA1244-FF2A-453C-AB75-F87C80006F4D}" type="presOf" srcId="{4F27F806-B1B3-4817-8F58-6DF1ACCBF614}" destId="{E511E8D0-EBC0-4D7F-B8B7-564F26E65F7C}" srcOrd="0" destOrd="0" presId="urn:microsoft.com/office/officeart/2005/8/layout/matrix2"/>
    <dgm:cxn modelId="{23B34978-09FA-4137-AEB1-370DDBF8063E}" srcId="{76028DB1-FB2F-4E35-A24C-D998C8716D5B}" destId="{01652712-EB84-4044-9A6B-CC321EEA4759}" srcOrd="6" destOrd="0" parTransId="{2540B31E-CF1F-4C41-8A9D-FA466C5DFE18}" sibTransId="{F69E2156-7FF6-42C3-BE2F-F06A33338268}"/>
    <dgm:cxn modelId="{08A26B8D-5D91-49FE-A731-634ECC8D5C86}" type="presOf" srcId="{76028DB1-FB2F-4E35-A24C-D998C8716D5B}" destId="{0A69DACB-DBAA-4D42-8B6D-836A9FEA982E}" srcOrd="0" destOrd="0" presId="urn:microsoft.com/office/officeart/2005/8/layout/matrix2"/>
    <dgm:cxn modelId="{AFF1A08D-96EC-41F1-A46B-7DD087F84CD6}" type="presOf" srcId="{592B6C07-6D81-4031-803F-7E2393CCC7AC}" destId="{E9BB2D3C-E2BF-4618-B76C-D0EE345CF269}" srcOrd="0" destOrd="0" presId="urn:microsoft.com/office/officeart/2005/8/layout/matrix2"/>
    <dgm:cxn modelId="{52D2A7A2-EA6C-4934-8040-9776DFA30DAD}" srcId="{76028DB1-FB2F-4E35-A24C-D998C8716D5B}" destId="{592B6C07-6D81-4031-803F-7E2393CCC7AC}" srcOrd="2" destOrd="0" parTransId="{92F453A9-D224-4E4C-9383-B81A377B5E6D}" sibTransId="{D0CA182A-595B-409C-9A44-65A1A42398C5}"/>
    <dgm:cxn modelId="{307BBFBA-E053-4C05-8648-FCC74C7F0BA6}" srcId="{76028DB1-FB2F-4E35-A24C-D998C8716D5B}" destId="{87032202-8632-4124-ABF5-127E7CE862AB}" srcOrd="4" destOrd="0" parTransId="{A6D30DB3-4B37-46D7-986A-7596D8F5E97C}" sibTransId="{E7498BB8-50AD-4A77-9697-FDFF1EAEDFB5}"/>
    <dgm:cxn modelId="{CC9C25D2-D938-42E2-ADD6-DABA33A3317C}" srcId="{76028DB1-FB2F-4E35-A24C-D998C8716D5B}" destId="{E27B0D31-C410-4BD9-82E5-4509F9A82C95}" srcOrd="8" destOrd="0" parTransId="{CB65EE5A-8748-4BAF-A20C-CAD57309AF51}" sibTransId="{1F13E1DA-6398-4635-85C3-4877FAE3E96B}"/>
    <dgm:cxn modelId="{947AD3E0-643F-4283-890F-BD717C2BDE88}" srcId="{76028DB1-FB2F-4E35-A24C-D998C8716D5B}" destId="{57224161-D988-4640-A2E2-472CC1C102D7}" srcOrd="3" destOrd="0" parTransId="{3428434B-F431-42CD-A13F-3EB060C82715}" sibTransId="{86A9B72A-B652-46FD-8D2A-06A6A7D4DD9E}"/>
    <dgm:cxn modelId="{806750F9-02C9-48D5-933A-C9CA3EB2F22B}" srcId="{76028DB1-FB2F-4E35-A24C-D998C8716D5B}" destId="{A6019DD0-F357-4935-A7CC-188BB4D199CA}" srcOrd="5" destOrd="0" parTransId="{1163914B-B659-48B3-86CB-C5A8E04193F3}" sibTransId="{D88D0E63-A37D-4070-A938-AC5BBB7B3E39}"/>
    <dgm:cxn modelId="{4A97A5FA-A312-402C-A9D5-2C43FDA90215}" type="presOf" srcId="{57224161-D988-4640-A2E2-472CC1C102D7}" destId="{D54DA307-5B47-43B8-A61B-E1CE46A36E83}" srcOrd="0" destOrd="0" presId="urn:microsoft.com/office/officeart/2005/8/layout/matrix2"/>
    <dgm:cxn modelId="{00393DFF-A41F-419B-A4C6-1F801E321042}" type="presParOf" srcId="{0A69DACB-DBAA-4D42-8B6D-836A9FEA982E}" destId="{BB2CC1C1-9769-42AC-8C9F-AF2682550A3C}" srcOrd="0" destOrd="0" presId="urn:microsoft.com/office/officeart/2005/8/layout/matrix2"/>
    <dgm:cxn modelId="{FCA75780-4359-401E-B6BE-974CF20A39E3}" type="presParOf" srcId="{0A69DACB-DBAA-4D42-8B6D-836A9FEA982E}" destId="{0C53F8B7-BC39-4C75-B492-E1C52257B0D2}" srcOrd="1" destOrd="0" presId="urn:microsoft.com/office/officeart/2005/8/layout/matrix2"/>
    <dgm:cxn modelId="{3130BA61-2DAA-4C90-8659-C9BD6B8D4BBD}" type="presParOf" srcId="{0A69DACB-DBAA-4D42-8B6D-836A9FEA982E}" destId="{E511E8D0-EBC0-4D7F-B8B7-564F26E65F7C}" srcOrd="2" destOrd="0" presId="urn:microsoft.com/office/officeart/2005/8/layout/matrix2"/>
    <dgm:cxn modelId="{121D8B17-ADCB-48DF-838E-401D14174415}" type="presParOf" srcId="{0A69DACB-DBAA-4D42-8B6D-836A9FEA982E}" destId="{E9BB2D3C-E2BF-4618-B76C-D0EE345CF269}" srcOrd="3" destOrd="0" presId="urn:microsoft.com/office/officeart/2005/8/layout/matrix2"/>
    <dgm:cxn modelId="{89AB054E-616E-40B9-A38E-3E629DCC5EF7}" type="presParOf" srcId="{0A69DACB-DBAA-4D42-8B6D-836A9FEA982E}" destId="{D54DA307-5B47-43B8-A61B-E1CE46A36E83}"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CC1C1-9769-42AC-8C9F-AF2682550A3C}">
      <dsp:nvSpPr>
        <dsp:cNvPr id="0" name=""/>
        <dsp:cNvSpPr/>
      </dsp:nvSpPr>
      <dsp:spPr>
        <a:xfrm>
          <a:off x="2727567" y="0"/>
          <a:ext cx="4162934" cy="4162934"/>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53F8B7-BC39-4C75-B492-E1C52257B0D2}">
      <dsp:nvSpPr>
        <dsp:cNvPr id="0" name=""/>
        <dsp:cNvSpPr/>
      </dsp:nvSpPr>
      <dsp:spPr>
        <a:xfrm>
          <a:off x="2998158" y="270590"/>
          <a:ext cx="1665173" cy="166517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err="1"/>
            <a:t>Sanctioned</a:t>
          </a:r>
          <a:r>
            <a:rPr lang="cs-CZ" sz="1900" kern="1200" dirty="0"/>
            <a:t> </a:t>
          </a:r>
          <a:r>
            <a:rPr lang="cs-CZ" sz="1900" kern="1200" dirty="0" err="1"/>
            <a:t>authority</a:t>
          </a:r>
          <a:endParaRPr lang="en-US" sz="1900" kern="1200" dirty="0"/>
        </a:p>
      </dsp:txBody>
      <dsp:txXfrm>
        <a:off x="3079445" y="351877"/>
        <a:ext cx="1502599" cy="1502599"/>
      </dsp:txXfrm>
    </dsp:sp>
    <dsp:sp modelId="{E511E8D0-EBC0-4D7F-B8B7-564F26E65F7C}">
      <dsp:nvSpPr>
        <dsp:cNvPr id="0" name=""/>
        <dsp:cNvSpPr/>
      </dsp:nvSpPr>
      <dsp:spPr>
        <a:xfrm>
          <a:off x="4954737" y="270590"/>
          <a:ext cx="1665173" cy="166517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err="1"/>
            <a:t>Structured</a:t>
          </a:r>
          <a:r>
            <a:rPr lang="cs-CZ" sz="1900" kern="1200" dirty="0"/>
            <a:t> </a:t>
          </a:r>
          <a:r>
            <a:rPr lang="cs-CZ" sz="1900" kern="1200" dirty="0" err="1"/>
            <a:t>delegation</a:t>
          </a:r>
          <a:endParaRPr lang="en-US" sz="1900" kern="1200" dirty="0"/>
        </a:p>
      </dsp:txBody>
      <dsp:txXfrm>
        <a:off x="5036024" y="351877"/>
        <a:ext cx="1502599" cy="1502599"/>
      </dsp:txXfrm>
    </dsp:sp>
    <dsp:sp modelId="{E9BB2D3C-E2BF-4618-B76C-D0EE345CF269}">
      <dsp:nvSpPr>
        <dsp:cNvPr id="0" name=""/>
        <dsp:cNvSpPr/>
      </dsp:nvSpPr>
      <dsp:spPr>
        <a:xfrm>
          <a:off x="2998158" y="2227169"/>
          <a:ext cx="1665173" cy="166517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a:t>Discretionary control</a:t>
          </a:r>
          <a:endParaRPr lang="en-US" sz="1900" kern="1200"/>
        </a:p>
      </dsp:txBody>
      <dsp:txXfrm>
        <a:off x="3079445" y="2308456"/>
        <a:ext cx="1502599" cy="1502599"/>
      </dsp:txXfrm>
    </dsp:sp>
    <dsp:sp modelId="{D54DA307-5B47-43B8-A61B-E1CE46A36E83}">
      <dsp:nvSpPr>
        <dsp:cNvPr id="0" name=""/>
        <dsp:cNvSpPr/>
      </dsp:nvSpPr>
      <dsp:spPr>
        <a:xfrm>
          <a:off x="4954737" y="2227169"/>
          <a:ext cx="1665173" cy="166517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a:t>Mutual responsibility</a:t>
          </a:r>
          <a:endParaRPr lang="en-US" sz="1900" kern="1200"/>
        </a:p>
      </dsp:txBody>
      <dsp:txXfrm>
        <a:off x="5036024" y="2308456"/>
        <a:ext cx="1502599" cy="1502599"/>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19B42F2-636D-408A-B5AC-10B91BDD0764}"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AAF9-9C82-4071-BFBF-1C191FE7A841}"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6423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19B42F2-636D-408A-B5AC-10B91BDD0764}"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2792963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19B42F2-636D-408A-B5AC-10B91BDD0764}"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331101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19B42F2-636D-408A-B5AC-10B91BDD0764}"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382716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19B42F2-636D-408A-B5AC-10B91BDD0764}"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0AAF9-9C82-4071-BFBF-1C191FE7A841}"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413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19B42F2-636D-408A-B5AC-10B91BDD0764}"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1909755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19B42F2-636D-408A-B5AC-10B91BDD0764}" type="datetimeFigureOut">
              <a:rPr lang="en-US" smtClean="0"/>
              <a:t>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321018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19B42F2-636D-408A-B5AC-10B91BDD0764}" type="datetimeFigureOut">
              <a:rPr lang="en-US" smtClean="0"/>
              <a:t>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190793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9B42F2-636D-408A-B5AC-10B91BDD0764}" type="datetimeFigureOut">
              <a:rPr lang="en-US" smtClean="0"/>
              <a:t>2/28/2019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3714057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B19B42F2-636D-408A-B5AC-10B91BDD0764}" type="datetimeFigureOut">
              <a:rPr lang="en-US" smtClean="0"/>
              <a:t>2/28/2019</a:t>
            </a:fld>
            <a:endParaRPr lang="en-US"/>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450AAF9-9C82-4071-BFBF-1C191FE7A841}" type="slidenum">
              <a:rPr lang="en-US" smtClean="0"/>
              <a:t>‹#›</a:t>
            </a:fld>
            <a:endParaRPr lang="en-US"/>
          </a:p>
        </p:txBody>
      </p:sp>
    </p:spTree>
    <p:extLst>
      <p:ext uri="{BB962C8B-B14F-4D97-AF65-F5344CB8AC3E}">
        <p14:creationId xmlns:p14="http://schemas.microsoft.com/office/powerpoint/2010/main" val="1296515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19B42F2-636D-408A-B5AC-10B91BDD0764}"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0AAF9-9C82-4071-BFBF-1C191FE7A841}" type="slidenum">
              <a:rPr lang="en-US" smtClean="0"/>
              <a:t>‹#›</a:t>
            </a:fld>
            <a:endParaRPr lang="en-US"/>
          </a:p>
        </p:txBody>
      </p:sp>
    </p:spTree>
    <p:extLst>
      <p:ext uri="{BB962C8B-B14F-4D97-AF65-F5344CB8AC3E}">
        <p14:creationId xmlns:p14="http://schemas.microsoft.com/office/powerpoint/2010/main" val="53436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B19B42F2-636D-408A-B5AC-10B91BDD0764}" type="datetimeFigureOut">
              <a:rPr lang="en-US" smtClean="0"/>
              <a:t>2/28/2019</a:t>
            </a:fld>
            <a:endParaRPr lang="en-US"/>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D450AAF9-9C82-4071-BFBF-1C191FE7A84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100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FD03A-40D7-43D8-B926-42B3A78AEFAC}"/>
              </a:ext>
            </a:extLst>
          </p:cNvPr>
          <p:cNvSpPr>
            <a:spLocks noGrp="1"/>
          </p:cNvSpPr>
          <p:nvPr>
            <p:ph type="ctrTitle"/>
          </p:nvPr>
        </p:nvSpPr>
        <p:spPr/>
        <p:txBody>
          <a:bodyPr>
            <a:normAutofit fontScale="90000"/>
          </a:bodyPr>
          <a:lstStyle/>
          <a:p>
            <a:r>
              <a:rPr lang="en-US" sz="6700" dirty="0"/>
              <a:t>Operationalizing the conceptual framework for </a:t>
            </a:r>
            <a:r>
              <a:rPr lang="cs-CZ" sz="6700" dirty="0" err="1"/>
              <a:t>national</a:t>
            </a:r>
            <a:r>
              <a:rPr lang="cs-CZ" sz="6700" dirty="0"/>
              <a:t> report </a:t>
            </a:r>
            <a:br>
              <a:rPr lang="en-US" dirty="0"/>
            </a:br>
            <a:endParaRPr lang="en-US" dirty="0"/>
          </a:p>
        </p:txBody>
      </p:sp>
      <p:sp>
        <p:nvSpPr>
          <p:cNvPr id="3" name="Podnadpis 2">
            <a:extLst>
              <a:ext uri="{FF2B5EF4-FFF2-40B4-BE49-F238E27FC236}">
                <a16:creationId xmlns:a16="http://schemas.microsoft.com/office/drawing/2014/main" id="{305C1BA0-D491-4A02-A316-860F748554D3}"/>
              </a:ext>
            </a:extLst>
          </p:cNvPr>
          <p:cNvSpPr>
            <a:spLocks noGrp="1"/>
          </p:cNvSpPr>
          <p:nvPr>
            <p:ph type="subTitle" idx="1"/>
          </p:nvPr>
        </p:nvSpPr>
        <p:spPr/>
        <p:txBody>
          <a:bodyPr/>
          <a:lstStyle/>
          <a:p>
            <a:r>
              <a:rPr lang="cs-CZ" dirty="0"/>
              <a:t>Monika Martišková and Marta Kahancová (CELSI)</a:t>
            </a:r>
            <a:endParaRPr lang="en-US" dirty="0"/>
          </a:p>
        </p:txBody>
      </p:sp>
    </p:spTree>
    <p:extLst>
      <p:ext uri="{BB962C8B-B14F-4D97-AF65-F5344CB8AC3E}">
        <p14:creationId xmlns:p14="http://schemas.microsoft.com/office/powerpoint/2010/main" val="75373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98B420-049B-4AB1-AE10-F791C37FEE73}"/>
              </a:ext>
            </a:extLst>
          </p:cNvPr>
          <p:cNvSpPr>
            <a:spLocks noGrp="1"/>
          </p:cNvSpPr>
          <p:nvPr>
            <p:ph type="title"/>
          </p:nvPr>
        </p:nvSpPr>
        <p:spPr/>
        <p:txBody>
          <a:bodyPr/>
          <a:lstStyle/>
          <a:p>
            <a:r>
              <a:rPr lang="cs-CZ" dirty="0" err="1"/>
              <a:t>Proposed</a:t>
            </a:r>
            <a:r>
              <a:rPr lang="cs-CZ" dirty="0"/>
              <a:t> </a:t>
            </a:r>
            <a:r>
              <a:rPr lang="cs-CZ" dirty="0" err="1"/>
              <a:t>structure</a:t>
            </a:r>
            <a:r>
              <a:rPr lang="cs-CZ" dirty="0"/>
              <a:t> </a:t>
            </a:r>
            <a:r>
              <a:rPr lang="cs-CZ" dirty="0" err="1"/>
              <a:t>of</a:t>
            </a:r>
            <a:r>
              <a:rPr lang="cs-CZ" dirty="0"/>
              <a:t> </a:t>
            </a:r>
            <a:r>
              <a:rPr lang="cs-CZ" dirty="0" err="1"/>
              <a:t>the</a:t>
            </a:r>
            <a:r>
              <a:rPr lang="cs-CZ" dirty="0"/>
              <a:t> </a:t>
            </a:r>
            <a:r>
              <a:rPr lang="cs-CZ" dirty="0" err="1"/>
              <a:t>national</a:t>
            </a:r>
            <a:r>
              <a:rPr lang="cs-CZ" dirty="0"/>
              <a:t> report</a:t>
            </a:r>
            <a:endParaRPr lang="en-US" dirty="0"/>
          </a:p>
        </p:txBody>
      </p:sp>
      <p:sp>
        <p:nvSpPr>
          <p:cNvPr id="3" name="Zástupný symbol pro obsah 2">
            <a:extLst>
              <a:ext uri="{FF2B5EF4-FFF2-40B4-BE49-F238E27FC236}">
                <a16:creationId xmlns:a16="http://schemas.microsoft.com/office/drawing/2014/main" id="{59C51415-8A41-44D5-96C3-7F3EDFB8532E}"/>
              </a:ext>
            </a:extLst>
          </p:cNvPr>
          <p:cNvSpPr>
            <a:spLocks noGrp="1"/>
          </p:cNvSpPr>
          <p:nvPr>
            <p:ph idx="1"/>
          </p:nvPr>
        </p:nvSpPr>
        <p:spPr/>
        <p:txBody>
          <a:bodyPr>
            <a:normAutofit fontScale="92500" lnSpcReduction="20000"/>
          </a:bodyPr>
          <a:lstStyle/>
          <a:p>
            <a:r>
              <a:rPr lang="en-US" dirty="0"/>
              <a:t>Country studies should generally address the following 4 topics: </a:t>
            </a:r>
          </a:p>
          <a:p>
            <a:pPr lvl="0"/>
            <a:r>
              <a:rPr lang="cs-CZ" dirty="0"/>
              <a:t>1. </a:t>
            </a:r>
            <a:r>
              <a:rPr lang="en-US" dirty="0"/>
              <a:t>Introducing the organization of social dialogue at the national level (taking into the account input, throughput and output legitimacy of the actors at the national and sectoral level, presenting relational and structural aspects of the SD organization)</a:t>
            </a:r>
          </a:p>
          <a:p>
            <a:pPr lvl="0"/>
            <a:r>
              <a:rPr lang="cs-CZ" dirty="0"/>
              <a:t>2. </a:t>
            </a:r>
            <a:r>
              <a:rPr lang="en-US" dirty="0"/>
              <a:t>Introducing the forms of involvement of national social partners to the EU level SD structures (incl. barriers of involvement), the forms of involvement of sectoral social partners in EU-level sectoral SD structures (incl. barriers of involvement).</a:t>
            </a:r>
          </a:p>
          <a:p>
            <a:pPr lvl="0"/>
            <a:r>
              <a:rPr lang="cs-CZ" dirty="0"/>
              <a:t>3. </a:t>
            </a:r>
            <a:r>
              <a:rPr lang="en-US" dirty="0"/>
              <a:t>Presenting the channels of social dialogue articulation from the national to the EU level, from the EU level to the national level, between the national and the sectoral level, and between the sectoral level and EU-level sectoral SD. This focus accounts for both bottom-up/top-down articulation and covers 3 levels (EU, national, sectoral). </a:t>
            </a:r>
          </a:p>
          <a:p>
            <a:pPr lvl="0"/>
            <a:r>
              <a:rPr lang="cs-CZ" dirty="0"/>
              <a:t>4. </a:t>
            </a:r>
            <a:r>
              <a:rPr lang="en-US" dirty="0"/>
              <a:t>Analysis of SD effectiveness (subjective assessment of the respondents as well as objective assessment by the research team) – taking into the account distinction of the effectiveness in social dialogue and effectiveness from social dialogue</a:t>
            </a:r>
          </a:p>
        </p:txBody>
      </p:sp>
    </p:spTree>
    <p:extLst>
      <p:ext uri="{BB962C8B-B14F-4D97-AF65-F5344CB8AC3E}">
        <p14:creationId xmlns:p14="http://schemas.microsoft.com/office/powerpoint/2010/main" val="1876049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A2542E-AAB8-4E0C-8E7A-05CD43D9009C}"/>
              </a:ext>
            </a:extLst>
          </p:cNvPr>
          <p:cNvSpPr>
            <a:spLocks noGrp="1"/>
          </p:cNvSpPr>
          <p:nvPr>
            <p:ph type="title"/>
          </p:nvPr>
        </p:nvSpPr>
        <p:spPr/>
        <p:txBody>
          <a:bodyPr/>
          <a:lstStyle/>
          <a:p>
            <a:r>
              <a:rPr lang="cs-CZ" dirty="0" err="1"/>
              <a:t>We</a:t>
            </a:r>
            <a:r>
              <a:rPr lang="cs-CZ" dirty="0"/>
              <a:t> </a:t>
            </a:r>
            <a:r>
              <a:rPr lang="cs-CZ" dirty="0" err="1"/>
              <a:t>should</a:t>
            </a:r>
            <a:r>
              <a:rPr lang="cs-CZ" dirty="0"/>
              <a:t> </a:t>
            </a:r>
            <a:r>
              <a:rPr lang="cs-CZ" dirty="0" err="1"/>
              <a:t>discuss</a:t>
            </a:r>
            <a:endParaRPr lang="en-US" dirty="0"/>
          </a:p>
        </p:txBody>
      </p:sp>
      <p:sp>
        <p:nvSpPr>
          <p:cNvPr id="3" name="Zástupný symbol pro obsah 2">
            <a:extLst>
              <a:ext uri="{FF2B5EF4-FFF2-40B4-BE49-F238E27FC236}">
                <a16:creationId xmlns:a16="http://schemas.microsoft.com/office/drawing/2014/main" id="{9B25F53F-A335-4E47-88B4-A970B5931446}"/>
              </a:ext>
            </a:extLst>
          </p:cNvPr>
          <p:cNvSpPr>
            <a:spLocks noGrp="1"/>
          </p:cNvSpPr>
          <p:nvPr>
            <p:ph idx="1"/>
          </p:nvPr>
        </p:nvSpPr>
        <p:spPr/>
        <p:txBody>
          <a:bodyPr>
            <a:normAutofit/>
          </a:bodyPr>
          <a:lstStyle/>
          <a:p>
            <a:r>
              <a:rPr lang="cs-CZ" sz="2800" dirty="0"/>
              <a:t>1. T</a:t>
            </a:r>
            <a:r>
              <a:rPr lang="en-US" sz="2800" dirty="0"/>
              <a:t>he outline of country reports</a:t>
            </a:r>
          </a:p>
          <a:p>
            <a:r>
              <a:rPr lang="cs-CZ" sz="2800" dirty="0"/>
              <a:t>2. H</a:t>
            </a:r>
            <a:r>
              <a:rPr lang="en-US" sz="2800" dirty="0"/>
              <a:t>ow to analyze the survey and interviews</a:t>
            </a:r>
          </a:p>
          <a:p>
            <a:r>
              <a:rPr lang="cs-CZ" sz="2800" dirty="0"/>
              <a:t>3. H</a:t>
            </a:r>
            <a:r>
              <a:rPr lang="en-US" sz="2800" dirty="0"/>
              <a:t>ow to operationalize and measure </a:t>
            </a:r>
            <a:r>
              <a:rPr lang="en-US" sz="2800" b="1" dirty="0"/>
              <a:t>SD articulation effectiveness</a:t>
            </a:r>
          </a:p>
        </p:txBody>
      </p:sp>
    </p:spTree>
    <p:extLst>
      <p:ext uri="{BB962C8B-B14F-4D97-AF65-F5344CB8AC3E}">
        <p14:creationId xmlns:p14="http://schemas.microsoft.com/office/powerpoint/2010/main" val="412185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748629-8B92-4F9B-A726-3102430585DA}"/>
              </a:ext>
            </a:extLst>
          </p:cNvPr>
          <p:cNvSpPr>
            <a:spLocks noGrp="1"/>
          </p:cNvSpPr>
          <p:nvPr>
            <p:ph type="title"/>
          </p:nvPr>
        </p:nvSpPr>
        <p:spPr/>
        <p:txBody>
          <a:bodyPr>
            <a:normAutofit/>
          </a:bodyPr>
          <a:lstStyle/>
          <a:p>
            <a:r>
              <a:rPr lang="en-US" dirty="0"/>
              <a:t>Just to remind the research questions of our project are: </a:t>
            </a:r>
          </a:p>
        </p:txBody>
      </p:sp>
      <p:sp>
        <p:nvSpPr>
          <p:cNvPr id="3" name="Zástupný symbol pro obsah 2">
            <a:extLst>
              <a:ext uri="{FF2B5EF4-FFF2-40B4-BE49-F238E27FC236}">
                <a16:creationId xmlns:a16="http://schemas.microsoft.com/office/drawing/2014/main" id="{C2FA54AF-7E45-4714-BF77-E4E80BDFBCA8}"/>
              </a:ext>
            </a:extLst>
          </p:cNvPr>
          <p:cNvSpPr>
            <a:spLocks noGrp="1"/>
          </p:cNvSpPr>
          <p:nvPr>
            <p:ph idx="1"/>
          </p:nvPr>
        </p:nvSpPr>
        <p:spPr>
          <a:xfrm>
            <a:off x="1097279" y="2005125"/>
            <a:ext cx="10058401" cy="4023360"/>
          </a:xfrm>
        </p:spPr>
        <p:txBody>
          <a:bodyPr/>
          <a:lstStyle/>
          <a:p>
            <a:pPr>
              <a:buFont typeface="Wingdings" panose="05000000000000000000" pitchFamily="2" charset="2"/>
              <a:buChar char="q"/>
            </a:pPr>
            <a:r>
              <a:rPr lang="en-US" dirty="0"/>
              <a:t>How is social dialogue in Europe organized, at what levels, and who are the actors involved?</a:t>
            </a:r>
          </a:p>
          <a:p>
            <a:pPr>
              <a:buFont typeface="Wingdings" panose="05000000000000000000" pitchFamily="2" charset="2"/>
              <a:buChar char="q"/>
            </a:pPr>
            <a:r>
              <a:rPr lang="en-US" dirty="0"/>
              <a:t>How does </a:t>
            </a:r>
            <a:r>
              <a:rPr lang="en-US" b="1" dirty="0"/>
              <a:t>social dialogue at the European level affect decisions, outcomes and the position of actors at the national and sub-national levels, and vice versa</a:t>
            </a:r>
            <a:r>
              <a:rPr lang="en-US" dirty="0"/>
              <a:t>?</a:t>
            </a:r>
          </a:p>
          <a:p>
            <a:pPr>
              <a:buFont typeface="Wingdings" panose="05000000000000000000" pitchFamily="2" charset="2"/>
              <a:buChar char="q"/>
            </a:pPr>
            <a:r>
              <a:rPr lang="en-US" dirty="0"/>
              <a:t>What </a:t>
            </a:r>
            <a:r>
              <a:rPr lang="en-US" b="1" dirty="0"/>
              <a:t>are the determinants of an effective social dialogue articulation</a:t>
            </a:r>
            <a:r>
              <a:rPr lang="en-US" dirty="0"/>
              <a:t>?</a:t>
            </a:r>
          </a:p>
          <a:p>
            <a:pPr>
              <a:buFont typeface="Wingdings" panose="05000000000000000000" pitchFamily="2" charset="2"/>
              <a:buChar char="q"/>
            </a:pPr>
            <a:r>
              <a:rPr lang="en-US" dirty="0"/>
              <a:t>How does the experience of countries with different industrial relations traditions and models compare, and what best practices can be identified? What about different sectors?</a:t>
            </a:r>
          </a:p>
          <a:p>
            <a:pPr>
              <a:buFont typeface="Wingdings" panose="05000000000000000000" pitchFamily="2" charset="2"/>
              <a:buChar char="q"/>
            </a:pPr>
            <a:r>
              <a:rPr lang="en-US" dirty="0"/>
              <a:t>What lessons can be derived from these insights? What are the future opportunities and risks?</a:t>
            </a:r>
          </a:p>
          <a:p>
            <a:endParaRPr lang="en-US" dirty="0"/>
          </a:p>
        </p:txBody>
      </p:sp>
    </p:spTree>
    <p:extLst>
      <p:ext uri="{BB962C8B-B14F-4D97-AF65-F5344CB8AC3E}">
        <p14:creationId xmlns:p14="http://schemas.microsoft.com/office/powerpoint/2010/main" val="69292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B75D64-D4EC-4E70-99E9-5596F3C96BC9}"/>
              </a:ext>
            </a:extLst>
          </p:cNvPr>
          <p:cNvSpPr>
            <a:spLocks noGrp="1"/>
          </p:cNvSpPr>
          <p:nvPr>
            <p:ph type="title"/>
          </p:nvPr>
        </p:nvSpPr>
        <p:spPr/>
        <p:txBody>
          <a:bodyPr>
            <a:normAutofit/>
          </a:bodyPr>
          <a:lstStyle/>
          <a:p>
            <a:r>
              <a:rPr lang="en-US" dirty="0"/>
              <a:t>Operationalizing the analytical framework</a:t>
            </a:r>
          </a:p>
        </p:txBody>
      </p:sp>
      <p:sp>
        <p:nvSpPr>
          <p:cNvPr id="3" name="Zástupný symbol pro obsah 2">
            <a:extLst>
              <a:ext uri="{FF2B5EF4-FFF2-40B4-BE49-F238E27FC236}">
                <a16:creationId xmlns:a16="http://schemas.microsoft.com/office/drawing/2014/main" id="{BD73A09C-7DC8-48AF-AFDE-235488C1E52B}"/>
              </a:ext>
            </a:extLst>
          </p:cNvPr>
          <p:cNvSpPr>
            <a:spLocks noGrp="1"/>
          </p:cNvSpPr>
          <p:nvPr>
            <p:ph idx="1"/>
          </p:nvPr>
        </p:nvSpPr>
        <p:spPr>
          <a:xfrm>
            <a:off x="937481" y="1737362"/>
            <a:ext cx="10058401" cy="4023360"/>
          </a:xfrm>
        </p:spPr>
        <p:txBody>
          <a:bodyPr/>
          <a:lstStyle/>
          <a:p>
            <a:pPr lvl="0"/>
            <a:r>
              <a:rPr lang="en-US" dirty="0"/>
              <a:t>We need to understand the structure of SD (following Curry, 2016): understanding aspects of </a:t>
            </a:r>
            <a:r>
              <a:rPr lang="en-US" b="1" dirty="0"/>
              <a:t>rigidity and flexibility of the structure and relations among actors </a:t>
            </a:r>
            <a:r>
              <a:rPr lang="en-US" dirty="0"/>
              <a:t>in terms of actors´ involvement, their mutual relations and outcomes implementation</a:t>
            </a:r>
          </a:p>
          <a:p>
            <a:r>
              <a:rPr lang="en-US" dirty="0"/>
              <a:t>With this respect we distinguish: </a:t>
            </a:r>
          </a:p>
          <a:p>
            <a:pPr>
              <a:buFont typeface="Wingdings" panose="05000000000000000000" pitchFamily="2" charset="2"/>
              <a:buChar char="q"/>
            </a:pPr>
            <a:r>
              <a:rPr lang="cs-CZ" dirty="0"/>
              <a:t>  </a:t>
            </a:r>
            <a:r>
              <a:rPr lang="en-US" dirty="0"/>
              <a:t>Actors´ legitimacy in topic articulation (input legitimacy)</a:t>
            </a:r>
          </a:p>
          <a:p>
            <a:pPr>
              <a:buFont typeface="Wingdings" panose="05000000000000000000" pitchFamily="2" charset="2"/>
              <a:buChar char="q"/>
            </a:pPr>
            <a:r>
              <a:rPr lang="cs-CZ" dirty="0"/>
              <a:t>  </a:t>
            </a:r>
            <a:r>
              <a:rPr lang="en-US" dirty="0"/>
              <a:t>Actors´ legitimacy in proposing the process of implementation (throughput legitimacy) </a:t>
            </a:r>
          </a:p>
          <a:p>
            <a:pPr>
              <a:buFont typeface="Wingdings" panose="05000000000000000000" pitchFamily="2" charset="2"/>
              <a:buChar char="q"/>
            </a:pPr>
            <a:r>
              <a:rPr lang="cs-CZ" dirty="0"/>
              <a:t>  </a:t>
            </a:r>
            <a:r>
              <a:rPr lang="en-US" dirty="0"/>
              <a:t>Actors´ autonomy in the level of output enforcement (output legitimacy) </a:t>
            </a:r>
            <a:endParaRPr lang="cs-CZ" dirty="0"/>
          </a:p>
          <a:p>
            <a:pPr marL="0" indent="0">
              <a:buNone/>
            </a:pPr>
            <a:endParaRPr lang="en-US" dirty="0"/>
          </a:p>
          <a:p>
            <a:r>
              <a:rPr lang="en-US" dirty="0"/>
              <a:t>Based on these </a:t>
            </a:r>
            <a:r>
              <a:rPr lang="cs-CZ" dirty="0" err="1"/>
              <a:t>aspect</a:t>
            </a:r>
            <a:r>
              <a:rPr lang="en-US" dirty="0"/>
              <a:t>s we should define social dialogue structures at the national and EU level. </a:t>
            </a:r>
          </a:p>
          <a:p>
            <a:endParaRPr lang="en-US" dirty="0"/>
          </a:p>
        </p:txBody>
      </p:sp>
    </p:spTree>
    <p:extLst>
      <p:ext uri="{BB962C8B-B14F-4D97-AF65-F5344CB8AC3E}">
        <p14:creationId xmlns:p14="http://schemas.microsoft.com/office/powerpoint/2010/main" val="2762220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B16D5DE5-54DD-4625-B161-6841574E041A}"/>
              </a:ext>
            </a:extLst>
          </p:cNvPr>
          <p:cNvSpPr>
            <a:spLocks noGrp="1"/>
          </p:cNvSpPr>
          <p:nvPr>
            <p:ph idx="1"/>
          </p:nvPr>
        </p:nvSpPr>
        <p:spPr/>
        <p:txBody>
          <a:bodyPr/>
          <a:lstStyle/>
          <a:p>
            <a:endParaRPr lang="en-US" dirty="0"/>
          </a:p>
        </p:txBody>
      </p:sp>
      <p:graphicFrame>
        <p:nvGraphicFramePr>
          <p:cNvPr id="4" name="Diagram 3">
            <a:extLst>
              <a:ext uri="{FF2B5EF4-FFF2-40B4-BE49-F238E27FC236}">
                <a16:creationId xmlns:a16="http://schemas.microsoft.com/office/drawing/2014/main" id="{A65B79F5-3E24-4A2C-8407-7307B065C667}"/>
              </a:ext>
            </a:extLst>
          </p:cNvPr>
          <p:cNvGraphicFramePr/>
          <p:nvPr>
            <p:extLst>
              <p:ext uri="{D42A27DB-BD31-4B8C-83A1-F6EECF244321}">
                <p14:modId xmlns:p14="http://schemas.microsoft.com/office/powerpoint/2010/main" val="1660861632"/>
              </p:ext>
            </p:extLst>
          </p:nvPr>
        </p:nvGraphicFramePr>
        <p:xfrm>
          <a:off x="1097279" y="1643062"/>
          <a:ext cx="9618069" cy="4162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ové pole 2">
            <a:extLst>
              <a:ext uri="{FF2B5EF4-FFF2-40B4-BE49-F238E27FC236}">
                <a16:creationId xmlns:a16="http://schemas.microsoft.com/office/drawing/2014/main" id="{1995B451-3EAA-484B-9C50-5C22BCACD089}"/>
              </a:ext>
            </a:extLst>
          </p:cNvPr>
          <p:cNvSpPr txBox="1">
            <a:spLocks noChangeArrowheads="1"/>
          </p:cNvSpPr>
          <p:nvPr/>
        </p:nvSpPr>
        <p:spPr bwMode="auto">
          <a:xfrm>
            <a:off x="4908314" y="1693334"/>
            <a:ext cx="2202699"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Arial" panose="020B0604020202020204" pitchFamily="34" charset="0"/>
              </a:rPr>
              <a:t>Rigid structural design</a:t>
            </a:r>
          </a:p>
        </p:txBody>
      </p:sp>
      <p:sp>
        <p:nvSpPr>
          <p:cNvPr id="7" name="Textové pole 2">
            <a:extLst>
              <a:ext uri="{FF2B5EF4-FFF2-40B4-BE49-F238E27FC236}">
                <a16:creationId xmlns:a16="http://schemas.microsoft.com/office/drawing/2014/main" id="{1343BCAB-DC6B-4E28-8F8F-47B4617CFA44}"/>
              </a:ext>
            </a:extLst>
          </p:cNvPr>
          <p:cNvSpPr txBox="1">
            <a:spLocks noChangeArrowheads="1"/>
          </p:cNvSpPr>
          <p:nvPr/>
        </p:nvSpPr>
        <p:spPr bwMode="auto">
          <a:xfrm>
            <a:off x="5068113" y="5564294"/>
            <a:ext cx="2042900"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Arial" panose="020B0604020202020204" pitchFamily="34" charset="0"/>
              </a:rPr>
              <a:t>Flexible structural design</a:t>
            </a:r>
          </a:p>
        </p:txBody>
      </p:sp>
      <p:sp>
        <p:nvSpPr>
          <p:cNvPr id="8" name="Textové pole 2">
            <a:extLst>
              <a:ext uri="{FF2B5EF4-FFF2-40B4-BE49-F238E27FC236}">
                <a16:creationId xmlns:a16="http://schemas.microsoft.com/office/drawing/2014/main" id="{A96A5600-6842-4368-92FA-0EB47A5171AE}"/>
              </a:ext>
            </a:extLst>
          </p:cNvPr>
          <p:cNvSpPr txBox="1">
            <a:spLocks noGrp="1" noChangeArrowheads="1"/>
          </p:cNvSpPr>
          <p:nvPr>
            <p:ph type="title"/>
          </p:nvPr>
        </p:nvSpPr>
        <p:spPr bwMode="auto">
          <a:xfrm rot="5400000">
            <a:off x="7469586" y="3418410"/>
            <a:ext cx="1244305" cy="453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cs-CZ" sz="1800" dirty="0" err="1">
                <a:effectLst/>
                <a:latin typeface="Calibri" panose="020F0502020204030204" pitchFamily="34" charset="0"/>
                <a:ea typeface="Calibri" panose="020F0502020204030204" pitchFamily="34" charset="0"/>
                <a:cs typeface="Arial" panose="020B0604020202020204" pitchFamily="34" charset="0"/>
              </a:rPr>
              <a:t>Heterarchy</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Textové pole 2">
            <a:extLst>
              <a:ext uri="{FF2B5EF4-FFF2-40B4-BE49-F238E27FC236}">
                <a16:creationId xmlns:a16="http://schemas.microsoft.com/office/drawing/2014/main" id="{80F47C45-A1EF-499A-B9A9-1DBE0B71B4CC}"/>
              </a:ext>
            </a:extLst>
          </p:cNvPr>
          <p:cNvSpPr txBox="1">
            <a:spLocks noChangeArrowheads="1"/>
          </p:cNvSpPr>
          <p:nvPr/>
        </p:nvSpPr>
        <p:spPr bwMode="auto">
          <a:xfrm rot="16200000">
            <a:off x="2683275" y="3276600"/>
            <a:ext cx="1676400"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cs-CZ" dirty="0">
                <a:effectLst/>
                <a:latin typeface="Calibri" panose="020F0502020204030204" pitchFamily="34" charset="0"/>
                <a:ea typeface="Calibri" panose="020F0502020204030204" pitchFamily="34" charset="0"/>
                <a:cs typeface="Arial" panose="020B0604020202020204" pitchFamily="34" charset="0"/>
              </a:rPr>
              <a:t>Hierarchy</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720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E49489-0A92-4413-9EAF-BDC412A0573A}"/>
              </a:ext>
            </a:extLst>
          </p:cNvPr>
          <p:cNvSpPr>
            <a:spLocks noGrp="1"/>
          </p:cNvSpPr>
          <p:nvPr>
            <p:ph type="title"/>
          </p:nvPr>
        </p:nvSpPr>
        <p:spPr>
          <a:xfrm>
            <a:off x="687723" y="0"/>
            <a:ext cx="10058400" cy="849595"/>
          </a:xfrm>
        </p:spPr>
        <p:txBody>
          <a:bodyPr>
            <a:noAutofit/>
          </a:bodyPr>
          <a:lstStyle/>
          <a:p>
            <a:r>
              <a:rPr lang="en-US" sz="3200" b="1" dirty="0"/>
              <a:t>Forms of interactions and power relations in SD articulation</a:t>
            </a:r>
            <a:endParaRPr lang="en-US" sz="3200" dirty="0"/>
          </a:p>
        </p:txBody>
      </p:sp>
      <p:graphicFrame>
        <p:nvGraphicFramePr>
          <p:cNvPr id="10" name="Zástupný symbol pro obsah 9">
            <a:extLst>
              <a:ext uri="{FF2B5EF4-FFF2-40B4-BE49-F238E27FC236}">
                <a16:creationId xmlns:a16="http://schemas.microsoft.com/office/drawing/2014/main" id="{6C3B52DA-24FC-4AC8-92C4-4738BC42F97B}"/>
              </a:ext>
            </a:extLst>
          </p:cNvPr>
          <p:cNvGraphicFramePr>
            <a:graphicFrameLocks noGrp="1"/>
          </p:cNvGraphicFramePr>
          <p:nvPr>
            <p:ph idx="1"/>
            <p:extLst>
              <p:ext uri="{D42A27DB-BD31-4B8C-83A1-F6EECF244321}">
                <p14:modId xmlns:p14="http://schemas.microsoft.com/office/powerpoint/2010/main" val="2198027321"/>
              </p:ext>
            </p:extLst>
          </p:nvPr>
        </p:nvGraphicFramePr>
        <p:xfrm>
          <a:off x="687723" y="1011983"/>
          <a:ext cx="10816553" cy="5258382"/>
        </p:xfrm>
        <a:graphic>
          <a:graphicData uri="http://schemas.openxmlformats.org/drawingml/2006/table">
            <a:tbl>
              <a:tblPr firstRow="1" firstCol="1" bandRow="1">
                <a:tableStyleId>{5C22544A-7EE6-4342-B048-85BDC9FD1C3A}</a:tableStyleId>
              </a:tblPr>
              <a:tblGrid>
                <a:gridCol w="1554935">
                  <a:extLst>
                    <a:ext uri="{9D8B030D-6E8A-4147-A177-3AD203B41FA5}">
                      <a16:colId xmlns:a16="http://schemas.microsoft.com/office/drawing/2014/main" val="3538000490"/>
                    </a:ext>
                  </a:extLst>
                </a:gridCol>
                <a:gridCol w="1217533">
                  <a:extLst>
                    <a:ext uri="{9D8B030D-6E8A-4147-A177-3AD203B41FA5}">
                      <a16:colId xmlns:a16="http://schemas.microsoft.com/office/drawing/2014/main" val="2980448573"/>
                    </a:ext>
                  </a:extLst>
                </a:gridCol>
                <a:gridCol w="1625531">
                  <a:extLst>
                    <a:ext uri="{9D8B030D-6E8A-4147-A177-3AD203B41FA5}">
                      <a16:colId xmlns:a16="http://schemas.microsoft.com/office/drawing/2014/main" val="1197214559"/>
                    </a:ext>
                  </a:extLst>
                </a:gridCol>
                <a:gridCol w="2432481">
                  <a:extLst>
                    <a:ext uri="{9D8B030D-6E8A-4147-A177-3AD203B41FA5}">
                      <a16:colId xmlns:a16="http://schemas.microsoft.com/office/drawing/2014/main" val="3967906605"/>
                    </a:ext>
                  </a:extLst>
                </a:gridCol>
                <a:gridCol w="2229479">
                  <a:extLst>
                    <a:ext uri="{9D8B030D-6E8A-4147-A177-3AD203B41FA5}">
                      <a16:colId xmlns:a16="http://schemas.microsoft.com/office/drawing/2014/main" val="978898517"/>
                    </a:ext>
                  </a:extLst>
                </a:gridCol>
                <a:gridCol w="1756594">
                  <a:extLst>
                    <a:ext uri="{9D8B030D-6E8A-4147-A177-3AD203B41FA5}">
                      <a16:colId xmlns:a16="http://schemas.microsoft.com/office/drawing/2014/main" val="4246629553"/>
                    </a:ext>
                  </a:extLst>
                </a:gridCol>
              </a:tblGrid>
              <a:tr h="501157">
                <a:tc>
                  <a:txBody>
                    <a:bodyPr/>
                    <a:lstStyle/>
                    <a:p>
                      <a:pPr>
                        <a:lnSpc>
                          <a:spcPct val="107000"/>
                        </a:lnSpc>
                        <a:spcAft>
                          <a:spcPts val="0"/>
                        </a:spcAft>
                      </a:pPr>
                      <a:r>
                        <a:rPr lang="en-US" sz="1600" dirty="0">
                          <a:effectLst/>
                        </a:rPr>
                        <a:t>Social interaction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Form of interdependency</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Power relations</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Actors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Outcome legal legitimacy</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solidFill>
                            <a:schemeClr val="bg1"/>
                          </a:solidFill>
                          <a:effectLst/>
                        </a:rPr>
                        <a:t>Channel of the SD articulation</a:t>
                      </a:r>
                      <a:endParaRPr lang="en-US"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extLst>
                  <a:ext uri="{0D108BD9-81ED-4DB2-BD59-A6C34878D82A}">
                    <a16:rowId xmlns:a16="http://schemas.microsoft.com/office/drawing/2014/main" val="3105096058"/>
                  </a:ext>
                </a:extLst>
              </a:tr>
              <a:tr h="1130120">
                <a:tc>
                  <a:txBody>
                    <a:bodyPr/>
                    <a:lstStyle/>
                    <a:p>
                      <a:pPr>
                        <a:lnSpc>
                          <a:spcPct val="107000"/>
                        </a:lnSpc>
                        <a:spcAft>
                          <a:spcPts val="0"/>
                        </a:spcAft>
                      </a:pPr>
                      <a:r>
                        <a:rPr lang="en-US" sz="1600" dirty="0">
                          <a:effectLst/>
                        </a:rPr>
                        <a:t>Control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Vertical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Asymmetry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EU policy bodies and ESD/ESSD participants, national level governments and national level SP</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Legally binding (high)</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Top-down (or mixed)</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extLst>
                  <a:ext uri="{0D108BD9-81ED-4DB2-BD59-A6C34878D82A}">
                    <a16:rowId xmlns:a16="http://schemas.microsoft.com/office/drawing/2014/main" val="2904260230"/>
                  </a:ext>
                </a:extLst>
              </a:tr>
              <a:tr h="1107933">
                <a:tc>
                  <a:txBody>
                    <a:bodyPr/>
                    <a:lstStyle/>
                    <a:p>
                      <a:pPr>
                        <a:lnSpc>
                          <a:spcPct val="107000"/>
                        </a:lnSpc>
                        <a:spcAft>
                          <a:spcPts val="0"/>
                        </a:spcAft>
                      </a:pPr>
                      <a:r>
                        <a:rPr lang="en-US" sz="1600" dirty="0">
                          <a:effectLst/>
                        </a:rPr>
                        <a:t>Competition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Horizontal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Equalized, other soft tools of empowering important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ESD/ESSD participants, in general any form of bilateral social dialogue,</a:t>
                      </a:r>
                      <a:r>
                        <a:rPr lang="cs-CZ" sz="1600" dirty="0">
                          <a:effectLst/>
                        </a:rPr>
                        <a:t> but </a:t>
                      </a:r>
                      <a:r>
                        <a:rPr lang="cs-CZ" sz="1600" dirty="0" err="1">
                          <a:effectLst/>
                        </a:rPr>
                        <a:t>also</a:t>
                      </a:r>
                      <a:r>
                        <a:rPr lang="en-US" sz="1600" dirty="0">
                          <a:effectLst/>
                        </a:rPr>
                        <a:t> interest groups other than SP</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If there is outcome, it would have low legitimacy </a:t>
                      </a:r>
                      <a:r>
                        <a:rPr lang="cs-CZ" sz="1600" dirty="0">
                          <a:effectLst/>
                        </a:rPr>
                        <a:t>and </a:t>
                      </a:r>
                      <a:r>
                        <a:rPr lang="cs-CZ" sz="1600" dirty="0" err="1">
                          <a:effectLst/>
                        </a:rPr>
                        <a:t>further</a:t>
                      </a:r>
                      <a:r>
                        <a:rPr lang="cs-CZ" sz="1600" dirty="0">
                          <a:effectLst/>
                        </a:rPr>
                        <a:t> </a:t>
                      </a:r>
                      <a:r>
                        <a:rPr lang="cs-CZ" sz="1600" dirty="0" err="1">
                          <a:effectLst/>
                        </a:rPr>
                        <a:t>enforcement</a:t>
                      </a:r>
                      <a:r>
                        <a:rPr lang="cs-CZ" sz="1600" dirty="0">
                          <a:effectLst/>
                        </a:rPr>
                        <a:t> </a:t>
                      </a:r>
                      <a:r>
                        <a:rPr lang="cs-CZ" sz="1600" dirty="0" err="1">
                          <a:effectLst/>
                        </a:rPr>
                        <a:t>will</a:t>
                      </a:r>
                      <a:r>
                        <a:rPr lang="cs-CZ" sz="1600" dirty="0">
                          <a:effectLst/>
                        </a:rPr>
                        <a:t> </a:t>
                      </a:r>
                      <a:r>
                        <a:rPr lang="cs-CZ" sz="1600" dirty="0" err="1">
                          <a:effectLst/>
                        </a:rPr>
                        <a:t>be</a:t>
                      </a:r>
                      <a:r>
                        <a:rPr lang="cs-CZ" sz="1600" dirty="0">
                          <a:effectLst/>
                        </a:rPr>
                        <a:t> </a:t>
                      </a:r>
                      <a:r>
                        <a:rPr lang="cs-CZ" sz="1600" dirty="0" err="1">
                          <a:effectLst/>
                        </a:rPr>
                        <a:t>required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Bottom-up</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extLst>
                  <a:ext uri="{0D108BD9-81ED-4DB2-BD59-A6C34878D82A}">
                    <a16:rowId xmlns:a16="http://schemas.microsoft.com/office/drawing/2014/main" val="4051510259"/>
                  </a:ext>
                </a:extLst>
              </a:tr>
              <a:tr h="804545">
                <a:tc>
                  <a:txBody>
                    <a:bodyPr/>
                    <a:lstStyle/>
                    <a:p>
                      <a:pPr>
                        <a:lnSpc>
                          <a:spcPct val="107000"/>
                        </a:lnSpc>
                        <a:spcAft>
                          <a:spcPts val="0"/>
                        </a:spcAft>
                      </a:pPr>
                      <a:r>
                        <a:rPr lang="en-US" sz="1600" dirty="0">
                          <a:effectLst/>
                        </a:rPr>
                        <a:t>Shared values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Vertical/horizontal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Equalized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ESD/ESSD common outcome</a:t>
                      </a:r>
                      <a:r>
                        <a:rPr lang="cs-CZ" sz="1600" dirty="0">
                          <a:effectLst/>
                        </a:rPr>
                        <a:t> </a:t>
                      </a:r>
                      <a:r>
                        <a:rPr lang="cs-CZ" sz="1600" dirty="0" err="1">
                          <a:effectLst/>
                        </a:rPr>
                        <a:t>submitted</a:t>
                      </a:r>
                      <a:r>
                        <a:rPr lang="cs-CZ" sz="1600" dirty="0">
                          <a:effectLst/>
                        </a:rPr>
                        <a:t> to</a:t>
                      </a:r>
                      <a:r>
                        <a:rPr lang="en-US" sz="1600" dirty="0">
                          <a:effectLst/>
                        </a:rPr>
                        <a:t> EC implementation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High outcome legitimacy at the EU level (e.g. through autonomous implementation, or EC involvement)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Bottom-up</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extLst>
                  <a:ext uri="{0D108BD9-81ED-4DB2-BD59-A6C34878D82A}">
                    <a16:rowId xmlns:a16="http://schemas.microsoft.com/office/drawing/2014/main" val="982409734"/>
                  </a:ext>
                </a:extLst>
              </a:tr>
              <a:tr h="602286">
                <a:tc>
                  <a:txBody>
                    <a:bodyPr/>
                    <a:lstStyle/>
                    <a:p>
                      <a:pPr>
                        <a:lnSpc>
                          <a:spcPct val="107000"/>
                        </a:lnSpc>
                        <a:spcAft>
                          <a:spcPts val="0"/>
                        </a:spcAft>
                      </a:pPr>
                      <a:r>
                        <a:rPr lang="en-US" sz="1600" dirty="0">
                          <a:effectLst/>
                        </a:rPr>
                        <a:t>Interactive bargaining</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Vertical/horizontal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a:effectLst/>
                        </a:rPr>
                        <a:t>Distance diminished, equalized</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cs-CZ" sz="1600" dirty="0" err="1">
                          <a:effectLst/>
                        </a:rPr>
                        <a:t>Actors</a:t>
                      </a:r>
                      <a:r>
                        <a:rPr lang="cs-CZ" sz="1600" dirty="0">
                          <a:effectLst/>
                        </a:rPr>
                        <a:t> </a:t>
                      </a:r>
                      <a:r>
                        <a:rPr lang="cs-CZ" sz="1600" dirty="0" err="1">
                          <a:effectLst/>
                        </a:rPr>
                        <a:t>of</a:t>
                      </a:r>
                      <a:r>
                        <a:rPr lang="cs-CZ" sz="1600" dirty="0">
                          <a:effectLst/>
                        </a:rPr>
                        <a:t> c</a:t>
                      </a:r>
                      <a:r>
                        <a:rPr lang="en-US" sz="1600" dirty="0" err="1">
                          <a:effectLst/>
                        </a:rPr>
                        <a:t>ollective</a:t>
                      </a:r>
                      <a:r>
                        <a:rPr lang="en-US" sz="1600" dirty="0">
                          <a:effectLst/>
                        </a:rPr>
                        <a:t> bargaining</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Legally binding (high)</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tc>
                  <a:txBody>
                    <a:bodyPr/>
                    <a:lstStyle/>
                    <a:p>
                      <a:pPr>
                        <a:lnSpc>
                          <a:spcPct val="107000"/>
                        </a:lnSpc>
                        <a:spcAft>
                          <a:spcPts val="0"/>
                        </a:spcAft>
                      </a:pPr>
                      <a:r>
                        <a:rPr lang="en-US" sz="1600" dirty="0">
                          <a:effectLst/>
                        </a:rPr>
                        <a:t>Bottom-up/mixed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42531" marR="42531" marT="0" marB="0"/>
                </a:tc>
                <a:extLst>
                  <a:ext uri="{0D108BD9-81ED-4DB2-BD59-A6C34878D82A}">
                    <a16:rowId xmlns:a16="http://schemas.microsoft.com/office/drawing/2014/main" val="2952358968"/>
                  </a:ext>
                </a:extLst>
              </a:tr>
            </a:tbl>
          </a:graphicData>
        </a:graphic>
      </p:graphicFrame>
    </p:spTree>
    <p:extLst>
      <p:ext uri="{BB962C8B-B14F-4D97-AF65-F5344CB8AC3E}">
        <p14:creationId xmlns:p14="http://schemas.microsoft.com/office/powerpoint/2010/main" val="93036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A81BD8-0E7F-4345-9AFD-F16890EE34DC}"/>
              </a:ext>
            </a:extLst>
          </p:cNvPr>
          <p:cNvSpPr>
            <a:spLocks noGrp="1"/>
          </p:cNvSpPr>
          <p:nvPr>
            <p:ph type="title"/>
          </p:nvPr>
        </p:nvSpPr>
        <p:spPr/>
        <p:txBody>
          <a:bodyPr>
            <a:normAutofit/>
          </a:bodyPr>
          <a:lstStyle/>
          <a:p>
            <a:r>
              <a:rPr lang="en-US" dirty="0"/>
              <a:t>Channels of SD articulation (at the national and EU level separately)</a:t>
            </a:r>
          </a:p>
        </p:txBody>
      </p:sp>
      <p:sp>
        <p:nvSpPr>
          <p:cNvPr id="3" name="Zástupný symbol pro obsah 2">
            <a:extLst>
              <a:ext uri="{FF2B5EF4-FFF2-40B4-BE49-F238E27FC236}">
                <a16:creationId xmlns:a16="http://schemas.microsoft.com/office/drawing/2014/main" id="{55AAC7D9-2192-44DF-8654-EC42F48608C4}"/>
              </a:ext>
            </a:extLst>
          </p:cNvPr>
          <p:cNvSpPr>
            <a:spLocks noGrp="1"/>
          </p:cNvSpPr>
          <p:nvPr>
            <p:ph idx="1"/>
          </p:nvPr>
        </p:nvSpPr>
        <p:spPr/>
        <p:txBody>
          <a:bodyPr/>
          <a:lstStyle/>
          <a:p>
            <a:r>
              <a:rPr lang="en-US" b="1" dirty="0"/>
              <a:t>Bottom-up</a:t>
            </a:r>
            <a:r>
              <a:rPr lang="en-US" dirty="0"/>
              <a:t> form of articulation refers to the situation when the input suggestion is coming from the lower level to the higher, </a:t>
            </a:r>
            <a:r>
              <a:rPr lang="en-US" dirty="0" err="1"/>
              <a:t>e.g</a:t>
            </a:r>
            <a:r>
              <a:rPr lang="en-US" dirty="0"/>
              <a:t> from the national representatives to the EU level, or from the sector to the cross-sector level. It assumes that the actors possess independency in suggesting issues to be discussed. </a:t>
            </a:r>
          </a:p>
          <a:p>
            <a:r>
              <a:rPr lang="en-US" b="1" dirty="0"/>
              <a:t>Top-down</a:t>
            </a:r>
            <a:r>
              <a:rPr lang="en-US" dirty="0"/>
              <a:t> form of articulation expects that the impulse for the discussion is opened by the higher level institution that demands the outcome implementation at the lower levels. </a:t>
            </a:r>
          </a:p>
          <a:p>
            <a:r>
              <a:rPr lang="en-US" b="1" dirty="0"/>
              <a:t>Mixed </a:t>
            </a:r>
            <a:r>
              <a:rPr lang="en-US" dirty="0"/>
              <a:t>combine both approaches introducing to the bottom-up suggestion possibility to be implemented through top-down process.</a:t>
            </a:r>
            <a:r>
              <a:rPr lang="en-US" b="1" dirty="0"/>
              <a:t> </a:t>
            </a:r>
            <a:endParaRPr lang="en-US" dirty="0"/>
          </a:p>
          <a:p>
            <a:endParaRPr lang="en-US" dirty="0"/>
          </a:p>
        </p:txBody>
      </p:sp>
    </p:spTree>
    <p:extLst>
      <p:ext uri="{BB962C8B-B14F-4D97-AF65-F5344CB8AC3E}">
        <p14:creationId xmlns:p14="http://schemas.microsoft.com/office/powerpoint/2010/main" val="2910860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32B61-8450-4474-BB8A-1C94EF5ACC8A}"/>
              </a:ext>
            </a:extLst>
          </p:cNvPr>
          <p:cNvSpPr>
            <a:spLocks noGrp="1"/>
          </p:cNvSpPr>
          <p:nvPr>
            <p:ph type="title"/>
          </p:nvPr>
        </p:nvSpPr>
        <p:spPr/>
        <p:txBody>
          <a:bodyPr/>
          <a:lstStyle/>
          <a:p>
            <a:r>
              <a:rPr lang="cs-CZ" dirty="0"/>
              <a:t>E</a:t>
            </a:r>
            <a:r>
              <a:rPr lang="en-US" dirty="0" err="1"/>
              <a:t>ffective</a:t>
            </a:r>
            <a:r>
              <a:rPr lang="cs-CZ" dirty="0"/>
              <a:t> </a:t>
            </a:r>
            <a:r>
              <a:rPr lang="cs-CZ" dirty="0" err="1"/>
              <a:t>articulation</a:t>
            </a:r>
            <a:r>
              <a:rPr lang="en-US" dirty="0"/>
              <a:t> </a:t>
            </a:r>
            <a:r>
              <a:rPr lang="cs-CZ" dirty="0" err="1"/>
              <a:t>of</a:t>
            </a:r>
            <a:r>
              <a:rPr lang="cs-CZ" dirty="0"/>
              <a:t> </a:t>
            </a:r>
            <a:r>
              <a:rPr lang="cs-CZ" dirty="0" err="1"/>
              <a:t>social</a:t>
            </a:r>
            <a:r>
              <a:rPr lang="cs-CZ" dirty="0"/>
              <a:t> </a:t>
            </a:r>
            <a:r>
              <a:rPr lang="cs-CZ" dirty="0" err="1"/>
              <a:t>dialogue</a:t>
            </a:r>
            <a:endParaRPr lang="en-US" dirty="0"/>
          </a:p>
        </p:txBody>
      </p:sp>
      <p:sp>
        <p:nvSpPr>
          <p:cNvPr id="3" name="Zástupný symbol pro obsah 2">
            <a:extLst>
              <a:ext uri="{FF2B5EF4-FFF2-40B4-BE49-F238E27FC236}">
                <a16:creationId xmlns:a16="http://schemas.microsoft.com/office/drawing/2014/main" id="{B86F5937-4AE3-4AEE-9B24-953D2AFD0F69}"/>
              </a:ext>
            </a:extLst>
          </p:cNvPr>
          <p:cNvSpPr>
            <a:spLocks noGrp="1"/>
          </p:cNvSpPr>
          <p:nvPr>
            <p:ph idx="1"/>
          </p:nvPr>
        </p:nvSpPr>
        <p:spPr/>
        <p:txBody>
          <a:bodyPr>
            <a:normAutofit lnSpcReduction="10000"/>
          </a:bodyPr>
          <a:lstStyle/>
          <a:p>
            <a:pPr>
              <a:buFont typeface="Wingdings" panose="05000000000000000000" pitchFamily="2" charset="2"/>
              <a:buChar char="q"/>
            </a:pPr>
            <a:r>
              <a:rPr lang="cs-CZ" dirty="0"/>
              <a:t>  </a:t>
            </a:r>
            <a:r>
              <a:rPr lang="cs-CZ" b="1" dirty="0" err="1"/>
              <a:t>Actors</a:t>
            </a:r>
            <a:r>
              <a:rPr lang="cs-CZ" b="1" dirty="0"/>
              <a:t> </a:t>
            </a:r>
            <a:r>
              <a:rPr lang="cs-CZ" b="1" dirty="0" err="1"/>
              <a:t>involvement</a:t>
            </a:r>
            <a:r>
              <a:rPr lang="cs-CZ" b="1" dirty="0"/>
              <a:t> and </a:t>
            </a:r>
            <a:r>
              <a:rPr lang="cs-CZ" b="1" dirty="0" err="1"/>
              <a:t>barriers</a:t>
            </a:r>
            <a:r>
              <a:rPr lang="cs-CZ" b="1" dirty="0"/>
              <a:t> to </a:t>
            </a:r>
            <a:r>
              <a:rPr lang="cs-CZ" b="1" dirty="0" err="1"/>
              <a:t>involvement</a:t>
            </a:r>
            <a:r>
              <a:rPr lang="cs-CZ" b="1" dirty="0"/>
              <a:t> </a:t>
            </a:r>
            <a:r>
              <a:rPr lang="cs-CZ" dirty="0"/>
              <a:t>(</a:t>
            </a:r>
            <a:r>
              <a:rPr lang="cs-CZ" dirty="0" err="1"/>
              <a:t>we</a:t>
            </a:r>
            <a:r>
              <a:rPr lang="cs-CZ" dirty="0"/>
              <a:t> are </a:t>
            </a:r>
            <a:r>
              <a:rPr lang="cs-CZ" dirty="0" err="1"/>
              <a:t>getting</a:t>
            </a:r>
            <a:r>
              <a:rPr lang="cs-CZ" dirty="0"/>
              <a:t> </a:t>
            </a:r>
            <a:r>
              <a:rPr lang="cs-CZ" dirty="0" err="1"/>
              <a:t>similar</a:t>
            </a:r>
            <a:r>
              <a:rPr lang="cs-CZ" dirty="0"/>
              <a:t> </a:t>
            </a:r>
            <a:r>
              <a:rPr lang="cs-CZ" dirty="0" err="1"/>
              <a:t>results</a:t>
            </a:r>
            <a:r>
              <a:rPr lang="cs-CZ" dirty="0"/>
              <a:t> as a SPEEED </a:t>
            </a:r>
            <a:r>
              <a:rPr lang="cs-CZ" dirty="0" err="1"/>
              <a:t>project</a:t>
            </a:r>
            <a:r>
              <a:rPr lang="cs-CZ" dirty="0"/>
              <a:t>, but </a:t>
            </a:r>
            <a:r>
              <a:rPr lang="cs-CZ" dirty="0" err="1"/>
              <a:t>our</a:t>
            </a:r>
            <a:r>
              <a:rPr lang="cs-CZ" dirty="0"/>
              <a:t> </a:t>
            </a:r>
            <a:r>
              <a:rPr lang="cs-CZ" dirty="0" err="1"/>
              <a:t>focus</a:t>
            </a:r>
            <a:r>
              <a:rPr lang="cs-CZ" dirty="0"/>
              <a:t> </a:t>
            </a:r>
            <a:r>
              <a:rPr lang="cs-CZ" dirty="0" err="1"/>
              <a:t>is</a:t>
            </a:r>
            <a:r>
              <a:rPr lang="cs-CZ" dirty="0"/>
              <a:t> </a:t>
            </a:r>
            <a:r>
              <a:rPr lang="cs-CZ" dirty="0" err="1"/>
              <a:t>also</a:t>
            </a:r>
            <a:r>
              <a:rPr lang="cs-CZ" dirty="0"/>
              <a:t> on </a:t>
            </a:r>
            <a:r>
              <a:rPr lang="cs-CZ" dirty="0" err="1"/>
              <a:t>the</a:t>
            </a:r>
            <a:r>
              <a:rPr lang="cs-CZ" dirty="0"/>
              <a:t> </a:t>
            </a:r>
            <a:r>
              <a:rPr lang="cs-CZ" dirty="0" err="1"/>
              <a:t>national</a:t>
            </a:r>
            <a:r>
              <a:rPr lang="cs-CZ" dirty="0"/>
              <a:t> </a:t>
            </a:r>
            <a:r>
              <a:rPr lang="cs-CZ" dirty="0" err="1"/>
              <a:t>level</a:t>
            </a:r>
            <a:r>
              <a:rPr lang="cs-CZ" dirty="0"/>
              <a:t> </a:t>
            </a:r>
            <a:r>
              <a:rPr lang="cs-CZ" dirty="0" err="1"/>
              <a:t>involvement</a:t>
            </a:r>
            <a:r>
              <a:rPr lang="cs-CZ" dirty="0"/>
              <a:t> </a:t>
            </a:r>
            <a:r>
              <a:rPr lang="cs-CZ" dirty="0" err="1"/>
              <a:t>of</a:t>
            </a:r>
            <a:r>
              <a:rPr lang="cs-CZ" dirty="0"/>
              <a:t> </a:t>
            </a:r>
            <a:r>
              <a:rPr lang="cs-CZ" dirty="0" err="1"/>
              <a:t>social</a:t>
            </a:r>
            <a:r>
              <a:rPr lang="cs-CZ" dirty="0"/>
              <a:t> </a:t>
            </a:r>
            <a:r>
              <a:rPr lang="cs-CZ" dirty="0" err="1"/>
              <a:t>partners</a:t>
            </a:r>
            <a:r>
              <a:rPr lang="cs-CZ" dirty="0"/>
              <a:t>)</a:t>
            </a:r>
          </a:p>
          <a:p>
            <a:pPr>
              <a:buFont typeface="Wingdings" panose="05000000000000000000" pitchFamily="2" charset="2"/>
              <a:buChar char="q"/>
            </a:pPr>
            <a:r>
              <a:rPr lang="cs-CZ" dirty="0"/>
              <a:t>  </a:t>
            </a:r>
            <a:r>
              <a:rPr lang="cs-CZ" b="1" dirty="0" err="1"/>
              <a:t>Actors</a:t>
            </a:r>
            <a:r>
              <a:rPr lang="cs-CZ" b="1" dirty="0"/>
              <a:t> </a:t>
            </a:r>
            <a:r>
              <a:rPr lang="cs-CZ" b="1" dirty="0" err="1"/>
              <a:t>active</a:t>
            </a:r>
            <a:r>
              <a:rPr lang="cs-CZ" b="1" dirty="0"/>
              <a:t> </a:t>
            </a:r>
            <a:r>
              <a:rPr lang="cs-CZ" b="1" dirty="0" err="1"/>
              <a:t>participation</a:t>
            </a:r>
            <a:r>
              <a:rPr lang="cs-CZ" b="1" dirty="0"/>
              <a:t> in </a:t>
            </a:r>
            <a:r>
              <a:rPr lang="cs-CZ" b="1" dirty="0" err="1"/>
              <a:t>proposing</a:t>
            </a:r>
            <a:r>
              <a:rPr lang="cs-CZ" b="1" dirty="0"/>
              <a:t> </a:t>
            </a:r>
            <a:r>
              <a:rPr lang="cs-CZ" b="1" dirty="0" err="1"/>
              <a:t>topics</a:t>
            </a:r>
            <a:r>
              <a:rPr lang="cs-CZ" b="1" dirty="0"/>
              <a:t> </a:t>
            </a:r>
            <a:r>
              <a:rPr lang="cs-CZ" dirty="0"/>
              <a:t>(</a:t>
            </a:r>
            <a:r>
              <a:rPr lang="cs-CZ" dirty="0" err="1"/>
              <a:t>drivers</a:t>
            </a:r>
            <a:r>
              <a:rPr lang="cs-CZ" dirty="0"/>
              <a:t> </a:t>
            </a:r>
            <a:r>
              <a:rPr lang="cs-CZ" dirty="0" err="1"/>
              <a:t>of</a:t>
            </a:r>
            <a:r>
              <a:rPr lang="cs-CZ" dirty="0"/>
              <a:t> </a:t>
            </a:r>
            <a:r>
              <a:rPr lang="cs-CZ" dirty="0" err="1"/>
              <a:t>involvement</a:t>
            </a:r>
            <a:r>
              <a:rPr lang="cs-CZ" dirty="0"/>
              <a:t> – </a:t>
            </a:r>
            <a:r>
              <a:rPr lang="cs-CZ" dirty="0" err="1"/>
              <a:t>resources</a:t>
            </a:r>
            <a:r>
              <a:rPr lang="cs-CZ" dirty="0"/>
              <a:t>, </a:t>
            </a:r>
            <a:r>
              <a:rPr lang="cs-CZ" dirty="0" err="1"/>
              <a:t>topics</a:t>
            </a:r>
            <a:r>
              <a:rPr lang="cs-CZ" dirty="0"/>
              <a:t>, </a:t>
            </a:r>
            <a:r>
              <a:rPr lang="cs-CZ" dirty="0" err="1"/>
              <a:t>structures</a:t>
            </a:r>
            <a:r>
              <a:rPr lang="cs-CZ" dirty="0"/>
              <a:t> and </a:t>
            </a:r>
            <a:r>
              <a:rPr lang="cs-CZ" dirty="0" err="1"/>
              <a:t>values</a:t>
            </a:r>
            <a:r>
              <a:rPr lang="cs-CZ" dirty="0"/>
              <a:t>)</a:t>
            </a:r>
          </a:p>
          <a:p>
            <a:pPr>
              <a:buFont typeface="Wingdings" panose="05000000000000000000" pitchFamily="2" charset="2"/>
              <a:buChar char="q"/>
            </a:pPr>
            <a:r>
              <a:rPr lang="cs-CZ" dirty="0"/>
              <a:t>  </a:t>
            </a:r>
            <a:r>
              <a:rPr lang="cs-CZ" b="1" dirty="0" err="1"/>
              <a:t>Outcomes</a:t>
            </a:r>
            <a:r>
              <a:rPr lang="cs-CZ" b="1" dirty="0"/>
              <a:t> </a:t>
            </a:r>
            <a:r>
              <a:rPr lang="cs-CZ" b="1" dirty="0" err="1"/>
              <a:t>implementation</a:t>
            </a:r>
            <a:r>
              <a:rPr lang="cs-CZ" dirty="0"/>
              <a:t> (</a:t>
            </a:r>
            <a:r>
              <a:rPr lang="cs-CZ" dirty="0" err="1"/>
              <a:t>national</a:t>
            </a:r>
            <a:r>
              <a:rPr lang="cs-CZ" dirty="0"/>
              <a:t> vs. EU </a:t>
            </a:r>
            <a:r>
              <a:rPr lang="cs-CZ" dirty="0" err="1"/>
              <a:t>level</a:t>
            </a:r>
            <a:r>
              <a:rPr lang="cs-CZ" dirty="0"/>
              <a:t>, preference </a:t>
            </a:r>
            <a:r>
              <a:rPr lang="cs-CZ" dirty="0" err="1"/>
              <a:t>of</a:t>
            </a:r>
            <a:r>
              <a:rPr lang="cs-CZ" dirty="0"/>
              <a:t> </a:t>
            </a:r>
            <a:r>
              <a:rPr lang="cs-CZ" dirty="0" err="1"/>
              <a:t>binding</a:t>
            </a:r>
            <a:r>
              <a:rPr lang="cs-CZ" dirty="0"/>
              <a:t> vs. non-</a:t>
            </a:r>
            <a:r>
              <a:rPr lang="cs-CZ" dirty="0" err="1"/>
              <a:t>binding</a:t>
            </a:r>
            <a:r>
              <a:rPr lang="cs-CZ" dirty="0"/>
              <a:t> </a:t>
            </a:r>
            <a:r>
              <a:rPr lang="cs-CZ" dirty="0" err="1"/>
              <a:t>outcome</a:t>
            </a:r>
            <a:r>
              <a:rPr lang="cs-CZ" dirty="0"/>
              <a:t>)</a:t>
            </a:r>
          </a:p>
          <a:p>
            <a:pPr lvl="1">
              <a:buFont typeface="Wingdings" panose="05000000000000000000" pitchFamily="2" charset="2"/>
              <a:buChar char="q"/>
            </a:pPr>
            <a:r>
              <a:rPr lang="cs-CZ" dirty="0"/>
              <a:t>  </a:t>
            </a:r>
            <a:r>
              <a:rPr lang="en-US" dirty="0"/>
              <a:t>Hard vs. soft outcomes discussion (social partners may reveal that soft documents may be much more effective that the binding one – they may value learning from benchmarking and good practices exchanges between partners and countries)</a:t>
            </a:r>
            <a:r>
              <a:rPr lang="cs-CZ" dirty="0"/>
              <a:t> and </a:t>
            </a:r>
            <a:r>
              <a:rPr lang="cs-CZ" dirty="0" err="1"/>
              <a:t>at</a:t>
            </a:r>
            <a:r>
              <a:rPr lang="cs-CZ" dirty="0"/>
              <a:t> </a:t>
            </a:r>
            <a:r>
              <a:rPr lang="cs-CZ" dirty="0" err="1"/>
              <a:t>the</a:t>
            </a:r>
            <a:r>
              <a:rPr lang="cs-CZ" dirty="0"/>
              <a:t> </a:t>
            </a:r>
            <a:r>
              <a:rPr lang="cs-CZ" dirty="0" err="1"/>
              <a:t>same</a:t>
            </a:r>
            <a:r>
              <a:rPr lang="cs-CZ" dirty="0"/>
              <a:t> </a:t>
            </a:r>
            <a:r>
              <a:rPr lang="cs-CZ" dirty="0" err="1"/>
              <a:t>time</a:t>
            </a:r>
            <a:r>
              <a:rPr lang="cs-CZ" dirty="0"/>
              <a:t> </a:t>
            </a:r>
            <a:r>
              <a:rPr lang="cs-CZ" dirty="0" err="1"/>
              <a:t>prefere</a:t>
            </a:r>
            <a:r>
              <a:rPr lang="cs-CZ" dirty="0"/>
              <a:t> </a:t>
            </a:r>
            <a:r>
              <a:rPr lang="cs-CZ" dirty="0" err="1"/>
              <a:t>national</a:t>
            </a:r>
            <a:r>
              <a:rPr lang="cs-CZ" dirty="0"/>
              <a:t> </a:t>
            </a:r>
            <a:r>
              <a:rPr lang="cs-CZ" dirty="0" err="1"/>
              <a:t>level</a:t>
            </a:r>
            <a:r>
              <a:rPr lang="cs-CZ" dirty="0"/>
              <a:t> </a:t>
            </a:r>
            <a:r>
              <a:rPr lang="cs-CZ" dirty="0" err="1"/>
              <a:t>participation</a:t>
            </a:r>
            <a:r>
              <a:rPr lang="cs-CZ" dirty="0"/>
              <a:t> </a:t>
            </a:r>
            <a:r>
              <a:rPr lang="cs-CZ" dirty="0" err="1"/>
              <a:t>that</a:t>
            </a:r>
            <a:r>
              <a:rPr lang="cs-CZ" dirty="0"/>
              <a:t> </a:t>
            </a:r>
            <a:r>
              <a:rPr lang="cs-CZ" dirty="0" err="1"/>
              <a:t>produces</a:t>
            </a:r>
            <a:r>
              <a:rPr lang="cs-CZ" dirty="0"/>
              <a:t> more </a:t>
            </a:r>
            <a:r>
              <a:rPr lang="cs-CZ" dirty="0" err="1"/>
              <a:t>binding</a:t>
            </a:r>
            <a:r>
              <a:rPr lang="cs-CZ" dirty="0"/>
              <a:t> </a:t>
            </a:r>
            <a:r>
              <a:rPr lang="cs-CZ" dirty="0" err="1"/>
              <a:t>outcomes</a:t>
            </a:r>
            <a:endParaRPr lang="cs-CZ" dirty="0"/>
          </a:p>
          <a:p>
            <a:pPr lvl="0"/>
            <a:r>
              <a:rPr lang="cs-CZ" dirty="0"/>
              <a:t>SPEEED </a:t>
            </a:r>
            <a:r>
              <a:rPr lang="cs-CZ" dirty="0" err="1"/>
              <a:t>project</a:t>
            </a:r>
            <a:r>
              <a:rPr lang="cs-CZ" dirty="0"/>
              <a:t> </a:t>
            </a:r>
            <a:r>
              <a:rPr lang="cs-CZ" dirty="0" err="1"/>
              <a:t>is</a:t>
            </a:r>
            <a:r>
              <a:rPr lang="cs-CZ" dirty="0"/>
              <a:t> </a:t>
            </a:r>
            <a:r>
              <a:rPr lang="cs-CZ" dirty="0" err="1"/>
              <a:t>using</a:t>
            </a:r>
            <a:r>
              <a:rPr lang="cs-CZ" dirty="0"/>
              <a:t> </a:t>
            </a:r>
            <a:r>
              <a:rPr lang="cs-CZ" dirty="0" err="1"/>
              <a:t>the</a:t>
            </a:r>
            <a:r>
              <a:rPr lang="cs-CZ" dirty="0"/>
              <a:t> </a:t>
            </a:r>
            <a:r>
              <a:rPr lang="cs-CZ" dirty="0" err="1"/>
              <a:t>distinction</a:t>
            </a:r>
            <a:r>
              <a:rPr lang="cs-CZ" dirty="0"/>
              <a:t> </a:t>
            </a:r>
            <a:r>
              <a:rPr lang="cs-CZ" dirty="0" err="1"/>
              <a:t>of</a:t>
            </a:r>
            <a:r>
              <a:rPr lang="cs-CZ" dirty="0"/>
              <a:t>:</a:t>
            </a:r>
          </a:p>
          <a:p>
            <a:pPr marL="292608" lvl="1" indent="0">
              <a:buNone/>
            </a:pPr>
            <a:r>
              <a:rPr lang="en-US" b="1" dirty="0"/>
              <a:t>Effectiveness in social dialogue</a:t>
            </a:r>
            <a:r>
              <a:rPr lang="en-US" dirty="0"/>
              <a:t> </a:t>
            </a:r>
            <a:endParaRPr lang="cs-CZ" dirty="0"/>
          </a:p>
          <a:p>
            <a:pPr marL="292608" lvl="1" indent="0">
              <a:buNone/>
            </a:pPr>
            <a:r>
              <a:rPr lang="en-US" b="1" dirty="0"/>
              <a:t>Effectiveness from social dialogue</a:t>
            </a:r>
            <a:endParaRPr lang="en-US" dirty="0"/>
          </a:p>
        </p:txBody>
      </p:sp>
    </p:spTree>
    <p:extLst>
      <p:ext uri="{BB962C8B-B14F-4D97-AF65-F5344CB8AC3E}">
        <p14:creationId xmlns:p14="http://schemas.microsoft.com/office/powerpoint/2010/main" val="2965879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437472-AFD9-4C7E-B469-94DFDFC1BC08}"/>
              </a:ext>
            </a:extLst>
          </p:cNvPr>
          <p:cNvSpPr>
            <a:spLocks noGrp="1"/>
          </p:cNvSpPr>
          <p:nvPr>
            <p:ph type="title"/>
          </p:nvPr>
        </p:nvSpPr>
        <p:spPr/>
        <p:txBody>
          <a:bodyPr>
            <a:normAutofit fontScale="90000"/>
          </a:bodyPr>
          <a:lstStyle/>
          <a:p>
            <a:r>
              <a:rPr lang="en-US" dirty="0"/>
              <a:t>Evaluating SD effectiveness at particular SD level - structural and relational perspective:</a:t>
            </a:r>
          </a:p>
        </p:txBody>
      </p:sp>
      <p:sp>
        <p:nvSpPr>
          <p:cNvPr id="3" name="Zástupný symbol pro obsah 2">
            <a:extLst>
              <a:ext uri="{FF2B5EF4-FFF2-40B4-BE49-F238E27FC236}">
                <a16:creationId xmlns:a16="http://schemas.microsoft.com/office/drawing/2014/main" id="{72480E94-9A6B-48A3-A11B-7F63D7FC1A0A}"/>
              </a:ext>
            </a:extLst>
          </p:cNvPr>
          <p:cNvSpPr>
            <a:spLocks noGrp="1"/>
          </p:cNvSpPr>
          <p:nvPr>
            <p:ph idx="1"/>
          </p:nvPr>
        </p:nvSpPr>
        <p:spPr/>
        <p:txBody>
          <a:bodyPr>
            <a:normAutofit fontScale="92500" lnSpcReduction="10000"/>
          </a:bodyPr>
          <a:lstStyle/>
          <a:p>
            <a:r>
              <a:rPr lang="en-US" dirty="0"/>
              <a:t>- actor structure and capacity to engage in SD (participate in meetings regularly, suggest topics), capacity to implement outcomes</a:t>
            </a:r>
            <a:br>
              <a:rPr lang="en-US" dirty="0"/>
            </a:br>
            <a:endParaRPr lang="en-US" dirty="0"/>
          </a:p>
          <a:p>
            <a:r>
              <a:rPr lang="en-US" dirty="0"/>
              <a:t>- topics covered - (do actors feel they can successfully propose topics, the more relevant the topics are for actors the more effective SD is</a:t>
            </a:r>
          </a:p>
          <a:p>
            <a:r>
              <a:rPr lang="en-US" dirty="0"/>
              <a:t>- intensity of SD: info exchange, consultation, negotiation</a:t>
            </a:r>
            <a:br>
              <a:rPr lang="en-US" dirty="0"/>
            </a:br>
            <a:endParaRPr lang="en-US" dirty="0"/>
          </a:p>
          <a:p>
            <a:r>
              <a:rPr lang="en-US" dirty="0"/>
              <a:t>- outcomes - ability of SD to produce binding or non-binding outcomes</a:t>
            </a:r>
          </a:p>
          <a:p>
            <a:r>
              <a:rPr lang="en-US" dirty="0"/>
              <a:t>- trust-oriented </a:t>
            </a:r>
            <a:r>
              <a:rPr lang="en-US" dirty="0" err="1"/>
              <a:t>interation</a:t>
            </a:r>
            <a:r>
              <a:rPr lang="en-US" dirty="0"/>
              <a:t>: control, value sharing and interactive bargaining as form of interaction more likely to lead to outcomes. Trust is higher in value sharing and interactive bargaining than in control or competition</a:t>
            </a:r>
          </a:p>
          <a:p>
            <a:r>
              <a:rPr lang="en-US" dirty="0"/>
              <a:t>- barriers to effective SD (see Table in WP1.1)</a:t>
            </a:r>
          </a:p>
          <a:p>
            <a:endParaRPr lang="en-US" dirty="0"/>
          </a:p>
        </p:txBody>
      </p:sp>
    </p:spTree>
    <p:extLst>
      <p:ext uri="{BB962C8B-B14F-4D97-AF65-F5344CB8AC3E}">
        <p14:creationId xmlns:p14="http://schemas.microsoft.com/office/powerpoint/2010/main" val="1179701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8F4573-5A99-49DA-B6F0-0AFC2EE3FAE8}"/>
              </a:ext>
            </a:extLst>
          </p:cNvPr>
          <p:cNvSpPr>
            <a:spLocks noGrp="1"/>
          </p:cNvSpPr>
          <p:nvPr>
            <p:ph type="title"/>
          </p:nvPr>
        </p:nvSpPr>
        <p:spPr/>
        <p:txBody>
          <a:bodyPr/>
          <a:lstStyle/>
          <a:p>
            <a:r>
              <a:rPr lang="en-US" dirty="0"/>
              <a:t>Evaluating effectiveness of SD</a:t>
            </a:r>
            <a:r>
              <a:rPr lang="cs-CZ" dirty="0"/>
              <a:t> </a:t>
            </a:r>
            <a:r>
              <a:rPr lang="cs-CZ" dirty="0" err="1"/>
              <a:t>articulation</a:t>
            </a:r>
            <a:r>
              <a:rPr lang="en-US" dirty="0"/>
              <a:t> - relational perspective</a:t>
            </a:r>
          </a:p>
        </p:txBody>
      </p:sp>
      <p:sp>
        <p:nvSpPr>
          <p:cNvPr id="3" name="Zástupný symbol pro obsah 2">
            <a:extLst>
              <a:ext uri="{FF2B5EF4-FFF2-40B4-BE49-F238E27FC236}">
                <a16:creationId xmlns:a16="http://schemas.microsoft.com/office/drawing/2014/main" id="{4BE446B9-702C-43C1-A910-9E3A7155BE43}"/>
              </a:ext>
            </a:extLst>
          </p:cNvPr>
          <p:cNvSpPr>
            <a:spLocks noGrp="1"/>
          </p:cNvSpPr>
          <p:nvPr>
            <p:ph idx="1"/>
          </p:nvPr>
        </p:nvSpPr>
        <p:spPr/>
        <p:txBody>
          <a:bodyPr/>
          <a:lstStyle/>
          <a:p>
            <a:r>
              <a:rPr lang="en-US" dirty="0"/>
              <a:t>- interaction between actors from various levels: control, competition, value-sharing and interactive bargaining. control, value sharing and interactive bargaining as form of interaction more likely to lead to outcomes. Trust is higher in value sharing and interactive bargaining than in control or competition</a:t>
            </a:r>
          </a:p>
          <a:p>
            <a:r>
              <a:rPr lang="en-US" dirty="0"/>
              <a:t>- Intensity of interaction</a:t>
            </a:r>
          </a:p>
          <a:p>
            <a:r>
              <a:rPr lang="en-US" dirty="0"/>
              <a:t>- ability of actors to transpose topics from 1 level of SD to the agenda of SD at other level (measure by actors' perception and interview/survey answers)</a:t>
            </a:r>
          </a:p>
          <a:p>
            <a:r>
              <a:rPr lang="en-US" dirty="0"/>
              <a:t>- ability to implement outcomes reached at 1 SD level at other levels</a:t>
            </a:r>
          </a:p>
          <a:p>
            <a:endParaRPr lang="en-US" dirty="0"/>
          </a:p>
        </p:txBody>
      </p:sp>
    </p:spTree>
    <p:extLst>
      <p:ext uri="{BB962C8B-B14F-4D97-AF65-F5344CB8AC3E}">
        <p14:creationId xmlns:p14="http://schemas.microsoft.com/office/powerpoint/2010/main" val="3358120928"/>
      </p:ext>
    </p:extLst>
  </p:cSld>
  <p:clrMapOvr>
    <a:masterClrMapping/>
  </p:clrMapOvr>
</p:sld>
</file>

<file path=ppt/theme/theme1.xml><?xml version="1.0" encoding="utf-8"?>
<a:theme xmlns:a="http://schemas.openxmlformats.org/drawingml/2006/main" name="Motiv1">
  <a:themeElements>
    <a:clrScheme name="Retrospektiv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otiv1" id="{C3727B5A-546F-4EA0-A466-E1DB4A50CA8B}" vid="{4B21C82C-C120-4CA9-A0F9-DD1ECB395798}"/>
    </a:ext>
  </a:extLst>
</a:theme>
</file>

<file path=docProps/app.xml><?xml version="1.0" encoding="utf-8"?>
<Properties xmlns="http://schemas.openxmlformats.org/officeDocument/2006/extended-properties" xmlns:vt="http://schemas.openxmlformats.org/officeDocument/2006/docPropsVTypes">
  <Template>Motiv1</Template>
  <TotalTime>406</TotalTime>
  <Words>1052</Words>
  <Application>Microsoft Office PowerPoint</Application>
  <PresentationFormat>Širokoúhlá obrazovka</PresentationFormat>
  <Paragraphs>89</Paragraphs>
  <Slides>11</Slides>
  <Notes>0</Notes>
  <HiddenSlides>2</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Calibri Light</vt:lpstr>
      <vt:lpstr>Wingdings</vt:lpstr>
      <vt:lpstr>Motiv1</vt:lpstr>
      <vt:lpstr>Operationalizing the conceptual framework for national report  </vt:lpstr>
      <vt:lpstr>Just to remind the research questions of our project are: </vt:lpstr>
      <vt:lpstr>Operationalizing the analytical framework</vt:lpstr>
      <vt:lpstr>Heterarchy</vt:lpstr>
      <vt:lpstr>Forms of interactions and power relations in SD articulation</vt:lpstr>
      <vt:lpstr>Channels of SD articulation (at the national and EU level separately)</vt:lpstr>
      <vt:lpstr>Effective articulation of social dialogue</vt:lpstr>
      <vt:lpstr>Evaluating SD effectiveness at particular SD level - structural and relational perspective:</vt:lpstr>
      <vt:lpstr>Evaluating effectiveness of SD articulation - relational perspective</vt:lpstr>
      <vt:lpstr>Proposed structure of the national report</vt:lpstr>
      <vt:lpstr>We should discuss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Operationalizing the conceptual framework for interviews analysis and national report</dc:title>
  <dc:creator>Martiskova Monika</dc:creator>
  <cp:lastModifiedBy>Martiskova Monika</cp:lastModifiedBy>
  <cp:revision>21</cp:revision>
  <dcterms:created xsi:type="dcterms:W3CDTF">2019-02-26T21:15:43Z</dcterms:created>
  <dcterms:modified xsi:type="dcterms:W3CDTF">2019-02-28T08:09:16Z</dcterms:modified>
</cp:coreProperties>
</file>