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66" r:id="rId3"/>
  </p:sldMasterIdLst>
  <p:notesMasterIdLst>
    <p:notesMasterId r:id="rId22"/>
  </p:notesMasterIdLst>
  <p:sldIdLst>
    <p:sldId id="257" r:id="rId4"/>
    <p:sldId id="256" r:id="rId5"/>
    <p:sldId id="382" r:id="rId6"/>
    <p:sldId id="383" r:id="rId7"/>
    <p:sldId id="385" r:id="rId8"/>
    <p:sldId id="307" r:id="rId9"/>
    <p:sldId id="309" r:id="rId10"/>
    <p:sldId id="324" r:id="rId11"/>
    <p:sldId id="299" r:id="rId12"/>
    <p:sldId id="384" r:id="rId13"/>
    <p:sldId id="386" r:id="rId14"/>
    <p:sldId id="388" r:id="rId15"/>
    <p:sldId id="338" r:id="rId16"/>
    <p:sldId id="340" r:id="rId17"/>
    <p:sldId id="360" r:id="rId18"/>
    <p:sldId id="365" r:id="rId19"/>
    <p:sldId id="387" r:id="rId20"/>
    <p:sldId id="296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5840"/>
  </p:normalViewPr>
  <p:slideViewPr>
    <p:cSldViewPr snapToGrid="0">
      <p:cViewPr varScale="1">
        <p:scale>
          <a:sx n="112" d="100"/>
          <a:sy n="112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_rok_Microsoft_Excelu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Microsoft_Excelu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Microsoft_Excelu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Microsoft_Excelu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C624-EB42-B1B7-88C1349A9A00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C624-EB42-B1B7-88C1349A9A00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C624-EB42-B1B7-88C1349A9A00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C624-EB42-B1B7-88C1349A9A00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C624-EB42-B1B7-88C1349A9A00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C624-EB42-B1B7-88C1349A9A00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C624-EB42-B1B7-88C1349A9A00}"/>
              </c:ext>
            </c:extLst>
          </c:dPt>
          <c:cat>
            <c:strRef>
              <c:f>Sheet1!$A$2:$A$8</c:f>
              <c:strCache>
                <c:ptCount val="7"/>
                <c:pt idx="0">
                  <c:v>Care for a child</c:v>
                </c:pt>
                <c:pt idx="1">
                  <c:v>Care for a dependent adult</c:v>
                </c:pt>
                <c:pt idx="2">
                  <c:v>Housekeeping (cleaning, laundry, shopping, cooking)</c:v>
                </c:pt>
                <c:pt idx="3">
                  <c:v>Small repairs</c:v>
                </c:pt>
                <c:pt idx="4">
                  <c:v>Gardening</c:v>
                </c:pt>
                <c:pt idx="5">
                  <c:v>Care for pets/animals</c:v>
                </c:pt>
                <c:pt idx="6">
                  <c:v>Other (please specify)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0.13869999999999999</c:v>
                </c:pt>
                <c:pt idx="1">
                  <c:v>9.2499999999999999E-2</c:v>
                </c:pt>
                <c:pt idx="2">
                  <c:v>0.30059999999999998</c:v>
                </c:pt>
                <c:pt idx="3">
                  <c:v>0.3468</c:v>
                </c:pt>
                <c:pt idx="4">
                  <c:v>2.3099999999999999E-2</c:v>
                </c:pt>
                <c:pt idx="5">
                  <c:v>4.6199999999999998E-2</c:v>
                </c:pt>
                <c:pt idx="6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624-EB42-B1B7-88C1349A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EBAB-8549-8817-854D99D07D36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EBAB-8549-8817-854D99D07D36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EBAB-8549-8817-854D99D07D36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EBAB-8549-8817-854D99D07D36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EBAB-8549-8817-854D99D07D36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EBAB-8549-8817-854D99D07D36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EBAB-8549-8817-854D99D07D36}"/>
              </c:ext>
            </c:extLst>
          </c:dPt>
          <c:cat>
            <c:strRef>
              <c:f>Sheet1!$A$2:$A$8</c:f>
              <c:strCache>
                <c:ptCount val="7"/>
                <c:pt idx="0">
                  <c:v>Under 20</c:v>
                </c:pt>
                <c:pt idx="1">
                  <c:v>21 - 30</c:v>
                </c:pt>
                <c:pt idx="2">
                  <c:v>31 - 40</c:v>
                </c:pt>
                <c:pt idx="3">
                  <c:v>41 - 50</c:v>
                </c:pt>
                <c:pt idx="4">
                  <c:v>51 - 60</c:v>
                </c:pt>
                <c:pt idx="5">
                  <c:v>61 - 70</c:v>
                </c:pt>
                <c:pt idx="6">
                  <c:v>Over 70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5.1999999999999998E-3</c:v>
                </c:pt>
                <c:pt idx="1">
                  <c:v>0.1244</c:v>
                </c:pt>
                <c:pt idx="2">
                  <c:v>0.29020000000000001</c:v>
                </c:pt>
                <c:pt idx="3">
                  <c:v>0.3886</c:v>
                </c:pt>
                <c:pt idx="4">
                  <c:v>0.1295</c:v>
                </c:pt>
                <c:pt idx="5">
                  <c:v>3.6299999999999999E-2</c:v>
                </c:pt>
                <c:pt idx="6">
                  <c:v>2.5899999999999999E-2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BAB-8549-8817-854D99D07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FC9-E24D-9C20-87C57F56C2C2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FC9-E24D-9C20-87C57F56C2C2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FC9-E24D-9C20-87C57F56C2C2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DFC9-E24D-9C20-87C57F56C2C2}"/>
              </c:ext>
            </c:extLst>
          </c:dPt>
          <c:cat>
            <c:strRef>
              <c:f>Sheet1!$A$2:$A$5</c:f>
              <c:strCache>
                <c:ptCount val="4"/>
                <c:pt idx="0">
                  <c:v>Female</c:v>
                </c:pt>
                <c:pt idx="1">
                  <c:v>Male</c:v>
                </c:pt>
                <c:pt idx="2">
                  <c:v>Other</c:v>
                </c:pt>
                <c:pt idx="3">
                  <c:v>Do not want to respond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0.72919999999999996</c:v>
                </c:pt>
                <c:pt idx="1">
                  <c:v>0.2344</c:v>
                </c:pt>
                <c:pt idx="2">
                  <c:v>1.5599999999999999E-2</c:v>
                </c:pt>
                <c:pt idx="3">
                  <c:v>2.0799999999999999E-2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C9-E24D-9C20-87C57F56C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There are sufficient public services outside the household available - no services in the household are needed</c:v>
                </c:pt>
                <c:pt idx="1">
                  <c:v>I cannot afford any such services</c:v>
                </c:pt>
                <c:pt idx="2">
                  <c:v>I have looked for some services but could not find any</c:v>
                </c:pt>
                <c:pt idx="3">
                  <c:v>It is too complicated to use personal and household services or hire somebody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7.6899999999999996E-2</c:v>
                </c:pt>
                <c:pt idx="1">
                  <c:v>5.1299999999999998E-2</c:v>
                </c:pt>
                <c:pt idx="2">
                  <c:v>0.4103</c:v>
                </c:pt>
                <c:pt idx="3">
                  <c:v>0.16220000000000001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BB4B-A27E-4D2F0249EC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507CB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There are sufficient public services outside the household available - no services in the household are needed</c:v>
                </c:pt>
                <c:pt idx="1">
                  <c:v>I cannot afford any such services</c:v>
                </c:pt>
                <c:pt idx="2">
                  <c:v>I have looked for some services but could not find any</c:v>
                </c:pt>
                <c:pt idx="3">
                  <c:v>It is too complicated to use personal and household services or hire somebody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0.17949999999999999</c:v>
                </c:pt>
                <c:pt idx="1">
                  <c:v>0.2051</c:v>
                </c:pt>
                <c:pt idx="2">
                  <c:v>0.28210000000000002</c:v>
                </c:pt>
                <c:pt idx="3">
                  <c:v>0.18920000000000001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2-BB4B-A27E-4D2F0249EC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disagree nor agree</c:v>
                </c:pt>
              </c:strCache>
            </c:strRef>
          </c:tx>
          <c:spPr>
            <a:solidFill>
              <a:srgbClr val="F9BE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There are sufficient public services outside the household available - no services in the household are needed</c:v>
                </c:pt>
                <c:pt idx="1">
                  <c:v>I cannot afford any such services</c:v>
                </c:pt>
                <c:pt idx="2">
                  <c:v>I have looked for some services but could not find any</c:v>
                </c:pt>
                <c:pt idx="3">
                  <c:v>It is too complicated to use personal and household services or hire somebody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0.4103</c:v>
                </c:pt>
                <c:pt idx="1">
                  <c:v>0.28210000000000002</c:v>
                </c:pt>
                <c:pt idx="2">
                  <c:v>0.23080000000000001</c:v>
                </c:pt>
                <c:pt idx="3">
                  <c:v>0.43240000000000001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2-BB4B-A27E-4D2F0249EC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6BC8CD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There are sufficient public services outside the household available - no services in the household are needed</c:v>
                </c:pt>
                <c:pt idx="1">
                  <c:v>I cannot afford any such services</c:v>
                </c:pt>
                <c:pt idx="2">
                  <c:v>I have looked for some services but could not find any</c:v>
                </c:pt>
                <c:pt idx="3">
                  <c:v>It is too complicated to use personal and household services or hire somebody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0.2051</c:v>
                </c:pt>
                <c:pt idx="1">
                  <c:v>0.28210000000000002</c:v>
                </c:pt>
                <c:pt idx="2">
                  <c:v>7.6899999999999996E-2</c:v>
                </c:pt>
                <c:pt idx="3">
                  <c:v>0.16220000000000001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C2-BB4B-A27E-4D2F0249EC9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FF8B4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There are sufficient public services outside the household available - no services in the household are needed</c:v>
                </c:pt>
                <c:pt idx="1">
                  <c:v>I cannot afford any such services</c:v>
                </c:pt>
                <c:pt idx="2">
                  <c:v>I have looked for some services but could not find any</c:v>
                </c:pt>
                <c:pt idx="3">
                  <c:v>It is too complicated to use personal and household services or hire somebody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0.12820000000000001</c:v>
                </c:pt>
                <c:pt idx="1">
                  <c:v>0.17949999999999999</c:v>
                </c:pt>
                <c:pt idx="2">
                  <c:v>0</c:v>
                </c:pt>
                <c:pt idx="3">
                  <c:v>5.4100000000000002E-2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C2-BB4B-A27E-4D2F0249E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sk-SK"/>
          </a:p>
        </c:txPr>
        <c:crossAx val="206802733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 b="0">
              <a:solidFill>
                <a:srgbClr val="7F7F7F"/>
              </a:solidFill>
            </a:defRPr>
          </a:pPr>
          <a:endParaRPr lang="sk-S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85561-DF64-D643-9A24-A72E9B5705DC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73E6-99EA-FF48-8F02-8248C497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6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8E0FF-9577-9D4F-A6C6-E75C9B993A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55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8E0FF-9577-9D4F-A6C6-E75C9B993A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8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8E0FF-9577-9D4F-A6C6-E75C9B993A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7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B7B1934-8C7D-4689-AC5B-B01BDC84D8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Just transtion in Slovak automotive industry</a:t>
            </a:r>
          </a:p>
        </p:txBody>
      </p:sp>
    </p:spTree>
    <p:extLst>
      <p:ext uri="{BB962C8B-B14F-4D97-AF65-F5344CB8AC3E}">
        <p14:creationId xmlns:p14="http://schemas.microsoft.com/office/powerpoint/2010/main" val="39352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8C9D4-1F8D-AD77-8C2F-4AB4C08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178A65-5D7C-4EC7-3CA6-C10286FEA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C5CE4D-7C27-915D-104F-D0452D52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5084-08DF-EA42-84CB-539A9B344E3E}" type="datetime1">
              <a:rPr lang="sk-SK" smtClean="0"/>
              <a:t>25.7.2023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A527D2-3599-0ABE-9CEA-D5003CDB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EEEA19F-2FC8-37F3-09D3-2E426E7E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47512-6413-A3D6-B4C2-D906A91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67AFCE2-F2AF-2BE7-07C3-016D48497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21435E-C741-7FB2-BACF-0D00383D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2CB0-3111-BA41-B183-F9097997D218}" type="datetime1">
              <a:rPr lang="sk-SK" smtClean="0"/>
              <a:t>25.7.2023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D2C0BB-F38D-087F-8835-7141819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581169-7F40-A5F0-C778-DC6909E6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6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3492F54-9404-3C12-7EA4-B613A0FA7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2CC8497-3B7C-8BCB-1140-293B7784A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8CAAB90-DC15-4CC4-72C8-11EE9B23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BA07-6076-6747-AC5B-0848880E4225}" type="datetime1">
              <a:rPr lang="sk-SK" smtClean="0"/>
              <a:t>25.7.2023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38E01A7-3A42-D4BD-37C5-96CD97FC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7C1F8-6254-6732-F907-71420218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0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107528"/>
            <a:ext cx="10972800" cy="7316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15" y="1340107"/>
            <a:ext cx="10972800" cy="4758684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29" y="836559"/>
            <a:ext cx="10972800" cy="3196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99" y="6415823"/>
            <a:ext cx="10972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5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107528"/>
            <a:ext cx="10972800" cy="7316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15" y="1340107"/>
            <a:ext cx="10972800" cy="4758684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29" y="836559"/>
            <a:ext cx="10972800" cy="3196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99" y="6415823"/>
            <a:ext cx="10972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1992" y="3326145"/>
            <a:ext cx="10383003" cy="1646307"/>
          </a:xfrm>
        </p:spPr>
        <p:txBody>
          <a:bodyPr anchor="b">
            <a:norm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style (only changes made to the parent slide will be reflected in the app)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54883" y="4972051"/>
            <a:ext cx="3917951" cy="514349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slide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984EA-3574-957B-CBB9-81D1F0C18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91" y="6415823"/>
            <a:ext cx="1045238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1870" y="4852525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73051" y="3113001"/>
            <a:ext cx="10972800" cy="1143000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73051" y="4211512"/>
            <a:ext cx="5145616" cy="374649"/>
          </a:xfrm>
        </p:spPr>
        <p:txBody>
          <a:bodyPr/>
          <a:lstStyle>
            <a:lvl2pPr marL="6351" indent="0">
              <a:buNone/>
              <a:defRPr sz="2133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81870" y="5397121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DF05C82-1244-9CA3-984A-2EEF32F79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435" y="6415823"/>
            <a:ext cx="10808784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107528"/>
            <a:ext cx="10972800" cy="774857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3427" y="888467"/>
            <a:ext cx="7110008" cy="332192"/>
          </a:xfrm>
        </p:spPr>
        <p:txBody>
          <a:bodyPr/>
          <a:lstStyle/>
          <a:p>
            <a:pPr lvl="0"/>
            <a:r>
              <a:rPr lang="en-US" dirty="0"/>
              <a:t>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FE2B938-E785-E802-7A9A-5AD4FEF60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570" y="6415823"/>
            <a:ext cx="1092512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3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4978400" y="347663"/>
            <a:ext cx="6096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dobe Caslon Pro" charset="0"/>
                <a:cs typeface="Adobe Caslon Pro" charset="0"/>
              </a:rPr>
              <a:t>Authors’ workshop, July 6-7 2015, St. Petersburg</a:t>
            </a: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D81EF3-7A85-6648-A8D4-15F57F6DA952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06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09601" y="504825"/>
            <a:ext cx="321521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dobe Caslon Pro" charset="0"/>
                <a:cs typeface="Adobe Caslon Pro" charset="0"/>
              </a:rPr>
              <a:t>Authors’ workshop, July 6-7 2015, St. Petersburg</a:t>
            </a: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1125538"/>
            <a:ext cx="10972800" cy="0"/>
          </a:xfrm>
          <a:prstGeom prst="line">
            <a:avLst/>
          </a:prstGeom>
          <a:ln w="6350"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357E88-3D9C-C24B-8EFF-1F44010FB12C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08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444C15-4CC6-634E-A1FA-6B5A33D9F56E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1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E2354-744B-CD49-B318-9D4E4245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2B9057-A839-ED39-2747-F298E6F0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F9149F-1E5C-C82D-6C96-1B9C0404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387A-8DB9-054B-B307-D96A1E7AE112}" type="datetime1">
              <a:rPr lang="sk-SK" smtClean="0"/>
              <a:t>25.7.2023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05722C4-4A78-C2FF-DA52-C8118DEB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8308A3-0FD0-8F2B-3E9C-9D02D612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69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EF8A02-ABF1-A446-BF15-8478A1F8D30D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75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A6C3CE-C21A-8945-8080-9F62EB29F605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9F3EA7-2D39-ED46-92B0-F568970FE90F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7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9ED9F-B379-6F44-9BCD-B59AE6FE41E3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9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5A391E-92EB-D44B-B3E2-EDFCFBB28D53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4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B224F6-25C9-D440-9555-47379A4DB3FE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60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02A0E-AED9-5D4D-B96E-9688113A8D26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47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1EFD79-8147-AF4B-843A-D89CDEEE8308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83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70FB-7D09-440F-8832-9399FFB8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E821-E5C9-4E1B-9FF4-17452EA6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6264-475D-4A2A-97CC-AAA9341A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42D7-0147-417E-ABC4-5B7EFCCB5993}" type="datetimeFigureOut">
              <a:rPr lang="sk-SK" smtClean="0"/>
              <a:t>25.7.2023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309EA-ECDC-49CF-9EB3-BF18917F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24D70-9F2E-4602-ADE0-05D1B229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367-4299-407E-98E3-3509480370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54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F88C9-5D3E-46BB-908D-AA458FF5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7D322B-BE98-256C-3BF8-3DF7564C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13B720-C11C-40BD-1ACB-036DB077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9DA-B5C4-9F43-8F87-C1355D4C2281}" type="datetime1">
              <a:rPr lang="sk-SK" smtClean="0"/>
              <a:t>25.7.2023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4275AD-4266-0341-657E-2227DFF8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3698D7-DAF7-63E1-BE71-A2B487B5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44BEE-F13A-1399-7864-870C867B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24496A-C20E-2A77-96C0-5495FF77F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3FBCB0D-A9CF-5CD6-3186-8854C1700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3B96D7-BF5F-3B31-15E3-07A20E48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7E59-ECCA-1946-A87D-06CEE8E0FFB6}" type="datetime1">
              <a:rPr lang="sk-SK" smtClean="0"/>
              <a:t>25.7.2023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E79164E-B859-2F16-0071-FA160CB9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FC9F611-FAC9-3EDA-1265-97FD62A6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5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9CE27-33EE-79B2-858F-FCCB658A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448200-E89F-D854-F807-6F98DF48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D40A71E-C19A-1A39-B046-2C8E13569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92C16E-B84E-CB4B-B894-5539B093F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605D1F2-6F9B-182D-2491-745F0B6C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9CCBC8C-5D1B-1ABD-5DF6-AD2D8AD0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E9E0-F9DB-0D4C-B7CC-05535188B934}" type="datetime1">
              <a:rPr lang="sk-SK" smtClean="0"/>
              <a:t>25.7.2023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36366A4-B84B-0D00-0938-BFFC1929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5142F9F-4F83-34F3-4C12-A096DC65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1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C9B73-7DCD-0A20-C714-4F7215AA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FBAFDDA-B519-3D6A-C8BA-D7215354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9E2-B13E-B44B-9B75-AC9CBA85E7FF}" type="datetime1">
              <a:rPr lang="sk-SK" smtClean="0"/>
              <a:t>25.7.2023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F2B6B71-D9DD-1380-FE47-D330A5D7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F1CC19A-CEE7-E6A0-408B-59FDA8CA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8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2BB32D-DAD9-617D-8BC8-C5B03D4C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E3FB-95D0-6541-9541-29CC01EA9A51}" type="datetime1">
              <a:rPr lang="sk-SK" smtClean="0"/>
              <a:t>25.7.2023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043EDB9-7B8F-CB02-3D10-0BE6B0B9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0C4FEF4-AD46-4747-BEA5-FC45D172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4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234D8-B9CD-0177-693C-D733F949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6525A1-FF5D-0D42-0C9C-62B23A1F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0185F-EB03-CEF8-A1BA-542BC0BA6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1F5FA72-BCBC-ED30-0D25-8A7C1218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157-5A7C-834B-ADE5-4EB8ED9E029D}" type="datetime1">
              <a:rPr lang="sk-SK" smtClean="0"/>
              <a:t>25.7.2023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72D2E7E-E89C-E4AA-76A6-08B1D390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B7C0080-E104-12A9-D640-223D6682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0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ACEA5-901F-9483-BD6B-6C2CB1F8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3325350-C5D6-A4B3-99F5-D60E112C2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BFF4AC-41E1-1E96-4DD8-DD16DD8CB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091908-5414-C777-9720-DB6E473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499A-2859-4145-BA85-8FF9A921C619}" type="datetime1">
              <a:rPr lang="sk-SK" smtClean="0"/>
              <a:t>25.7.2023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3758D7A-0AE3-317C-BD49-0E2BEC4A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BFB4B17-47C4-DFA3-A747-87E1EDD0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537E50B-30CD-09ED-C154-E950C3D6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E780FF-831E-D42E-F6CC-BA4DB9F1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3B1AFB-F6F7-1856-4CDA-E84B94F84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F17C-5F90-0844-9AB3-D2ECB48C480D}" type="datetime1">
              <a:rPr lang="sk-SK" smtClean="0"/>
              <a:t>25.7.2023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742BC9-BEB7-F420-321D-F50FD46F5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PERHOUSE, Monthly meeting JUNE 2023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E1523E-157E-CB88-D8EF-7313FAECD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769A-346D-CD4D-9756-3E2C7EC35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15" y="360688"/>
            <a:ext cx="109728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427" y="888467"/>
            <a:ext cx="7110008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02" y="6420102"/>
            <a:ext cx="8347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FE218-D8C1-4598-C115-912209DA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98" y="6415822"/>
            <a:ext cx="109727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4D9909-091C-864B-A8F4-BA83F1185105}" type="slidenum">
              <a:rPr lang="sk-SK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599E6-2860-2913-2381-A0FB1DF4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575" y="1859272"/>
            <a:ext cx="9144000" cy="2387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 household services in Central and Eastern European Countries: Improving working conditions and services through industrial relations</a:t>
            </a:r>
            <a:br>
              <a:rPr lang="en-GB" sz="28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PERHOUSE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9B9822-7BED-41A6-9C13-235084ECD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221" y="4555657"/>
            <a:ext cx="9144000" cy="1655762"/>
          </a:xfrm>
        </p:spPr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Monthly meeting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28 June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2023,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online</a:t>
            </a:r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002B7FE-4A0E-3DC0-F7AC-EAF3D1B6F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38631" r="5073" b="30281"/>
          <a:stretch/>
        </p:blipFill>
        <p:spPr bwMode="auto">
          <a:xfrm>
            <a:off x="248162" y="293187"/>
            <a:ext cx="7238793" cy="1716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975E1C5-D818-E453-9BEE-564D412CAF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33513" r="22336" b="28181"/>
          <a:stretch/>
        </p:blipFill>
        <p:spPr bwMode="auto">
          <a:xfrm>
            <a:off x="7344007" y="293187"/>
            <a:ext cx="4350689" cy="1566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Obrázok 5" descr="European Union | Donor institutions | Sightsavers">
            <a:extLst>
              <a:ext uri="{FF2B5EF4-FFF2-40B4-BE49-F238E27FC236}">
                <a16:creationId xmlns:a16="http://schemas.microsoft.com/office/drawing/2014/main" id="{A0F55FC0-097F-FA64-C8D4-D9A62B76B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18173" r="24414" b="21238"/>
          <a:stretch/>
        </p:blipFill>
        <p:spPr bwMode="auto">
          <a:xfrm>
            <a:off x="1524000" y="5440574"/>
            <a:ext cx="1261310" cy="846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6AF998AA-D74A-7669-2C29-91220E9CCCAD}"/>
              </a:ext>
            </a:extLst>
          </p:cNvPr>
          <p:cNvSpPr txBox="1"/>
          <p:nvPr/>
        </p:nvSpPr>
        <p:spPr>
          <a:xfrm>
            <a:off x="2785310" y="5774020"/>
            <a:ext cx="7261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project is funded by the European Union;</a:t>
            </a:r>
            <a:r>
              <a:rPr lang="en-GB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Ref. </a:t>
            </a:r>
            <a:r>
              <a:rPr lang="en-GB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101052340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F70DF-995C-78EA-CBC6-DCC372FB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GB" dirty="0"/>
              <a:t>Social dialogue survey – state of art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8A01424-6A39-18D2-E667-1552F543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4924A4C-81B3-44C2-3F41-4A2588B7F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5" t="9891" r="25048" b="23577"/>
          <a:stretch/>
        </p:blipFill>
        <p:spPr>
          <a:xfrm>
            <a:off x="586740" y="998202"/>
            <a:ext cx="5246676" cy="535814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ED24516-D19E-3019-229F-9F52F3C76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12" t="22832" r="8112"/>
          <a:stretch/>
        </p:blipFill>
        <p:spPr>
          <a:xfrm>
            <a:off x="6012180" y="1462088"/>
            <a:ext cx="5676901" cy="43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B6CF8-BA68-BFA3-314F-390B80F0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Interviews with national stakeholders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FAA4488-CD6D-79ED-CA43-938FCB073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/>
              <a:t>Methodological note and interview topics</a:t>
            </a:r>
          </a:p>
          <a:p>
            <a:pPr lvl="1"/>
            <a:r>
              <a:rPr lang="en-GB" sz="1800" b="1" kern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Exploring the engagement in social/civil dialogue in the PHS </a:t>
            </a:r>
            <a:endParaRPr lang="sk-SK" sz="1800" b="1" kern="0" dirty="0"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en-GB" sz="1800" b="1" kern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Identification and addressing the challenges in PHS  by social actors</a:t>
            </a:r>
          </a:p>
          <a:p>
            <a:pPr lvl="1"/>
            <a:r>
              <a:rPr lang="en-GB" sz="1800" b="1" kern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The interrelation to the EU-level social partners and policies in PHS</a:t>
            </a:r>
          </a:p>
          <a:p>
            <a:pPr lvl="1"/>
            <a:r>
              <a:rPr lang="en-GB" sz="1800" b="1" kern="0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21 – 23 Q</a:t>
            </a:r>
            <a:endParaRPr lang="en-GB" dirty="0"/>
          </a:p>
          <a:p>
            <a:r>
              <a:rPr lang="en-GB" dirty="0"/>
              <a:t>Draft commented – comments addressed – finalised</a:t>
            </a:r>
          </a:p>
          <a:p>
            <a:r>
              <a:rPr lang="en-GB" dirty="0"/>
              <a:t>Supporting letter and informed consent (adjust)</a:t>
            </a:r>
          </a:p>
          <a:p>
            <a:r>
              <a:rPr lang="en-GB" dirty="0"/>
              <a:t>Translations (?)</a:t>
            </a:r>
          </a:p>
          <a:p>
            <a:r>
              <a:rPr lang="en-GB" dirty="0"/>
              <a:t>Contact database </a:t>
            </a:r>
          </a:p>
          <a:p>
            <a:r>
              <a:rPr lang="en-GB" dirty="0"/>
              <a:t>First experiences? </a:t>
            </a:r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CFA7BB8-C408-7D8B-FBE4-035EA744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</p:spTree>
    <p:extLst>
      <p:ext uri="{BB962C8B-B14F-4D97-AF65-F5344CB8AC3E}">
        <p14:creationId xmlns:p14="http://schemas.microsoft.com/office/powerpoint/2010/main" val="388279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B6CF8-BA68-BFA3-314F-390B80F0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Interviews with national stakeholders – first experiences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FAA4488-CD6D-79ED-CA43-938FCB073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Some of the partners already managed first interviews</a:t>
            </a:r>
          </a:p>
          <a:p>
            <a:r>
              <a:rPr lang="en-GB" dirty="0"/>
              <a:t>The interview guide is too structured – some of the wording is too complicated -  partners can adjust and simplify, use it only as a guide, change the order of the questions/topics, but keep the structure of the summary  </a:t>
            </a:r>
          </a:p>
          <a:p>
            <a:r>
              <a:rPr lang="en-GB" dirty="0"/>
              <a:t>Respondents have a tendency to focus on their personal experiences fist – give them floor, but have in mind that we look for the organisation’s attitudes and standpoint</a:t>
            </a:r>
          </a:p>
          <a:p>
            <a:r>
              <a:rPr lang="en-GB" dirty="0"/>
              <a:t>The personal experiences can be used as an additional findings/stories similar to the focus  groups</a:t>
            </a:r>
          </a:p>
          <a:p>
            <a:r>
              <a:rPr lang="en-GB" dirty="0"/>
              <a:t>In the summary  (max. 1 page/interview) – for each of the 3 topics, only the most relevant findings to be included, 1 – 2 paragraphs for the purpose of the comparative report </a:t>
            </a:r>
          </a:p>
          <a:p>
            <a:endParaRPr lang="en-GB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CFA7BB8-C408-7D8B-FBE4-035EA744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</p:spTree>
    <p:extLst>
      <p:ext uri="{BB962C8B-B14F-4D97-AF65-F5344CB8AC3E}">
        <p14:creationId xmlns:p14="http://schemas.microsoft.com/office/powerpoint/2010/main" val="389904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7584191C-168A-7AB7-1615-E4E31B3F56F3}"/>
              </a:ext>
            </a:extLst>
          </p:cNvPr>
          <p:cNvGraphicFramePr>
            <a:graphicFrameLocks noGrp="1"/>
          </p:cNvGraphicFramePr>
          <p:nvPr/>
        </p:nvGraphicFramePr>
        <p:xfrm>
          <a:off x="177430" y="220189"/>
          <a:ext cx="11837139" cy="6492261"/>
        </p:xfrm>
        <a:graphic>
          <a:graphicData uri="http://schemas.openxmlformats.org/drawingml/2006/table">
            <a:tbl>
              <a:tblPr firstRow="1" firstCol="1" bandRow="1"/>
              <a:tblGrid>
                <a:gridCol w="3014028">
                  <a:extLst>
                    <a:ext uri="{9D8B030D-6E8A-4147-A177-3AD203B41FA5}">
                      <a16:colId xmlns:a16="http://schemas.microsoft.com/office/drawing/2014/main" val="4176191740"/>
                    </a:ext>
                  </a:extLst>
                </a:gridCol>
                <a:gridCol w="373321">
                  <a:extLst>
                    <a:ext uri="{9D8B030D-6E8A-4147-A177-3AD203B41FA5}">
                      <a16:colId xmlns:a16="http://schemas.microsoft.com/office/drawing/2014/main" val="257308692"/>
                    </a:ext>
                  </a:extLst>
                </a:gridCol>
                <a:gridCol w="349076">
                  <a:extLst>
                    <a:ext uri="{9D8B030D-6E8A-4147-A177-3AD203B41FA5}">
                      <a16:colId xmlns:a16="http://schemas.microsoft.com/office/drawing/2014/main" val="2053433648"/>
                    </a:ext>
                  </a:extLst>
                </a:gridCol>
                <a:gridCol w="350693">
                  <a:extLst>
                    <a:ext uri="{9D8B030D-6E8A-4147-A177-3AD203B41FA5}">
                      <a16:colId xmlns:a16="http://schemas.microsoft.com/office/drawing/2014/main" val="1417669762"/>
                    </a:ext>
                  </a:extLst>
                </a:gridCol>
                <a:gridCol w="349076">
                  <a:extLst>
                    <a:ext uri="{9D8B030D-6E8A-4147-A177-3AD203B41FA5}">
                      <a16:colId xmlns:a16="http://schemas.microsoft.com/office/drawing/2014/main" val="3881458963"/>
                    </a:ext>
                  </a:extLst>
                </a:gridCol>
                <a:gridCol w="349076">
                  <a:extLst>
                    <a:ext uri="{9D8B030D-6E8A-4147-A177-3AD203B41FA5}">
                      <a16:colId xmlns:a16="http://schemas.microsoft.com/office/drawing/2014/main" val="1407469212"/>
                    </a:ext>
                  </a:extLst>
                </a:gridCol>
                <a:gridCol w="353119">
                  <a:extLst>
                    <a:ext uri="{9D8B030D-6E8A-4147-A177-3AD203B41FA5}">
                      <a16:colId xmlns:a16="http://schemas.microsoft.com/office/drawing/2014/main" val="576109911"/>
                    </a:ext>
                  </a:extLst>
                </a:gridCol>
                <a:gridCol w="353119">
                  <a:extLst>
                    <a:ext uri="{9D8B030D-6E8A-4147-A177-3AD203B41FA5}">
                      <a16:colId xmlns:a16="http://schemas.microsoft.com/office/drawing/2014/main" val="847724041"/>
                    </a:ext>
                  </a:extLst>
                </a:gridCol>
                <a:gridCol w="353119">
                  <a:extLst>
                    <a:ext uri="{9D8B030D-6E8A-4147-A177-3AD203B41FA5}">
                      <a16:colId xmlns:a16="http://schemas.microsoft.com/office/drawing/2014/main" val="2050493322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180526378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235997763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333111988"/>
                    </a:ext>
                  </a:extLst>
                </a:gridCol>
                <a:gridCol w="379783">
                  <a:extLst>
                    <a:ext uri="{9D8B030D-6E8A-4147-A177-3AD203B41FA5}">
                      <a16:colId xmlns:a16="http://schemas.microsoft.com/office/drawing/2014/main" val="828413339"/>
                    </a:ext>
                  </a:extLst>
                </a:gridCol>
                <a:gridCol w="378169">
                  <a:extLst>
                    <a:ext uri="{9D8B030D-6E8A-4147-A177-3AD203B41FA5}">
                      <a16:colId xmlns:a16="http://schemas.microsoft.com/office/drawing/2014/main" val="2135978976"/>
                    </a:ext>
                  </a:extLst>
                </a:gridCol>
                <a:gridCol w="379783">
                  <a:extLst>
                    <a:ext uri="{9D8B030D-6E8A-4147-A177-3AD203B41FA5}">
                      <a16:colId xmlns:a16="http://schemas.microsoft.com/office/drawing/2014/main" val="2330805275"/>
                    </a:ext>
                  </a:extLst>
                </a:gridCol>
                <a:gridCol w="379783">
                  <a:extLst>
                    <a:ext uri="{9D8B030D-6E8A-4147-A177-3AD203B41FA5}">
                      <a16:colId xmlns:a16="http://schemas.microsoft.com/office/drawing/2014/main" val="703731373"/>
                    </a:ext>
                  </a:extLst>
                </a:gridCol>
                <a:gridCol w="378169">
                  <a:extLst>
                    <a:ext uri="{9D8B030D-6E8A-4147-A177-3AD203B41FA5}">
                      <a16:colId xmlns:a16="http://schemas.microsoft.com/office/drawing/2014/main" val="3835989338"/>
                    </a:ext>
                  </a:extLst>
                </a:gridCol>
                <a:gridCol w="378169">
                  <a:extLst>
                    <a:ext uri="{9D8B030D-6E8A-4147-A177-3AD203B41FA5}">
                      <a16:colId xmlns:a16="http://schemas.microsoft.com/office/drawing/2014/main" val="3568465104"/>
                    </a:ext>
                  </a:extLst>
                </a:gridCol>
                <a:gridCol w="379783">
                  <a:extLst>
                    <a:ext uri="{9D8B030D-6E8A-4147-A177-3AD203B41FA5}">
                      <a16:colId xmlns:a16="http://schemas.microsoft.com/office/drawing/2014/main" val="3977492559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912314669"/>
                    </a:ext>
                  </a:extLst>
                </a:gridCol>
                <a:gridCol w="379783">
                  <a:extLst>
                    <a:ext uri="{9D8B030D-6E8A-4147-A177-3AD203B41FA5}">
                      <a16:colId xmlns:a16="http://schemas.microsoft.com/office/drawing/2014/main" val="1783506933"/>
                    </a:ext>
                  </a:extLst>
                </a:gridCol>
                <a:gridCol w="379783">
                  <a:extLst>
                    <a:ext uri="{9D8B030D-6E8A-4147-A177-3AD203B41FA5}">
                      <a16:colId xmlns:a16="http://schemas.microsoft.com/office/drawing/2014/main" val="3605380352"/>
                    </a:ext>
                  </a:extLst>
                </a:gridCol>
                <a:gridCol w="379783">
                  <a:extLst>
                    <a:ext uri="{9D8B030D-6E8A-4147-A177-3AD203B41FA5}">
                      <a16:colId xmlns:a16="http://schemas.microsoft.com/office/drawing/2014/main" val="1867816388"/>
                    </a:ext>
                  </a:extLst>
                </a:gridCol>
                <a:gridCol w="378169">
                  <a:extLst>
                    <a:ext uri="{9D8B030D-6E8A-4147-A177-3AD203B41FA5}">
                      <a16:colId xmlns:a16="http://schemas.microsoft.com/office/drawing/2014/main" val="2862388240"/>
                    </a:ext>
                  </a:extLst>
                </a:gridCol>
                <a:gridCol w="315139">
                  <a:extLst>
                    <a:ext uri="{9D8B030D-6E8A-4147-A177-3AD203B41FA5}">
                      <a16:colId xmlns:a16="http://schemas.microsoft.com/office/drawing/2014/main" val="2568386324"/>
                    </a:ext>
                  </a:extLst>
                </a:gridCol>
              </a:tblGrid>
              <a:tr h="2010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75"/>
                        </a:spcAft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" algn="ctr">
                        <a:lnSpc>
                          <a:spcPct val="107000"/>
                        </a:lnSpc>
                      </a:pPr>
                      <a:r>
                        <a:rPr lang="en-GB" sz="14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0">
                  <a:txBody>
                    <a:bodyPr/>
                    <a:lstStyle/>
                    <a:p>
                      <a:pPr marL="1189355" algn="ctr">
                        <a:lnSpc>
                          <a:spcPct val="107000"/>
                        </a:lnSpc>
                      </a:pPr>
                      <a:r>
                        <a:rPr lang="en-GB" sz="1000" b="0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MONTHS</a:t>
                      </a:r>
                      <a:r>
                        <a:rPr lang="en-GB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05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>
                      <a:noFill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57762"/>
                  </a:ext>
                </a:extLst>
              </a:tr>
              <a:tr h="2844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1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4140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M2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635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635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635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635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62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18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00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83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937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937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56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56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65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02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30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940" algn="ctr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70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78917"/>
                  </a:ext>
                </a:extLst>
              </a:tr>
              <a:tr h="198094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08/22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09/22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10/22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11/22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12/22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12/23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01/24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02/24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03/24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04/24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05/24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06/24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</a:pPr>
                      <a:r>
                        <a:rPr lang="en-GB" sz="9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07/24</a:t>
                      </a:r>
                      <a:endParaRPr lang="sk-SK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492326"/>
                  </a:ext>
                </a:extLst>
              </a:tr>
              <a:tr h="198094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WP1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907420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A1.1 Management and communication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923203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A1.2 Kick-off meeting (Slovakia)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28233"/>
                  </a:ext>
                </a:extLst>
              </a:tr>
              <a:tr h="188882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A1.3 Interim project meeting (online)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511145"/>
                  </a:ext>
                </a:extLst>
              </a:tr>
              <a:tr h="190975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A1.4 Online progress meetings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324370"/>
                  </a:ext>
                </a:extLst>
              </a:tr>
              <a:tr h="188882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A1.5 Quality control and reporting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78707"/>
                  </a:ext>
                </a:extLst>
              </a:tr>
              <a:tr h="190975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WP2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450147"/>
                  </a:ext>
                </a:extLst>
              </a:tr>
              <a:tr h="188882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A2.1 Literature review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715890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A2.2 Comparative data evidence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507271"/>
                  </a:ext>
                </a:extLst>
              </a:tr>
              <a:tr h="269291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A2.3 Conceptual and analytical framework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78642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WP3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202127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A3.1 EU level interviews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331727"/>
                  </a:ext>
                </a:extLst>
              </a:tr>
              <a:tr h="200189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A3.2 Online demand survey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82318"/>
                  </a:ext>
                </a:extLst>
              </a:tr>
              <a:tr h="340291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A3.3 Online survey among PHS stakeholders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62312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WP4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97041"/>
                  </a:ext>
                </a:extLst>
              </a:tr>
              <a:tr h="215266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A4.1 Preparation of case studies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27040"/>
                  </a:ext>
                </a:extLst>
              </a:tr>
              <a:tr h="215266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A4.2 Preparation of national policy briefs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272611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A4.3 Focus groups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37537"/>
                  </a:ext>
                </a:extLst>
              </a:tr>
              <a:tr h="199351"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WP5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171953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A5.1 Comparative report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222634"/>
                  </a:ext>
                </a:extLst>
              </a:tr>
              <a:tr h="215266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A5.2 Comparative policy brief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09122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WP6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08459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6.1 Project website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4627"/>
                  </a:ext>
                </a:extLst>
              </a:tr>
              <a:tr h="201027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6.2 National policy workshops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048304"/>
                  </a:ext>
                </a:extLst>
              </a:tr>
              <a:tr h="198094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6.3 Final conference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173211"/>
                  </a:ext>
                </a:extLst>
              </a:tr>
              <a:tr h="188882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6.4 Documentaries – national results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847340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6.5 Documentary – comparative results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95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050" b="1">
                          <a:solidFill>
                            <a:srgbClr val="575757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6.6 Country leaflets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A95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</a:pPr>
                      <a:r>
                        <a:rPr lang="en-GB" sz="7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7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k-SK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49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64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ťuholník 8">
            <a:extLst>
              <a:ext uri="{FF2B5EF4-FFF2-40B4-BE49-F238E27FC236}">
                <a16:creationId xmlns:a16="http://schemas.microsoft.com/office/drawing/2014/main" id="{A2C82F70-9EC6-5F11-48F7-73C933FA4B76}"/>
              </a:ext>
            </a:extLst>
          </p:cNvPr>
          <p:cNvSpPr/>
          <p:nvPr/>
        </p:nvSpPr>
        <p:spPr>
          <a:xfrm>
            <a:off x="180475" y="3186684"/>
            <a:ext cx="2009274" cy="190435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Arial"/>
                <a:cs typeface="Arial"/>
              </a:rPr>
              <a:t>Work packages and deliverables III.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AD329258-F0EE-5D8E-3C17-7C624D61EDC9}"/>
              </a:ext>
            </a:extLst>
          </p:cNvPr>
          <p:cNvGraphicFramePr>
            <a:graphicFrameLocks noGrp="1"/>
          </p:cNvGraphicFramePr>
          <p:nvPr/>
        </p:nvGraphicFramePr>
        <p:xfrm>
          <a:off x="2189749" y="921827"/>
          <a:ext cx="9452810" cy="5711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544">
                  <a:extLst>
                    <a:ext uri="{9D8B030D-6E8A-4147-A177-3AD203B41FA5}">
                      <a16:colId xmlns:a16="http://schemas.microsoft.com/office/drawing/2014/main" val="1803968031"/>
                    </a:ext>
                  </a:extLst>
                </a:gridCol>
                <a:gridCol w="7134542">
                  <a:extLst>
                    <a:ext uri="{9D8B030D-6E8A-4147-A177-3AD203B41FA5}">
                      <a16:colId xmlns:a16="http://schemas.microsoft.com/office/drawing/2014/main" val="2295933862"/>
                    </a:ext>
                  </a:extLst>
                </a:gridCol>
                <a:gridCol w="855362">
                  <a:extLst>
                    <a:ext uri="{9D8B030D-6E8A-4147-A177-3AD203B41FA5}">
                      <a16:colId xmlns:a16="http://schemas.microsoft.com/office/drawing/2014/main" val="2135116105"/>
                    </a:ext>
                  </a:extLst>
                </a:gridCol>
                <a:gridCol w="855362">
                  <a:extLst>
                    <a:ext uri="{9D8B030D-6E8A-4147-A177-3AD203B41FA5}">
                      <a16:colId xmlns:a16="http://schemas.microsoft.com/office/drawing/2014/main" val="3613193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x-none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DUE  DATE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09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u="none" strike="noStrike">
                          <a:effectLst/>
                          <a:latin typeface="+mn-lt"/>
                        </a:rPr>
                        <a:t> </a:t>
                      </a:r>
                      <a:endParaRPr lang="x-none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 NAME OF THE DELIVERABLE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 month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Calendar month 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334189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n-lt"/>
                        </a:rPr>
                        <a:t>WP1: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 management and coordination </a:t>
                      </a: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x-none" sz="1400" u="none" strike="noStrike">
                          <a:effectLst/>
                          <a:latin typeface="+mn-lt"/>
                        </a:rPr>
                        <a:t> 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44092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D1.1. </a:t>
                      </a:r>
                      <a:r>
                        <a:rPr lang="sk-SK" sz="1400" b="1" kern="1200" dirty="0" err="1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Kick-off</a:t>
                      </a:r>
                      <a:r>
                        <a:rPr lang="sk-SK" sz="14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</a:t>
                      </a:r>
                      <a:r>
                        <a:rPr lang="sk-SK" sz="14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(Bratislava, Slovakia) </a:t>
                      </a:r>
                      <a:endParaRPr lang="sk-SK" sz="14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7554" marT="33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M1 (M3)</a:t>
                      </a:r>
                      <a:endParaRPr lang="x-none" sz="1400" b="1" i="0" u="none" strike="noStrike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10/22</a:t>
                      </a:r>
                      <a:endParaRPr lang="x-none" sz="1400" b="1" i="0" u="none" strike="noStrike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670392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D.1.2.</a:t>
                      </a:r>
                      <a:r>
                        <a:rPr lang="sk-SK" sz="14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Interim </a:t>
                      </a:r>
                      <a:r>
                        <a:rPr lang="sk-SK" sz="1400" b="1" kern="1200" dirty="0" err="1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</a:t>
                      </a:r>
                      <a:r>
                        <a:rPr lang="sk-SK" sz="14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(online) </a:t>
                      </a:r>
                      <a:endParaRPr lang="sk-SK" sz="14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M10</a:t>
                      </a:r>
                      <a:endParaRPr lang="x-none" sz="1400" b="1" i="0" u="none" strike="noStrike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5/23</a:t>
                      </a:r>
                      <a:endParaRPr lang="x-none" sz="1400" b="1" i="0" u="none" strike="noStrike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923377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D1.3. 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</a:t>
                      </a:r>
                      <a:r>
                        <a:rPr lang="sk-S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questionnaire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7/24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096261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D.1.4.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Reports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CELSI</a:t>
                      </a:r>
                      <a:endParaRPr lang="sk-SK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M12, M24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7/23, 7/24</a:t>
                      </a:r>
                      <a:endParaRPr lang="x-none" sz="14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67067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n-lt"/>
                        </a:rPr>
                        <a:t>WP2: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Analytical framework </a:t>
                      </a: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145845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D2.1.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conceptualization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PHS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CEE 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7/23</a:t>
                      </a:r>
                      <a:endParaRPr lang="sk-SK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M6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1/23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79780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D2.2. 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Metholodogical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interviews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groups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outlines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sk-SK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</a:t>
                      </a:r>
                      <a:r>
                        <a:rPr lang="sk-SK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7/23</a:t>
                      </a:r>
                    </a:p>
                  </a:txBody>
                  <a:tcPr marL="3078" marR="32176" marT="2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M6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1/23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936240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WP3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sk-SK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Stakeholders</a:t>
                      </a:r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views</a:t>
                      </a:r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96247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D3.1 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</a:t>
                      </a:r>
                      <a:r>
                        <a:rPr lang="sk-S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views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study 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M18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1/24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68239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D3.2. </a:t>
                      </a:r>
                      <a:r>
                        <a:rPr lang="sk-S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brief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sk-S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views</a:t>
                      </a:r>
                      <a:r>
                        <a:rPr lang="sk-S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M18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1/24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218867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n-lt"/>
                        </a:rPr>
                        <a:t>WP4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case studies </a:t>
                      </a: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1063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D4.1 </a:t>
                      </a:r>
                      <a:r>
                        <a:rPr lang="sk-SK" sz="1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  <a:r>
                        <a:rPr lang="sk-SK" sz="1400" b="1" kern="1200" dirty="0" err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  <a:r>
                        <a:rPr lang="sk-SK" sz="1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sk-SK" sz="1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6 CEE </a:t>
                      </a:r>
                      <a:r>
                        <a:rPr lang="sk-SK" sz="1400" b="1" kern="1200" dirty="0" err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sk-SK" sz="1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k-SK" sz="14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M18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1/24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089916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D4.2 </a:t>
                      </a:r>
                      <a:r>
                        <a:rPr lang="sk-SK" sz="1400" b="1" kern="1200" dirty="0" err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  <a:r>
                        <a:rPr lang="sk-SK" sz="1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briefs</a:t>
                      </a:r>
                      <a:r>
                        <a:rPr lang="sk-SK" sz="1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6 CEE </a:t>
                      </a:r>
                      <a:r>
                        <a:rPr lang="sk-SK" sz="1400" b="1" kern="1200" dirty="0" err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sk-SK" sz="1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k-SK" sz="14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M18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1/24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151333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WP5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</a:pPr>
                      <a:r>
                        <a:rPr lang="sk-SK" sz="1400" b="1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Comparative</a:t>
                      </a:r>
                      <a:r>
                        <a:rPr lang="sk-SK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report </a:t>
                      </a: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819288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D5.1 Comparative report 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M20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3/24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57192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D5.2 Comparative policy brief 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M20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3/24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59617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WP6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sk-SK" sz="1400" b="1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Dissemination</a:t>
                      </a:r>
                      <a:endParaRPr lang="sk-SK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009777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D6.1 Project website 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7/24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8265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D6.2 National policy workshops  (6 countries)</a:t>
                      </a:r>
                      <a:endParaRPr lang="sk-SK" sz="14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M16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11/23</a:t>
                      </a:r>
                      <a:endParaRPr lang="x-none" sz="1400" b="1" i="0" u="none" strike="noStrike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91267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D6.3 Final online conference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M23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6/24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409939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D6.4 Interactive video documentaries (6 countries, 1 comparative) </a:t>
                      </a:r>
                    </a:p>
                  </a:txBody>
                  <a:tcPr marL="3078" marR="32176" marT="2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M23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6/24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82206"/>
                  </a:ext>
                </a:extLst>
              </a:tr>
              <a:tr h="98867"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D6.5 Country leaflets on PHS sector (in national language and EN; for 6 countries) 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" marR="32176" marT="2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M17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12/23</a:t>
                      </a:r>
                      <a:endParaRPr lang="x-none" sz="1400" b="0" i="0" u="none" strike="noStrike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2811" marR="2811" marT="2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902974"/>
                  </a:ext>
                </a:extLst>
              </a:tr>
            </a:tbl>
          </a:graphicData>
        </a:graphic>
      </p:graphicFrame>
      <p:sp>
        <p:nvSpPr>
          <p:cNvPr id="2" name="BlokTextu 1">
            <a:extLst>
              <a:ext uri="{FF2B5EF4-FFF2-40B4-BE49-F238E27FC236}">
                <a16:creationId xmlns:a16="http://schemas.microsoft.com/office/drawing/2014/main" id="{ECB9BFDC-359A-D95F-CB43-0F11A8B35D98}"/>
              </a:ext>
            </a:extLst>
          </p:cNvPr>
          <p:cNvSpPr txBox="1"/>
          <p:nvPr/>
        </p:nvSpPr>
        <p:spPr>
          <a:xfrm>
            <a:off x="2189749" y="342204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Arial"/>
                <a:cs typeface="Arial"/>
              </a:rPr>
              <a:t>DELIVERABLES AND DEADLINES </a:t>
            </a:r>
          </a:p>
        </p:txBody>
      </p:sp>
    </p:spTree>
    <p:extLst>
      <p:ext uri="{BB962C8B-B14F-4D97-AF65-F5344CB8AC3E}">
        <p14:creationId xmlns:p14="http://schemas.microsoft.com/office/powerpoint/2010/main" val="378287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321B8-B652-463F-43F2-ECB3143F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255"/>
            <a:ext cx="10972800" cy="1143000"/>
          </a:xfrm>
        </p:spPr>
        <p:txBody>
          <a:bodyPr/>
          <a:lstStyle/>
          <a:p>
            <a:pPr algn="l"/>
            <a:r>
              <a:rPr lang="sk-SK" sz="3200" dirty="0" err="1">
                <a:solidFill>
                  <a:srgbClr val="941100"/>
                </a:solidFill>
              </a:rPr>
              <a:t>Deliverables</a:t>
            </a:r>
            <a:r>
              <a:rPr lang="sk-SK" sz="3200" dirty="0">
                <a:solidFill>
                  <a:srgbClr val="941100"/>
                </a:solidFill>
              </a:rPr>
              <a:t> </a:t>
            </a:r>
            <a:r>
              <a:rPr lang="sk-SK" sz="3200" dirty="0" err="1">
                <a:solidFill>
                  <a:srgbClr val="941100"/>
                </a:solidFill>
              </a:rPr>
              <a:t>due</a:t>
            </a:r>
            <a:r>
              <a:rPr lang="sk-SK" sz="3200" dirty="0">
                <a:solidFill>
                  <a:srgbClr val="941100"/>
                </a:solidFill>
              </a:rPr>
              <a:t> to 7/2023</a:t>
            </a:r>
            <a:br>
              <a:rPr lang="sk-SK" sz="3200" dirty="0">
                <a:solidFill>
                  <a:srgbClr val="941100"/>
                </a:solidFill>
              </a:rPr>
            </a:br>
            <a:r>
              <a:rPr lang="sk-SK" sz="3200" dirty="0">
                <a:solidFill>
                  <a:srgbClr val="941100"/>
                </a:solidFill>
              </a:rPr>
              <a:t> </a:t>
            </a:r>
          </a:p>
        </p:txBody>
      </p:sp>
      <p:pic>
        <p:nvPicPr>
          <p:cNvPr id="17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C045DC9-E9E6-E81A-B7D9-8AD754D94E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E06EB66C-9F63-68BE-AE43-6BAC7828D261}"/>
              </a:ext>
            </a:extLst>
          </p:cNvPr>
          <p:cNvSpPr txBox="1"/>
          <p:nvPr/>
        </p:nvSpPr>
        <p:spPr>
          <a:xfrm>
            <a:off x="1197927" y="6212719"/>
            <a:ext cx="61902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Project No. 101052340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28EE8F4-D2CF-5C6E-E4D3-8FFDF928B8DC}"/>
              </a:ext>
            </a:extLst>
          </p:cNvPr>
          <p:cNvSpPr txBox="1"/>
          <p:nvPr/>
        </p:nvSpPr>
        <p:spPr>
          <a:xfrm>
            <a:off x="478472" y="1405255"/>
            <a:ext cx="10454144" cy="4402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3152" marR="0" indent="0" algn="l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D2.1.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conceptualization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of PHS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CEE</a:t>
            </a:r>
          </a:p>
          <a:p>
            <a:pPr marL="73152">
              <a:lnSpc>
                <a:spcPct val="107000"/>
              </a:lnSpc>
            </a:pP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paper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is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based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on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FFC000"/>
                </a:solidFill>
                <a:effectLst/>
                <a:latin typeface="ArialMT"/>
              </a:rPr>
              <a:t>literature</a:t>
            </a:r>
            <a:r>
              <a:rPr lang="sk-SK" sz="1800" dirty="0">
                <a:solidFill>
                  <a:srgbClr val="FFC000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FFC000"/>
                </a:solidFill>
                <a:effectLst/>
                <a:latin typeface="ArialMT"/>
              </a:rPr>
              <a:t>review</a:t>
            </a:r>
            <a:r>
              <a:rPr lang="sk-SK" sz="1800" dirty="0">
                <a:solidFill>
                  <a:srgbClr val="FFC000"/>
                </a:solidFill>
                <a:effectLst/>
                <a:latin typeface="ArialMT"/>
              </a:rPr>
              <a:t> 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and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will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encompass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all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main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findings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and </a:t>
            </a:r>
          </a:p>
          <a:p>
            <a:pPr marL="73152">
              <a:lnSpc>
                <a:spcPct val="107000"/>
              </a:lnSpc>
            </a:pP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set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PHS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sector's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central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concept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and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future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analysis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.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aim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of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working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paper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is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to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provide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</a:p>
          <a:p>
            <a:pPr marL="73152">
              <a:lnSpc>
                <a:spcPct val="107000"/>
              </a:lnSpc>
            </a:pP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a </a:t>
            </a:r>
            <a:r>
              <a:rPr lang="sk-SK" sz="1800" dirty="0" err="1">
                <a:solidFill>
                  <a:srgbClr val="FFC000"/>
                </a:solidFill>
                <a:effectLst/>
                <a:latin typeface="ArialMT"/>
              </a:rPr>
              <a:t>comprehensive</a:t>
            </a:r>
            <a:r>
              <a:rPr lang="sk-SK" sz="1800" dirty="0">
                <a:solidFill>
                  <a:srgbClr val="FFC000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FFC000"/>
                </a:solidFill>
                <a:effectLst/>
                <a:latin typeface="ArialMT"/>
              </a:rPr>
              <a:t>framework</a:t>
            </a:r>
            <a:r>
              <a:rPr lang="sk-SK" sz="1800" dirty="0">
                <a:solidFill>
                  <a:srgbClr val="FFC000"/>
                </a:solidFill>
                <a:effectLst/>
                <a:latin typeface="ArialMT"/>
              </a:rPr>
              <a:t> 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of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upcoming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research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activities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of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consortium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. </a:t>
            </a:r>
          </a:p>
          <a:p>
            <a:pPr marL="73152">
              <a:lnSpc>
                <a:spcPct val="107000"/>
              </a:lnSpc>
            </a:pP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format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is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electronic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, English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language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).</a:t>
            </a:r>
            <a:endParaRPr lang="sk-SK" dirty="0">
              <a:effectLst/>
            </a:endParaRPr>
          </a:p>
          <a:p>
            <a:pPr marL="73152">
              <a:lnSpc>
                <a:spcPct val="107000"/>
              </a:lnSpc>
            </a:pPr>
            <a:endParaRPr lang="sk-SK" dirty="0">
              <a:effectLst/>
            </a:endParaRPr>
          </a:p>
          <a:p>
            <a:pPr marL="73152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D2.2.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interviews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i="0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outlines</a:t>
            </a:r>
            <a:r>
              <a:rPr lang="sk-SK" sz="18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This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deliverable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contains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all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data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collection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tools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for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the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dirty="0" err="1">
                <a:solidFill>
                  <a:srgbClr val="565656"/>
                </a:solidFill>
                <a:effectLst/>
                <a:latin typeface="ArialMT"/>
              </a:rPr>
              <a:t>tasks</a:t>
            </a:r>
            <a:r>
              <a:rPr lang="sk-SK" sz="1800" dirty="0">
                <a:solidFill>
                  <a:srgbClr val="565656"/>
                </a:solidFill>
                <a:effectLst/>
                <a:latin typeface="ArialMT"/>
              </a:rPr>
              <a:t> in WP3 and WP4: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00B050"/>
                </a:solidFill>
                <a:latin typeface="ArialMT"/>
              </a:rPr>
              <a:t>Q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uestionnaire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for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demand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survey</a:t>
            </a:r>
            <a:r>
              <a:rPr lang="sk-SK" b="1" dirty="0">
                <a:solidFill>
                  <a:srgbClr val="00B050"/>
                </a:solidFill>
                <a:latin typeface="ArialMT"/>
              </a:rPr>
              <a:t> + </a:t>
            </a:r>
            <a:r>
              <a:rPr lang="sk-SK" b="1" dirty="0" err="1">
                <a:solidFill>
                  <a:srgbClr val="00B050"/>
                </a:solidFill>
                <a:latin typeface="ArialMT"/>
              </a:rPr>
              <a:t>dissemination</a:t>
            </a:r>
            <a:r>
              <a:rPr lang="sk-SK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sk-SK" b="1" dirty="0" err="1">
                <a:solidFill>
                  <a:srgbClr val="00B050"/>
                </a:solidFill>
                <a:latin typeface="ArialMT"/>
              </a:rPr>
              <a:t>strategy</a:t>
            </a:r>
            <a:endParaRPr lang="sk-SK" sz="1800" b="1" dirty="0">
              <a:solidFill>
                <a:srgbClr val="00B050"/>
              </a:solidFill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00B050"/>
                </a:solidFill>
                <a:latin typeface="ArialMT"/>
              </a:rPr>
              <a:t>Questionnare</a:t>
            </a:r>
            <a:r>
              <a:rPr lang="sk-SK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on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social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partners</a:t>
            </a:r>
            <a:r>
              <a:rPr lang="sk-SK" sz="1800" b="1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+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dissemination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strategy</a:t>
            </a:r>
            <a:endParaRPr lang="sk-SK" sz="1800" dirty="0">
              <a:solidFill>
                <a:srgbClr val="00B050"/>
              </a:solidFill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0B050"/>
                </a:solidFill>
                <a:latin typeface="ArialMT"/>
              </a:rPr>
              <a:t>I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nterview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guide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for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 EU-level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stakeholders</a:t>
            </a:r>
            <a:r>
              <a:rPr lang="sk-SK" b="1" dirty="0">
                <a:solidFill>
                  <a:srgbClr val="00B050"/>
                </a:solidFill>
                <a:latin typeface="ArialMT"/>
              </a:rPr>
              <a:t> (CUNI)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Interview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national</a:t>
            </a:r>
            <a:r>
              <a:rPr lang="sk-SK" sz="1800" b="1" dirty="0">
                <a:solidFill>
                  <a:srgbClr val="00B050"/>
                </a:solidFill>
                <a:effectLst/>
                <a:latin typeface="ArialMT"/>
              </a:rPr>
              <a:t>-level </a:t>
            </a:r>
            <a:r>
              <a:rPr lang="sk-SK" sz="1800" b="1" dirty="0" err="1">
                <a:solidFill>
                  <a:srgbClr val="00B050"/>
                </a:solidFill>
                <a:effectLst/>
                <a:latin typeface="ArialMT"/>
              </a:rPr>
              <a:t>stakeholders</a:t>
            </a:r>
            <a:r>
              <a:rPr lang="sk-SK" b="1" dirty="0">
                <a:solidFill>
                  <a:srgbClr val="00B050"/>
                </a:solidFill>
                <a:latin typeface="ArialMT"/>
              </a:rPr>
              <a:t> </a:t>
            </a:r>
            <a:r>
              <a:rPr lang="sk-SK" b="1" dirty="0" err="1">
                <a:solidFill>
                  <a:srgbClr val="00B050"/>
                </a:solidFill>
                <a:latin typeface="ArialMT"/>
              </a:rPr>
              <a:t>guide</a:t>
            </a:r>
            <a:endParaRPr lang="sk-SK" sz="1800" b="1" dirty="0">
              <a:solidFill>
                <a:srgbClr val="00B050"/>
              </a:solidFill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Outline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of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the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national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case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studies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Three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focus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groups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b="1" dirty="0" err="1">
                <a:solidFill>
                  <a:schemeClr val="accent4"/>
                </a:solidFill>
                <a:latin typeface="ArialMT"/>
              </a:rPr>
              <a:t>scripts</a:t>
            </a:r>
            <a:r>
              <a:rPr lang="sk-SK" b="1" dirty="0">
                <a:solidFill>
                  <a:schemeClr val="accent4"/>
                </a:solidFill>
                <a:latin typeface="ArialMT"/>
              </a:rPr>
              <a:t> </a:t>
            </a:r>
            <a:r>
              <a:rPr lang="sk-SK" b="1" dirty="0" err="1">
                <a:solidFill>
                  <a:schemeClr val="accent4"/>
                </a:solidFill>
                <a:latin typeface="ArialMT"/>
              </a:rPr>
              <a:t>for</a:t>
            </a:r>
            <a:r>
              <a:rPr lang="sk-SK" b="1" dirty="0">
                <a:solidFill>
                  <a:schemeClr val="accent4"/>
                </a:solidFill>
                <a:latin typeface="ArialMT"/>
              </a:rPr>
              <a:t> PHS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workers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(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child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care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,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adult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care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, </a:t>
            </a:r>
            <a:r>
              <a:rPr lang="sk-SK" sz="1800" b="1" dirty="0" err="1">
                <a:solidFill>
                  <a:schemeClr val="accent4"/>
                </a:solidFill>
                <a:effectLst/>
                <a:latin typeface="ArialMT"/>
              </a:rPr>
              <a:t>non-care</a:t>
            </a:r>
            <a:r>
              <a:rPr lang="sk-SK" sz="1800" b="1" dirty="0">
                <a:solidFill>
                  <a:schemeClr val="accent4"/>
                </a:solidFill>
                <a:effectLst/>
                <a:latin typeface="ArialMT"/>
              </a:rPr>
              <a:t>)</a:t>
            </a:r>
          </a:p>
          <a:p>
            <a:pPr marL="73152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31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321B8-B652-463F-43F2-ECB3143F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448"/>
            <a:ext cx="10972800" cy="1143000"/>
          </a:xfrm>
        </p:spPr>
        <p:txBody>
          <a:bodyPr>
            <a:normAutofit/>
          </a:bodyPr>
          <a:lstStyle/>
          <a:p>
            <a:r>
              <a:rPr lang="sk-SK" sz="3200" dirty="0" err="1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sk-SK" sz="3200" dirty="0" err="1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3200" dirty="0" err="1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3200" dirty="0" err="1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  <a: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  <a:b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200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C045DC9-E9E6-E81A-B7D9-8AD754D94E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E06EB66C-9F63-68BE-AE43-6BAC7828D261}"/>
              </a:ext>
            </a:extLst>
          </p:cNvPr>
          <p:cNvSpPr txBox="1"/>
          <p:nvPr/>
        </p:nvSpPr>
        <p:spPr>
          <a:xfrm>
            <a:off x="1197927" y="6212719"/>
            <a:ext cx="61902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Project No. 101052340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28EE8F4-D2CF-5C6E-E4D3-8FFDF928B8DC}"/>
              </a:ext>
            </a:extLst>
          </p:cNvPr>
          <p:cNvSpPr txBox="1"/>
          <p:nvPr/>
        </p:nvSpPr>
        <p:spPr>
          <a:xfrm>
            <a:off x="1252330" y="1997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2223410-0CFE-F4D8-176F-0370832B9983}"/>
              </a:ext>
            </a:extLst>
          </p:cNvPr>
          <p:cNvSpPr txBox="1"/>
          <p:nvPr/>
        </p:nvSpPr>
        <p:spPr>
          <a:xfrm>
            <a:off x="725557" y="1701476"/>
            <a:ext cx="10366513" cy="402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National cases – national reports</a:t>
            </a:r>
          </a:p>
          <a:p>
            <a:pPr marL="73152" marR="0" indent="0" algn="l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D4.1 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6 CEE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M18/</a:t>
            </a:r>
            <a:r>
              <a:rPr lang="sk-SK" sz="1800" b="1" i="0" u="none" strike="noStrike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JAN24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max </a:t>
            </a:r>
            <a:r>
              <a:rPr lang="sk-S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max +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annexes</a:t>
            </a:r>
            <a:endParaRPr lang="sk-SK" sz="1800" b="0" i="0" u="none" strike="noStrike" kern="1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3152" marR="0" indent="0" algn="l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D4.2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briefs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6 CEE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M18/</a:t>
            </a:r>
            <a:r>
              <a:rPr lang="sk-SK" sz="1800" b="1" i="0" u="none" strike="noStrike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JAN24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(4 </a:t>
            </a:r>
            <a:r>
              <a:rPr lang="sk-SK" sz="1800" b="0" i="0" u="none" strike="noStrike" kern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sk-SK" sz="1800" b="0" i="0" u="none" strike="noStrike" kern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CELSI </a:t>
            </a:r>
            <a:r>
              <a:rPr lang="sk-SK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sk-S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drafts of the national reports + briefs –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END OF OCT 2023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D6.2 National workshops in 6 countries due to  </a:t>
            </a:r>
            <a:r>
              <a:rPr lang="en-GB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11/2023 (at the beginning of NOV)</a:t>
            </a:r>
          </a:p>
          <a:p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disseminate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6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Slovak,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Slovenian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Macedonian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Estonian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one-day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20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agenda, </a:t>
            </a:r>
            <a:r>
              <a:rPr lang="sk-SK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sk-S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list.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2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513AA-FE33-C4F4-1CCF-89A02C02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– to discus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4A64D1-85EC-E289-8E9F-8FD6B43E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online surveys will be continuing during July and August</a:t>
            </a:r>
          </a:p>
          <a:p>
            <a:r>
              <a:rPr lang="en-GB" dirty="0">
                <a:solidFill>
                  <a:srgbClr val="FF0000"/>
                </a:solidFill>
              </a:rPr>
              <a:t>Focus groups, outline, D2.1  - to be soon on drive – comments/feedback, finalising </a:t>
            </a:r>
          </a:p>
          <a:p>
            <a:r>
              <a:rPr lang="en-GB" dirty="0"/>
              <a:t>Mind the timeline</a:t>
            </a:r>
          </a:p>
          <a:p>
            <a:r>
              <a:rPr lang="en-GB" dirty="0"/>
              <a:t>Meeting in July –  scheduled upon need (request the coordinator)</a:t>
            </a:r>
          </a:p>
          <a:p>
            <a:r>
              <a:rPr lang="en-GB" dirty="0"/>
              <a:t>August  - early second week due to reporting (once the EC portal will be opened) – doodle will be provided to all.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8BE52B0-9AC3-E908-828E-74799094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</p:spTree>
    <p:extLst>
      <p:ext uri="{BB962C8B-B14F-4D97-AF65-F5344CB8AC3E}">
        <p14:creationId xmlns:p14="http://schemas.microsoft.com/office/powerpoint/2010/main" val="419638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667000" y="2895600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FF"/>
                </a:solidFill>
              </a:rPr>
              <a:t>Have a nice summer!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238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786B1BC-3DEC-D0CC-07FE-DA99C9DC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610E03E-25DD-6D77-F464-9FB8A191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Reporting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 (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Sona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Mikulíková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, CELSI)
State of art - 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surveys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 (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discussion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, 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troubleshooting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)
State of art - 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interviews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 (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discussion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 and 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troubleshooting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)
D2.1. and D2.2. - 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next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sk-SK" dirty="0" err="1">
                <a:solidFill>
                  <a:srgbClr val="3C4043"/>
                </a:solidFill>
                <a:latin typeface="Roboto" panose="02000000000000000000" pitchFamily="2" charset="0"/>
              </a:rPr>
              <a:t>steps</a:t>
            </a:r>
            <a:r>
              <a:rPr lang="sk-SK" dirty="0">
                <a:solidFill>
                  <a:srgbClr val="3C4043"/>
                </a:solidFill>
                <a:latin typeface="Roboto" panose="02000000000000000000" pitchFamily="2" charset="0"/>
              </a:rPr>
              <a:t>
AOB</a:t>
            </a:r>
            <a:br>
              <a:rPr lang="sk-SK" b="0" i="0" dirty="0">
                <a:effectLst/>
                <a:latin typeface="Roboto, Arial, sans-serif"/>
              </a:rPr>
            </a:br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E01DAD-7964-C66F-4EE2-A14ACF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PERHOUSE, Monthly meeting JUNE 2023</a:t>
            </a:r>
          </a:p>
        </p:txBody>
      </p:sp>
    </p:spTree>
    <p:extLst>
      <p:ext uri="{BB962C8B-B14F-4D97-AF65-F5344CB8AC3E}">
        <p14:creationId xmlns:p14="http://schemas.microsoft.com/office/powerpoint/2010/main" val="73027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AA33B-18B4-41E4-E8A1-EB9B8ECC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survey – number of responses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F43C771-67C6-1674-12C9-1D0B8554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graphicFrame>
        <p:nvGraphicFramePr>
          <p:cNvPr id="6" name="Table Placeholder">
            <a:extLst>
              <a:ext uri="{FF2B5EF4-FFF2-40B4-BE49-F238E27FC236}">
                <a16:creationId xmlns:a16="http://schemas.microsoft.com/office/drawing/2014/main" id="{F3408B5B-F618-7305-720C-D0273066F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647402"/>
              </p:ext>
            </p:extLst>
          </p:nvPr>
        </p:nvGraphicFramePr>
        <p:xfrm>
          <a:off x="3323073" y="1935639"/>
          <a:ext cx="4917957" cy="41757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3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1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Bulgaria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1.02%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Croatia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1.70%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Czechia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3.40%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Estonia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14.29%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Hungary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5.78%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Latvia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1.36%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Lithuania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North Macedonia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22.11%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Poland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17.69%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Romania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5.10%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Slovakia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14.97%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Slovenia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10.54%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Other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2.04%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1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294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1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AA33B-18B4-41E4-E8A1-EB9B8ECC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survey – few preliminary results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F43C771-67C6-1674-12C9-1D0B8554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B963FDA-9283-3A33-FD0A-5FBAC7020F54}"/>
              </a:ext>
            </a:extLst>
          </p:cNvPr>
          <p:cNvSpPr txBox="1">
            <a:spLocks/>
          </p:cNvSpPr>
          <p:nvPr/>
        </p:nvSpPr>
        <p:spPr>
          <a:xfrm>
            <a:off x="609600" y="2092041"/>
            <a:ext cx="10972800" cy="731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1g. Please sum up if you did or did not purchase any personal or household services in the last 5 years.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78DE771-2536-AD1D-D373-9C48475E40F4}"/>
              </a:ext>
            </a:extLst>
          </p:cNvPr>
          <p:cNvSpPr txBox="1">
            <a:spLocks/>
          </p:cNvSpPr>
          <p:nvPr/>
        </p:nvSpPr>
        <p:spPr>
          <a:xfrm>
            <a:off x="381000" y="2663849"/>
            <a:ext cx="10972800" cy="3196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     Answered: 242   Skipped: 52</a:t>
            </a:r>
          </a:p>
        </p:txBody>
      </p:sp>
      <p:graphicFrame>
        <p:nvGraphicFramePr>
          <p:cNvPr id="7" name="Table Placeholder">
            <a:extLst>
              <a:ext uri="{FF2B5EF4-FFF2-40B4-BE49-F238E27FC236}">
                <a16:creationId xmlns:a16="http://schemas.microsoft.com/office/drawing/2014/main" id="{AC5A7F39-DA75-CE82-FCEE-8EBD328AD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971228"/>
              </p:ext>
            </p:extLst>
          </p:nvPr>
        </p:nvGraphicFramePr>
        <p:xfrm>
          <a:off x="1270616" y="3581583"/>
          <a:ext cx="9333333" cy="192322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11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dirty="0"/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Yes, at least one from the list above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78.51%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190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6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No, no services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21.49%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dirty="0"/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242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3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912E4F6-FEDD-927A-2677-9ABD992A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PERHOUSE, Monthly meeting JUNE 2023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987C29-1D48-7DCF-9B84-A6B786B6E33D}"/>
              </a:ext>
            </a:extLst>
          </p:cNvPr>
          <p:cNvSpPr txBox="1">
            <a:spLocks/>
          </p:cNvSpPr>
          <p:nvPr/>
        </p:nvSpPr>
        <p:spPr>
          <a:xfrm>
            <a:off x="263726" y="274955"/>
            <a:ext cx="8229600" cy="5487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2. If you marked more than one service in the previous questions, please choose the most frequent type of service you purchased. Please mark only one type of service.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FC48FC7-5030-66F8-2801-96EB09E62EBA}"/>
              </a:ext>
            </a:extLst>
          </p:cNvPr>
          <p:cNvSpPr txBox="1">
            <a:spLocks/>
          </p:cNvSpPr>
          <p:nvPr/>
        </p:nvSpPr>
        <p:spPr>
          <a:xfrm>
            <a:off x="271912" y="821729"/>
            <a:ext cx="8229600" cy="239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Answered: 173   Skipped: 121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Chart Placeholder">
            <a:extLst>
              <a:ext uri="{FF2B5EF4-FFF2-40B4-BE49-F238E27FC236}">
                <a16:creationId xmlns:a16="http://schemas.microsoft.com/office/drawing/2014/main" id="{4F793726-4419-33BF-3598-DD9A063BB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13498"/>
              </p:ext>
            </p:extLst>
          </p:nvPr>
        </p:nvGraphicFramePr>
        <p:xfrm>
          <a:off x="539261" y="115252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57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5.1. What is your age?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Answered: 193   Skipped: 101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463041" y="1399545"/>
          <a:ext cx="9331569" cy="475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5.2. What is your sex/gender?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Answered: 192   Skipped: 102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463041" y="1399545"/>
          <a:ext cx="9331569" cy="475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5.9. Which best describes where you live?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Answered: 190   Skipped: 104</a:t>
            </a:r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/>
        </p:nvGraphicFramePr>
        <p:xfrm>
          <a:off x="1282046" y="1854464"/>
          <a:ext cx="9333333" cy="375202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11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ANSWER CHOICES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RESPONSES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dirty="0"/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big city  (more than 100 000 inhabitants)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56.84%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108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 suburb or outskirts of a big city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7.89%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town or a small city (less than 100 000 inhabitants)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22.63%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country village (up to 2000 inhabitants)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11.58%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6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farm or home in the countryside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1.05%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dirty="0"/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190</a:t>
                      </a:r>
                    </a:p>
                  </a:txBody>
                  <a:tcPr marL="121920" marR="121920" marT="60960" marB="60960"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47309" y="333962"/>
            <a:ext cx="10972800" cy="73161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3.2. There might be also other reasons why you did not purchase any personal and household services. Please rate each of the following reasons on a 5-point scale.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347309" y="1131509"/>
            <a:ext cx="10972800" cy="319617"/>
          </a:xfrm>
        </p:spPr>
        <p:txBody>
          <a:bodyPr/>
          <a:lstStyle/>
          <a:p>
            <a:r>
              <a:rPr lang="en-GB" dirty="0"/>
              <a:t>Answered: 41   Skipped: 253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65848"/>
              </p:ext>
            </p:extLst>
          </p:nvPr>
        </p:nvGraphicFramePr>
        <p:xfrm>
          <a:off x="1463041" y="1399544"/>
          <a:ext cx="9857068" cy="501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ta slides">
  <a:themeElements>
    <a:clrScheme name="Custom 93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00BF6F"/>
      </a:accent1>
      <a:accent2>
        <a:srgbClr val="507CB6"/>
      </a:accent2>
      <a:accent3>
        <a:srgbClr val="F9BE00"/>
      </a:accent3>
      <a:accent4>
        <a:srgbClr val="6BC8CD"/>
      </a:accent4>
      <a:accent5>
        <a:srgbClr val="EA854B"/>
      </a:accent5>
      <a:accent6>
        <a:srgbClr val="7D5E8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3">
    <a:dk1>
      <a:srgbClr val="333333"/>
    </a:dk1>
    <a:lt1>
      <a:sysClr val="window" lastClr="FFFFFF"/>
    </a:lt1>
    <a:dk2>
      <a:srgbClr val="666666"/>
    </a:dk2>
    <a:lt2>
      <a:srgbClr val="EEECE1"/>
    </a:lt2>
    <a:accent1>
      <a:srgbClr val="00BF6F"/>
    </a:accent1>
    <a:accent2>
      <a:srgbClr val="507CB6"/>
    </a:accent2>
    <a:accent3>
      <a:srgbClr val="F9BE00"/>
    </a:accent3>
    <a:accent4>
      <a:srgbClr val="6BC8CD"/>
    </a:accent4>
    <a:accent5>
      <a:srgbClr val="EA854B"/>
    </a:accent5>
    <a:accent6>
      <a:srgbClr val="7D5E8F"/>
    </a:accent6>
    <a:hlink>
      <a:srgbClr val="31859C"/>
    </a:hlink>
    <a:folHlink>
      <a:srgbClr val="31859C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2138</Words>
  <Application>Microsoft Macintosh PowerPoint</Application>
  <PresentationFormat>Širokouhlá</PresentationFormat>
  <Paragraphs>1008</Paragraphs>
  <Slides>18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18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Roboto</vt:lpstr>
      <vt:lpstr>Roboto, Arial, sans-serif</vt:lpstr>
      <vt:lpstr>Times New Roman</vt:lpstr>
      <vt:lpstr>Motív Office</vt:lpstr>
      <vt:lpstr>Data slides</vt:lpstr>
      <vt:lpstr>Predvolený návrh</vt:lpstr>
      <vt:lpstr>Personal and household services in Central and Eastern European Countries: Improving working conditions and services through industrial relations PERHOUSE </vt:lpstr>
      <vt:lpstr>Agenda </vt:lpstr>
      <vt:lpstr>Demand survey – number of responses</vt:lpstr>
      <vt:lpstr>Demand survey – few preliminary results</vt:lpstr>
      <vt:lpstr>Prezentácia programu PowerPoint</vt:lpstr>
      <vt:lpstr>5.1. What is your age?</vt:lpstr>
      <vt:lpstr>5.2. What is your sex/gender?</vt:lpstr>
      <vt:lpstr>5.9. Which best describes where you live?</vt:lpstr>
      <vt:lpstr> 3.2. There might be also other reasons why you did not purchase any personal and household services. Please rate each of the following reasons on a 5-point scale.</vt:lpstr>
      <vt:lpstr>Social dialogue survey – state of art</vt:lpstr>
      <vt:lpstr>Interviews with national stakeholders </vt:lpstr>
      <vt:lpstr>Interviews with national stakeholders – first experiences </vt:lpstr>
      <vt:lpstr>Prezentácia programu PowerPoint</vt:lpstr>
      <vt:lpstr>Prezentácia programu PowerPoint</vt:lpstr>
      <vt:lpstr>Deliverables due to 7/2023  </vt:lpstr>
      <vt:lpstr>Future steps  - thinking ahead (timeline, deadlines, etc.)  </vt:lpstr>
      <vt:lpstr>Next steps – to discus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and household services in Central and Eastern European Countries: Improving working conditions and services through industrial relations PERHOUSE </dc:title>
  <dc:creator>Holubova Barbora</dc:creator>
  <cp:lastModifiedBy>Holubova Barbora</cp:lastModifiedBy>
  <cp:revision>17</cp:revision>
  <dcterms:created xsi:type="dcterms:W3CDTF">2023-04-19T18:03:00Z</dcterms:created>
  <dcterms:modified xsi:type="dcterms:W3CDTF">2023-07-25T16:54:30Z</dcterms:modified>
</cp:coreProperties>
</file>