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7" r:id="rId3"/>
    <p:sldId id="345" r:id="rId4"/>
    <p:sldId id="347" r:id="rId5"/>
    <p:sldId id="348" r:id="rId6"/>
    <p:sldId id="308" r:id="rId7"/>
    <p:sldId id="363" r:id="rId8"/>
    <p:sldId id="361" r:id="rId9"/>
    <p:sldId id="367" r:id="rId10"/>
    <p:sldId id="377" r:id="rId11"/>
    <p:sldId id="366" r:id="rId12"/>
    <p:sldId id="312" r:id="rId13"/>
    <p:sldId id="368" r:id="rId14"/>
    <p:sldId id="374" r:id="rId15"/>
    <p:sldId id="369" r:id="rId16"/>
    <p:sldId id="370" r:id="rId17"/>
    <p:sldId id="371" r:id="rId18"/>
    <p:sldId id="286" r:id="rId19"/>
    <p:sldId id="288" r:id="rId20"/>
    <p:sldId id="372" r:id="rId21"/>
    <p:sldId id="373" r:id="rId22"/>
    <p:sldId id="375" r:id="rId23"/>
    <p:sldId id="376" r:id="rId24"/>
    <p:sldId id="378" r:id="rId2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327"/>
  </p:normalViewPr>
  <p:slideViewPr>
    <p:cSldViewPr snapToGrid="0">
      <p:cViewPr varScale="1">
        <p:scale>
          <a:sx n="89" d="100"/>
          <a:sy n="89" d="100"/>
        </p:scale>
        <p:origin x="1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47972-994A-EC45-BFF3-C8E68A2E7800}" type="doc">
      <dgm:prSet loTypeId="urn:microsoft.com/office/officeart/2005/8/layout/lProcess2" loCatId="" qsTypeId="urn:microsoft.com/office/officeart/2005/8/quickstyle/simple1" qsCatId="simple" csTypeId="urn:microsoft.com/office/officeart/2005/8/colors/accent0_1" csCatId="mainScheme" phldr="1"/>
      <dgm:spPr/>
      <dgm:t>
        <a:bodyPr/>
        <a:lstStyle/>
        <a:p>
          <a:endParaRPr lang="sk-SK"/>
        </a:p>
      </dgm:t>
    </dgm:pt>
    <dgm:pt modelId="{2AF5B779-0841-EB40-B85D-283C8BEA6265}">
      <dgm:prSet phldrT="[Text]"/>
      <dgm:spPr/>
      <dgm:t>
        <a:bodyPr/>
        <a:lstStyle/>
        <a:p>
          <a:r>
            <a:rPr lang="sk-SK" b="1" dirty="0" err="1"/>
            <a:t>Address</a:t>
          </a:r>
          <a:r>
            <a:rPr lang="sk-SK" b="1" dirty="0"/>
            <a:t> </a:t>
          </a:r>
          <a:r>
            <a:rPr lang="sk-SK" b="1" dirty="0" err="1"/>
            <a:t>the</a:t>
          </a:r>
          <a:r>
            <a:rPr lang="sk-SK" b="1" dirty="0"/>
            <a:t> </a:t>
          </a:r>
          <a:r>
            <a:rPr lang="sk-SK" b="1" dirty="0" err="1"/>
            <a:t>challenges</a:t>
          </a:r>
          <a:r>
            <a:rPr lang="sk-SK" b="1" dirty="0"/>
            <a:t> of </a:t>
          </a:r>
          <a:r>
            <a:rPr lang="sk-SK" b="1" dirty="0" err="1"/>
            <a:t>working</a:t>
          </a:r>
          <a:r>
            <a:rPr lang="sk-SK" b="1" dirty="0"/>
            <a:t> </a:t>
          </a:r>
          <a:r>
            <a:rPr lang="sk-SK" b="1" dirty="0" err="1"/>
            <a:t>conditions</a:t>
          </a:r>
          <a:r>
            <a:rPr lang="sk-SK" b="1" dirty="0"/>
            <a:t> </a:t>
          </a:r>
          <a:br>
            <a:rPr lang="sk-SK" dirty="0"/>
          </a:br>
          <a:endParaRPr lang="sk-SK" dirty="0"/>
        </a:p>
      </dgm:t>
    </dgm:pt>
    <dgm:pt modelId="{648A6A59-0C1A-8644-ADC3-27C5260E09A6}" type="parTrans" cxnId="{3DA60BF9-46E9-0C41-AB3C-B0E34470D06D}">
      <dgm:prSet/>
      <dgm:spPr/>
      <dgm:t>
        <a:bodyPr/>
        <a:lstStyle/>
        <a:p>
          <a:endParaRPr lang="sk-SK"/>
        </a:p>
      </dgm:t>
    </dgm:pt>
    <dgm:pt modelId="{F3A8C641-999E-8E49-9180-646910C7B000}" type="sibTrans" cxnId="{3DA60BF9-46E9-0C41-AB3C-B0E34470D06D}">
      <dgm:prSet/>
      <dgm:spPr/>
      <dgm:t>
        <a:bodyPr/>
        <a:lstStyle/>
        <a:p>
          <a:endParaRPr lang="sk-SK"/>
        </a:p>
      </dgm:t>
    </dgm:pt>
    <dgm:pt modelId="{66E5053E-7E52-714B-B4A3-8FF762B17B1E}">
      <dgm:prSet phldrT="[Text]"/>
      <dgm:spPr/>
      <dgm:t>
        <a:bodyPr/>
        <a:lstStyle/>
        <a:p>
          <a:r>
            <a:rPr lang="sk-SK" dirty="0" err="1"/>
            <a:t>Conceptualisation</a:t>
          </a:r>
          <a:endParaRPr lang="sk-SK" dirty="0"/>
        </a:p>
      </dgm:t>
    </dgm:pt>
    <dgm:pt modelId="{B330C255-83E1-6343-95C5-A8A803B751B7}" type="parTrans" cxnId="{6C43C545-84FE-5E4D-A4F6-E18F3FB74654}">
      <dgm:prSet/>
      <dgm:spPr/>
      <dgm:t>
        <a:bodyPr/>
        <a:lstStyle/>
        <a:p>
          <a:endParaRPr lang="sk-SK"/>
        </a:p>
      </dgm:t>
    </dgm:pt>
    <dgm:pt modelId="{14AC0D2F-F80A-0447-99EC-EE50C784006B}" type="sibTrans" cxnId="{6C43C545-84FE-5E4D-A4F6-E18F3FB74654}">
      <dgm:prSet/>
      <dgm:spPr/>
      <dgm:t>
        <a:bodyPr/>
        <a:lstStyle/>
        <a:p>
          <a:endParaRPr lang="sk-SK"/>
        </a:p>
      </dgm:t>
    </dgm:pt>
    <dgm:pt modelId="{950F7ACB-1777-024A-AA4B-20DB9691FBC8}">
      <dgm:prSet phldrT="[Text]"/>
      <dgm:spPr/>
      <dgm:t>
        <a:bodyPr/>
        <a:lstStyle/>
        <a:p>
          <a:r>
            <a:rPr lang="sk-SK" dirty="0" err="1"/>
            <a:t>Scope</a:t>
          </a:r>
          <a:r>
            <a:rPr lang="sk-SK" dirty="0"/>
            <a:t>, </a:t>
          </a:r>
          <a:r>
            <a:rPr lang="sk-SK" dirty="0" err="1"/>
            <a:t>sub-sectors</a:t>
          </a:r>
          <a:r>
            <a:rPr lang="sk-SK" dirty="0"/>
            <a:t>, </a:t>
          </a:r>
          <a:r>
            <a:rPr lang="sk-SK" dirty="0" err="1"/>
            <a:t>size</a:t>
          </a:r>
          <a:r>
            <a:rPr lang="sk-SK" dirty="0"/>
            <a:t> </a:t>
          </a:r>
        </a:p>
      </dgm:t>
    </dgm:pt>
    <dgm:pt modelId="{C33F7126-A10B-6E40-B33E-49DB48C81AF0}" type="parTrans" cxnId="{8A4CADBC-BF33-E641-B2D8-5F4C56A06F7D}">
      <dgm:prSet/>
      <dgm:spPr/>
      <dgm:t>
        <a:bodyPr/>
        <a:lstStyle/>
        <a:p>
          <a:endParaRPr lang="sk-SK"/>
        </a:p>
      </dgm:t>
    </dgm:pt>
    <dgm:pt modelId="{25CCED41-BCE1-8547-A880-4A0E704FDBBB}" type="sibTrans" cxnId="{8A4CADBC-BF33-E641-B2D8-5F4C56A06F7D}">
      <dgm:prSet/>
      <dgm:spPr/>
      <dgm:t>
        <a:bodyPr/>
        <a:lstStyle/>
        <a:p>
          <a:endParaRPr lang="sk-SK"/>
        </a:p>
      </dgm:t>
    </dgm:pt>
    <dgm:pt modelId="{01CDC62A-AA19-E146-9A7D-ACF161BDF6F9}">
      <dgm:prSet phldrT="[Text]"/>
      <dgm:spPr/>
      <dgm:t>
        <a:bodyPr/>
        <a:lstStyle/>
        <a:p>
          <a:r>
            <a:rPr lang="sk-SK" b="1" dirty="0" err="1"/>
            <a:t>Analysis</a:t>
          </a:r>
          <a:r>
            <a:rPr lang="sk-SK" b="1" dirty="0"/>
            <a:t> of </a:t>
          </a:r>
          <a:r>
            <a:rPr lang="sk-SK" b="1" dirty="0" err="1"/>
            <a:t>industrial</a:t>
          </a:r>
          <a:r>
            <a:rPr lang="sk-SK" b="1" dirty="0"/>
            <a:t> </a:t>
          </a:r>
          <a:r>
            <a:rPr lang="sk-SK" b="1" dirty="0" err="1"/>
            <a:t>relations</a:t>
          </a:r>
          <a:r>
            <a:rPr lang="sk-SK" b="1" dirty="0"/>
            <a:t> and </a:t>
          </a:r>
          <a:r>
            <a:rPr lang="sk-SK" b="1" dirty="0" err="1"/>
            <a:t>the</a:t>
          </a:r>
          <a:r>
            <a:rPr lang="sk-SK" b="1" dirty="0"/>
            <a:t> </a:t>
          </a:r>
          <a:r>
            <a:rPr lang="sk-SK" b="1" dirty="0" err="1"/>
            <a:t>potential</a:t>
          </a:r>
          <a:r>
            <a:rPr lang="sk-SK" b="1" dirty="0"/>
            <a:t> of </a:t>
          </a:r>
          <a:r>
            <a:rPr lang="sk-SK" b="1" dirty="0" err="1"/>
            <a:t>social</a:t>
          </a:r>
          <a:r>
            <a:rPr lang="sk-SK" b="1" dirty="0"/>
            <a:t> </a:t>
          </a:r>
          <a:r>
            <a:rPr lang="sk-SK" b="1" dirty="0" err="1"/>
            <a:t>dialogue</a:t>
          </a:r>
          <a:br>
            <a:rPr lang="sk-SK" dirty="0"/>
          </a:br>
          <a:endParaRPr lang="sk-SK" dirty="0"/>
        </a:p>
      </dgm:t>
    </dgm:pt>
    <dgm:pt modelId="{1FA51AFF-F071-AE4A-A895-D452648C421C}" type="parTrans" cxnId="{059911CB-F259-0240-A62C-4F162BE96A58}">
      <dgm:prSet/>
      <dgm:spPr/>
      <dgm:t>
        <a:bodyPr/>
        <a:lstStyle/>
        <a:p>
          <a:endParaRPr lang="sk-SK"/>
        </a:p>
      </dgm:t>
    </dgm:pt>
    <dgm:pt modelId="{D545E4C7-0BC7-1641-AF58-EF9EA81BE610}" type="sibTrans" cxnId="{059911CB-F259-0240-A62C-4F162BE96A58}">
      <dgm:prSet/>
      <dgm:spPr/>
      <dgm:t>
        <a:bodyPr/>
        <a:lstStyle/>
        <a:p>
          <a:endParaRPr lang="sk-SK"/>
        </a:p>
      </dgm:t>
    </dgm:pt>
    <dgm:pt modelId="{4479F316-B748-BF49-A41E-67EFEF32267E}">
      <dgm:prSet phldrT="[Text]"/>
      <dgm:spPr/>
      <dgm:t>
        <a:bodyPr/>
        <a:lstStyle/>
        <a:p>
          <a:r>
            <a:rPr lang="sk-SK"/>
            <a:t>Identify the social actors representing workers and employers</a:t>
          </a:r>
        </a:p>
      </dgm:t>
    </dgm:pt>
    <dgm:pt modelId="{E2071437-65E3-C04A-B00A-2FAC1DBAA129}" type="parTrans" cxnId="{1E829D9A-F347-2E4F-B0E1-3CA0C6BAE399}">
      <dgm:prSet/>
      <dgm:spPr/>
      <dgm:t>
        <a:bodyPr/>
        <a:lstStyle/>
        <a:p>
          <a:endParaRPr lang="sk-SK"/>
        </a:p>
      </dgm:t>
    </dgm:pt>
    <dgm:pt modelId="{2EC427ED-A61B-E345-9F9A-4418FEB12632}" type="sibTrans" cxnId="{1E829D9A-F347-2E4F-B0E1-3CA0C6BAE399}">
      <dgm:prSet/>
      <dgm:spPr/>
      <dgm:t>
        <a:bodyPr/>
        <a:lstStyle/>
        <a:p>
          <a:endParaRPr lang="sk-SK"/>
        </a:p>
      </dgm:t>
    </dgm:pt>
    <dgm:pt modelId="{214558D4-4B83-D54A-915D-434102F279FF}">
      <dgm:prSet phldrT="[Text]"/>
      <dgm:spPr/>
      <dgm:t>
        <a:bodyPr/>
        <a:lstStyle/>
        <a:p>
          <a:r>
            <a:rPr lang="sk-SK" dirty="0" err="1"/>
            <a:t>Explore</a:t>
          </a:r>
          <a:r>
            <a:rPr lang="sk-SK" dirty="0"/>
            <a:t> </a:t>
          </a:r>
          <a:r>
            <a:rPr lang="sk-SK" dirty="0" err="1"/>
            <a:t>the</a:t>
          </a:r>
          <a:r>
            <a:rPr lang="sk-SK" dirty="0"/>
            <a:t> </a:t>
          </a:r>
          <a:r>
            <a:rPr lang="sk-SK" dirty="0" err="1"/>
            <a:t>discourse</a:t>
          </a:r>
          <a:r>
            <a:rPr lang="sk-SK" dirty="0"/>
            <a:t> on PHS </a:t>
          </a:r>
        </a:p>
      </dgm:t>
    </dgm:pt>
    <dgm:pt modelId="{CDAE7B04-55F4-9441-AF9C-867595B99C74}" type="parTrans" cxnId="{11060D04-1833-2843-AAA1-F6E3584E70CF}">
      <dgm:prSet/>
      <dgm:spPr/>
      <dgm:t>
        <a:bodyPr/>
        <a:lstStyle/>
        <a:p>
          <a:endParaRPr lang="sk-SK"/>
        </a:p>
      </dgm:t>
    </dgm:pt>
    <dgm:pt modelId="{CC9FFA78-2DB6-274C-940A-D2CC7C612543}" type="sibTrans" cxnId="{11060D04-1833-2843-AAA1-F6E3584E70CF}">
      <dgm:prSet/>
      <dgm:spPr/>
      <dgm:t>
        <a:bodyPr/>
        <a:lstStyle/>
        <a:p>
          <a:endParaRPr lang="sk-SK"/>
        </a:p>
      </dgm:t>
    </dgm:pt>
    <dgm:pt modelId="{7C446754-A851-1648-A999-03B4A0210532}">
      <dgm:prSet phldrT="[Text]"/>
      <dgm:spPr/>
      <dgm:t>
        <a:bodyPr/>
        <a:lstStyle/>
        <a:p>
          <a:r>
            <a:rPr lang="sk-SK" b="1" dirty="0" err="1"/>
            <a:t>Compare</a:t>
          </a:r>
          <a:r>
            <a:rPr lang="sk-SK" b="1" dirty="0"/>
            <a:t> </a:t>
          </a:r>
          <a:r>
            <a:rPr lang="sk-SK" b="1" dirty="0" err="1"/>
            <a:t>national</a:t>
          </a:r>
          <a:r>
            <a:rPr lang="sk-SK" b="1" dirty="0"/>
            <a:t> </a:t>
          </a:r>
          <a:r>
            <a:rPr lang="sk-SK" b="1" dirty="0" err="1"/>
            <a:t>experiences</a:t>
          </a:r>
          <a:r>
            <a:rPr lang="sk-SK" b="1" dirty="0"/>
            <a:t> in IR and </a:t>
          </a:r>
          <a:r>
            <a:rPr lang="sk-SK" b="1" dirty="0" err="1"/>
            <a:t>working</a:t>
          </a:r>
          <a:r>
            <a:rPr lang="sk-SK" b="1" dirty="0"/>
            <a:t> </a:t>
          </a:r>
          <a:r>
            <a:rPr lang="sk-SK" b="1" dirty="0" err="1"/>
            <a:t>relations</a:t>
          </a:r>
          <a:r>
            <a:rPr lang="sk-SK" b="1" dirty="0"/>
            <a:t> and </a:t>
          </a:r>
          <a:r>
            <a:rPr lang="sk-SK" b="1" dirty="0" err="1"/>
            <a:t>link</a:t>
          </a:r>
          <a:r>
            <a:rPr lang="sk-SK" b="1" dirty="0"/>
            <a:t> to EU-level </a:t>
          </a:r>
          <a:r>
            <a:rPr lang="sk-SK" b="1" dirty="0" err="1"/>
            <a:t>social</a:t>
          </a:r>
          <a:r>
            <a:rPr lang="sk-SK" b="1" dirty="0"/>
            <a:t> </a:t>
          </a:r>
          <a:r>
            <a:rPr lang="sk-SK" b="1" dirty="0" err="1"/>
            <a:t>dialogue</a:t>
          </a:r>
          <a:r>
            <a:rPr lang="sk-SK" b="1" dirty="0"/>
            <a:t> </a:t>
          </a:r>
          <a:r>
            <a:rPr lang="sk-SK" b="1" dirty="0" err="1"/>
            <a:t>structure</a:t>
          </a:r>
          <a:r>
            <a:rPr lang="sk-SK" dirty="0" err="1"/>
            <a:t>s</a:t>
          </a:r>
          <a:r>
            <a:rPr lang="sk-SK" dirty="0"/>
            <a:t>.</a:t>
          </a:r>
          <a:br>
            <a:rPr lang="sk-SK" dirty="0"/>
          </a:br>
          <a:endParaRPr lang="sk-SK" dirty="0"/>
        </a:p>
      </dgm:t>
    </dgm:pt>
    <dgm:pt modelId="{8BFB2BF2-E808-5641-99A8-181774566DD2}" type="parTrans" cxnId="{0B2CBFE5-9FF5-4648-9A3C-0790B9E81F1F}">
      <dgm:prSet/>
      <dgm:spPr/>
      <dgm:t>
        <a:bodyPr/>
        <a:lstStyle/>
        <a:p>
          <a:endParaRPr lang="sk-SK"/>
        </a:p>
      </dgm:t>
    </dgm:pt>
    <dgm:pt modelId="{123A2B52-30FB-7F4A-AAAA-165EA4F73A69}" type="sibTrans" cxnId="{0B2CBFE5-9FF5-4648-9A3C-0790B9E81F1F}">
      <dgm:prSet/>
      <dgm:spPr/>
      <dgm:t>
        <a:bodyPr/>
        <a:lstStyle/>
        <a:p>
          <a:endParaRPr lang="sk-SK"/>
        </a:p>
      </dgm:t>
    </dgm:pt>
    <dgm:pt modelId="{C633C10E-DCD5-1B46-981D-D85C5225C97F}">
      <dgm:prSet phldrT="[Text]"/>
      <dgm:spPr/>
      <dgm:t>
        <a:bodyPr/>
        <a:lstStyle/>
        <a:p>
          <a:r>
            <a:rPr lang="sk-SK" dirty="0" err="1"/>
            <a:t>Explore</a:t>
          </a:r>
          <a:r>
            <a:rPr lang="sk-SK" dirty="0"/>
            <a:t> </a:t>
          </a:r>
          <a:r>
            <a:rPr lang="sk-SK" dirty="0" err="1"/>
            <a:t>the</a:t>
          </a:r>
          <a:r>
            <a:rPr lang="sk-SK" dirty="0"/>
            <a:t> </a:t>
          </a:r>
          <a:r>
            <a:rPr lang="sk-SK" dirty="0" err="1"/>
            <a:t>demand</a:t>
          </a:r>
          <a:r>
            <a:rPr lang="sk-SK" dirty="0"/>
            <a:t> and EU </a:t>
          </a:r>
          <a:r>
            <a:rPr lang="sk-SK" dirty="0" err="1"/>
            <a:t>stakeholders</a:t>
          </a:r>
          <a:r>
            <a:rPr lang="sk-SK" dirty="0"/>
            <a:t>’ </a:t>
          </a:r>
          <a:r>
            <a:rPr lang="sk-SK" dirty="0" err="1"/>
            <a:t>views</a:t>
          </a:r>
          <a:r>
            <a:rPr lang="sk-SK" dirty="0"/>
            <a:t> </a:t>
          </a:r>
        </a:p>
      </dgm:t>
    </dgm:pt>
    <dgm:pt modelId="{21B0C172-0514-0F4C-9939-2AE2EFCDFDB4}" type="parTrans" cxnId="{CC387863-1257-DD4C-87D7-571A04E9F853}">
      <dgm:prSet/>
      <dgm:spPr/>
      <dgm:t>
        <a:bodyPr/>
        <a:lstStyle/>
        <a:p>
          <a:endParaRPr lang="sk-SK"/>
        </a:p>
      </dgm:t>
    </dgm:pt>
    <dgm:pt modelId="{C631503D-9BF7-0C4A-AAFC-05C70550DF7F}" type="sibTrans" cxnId="{CC387863-1257-DD4C-87D7-571A04E9F853}">
      <dgm:prSet/>
      <dgm:spPr/>
      <dgm:t>
        <a:bodyPr/>
        <a:lstStyle/>
        <a:p>
          <a:endParaRPr lang="sk-SK"/>
        </a:p>
      </dgm:t>
    </dgm:pt>
    <dgm:pt modelId="{6E73FD2A-4BD9-5448-AF4B-E793C8297570}">
      <dgm:prSet phldrT="[Text]"/>
      <dgm:spPr/>
      <dgm:t>
        <a:bodyPr/>
        <a:lstStyle/>
        <a:p>
          <a:r>
            <a:rPr lang="sk-SK"/>
            <a:t>IR links to EU SD and IR</a:t>
          </a:r>
        </a:p>
      </dgm:t>
    </dgm:pt>
    <dgm:pt modelId="{5253E131-9A83-164B-A0A1-9B0A119FCAB9}" type="parTrans" cxnId="{43619959-3202-0042-9310-B45BCA9D2D62}">
      <dgm:prSet/>
      <dgm:spPr/>
      <dgm:t>
        <a:bodyPr/>
        <a:lstStyle/>
        <a:p>
          <a:endParaRPr lang="sk-SK"/>
        </a:p>
      </dgm:t>
    </dgm:pt>
    <dgm:pt modelId="{4EDF3C6D-DE03-9A48-8E42-B1A5C0D2D407}" type="sibTrans" cxnId="{43619959-3202-0042-9310-B45BCA9D2D62}">
      <dgm:prSet/>
      <dgm:spPr/>
      <dgm:t>
        <a:bodyPr/>
        <a:lstStyle/>
        <a:p>
          <a:endParaRPr lang="sk-SK"/>
        </a:p>
      </dgm:t>
    </dgm:pt>
    <dgm:pt modelId="{7C5D2E4F-031B-3B4A-AEE6-477477AFE792}">
      <dgm:prSet/>
      <dgm:spPr/>
      <dgm:t>
        <a:bodyPr/>
        <a:lstStyle/>
        <a:p>
          <a:r>
            <a:rPr lang="sk-SK" dirty="0" err="1"/>
            <a:t>Fill</a:t>
          </a:r>
          <a:r>
            <a:rPr lang="sk-SK" dirty="0"/>
            <a:t> </a:t>
          </a:r>
          <a:r>
            <a:rPr lang="sk-SK" dirty="0" err="1"/>
            <a:t>the</a:t>
          </a:r>
          <a:r>
            <a:rPr lang="sk-SK" dirty="0"/>
            <a:t> </a:t>
          </a:r>
          <a:r>
            <a:rPr lang="sk-SK" dirty="0" err="1"/>
            <a:t>gap</a:t>
          </a:r>
          <a:r>
            <a:rPr lang="sk-SK" dirty="0"/>
            <a:t> in </a:t>
          </a:r>
          <a:r>
            <a:rPr lang="sk-SK" dirty="0" err="1"/>
            <a:t>research</a:t>
          </a:r>
          <a:r>
            <a:rPr lang="sk-SK" dirty="0"/>
            <a:t>.</a:t>
          </a:r>
        </a:p>
      </dgm:t>
    </dgm:pt>
    <dgm:pt modelId="{4E014247-2EE3-7342-A8F5-1B69FED7A495}" type="parTrans" cxnId="{62BAFB9E-20B3-F146-BC99-4BA1C6139BFF}">
      <dgm:prSet/>
      <dgm:spPr/>
      <dgm:t>
        <a:bodyPr/>
        <a:lstStyle/>
        <a:p>
          <a:endParaRPr lang="sk-SK"/>
        </a:p>
      </dgm:t>
    </dgm:pt>
    <dgm:pt modelId="{71C976D8-119E-4945-A6D2-18B174CB35AB}" type="sibTrans" cxnId="{62BAFB9E-20B3-F146-BC99-4BA1C6139BFF}">
      <dgm:prSet/>
      <dgm:spPr/>
      <dgm:t>
        <a:bodyPr/>
        <a:lstStyle/>
        <a:p>
          <a:endParaRPr lang="sk-SK"/>
        </a:p>
      </dgm:t>
    </dgm:pt>
    <dgm:pt modelId="{BED8555F-DBB2-A14B-A7D8-55D321DD3BF5}">
      <dgm:prSet/>
      <dgm:spPr/>
      <dgm:t>
        <a:bodyPr/>
        <a:lstStyle/>
        <a:p>
          <a:r>
            <a:rPr lang="sk-SK" dirty="0" err="1"/>
            <a:t>Identify</a:t>
          </a:r>
          <a:r>
            <a:rPr lang="sk-SK" dirty="0"/>
            <a:t> </a:t>
          </a:r>
          <a:r>
            <a:rPr lang="sk-SK" dirty="0" err="1"/>
            <a:t>challenges</a:t>
          </a:r>
          <a:endParaRPr lang="sk-SK" dirty="0"/>
        </a:p>
      </dgm:t>
    </dgm:pt>
    <dgm:pt modelId="{F5AB8D10-519E-8F4A-91E9-F4A8A9C8FB16}" type="parTrans" cxnId="{173AE9A5-39EC-8E49-981A-B7A0DBB463B2}">
      <dgm:prSet/>
      <dgm:spPr/>
      <dgm:t>
        <a:bodyPr/>
        <a:lstStyle/>
        <a:p>
          <a:endParaRPr lang="sk-SK"/>
        </a:p>
      </dgm:t>
    </dgm:pt>
    <dgm:pt modelId="{4EBFD980-3D90-DD4D-98DE-D93206F6E3A8}" type="sibTrans" cxnId="{173AE9A5-39EC-8E49-981A-B7A0DBB463B2}">
      <dgm:prSet/>
      <dgm:spPr/>
      <dgm:t>
        <a:bodyPr/>
        <a:lstStyle/>
        <a:p>
          <a:endParaRPr lang="sk-SK"/>
        </a:p>
      </dgm:t>
    </dgm:pt>
    <dgm:pt modelId="{AC830CA1-C5C1-B44C-A6B1-A6E43609B14F}">
      <dgm:prSet/>
      <dgm:spPr/>
      <dgm:t>
        <a:bodyPr/>
        <a:lstStyle/>
        <a:p>
          <a:r>
            <a:rPr lang="sk-SK" dirty="0" err="1"/>
            <a:t>Identify</a:t>
          </a:r>
          <a:r>
            <a:rPr lang="sk-SK" dirty="0"/>
            <a:t> </a:t>
          </a:r>
          <a:r>
            <a:rPr lang="sk-SK" dirty="0" err="1"/>
            <a:t>the</a:t>
          </a:r>
          <a:r>
            <a:rPr lang="sk-SK" dirty="0"/>
            <a:t> </a:t>
          </a:r>
          <a:r>
            <a:rPr lang="sk-SK" dirty="0" err="1"/>
            <a:t>barriers</a:t>
          </a:r>
          <a:r>
            <a:rPr lang="sk-SK" dirty="0"/>
            <a:t> of </a:t>
          </a:r>
          <a:r>
            <a:rPr lang="sk-SK" dirty="0" err="1"/>
            <a:t>low</a:t>
          </a:r>
          <a:r>
            <a:rPr lang="sk-SK" dirty="0"/>
            <a:t> </a:t>
          </a:r>
          <a:r>
            <a:rPr lang="sk-SK" dirty="0" err="1"/>
            <a:t>representation</a:t>
          </a:r>
          <a:r>
            <a:rPr lang="sk-SK" dirty="0"/>
            <a:t> + </a:t>
          </a:r>
          <a:r>
            <a:rPr lang="sk-SK" dirty="0" err="1"/>
            <a:t>solutions</a:t>
          </a:r>
          <a:endParaRPr lang="sk-SK" dirty="0"/>
        </a:p>
      </dgm:t>
    </dgm:pt>
    <dgm:pt modelId="{F35FB451-9650-1441-9B2C-AA0454AEB9EB}" type="parTrans" cxnId="{910C8F42-7138-744A-B027-C4AC18BB55B7}">
      <dgm:prSet/>
      <dgm:spPr/>
      <dgm:t>
        <a:bodyPr/>
        <a:lstStyle/>
        <a:p>
          <a:endParaRPr lang="sk-SK"/>
        </a:p>
      </dgm:t>
    </dgm:pt>
    <dgm:pt modelId="{8BF02727-7D22-D246-9CCD-FFBA6D4D0A8C}" type="sibTrans" cxnId="{910C8F42-7138-744A-B027-C4AC18BB55B7}">
      <dgm:prSet/>
      <dgm:spPr/>
      <dgm:t>
        <a:bodyPr/>
        <a:lstStyle/>
        <a:p>
          <a:endParaRPr lang="sk-SK"/>
        </a:p>
      </dgm:t>
    </dgm:pt>
    <dgm:pt modelId="{3C4882EF-E1C5-3B48-A2FC-52052B9A4F2A}">
      <dgm:prSet/>
      <dgm:spPr/>
      <dgm:t>
        <a:bodyPr/>
        <a:lstStyle/>
        <a:p>
          <a:r>
            <a:rPr lang="sk-SK" dirty="0"/>
            <a:t>EU </a:t>
          </a:r>
          <a:r>
            <a:rPr lang="sk-SK" dirty="0" err="1"/>
            <a:t>employment</a:t>
          </a:r>
          <a:r>
            <a:rPr lang="sk-SK" dirty="0"/>
            <a:t> </a:t>
          </a:r>
          <a:r>
            <a:rPr lang="sk-SK" dirty="0" err="1"/>
            <a:t>policy</a:t>
          </a:r>
          <a:r>
            <a:rPr lang="sk-SK" dirty="0"/>
            <a:t> and IR as a </a:t>
          </a:r>
          <a:r>
            <a:rPr lang="sk-SK" dirty="0" err="1"/>
            <a:t>response</a:t>
          </a:r>
          <a:r>
            <a:rPr lang="sk-SK" dirty="0"/>
            <a:t> (?)</a:t>
          </a:r>
        </a:p>
      </dgm:t>
    </dgm:pt>
    <dgm:pt modelId="{755075EE-D02C-5C45-809E-C2F8764EC990}" type="parTrans" cxnId="{B504B14E-6418-CD43-99CF-D8E62387C319}">
      <dgm:prSet/>
      <dgm:spPr/>
      <dgm:t>
        <a:bodyPr/>
        <a:lstStyle/>
        <a:p>
          <a:endParaRPr lang="sk-SK"/>
        </a:p>
      </dgm:t>
    </dgm:pt>
    <dgm:pt modelId="{C7A5B953-3469-CD4A-BCE3-4E6AAAAD1844}" type="sibTrans" cxnId="{B504B14E-6418-CD43-99CF-D8E62387C319}">
      <dgm:prSet/>
      <dgm:spPr/>
      <dgm:t>
        <a:bodyPr/>
        <a:lstStyle/>
        <a:p>
          <a:endParaRPr lang="sk-SK"/>
        </a:p>
      </dgm:t>
    </dgm:pt>
    <dgm:pt modelId="{8816BAB8-3B85-D244-A035-B870D9CD4905}">
      <dgm:prSet/>
      <dgm:spPr/>
      <dgm:t>
        <a:bodyPr/>
        <a:lstStyle/>
        <a:p>
          <a:r>
            <a:rPr lang="sk-SK" b="1" dirty="0" err="1"/>
            <a:t>Promote</a:t>
          </a:r>
          <a:r>
            <a:rPr lang="sk-SK" b="1" dirty="0"/>
            <a:t> </a:t>
          </a:r>
          <a:r>
            <a:rPr lang="sk-SK" b="1" dirty="0" err="1"/>
            <a:t>awareness</a:t>
          </a:r>
          <a:endParaRPr lang="sk-SK" b="1" dirty="0"/>
        </a:p>
      </dgm:t>
    </dgm:pt>
    <dgm:pt modelId="{780EB2BB-533C-5F45-8FD2-AAEFE6CD6E69}" type="parTrans" cxnId="{958DB176-F7D7-4046-A5C6-A264ABB2ECD5}">
      <dgm:prSet/>
      <dgm:spPr/>
      <dgm:t>
        <a:bodyPr/>
        <a:lstStyle/>
        <a:p>
          <a:endParaRPr lang="sk-SK"/>
        </a:p>
      </dgm:t>
    </dgm:pt>
    <dgm:pt modelId="{F95C7347-E00C-6A49-B1EC-6E87C394E6F1}" type="sibTrans" cxnId="{958DB176-F7D7-4046-A5C6-A264ABB2ECD5}">
      <dgm:prSet/>
      <dgm:spPr/>
      <dgm:t>
        <a:bodyPr/>
        <a:lstStyle/>
        <a:p>
          <a:endParaRPr lang="sk-SK"/>
        </a:p>
      </dgm:t>
    </dgm:pt>
    <dgm:pt modelId="{B8DAEC7D-1027-C445-B0E8-CBFD91681B31}">
      <dgm:prSet/>
      <dgm:spPr/>
      <dgm:t>
        <a:bodyPr/>
        <a:lstStyle/>
        <a:p>
          <a:r>
            <a:rPr lang="sk-SK" dirty="0"/>
            <a:t>EU and </a:t>
          </a:r>
          <a:r>
            <a:rPr lang="sk-SK" dirty="0" err="1"/>
            <a:t>national</a:t>
          </a:r>
          <a:r>
            <a:rPr lang="sk-SK" dirty="0"/>
            <a:t> </a:t>
          </a:r>
          <a:r>
            <a:rPr lang="sk-SK" dirty="0" err="1"/>
            <a:t>collaboration</a:t>
          </a:r>
          <a:endParaRPr lang="sk-SK" dirty="0"/>
        </a:p>
      </dgm:t>
    </dgm:pt>
    <dgm:pt modelId="{60232312-41A1-2141-8F22-F609D475627B}" type="parTrans" cxnId="{75493981-8140-B146-BCC1-5A60D2063C8B}">
      <dgm:prSet/>
      <dgm:spPr/>
      <dgm:t>
        <a:bodyPr/>
        <a:lstStyle/>
        <a:p>
          <a:endParaRPr lang="sk-SK"/>
        </a:p>
      </dgm:t>
    </dgm:pt>
    <dgm:pt modelId="{411E557F-09F0-7743-8D27-F778379BB669}" type="sibTrans" cxnId="{75493981-8140-B146-BCC1-5A60D2063C8B}">
      <dgm:prSet/>
      <dgm:spPr/>
      <dgm:t>
        <a:bodyPr/>
        <a:lstStyle/>
        <a:p>
          <a:endParaRPr lang="sk-SK"/>
        </a:p>
      </dgm:t>
    </dgm:pt>
    <dgm:pt modelId="{A7F37F69-C58A-BE45-AE7D-9BCDAD6D2FCC}">
      <dgm:prSet/>
      <dgm:spPr/>
      <dgm:t>
        <a:bodyPr/>
        <a:lstStyle/>
        <a:p>
          <a:r>
            <a:rPr lang="sk-SK" dirty="0" err="1"/>
            <a:t>Discussion</a:t>
          </a:r>
          <a:r>
            <a:rPr lang="sk-SK" dirty="0"/>
            <a:t> on EU </a:t>
          </a:r>
          <a:r>
            <a:rPr lang="sk-SK" dirty="0" err="1"/>
            <a:t>regulations</a:t>
          </a:r>
          <a:endParaRPr lang="sk-SK" dirty="0"/>
        </a:p>
      </dgm:t>
    </dgm:pt>
    <dgm:pt modelId="{7571EBDF-C8E2-ED4E-B69D-01A19253448A}" type="parTrans" cxnId="{4C14D0F5-B0AB-764B-AF56-A65BD2000F2A}">
      <dgm:prSet/>
      <dgm:spPr/>
      <dgm:t>
        <a:bodyPr/>
        <a:lstStyle/>
        <a:p>
          <a:endParaRPr lang="sk-SK"/>
        </a:p>
      </dgm:t>
    </dgm:pt>
    <dgm:pt modelId="{407B1C68-0B13-304A-BDB3-BF9753EB99AD}" type="sibTrans" cxnId="{4C14D0F5-B0AB-764B-AF56-A65BD2000F2A}">
      <dgm:prSet/>
      <dgm:spPr/>
      <dgm:t>
        <a:bodyPr/>
        <a:lstStyle/>
        <a:p>
          <a:endParaRPr lang="sk-SK"/>
        </a:p>
      </dgm:t>
    </dgm:pt>
    <dgm:pt modelId="{78334DFA-E52E-FC4A-8804-8BE10DCFCDCC}">
      <dgm:prSet/>
      <dgm:spPr/>
      <dgm:t>
        <a:bodyPr/>
        <a:lstStyle/>
        <a:p>
          <a:r>
            <a:rPr lang="sk-SK" dirty="0" err="1"/>
            <a:t>Increase</a:t>
          </a:r>
          <a:r>
            <a:rPr lang="sk-SK" dirty="0"/>
            <a:t> of </a:t>
          </a:r>
          <a:r>
            <a:rPr lang="sk-SK" dirty="0" err="1"/>
            <a:t>acknowledgement</a:t>
          </a:r>
          <a:endParaRPr lang="sk-SK" dirty="0"/>
        </a:p>
      </dgm:t>
    </dgm:pt>
    <dgm:pt modelId="{598E088E-F25E-784A-8DE0-4EBDF9D44EA3}" type="parTrans" cxnId="{F1388FED-ADBF-0748-A0EA-3F849B1145CA}">
      <dgm:prSet/>
      <dgm:spPr/>
      <dgm:t>
        <a:bodyPr/>
        <a:lstStyle/>
        <a:p>
          <a:endParaRPr lang="sk-SK"/>
        </a:p>
      </dgm:t>
    </dgm:pt>
    <dgm:pt modelId="{87DF7444-2FD7-3A46-BFA6-BDA3E4AF78FC}" type="sibTrans" cxnId="{F1388FED-ADBF-0748-A0EA-3F849B1145CA}">
      <dgm:prSet/>
      <dgm:spPr/>
      <dgm:t>
        <a:bodyPr/>
        <a:lstStyle/>
        <a:p>
          <a:endParaRPr lang="sk-SK"/>
        </a:p>
      </dgm:t>
    </dgm:pt>
    <dgm:pt modelId="{29DD9A14-B011-044D-A09F-A52BE2B159C4}" type="pres">
      <dgm:prSet presAssocID="{EBC47972-994A-EC45-BFF3-C8E68A2E7800}" presName="theList" presStyleCnt="0">
        <dgm:presLayoutVars>
          <dgm:dir/>
          <dgm:animLvl val="lvl"/>
          <dgm:resizeHandles val="exact"/>
        </dgm:presLayoutVars>
      </dgm:prSet>
      <dgm:spPr/>
    </dgm:pt>
    <dgm:pt modelId="{3B16A989-3162-154E-98E6-D5CCAEA57814}" type="pres">
      <dgm:prSet presAssocID="{2AF5B779-0841-EB40-B85D-283C8BEA6265}" presName="compNode" presStyleCnt="0"/>
      <dgm:spPr/>
    </dgm:pt>
    <dgm:pt modelId="{6A714D00-F910-FC40-880D-53054867754F}" type="pres">
      <dgm:prSet presAssocID="{2AF5B779-0841-EB40-B85D-283C8BEA6265}" presName="aNode" presStyleLbl="bgShp" presStyleIdx="0" presStyleCnt="4"/>
      <dgm:spPr/>
    </dgm:pt>
    <dgm:pt modelId="{0350EA9E-2EB1-974F-977D-6DC820ADFC4C}" type="pres">
      <dgm:prSet presAssocID="{2AF5B779-0841-EB40-B85D-283C8BEA6265}" presName="textNode" presStyleLbl="bgShp" presStyleIdx="0" presStyleCnt="4"/>
      <dgm:spPr/>
    </dgm:pt>
    <dgm:pt modelId="{62E2C229-156E-FE4A-9A84-7B027809FAF1}" type="pres">
      <dgm:prSet presAssocID="{2AF5B779-0841-EB40-B85D-283C8BEA6265}" presName="compChildNode" presStyleCnt="0"/>
      <dgm:spPr/>
    </dgm:pt>
    <dgm:pt modelId="{D9DB4FD8-E254-ED42-9170-953BB809213F}" type="pres">
      <dgm:prSet presAssocID="{2AF5B779-0841-EB40-B85D-283C8BEA6265}" presName="theInnerList" presStyleCnt="0"/>
      <dgm:spPr/>
    </dgm:pt>
    <dgm:pt modelId="{109CDCF9-4CE5-A542-B18A-1CBCBEFE8850}" type="pres">
      <dgm:prSet presAssocID="{66E5053E-7E52-714B-B4A3-8FF762B17B1E}" presName="childNode" presStyleLbl="node1" presStyleIdx="0" presStyleCnt="13">
        <dgm:presLayoutVars>
          <dgm:bulletEnabled val="1"/>
        </dgm:presLayoutVars>
      </dgm:prSet>
      <dgm:spPr/>
    </dgm:pt>
    <dgm:pt modelId="{0224489B-69AB-9F4F-9CAB-E72596133D16}" type="pres">
      <dgm:prSet presAssocID="{66E5053E-7E52-714B-B4A3-8FF762B17B1E}" presName="aSpace2" presStyleCnt="0"/>
      <dgm:spPr/>
    </dgm:pt>
    <dgm:pt modelId="{9CF940BB-4C43-3347-AF44-EE6DC8E3202E}" type="pres">
      <dgm:prSet presAssocID="{950F7ACB-1777-024A-AA4B-20DB9691FBC8}" presName="childNode" presStyleLbl="node1" presStyleIdx="1" presStyleCnt="13">
        <dgm:presLayoutVars>
          <dgm:bulletEnabled val="1"/>
        </dgm:presLayoutVars>
      </dgm:prSet>
      <dgm:spPr/>
    </dgm:pt>
    <dgm:pt modelId="{6749538F-C787-E448-9F7A-15B357F6E1C9}" type="pres">
      <dgm:prSet presAssocID="{950F7ACB-1777-024A-AA4B-20DB9691FBC8}" presName="aSpace2" presStyleCnt="0"/>
      <dgm:spPr/>
    </dgm:pt>
    <dgm:pt modelId="{4FFD2AD6-C600-8142-8B2E-DFAAB584DF88}" type="pres">
      <dgm:prSet presAssocID="{7C5D2E4F-031B-3B4A-AEE6-477477AFE792}" presName="childNode" presStyleLbl="node1" presStyleIdx="2" presStyleCnt="13">
        <dgm:presLayoutVars>
          <dgm:bulletEnabled val="1"/>
        </dgm:presLayoutVars>
      </dgm:prSet>
      <dgm:spPr/>
    </dgm:pt>
    <dgm:pt modelId="{B19F82A0-FF4C-D84F-8592-802707C48011}" type="pres">
      <dgm:prSet presAssocID="{7C5D2E4F-031B-3B4A-AEE6-477477AFE792}" presName="aSpace2" presStyleCnt="0"/>
      <dgm:spPr/>
    </dgm:pt>
    <dgm:pt modelId="{4C515963-41F3-9B4D-88E7-7B071B194891}" type="pres">
      <dgm:prSet presAssocID="{BED8555F-DBB2-A14B-A7D8-55D321DD3BF5}" presName="childNode" presStyleLbl="node1" presStyleIdx="3" presStyleCnt="13">
        <dgm:presLayoutVars>
          <dgm:bulletEnabled val="1"/>
        </dgm:presLayoutVars>
      </dgm:prSet>
      <dgm:spPr/>
    </dgm:pt>
    <dgm:pt modelId="{73CFEA02-68AE-3342-A70F-6252A5A120B0}" type="pres">
      <dgm:prSet presAssocID="{2AF5B779-0841-EB40-B85D-283C8BEA6265}" presName="aSpace" presStyleCnt="0"/>
      <dgm:spPr/>
    </dgm:pt>
    <dgm:pt modelId="{E2A1B709-3129-3245-83CC-68946BF26DB8}" type="pres">
      <dgm:prSet presAssocID="{01CDC62A-AA19-E146-9A7D-ACF161BDF6F9}" presName="compNode" presStyleCnt="0"/>
      <dgm:spPr/>
    </dgm:pt>
    <dgm:pt modelId="{AE485FFF-6AD0-CD44-A363-1A6EF69C1993}" type="pres">
      <dgm:prSet presAssocID="{01CDC62A-AA19-E146-9A7D-ACF161BDF6F9}" presName="aNode" presStyleLbl="bgShp" presStyleIdx="1" presStyleCnt="4"/>
      <dgm:spPr/>
    </dgm:pt>
    <dgm:pt modelId="{D8A167D7-475D-BF42-BC5D-7F2D1EA6AE93}" type="pres">
      <dgm:prSet presAssocID="{01CDC62A-AA19-E146-9A7D-ACF161BDF6F9}" presName="textNode" presStyleLbl="bgShp" presStyleIdx="1" presStyleCnt="4"/>
      <dgm:spPr/>
    </dgm:pt>
    <dgm:pt modelId="{A1ED2F15-FC3C-1B40-881C-66B0E9CA461F}" type="pres">
      <dgm:prSet presAssocID="{01CDC62A-AA19-E146-9A7D-ACF161BDF6F9}" presName="compChildNode" presStyleCnt="0"/>
      <dgm:spPr/>
    </dgm:pt>
    <dgm:pt modelId="{56EF282D-E05E-AB42-9209-D33DAC7FEB63}" type="pres">
      <dgm:prSet presAssocID="{01CDC62A-AA19-E146-9A7D-ACF161BDF6F9}" presName="theInnerList" presStyleCnt="0"/>
      <dgm:spPr/>
    </dgm:pt>
    <dgm:pt modelId="{38B96B45-2CEB-5B4E-A8ED-13F4709FCABE}" type="pres">
      <dgm:prSet presAssocID="{4479F316-B748-BF49-A41E-67EFEF32267E}" presName="childNode" presStyleLbl="node1" presStyleIdx="4" presStyleCnt="13">
        <dgm:presLayoutVars>
          <dgm:bulletEnabled val="1"/>
        </dgm:presLayoutVars>
      </dgm:prSet>
      <dgm:spPr/>
    </dgm:pt>
    <dgm:pt modelId="{D269385B-C31D-7948-BC0E-95E59E45ED15}" type="pres">
      <dgm:prSet presAssocID="{4479F316-B748-BF49-A41E-67EFEF32267E}" presName="aSpace2" presStyleCnt="0"/>
      <dgm:spPr/>
    </dgm:pt>
    <dgm:pt modelId="{70B63745-D518-4549-958E-C069282AAE34}" type="pres">
      <dgm:prSet presAssocID="{214558D4-4B83-D54A-915D-434102F279FF}" presName="childNode" presStyleLbl="node1" presStyleIdx="5" presStyleCnt="13">
        <dgm:presLayoutVars>
          <dgm:bulletEnabled val="1"/>
        </dgm:presLayoutVars>
      </dgm:prSet>
      <dgm:spPr/>
    </dgm:pt>
    <dgm:pt modelId="{DF2F9C43-1FC2-C848-808C-3E80D978D797}" type="pres">
      <dgm:prSet presAssocID="{214558D4-4B83-D54A-915D-434102F279FF}" presName="aSpace2" presStyleCnt="0"/>
      <dgm:spPr/>
    </dgm:pt>
    <dgm:pt modelId="{4AA2486E-48D6-DC4F-A248-8A1DEA26ACBB}" type="pres">
      <dgm:prSet presAssocID="{AC830CA1-C5C1-B44C-A6B1-A6E43609B14F}" presName="childNode" presStyleLbl="node1" presStyleIdx="6" presStyleCnt="13">
        <dgm:presLayoutVars>
          <dgm:bulletEnabled val="1"/>
        </dgm:presLayoutVars>
      </dgm:prSet>
      <dgm:spPr/>
    </dgm:pt>
    <dgm:pt modelId="{96D74C18-43A2-4641-A15C-DB7C80BC1282}" type="pres">
      <dgm:prSet presAssocID="{01CDC62A-AA19-E146-9A7D-ACF161BDF6F9}" presName="aSpace" presStyleCnt="0"/>
      <dgm:spPr/>
    </dgm:pt>
    <dgm:pt modelId="{B4D7DFF2-3AF7-724D-8DF9-A8A20AD663A1}" type="pres">
      <dgm:prSet presAssocID="{7C446754-A851-1648-A999-03B4A0210532}" presName="compNode" presStyleCnt="0"/>
      <dgm:spPr/>
    </dgm:pt>
    <dgm:pt modelId="{12920D45-A2E9-EF45-80BD-8CE8B7D168E6}" type="pres">
      <dgm:prSet presAssocID="{7C446754-A851-1648-A999-03B4A0210532}" presName="aNode" presStyleLbl="bgShp" presStyleIdx="2" presStyleCnt="4"/>
      <dgm:spPr/>
    </dgm:pt>
    <dgm:pt modelId="{B48D4E09-3F82-5B45-946D-FF8657743D5E}" type="pres">
      <dgm:prSet presAssocID="{7C446754-A851-1648-A999-03B4A0210532}" presName="textNode" presStyleLbl="bgShp" presStyleIdx="2" presStyleCnt="4"/>
      <dgm:spPr/>
    </dgm:pt>
    <dgm:pt modelId="{880C672E-7636-C842-A433-CB09F67D9E1B}" type="pres">
      <dgm:prSet presAssocID="{7C446754-A851-1648-A999-03B4A0210532}" presName="compChildNode" presStyleCnt="0"/>
      <dgm:spPr/>
    </dgm:pt>
    <dgm:pt modelId="{6B822BAB-1C9A-244D-9A24-618A840759DD}" type="pres">
      <dgm:prSet presAssocID="{7C446754-A851-1648-A999-03B4A0210532}" presName="theInnerList" presStyleCnt="0"/>
      <dgm:spPr/>
    </dgm:pt>
    <dgm:pt modelId="{3765AEED-AEF1-264C-B91B-A0AF48CB3E5A}" type="pres">
      <dgm:prSet presAssocID="{C633C10E-DCD5-1B46-981D-D85C5225C97F}" presName="childNode" presStyleLbl="node1" presStyleIdx="7" presStyleCnt="13">
        <dgm:presLayoutVars>
          <dgm:bulletEnabled val="1"/>
        </dgm:presLayoutVars>
      </dgm:prSet>
      <dgm:spPr/>
    </dgm:pt>
    <dgm:pt modelId="{B884C531-EC90-4646-981C-237C4B2C8D47}" type="pres">
      <dgm:prSet presAssocID="{C633C10E-DCD5-1B46-981D-D85C5225C97F}" presName="aSpace2" presStyleCnt="0"/>
      <dgm:spPr/>
    </dgm:pt>
    <dgm:pt modelId="{EF5F7A02-8669-894D-8E7C-2003A67AAD15}" type="pres">
      <dgm:prSet presAssocID="{6E73FD2A-4BD9-5448-AF4B-E793C8297570}" presName="childNode" presStyleLbl="node1" presStyleIdx="8" presStyleCnt="13">
        <dgm:presLayoutVars>
          <dgm:bulletEnabled val="1"/>
        </dgm:presLayoutVars>
      </dgm:prSet>
      <dgm:spPr/>
    </dgm:pt>
    <dgm:pt modelId="{714BE1F9-6467-764F-B700-7352D2933DF1}" type="pres">
      <dgm:prSet presAssocID="{6E73FD2A-4BD9-5448-AF4B-E793C8297570}" presName="aSpace2" presStyleCnt="0"/>
      <dgm:spPr/>
    </dgm:pt>
    <dgm:pt modelId="{C2290E76-2241-F745-ADF1-14847303E6F9}" type="pres">
      <dgm:prSet presAssocID="{3C4882EF-E1C5-3B48-A2FC-52052B9A4F2A}" presName="childNode" presStyleLbl="node1" presStyleIdx="9" presStyleCnt="13">
        <dgm:presLayoutVars>
          <dgm:bulletEnabled val="1"/>
        </dgm:presLayoutVars>
      </dgm:prSet>
      <dgm:spPr/>
    </dgm:pt>
    <dgm:pt modelId="{CA0CF2BB-70F6-8C4A-A951-EEE3D20BB0D8}" type="pres">
      <dgm:prSet presAssocID="{7C446754-A851-1648-A999-03B4A0210532}" presName="aSpace" presStyleCnt="0"/>
      <dgm:spPr/>
    </dgm:pt>
    <dgm:pt modelId="{2BD6C157-99FA-5A45-9515-94254443C234}" type="pres">
      <dgm:prSet presAssocID="{8816BAB8-3B85-D244-A035-B870D9CD4905}" presName="compNode" presStyleCnt="0"/>
      <dgm:spPr/>
    </dgm:pt>
    <dgm:pt modelId="{25E6CEA0-0443-9B47-8B96-D0ED7C03B98A}" type="pres">
      <dgm:prSet presAssocID="{8816BAB8-3B85-D244-A035-B870D9CD4905}" presName="aNode" presStyleLbl="bgShp" presStyleIdx="3" presStyleCnt="4"/>
      <dgm:spPr/>
    </dgm:pt>
    <dgm:pt modelId="{813584B4-09A7-D347-9B60-2BF7B38C57BA}" type="pres">
      <dgm:prSet presAssocID="{8816BAB8-3B85-D244-A035-B870D9CD4905}" presName="textNode" presStyleLbl="bgShp" presStyleIdx="3" presStyleCnt="4"/>
      <dgm:spPr/>
    </dgm:pt>
    <dgm:pt modelId="{37271174-2066-684F-81D1-57A92D02B5EF}" type="pres">
      <dgm:prSet presAssocID="{8816BAB8-3B85-D244-A035-B870D9CD4905}" presName="compChildNode" presStyleCnt="0"/>
      <dgm:spPr/>
    </dgm:pt>
    <dgm:pt modelId="{D5572B45-C59B-8447-99DE-37EE24279A37}" type="pres">
      <dgm:prSet presAssocID="{8816BAB8-3B85-D244-A035-B870D9CD4905}" presName="theInnerList" presStyleCnt="0"/>
      <dgm:spPr/>
    </dgm:pt>
    <dgm:pt modelId="{FCF3BDC3-1D1A-914E-9E96-4C51571F4D26}" type="pres">
      <dgm:prSet presAssocID="{B8DAEC7D-1027-C445-B0E8-CBFD91681B31}" presName="childNode" presStyleLbl="node1" presStyleIdx="10" presStyleCnt="13">
        <dgm:presLayoutVars>
          <dgm:bulletEnabled val="1"/>
        </dgm:presLayoutVars>
      </dgm:prSet>
      <dgm:spPr/>
    </dgm:pt>
    <dgm:pt modelId="{29F9D146-8067-6943-A60F-EA3B59E34D9C}" type="pres">
      <dgm:prSet presAssocID="{B8DAEC7D-1027-C445-B0E8-CBFD91681B31}" presName="aSpace2" presStyleCnt="0"/>
      <dgm:spPr/>
    </dgm:pt>
    <dgm:pt modelId="{32B9373A-B2BA-C14B-8724-B51107078A47}" type="pres">
      <dgm:prSet presAssocID="{A7F37F69-C58A-BE45-AE7D-9BCDAD6D2FCC}" presName="childNode" presStyleLbl="node1" presStyleIdx="11" presStyleCnt="13">
        <dgm:presLayoutVars>
          <dgm:bulletEnabled val="1"/>
        </dgm:presLayoutVars>
      </dgm:prSet>
      <dgm:spPr/>
    </dgm:pt>
    <dgm:pt modelId="{7AF5ADA9-FCAB-7C49-AB4F-0E3B7464132D}" type="pres">
      <dgm:prSet presAssocID="{A7F37F69-C58A-BE45-AE7D-9BCDAD6D2FCC}" presName="aSpace2" presStyleCnt="0"/>
      <dgm:spPr/>
    </dgm:pt>
    <dgm:pt modelId="{D02EC7B1-DD9A-874D-8D14-76E315DE5FBC}" type="pres">
      <dgm:prSet presAssocID="{78334DFA-E52E-FC4A-8804-8BE10DCFCDCC}" presName="childNode" presStyleLbl="node1" presStyleIdx="12" presStyleCnt="13">
        <dgm:presLayoutVars>
          <dgm:bulletEnabled val="1"/>
        </dgm:presLayoutVars>
      </dgm:prSet>
      <dgm:spPr/>
    </dgm:pt>
  </dgm:ptLst>
  <dgm:cxnLst>
    <dgm:cxn modelId="{11060D04-1833-2843-AAA1-F6E3584E70CF}" srcId="{01CDC62A-AA19-E146-9A7D-ACF161BDF6F9}" destId="{214558D4-4B83-D54A-915D-434102F279FF}" srcOrd="1" destOrd="0" parTransId="{CDAE7B04-55F4-9441-AF9C-867595B99C74}" sibTransId="{CC9FFA78-2DB6-274C-940A-D2CC7C612543}"/>
    <dgm:cxn modelId="{3AC0810E-AFD7-344A-B8EF-4B8B37CEE982}" type="presOf" srcId="{2AF5B779-0841-EB40-B85D-283C8BEA6265}" destId="{6A714D00-F910-FC40-880D-53054867754F}" srcOrd="0" destOrd="0" presId="urn:microsoft.com/office/officeart/2005/8/layout/lProcess2"/>
    <dgm:cxn modelId="{87AB8B10-32A8-8740-ACAE-6C935935C26A}" type="presOf" srcId="{BED8555F-DBB2-A14B-A7D8-55D321DD3BF5}" destId="{4C515963-41F3-9B4D-88E7-7B071B194891}" srcOrd="0" destOrd="0" presId="urn:microsoft.com/office/officeart/2005/8/layout/lProcess2"/>
    <dgm:cxn modelId="{04CC6913-6A58-0447-8130-E3AFBCF80868}" type="presOf" srcId="{66E5053E-7E52-714B-B4A3-8FF762B17B1E}" destId="{109CDCF9-4CE5-A542-B18A-1CBCBEFE8850}" srcOrd="0" destOrd="0" presId="urn:microsoft.com/office/officeart/2005/8/layout/lProcess2"/>
    <dgm:cxn modelId="{0272612B-08D1-2B4B-863F-02938E9B5DB0}" type="presOf" srcId="{01CDC62A-AA19-E146-9A7D-ACF161BDF6F9}" destId="{AE485FFF-6AD0-CD44-A363-1A6EF69C1993}" srcOrd="0" destOrd="0" presId="urn:microsoft.com/office/officeart/2005/8/layout/lProcess2"/>
    <dgm:cxn modelId="{AC82622F-E430-BB44-AC1D-267D76965D5A}" type="presOf" srcId="{78334DFA-E52E-FC4A-8804-8BE10DCFCDCC}" destId="{D02EC7B1-DD9A-874D-8D14-76E315DE5FBC}" srcOrd="0" destOrd="0" presId="urn:microsoft.com/office/officeart/2005/8/layout/lProcess2"/>
    <dgm:cxn modelId="{F4D1AD34-0188-C44C-9622-C44550EDA3B9}" type="presOf" srcId="{8816BAB8-3B85-D244-A035-B870D9CD4905}" destId="{813584B4-09A7-D347-9B60-2BF7B38C57BA}" srcOrd="1" destOrd="0" presId="urn:microsoft.com/office/officeart/2005/8/layout/lProcess2"/>
    <dgm:cxn modelId="{BDDD0D37-CE44-6B44-8E9B-0C54589E3D3E}" type="presOf" srcId="{7C446754-A851-1648-A999-03B4A0210532}" destId="{12920D45-A2E9-EF45-80BD-8CE8B7D168E6}" srcOrd="0" destOrd="0" presId="urn:microsoft.com/office/officeart/2005/8/layout/lProcess2"/>
    <dgm:cxn modelId="{910C8F42-7138-744A-B027-C4AC18BB55B7}" srcId="{01CDC62A-AA19-E146-9A7D-ACF161BDF6F9}" destId="{AC830CA1-C5C1-B44C-A6B1-A6E43609B14F}" srcOrd="2" destOrd="0" parTransId="{F35FB451-9650-1441-9B2C-AA0454AEB9EB}" sibTransId="{8BF02727-7D22-D246-9CCD-FFBA6D4D0A8C}"/>
    <dgm:cxn modelId="{6C43C545-84FE-5E4D-A4F6-E18F3FB74654}" srcId="{2AF5B779-0841-EB40-B85D-283C8BEA6265}" destId="{66E5053E-7E52-714B-B4A3-8FF762B17B1E}" srcOrd="0" destOrd="0" parTransId="{B330C255-83E1-6343-95C5-A8A803B751B7}" sibTransId="{14AC0D2F-F80A-0447-99EC-EE50C784006B}"/>
    <dgm:cxn modelId="{A21EEC46-FB11-4741-A0B1-48877184E746}" type="presOf" srcId="{214558D4-4B83-D54A-915D-434102F279FF}" destId="{70B63745-D518-4549-958E-C069282AAE34}" srcOrd="0" destOrd="0" presId="urn:microsoft.com/office/officeart/2005/8/layout/lProcess2"/>
    <dgm:cxn modelId="{2EBA1849-24E3-FD41-B32C-A9C5264F08D0}" type="presOf" srcId="{7C446754-A851-1648-A999-03B4A0210532}" destId="{B48D4E09-3F82-5B45-946D-FF8657743D5E}" srcOrd="1" destOrd="0" presId="urn:microsoft.com/office/officeart/2005/8/layout/lProcess2"/>
    <dgm:cxn modelId="{B504B14E-6418-CD43-99CF-D8E62387C319}" srcId="{7C446754-A851-1648-A999-03B4A0210532}" destId="{3C4882EF-E1C5-3B48-A2FC-52052B9A4F2A}" srcOrd="2" destOrd="0" parTransId="{755075EE-D02C-5C45-809E-C2F8764EC990}" sibTransId="{C7A5B953-3469-CD4A-BCE3-4E6AAAAD1844}"/>
    <dgm:cxn modelId="{43619959-3202-0042-9310-B45BCA9D2D62}" srcId="{7C446754-A851-1648-A999-03B4A0210532}" destId="{6E73FD2A-4BD9-5448-AF4B-E793C8297570}" srcOrd="1" destOrd="0" parTransId="{5253E131-9A83-164B-A0A1-9B0A119FCAB9}" sibTransId="{4EDF3C6D-DE03-9A48-8E42-B1A5C0D2D407}"/>
    <dgm:cxn modelId="{65D91A5D-FFEF-F549-AC43-80E20C6939AF}" type="presOf" srcId="{7C5D2E4F-031B-3B4A-AEE6-477477AFE792}" destId="{4FFD2AD6-C600-8142-8B2E-DFAAB584DF88}" srcOrd="0" destOrd="0" presId="urn:microsoft.com/office/officeart/2005/8/layout/lProcess2"/>
    <dgm:cxn modelId="{CC387863-1257-DD4C-87D7-571A04E9F853}" srcId="{7C446754-A851-1648-A999-03B4A0210532}" destId="{C633C10E-DCD5-1B46-981D-D85C5225C97F}" srcOrd="0" destOrd="0" parTransId="{21B0C172-0514-0F4C-9939-2AE2EFCDFDB4}" sibTransId="{C631503D-9BF7-0C4A-AAFC-05C70550DF7F}"/>
    <dgm:cxn modelId="{8243E071-01E8-B04C-9FFA-7D3872097642}" type="presOf" srcId="{6E73FD2A-4BD9-5448-AF4B-E793C8297570}" destId="{EF5F7A02-8669-894D-8E7C-2003A67AAD15}" srcOrd="0" destOrd="0" presId="urn:microsoft.com/office/officeart/2005/8/layout/lProcess2"/>
    <dgm:cxn modelId="{958DB176-F7D7-4046-A5C6-A264ABB2ECD5}" srcId="{EBC47972-994A-EC45-BFF3-C8E68A2E7800}" destId="{8816BAB8-3B85-D244-A035-B870D9CD4905}" srcOrd="3" destOrd="0" parTransId="{780EB2BB-533C-5F45-8FD2-AAEFE6CD6E69}" sibTransId="{F95C7347-E00C-6A49-B1EC-6E87C394E6F1}"/>
    <dgm:cxn modelId="{75493981-8140-B146-BCC1-5A60D2063C8B}" srcId="{8816BAB8-3B85-D244-A035-B870D9CD4905}" destId="{B8DAEC7D-1027-C445-B0E8-CBFD91681B31}" srcOrd="0" destOrd="0" parTransId="{60232312-41A1-2141-8F22-F609D475627B}" sibTransId="{411E557F-09F0-7743-8D27-F778379BB669}"/>
    <dgm:cxn modelId="{6B4C3882-42D3-D24C-992B-52C6CB7DDF1F}" type="presOf" srcId="{B8DAEC7D-1027-C445-B0E8-CBFD91681B31}" destId="{FCF3BDC3-1D1A-914E-9E96-4C51571F4D26}" srcOrd="0" destOrd="0" presId="urn:microsoft.com/office/officeart/2005/8/layout/lProcess2"/>
    <dgm:cxn modelId="{1E829D9A-F347-2E4F-B0E1-3CA0C6BAE399}" srcId="{01CDC62A-AA19-E146-9A7D-ACF161BDF6F9}" destId="{4479F316-B748-BF49-A41E-67EFEF32267E}" srcOrd="0" destOrd="0" parTransId="{E2071437-65E3-C04A-B00A-2FAC1DBAA129}" sibTransId="{2EC427ED-A61B-E345-9F9A-4418FEB12632}"/>
    <dgm:cxn modelId="{3F21309B-5E4E-3844-8123-D56144A7C72A}" type="presOf" srcId="{3C4882EF-E1C5-3B48-A2FC-52052B9A4F2A}" destId="{C2290E76-2241-F745-ADF1-14847303E6F9}" srcOrd="0" destOrd="0" presId="urn:microsoft.com/office/officeart/2005/8/layout/lProcess2"/>
    <dgm:cxn modelId="{62BAFB9E-20B3-F146-BC99-4BA1C6139BFF}" srcId="{2AF5B779-0841-EB40-B85D-283C8BEA6265}" destId="{7C5D2E4F-031B-3B4A-AEE6-477477AFE792}" srcOrd="2" destOrd="0" parTransId="{4E014247-2EE3-7342-A8F5-1B69FED7A495}" sibTransId="{71C976D8-119E-4945-A6D2-18B174CB35AB}"/>
    <dgm:cxn modelId="{173AE9A5-39EC-8E49-981A-B7A0DBB463B2}" srcId="{2AF5B779-0841-EB40-B85D-283C8BEA6265}" destId="{BED8555F-DBB2-A14B-A7D8-55D321DD3BF5}" srcOrd="3" destOrd="0" parTransId="{F5AB8D10-519E-8F4A-91E9-F4A8A9C8FB16}" sibTransId="{4EBFD980-3D90-DD4D-98DE-D93206F6E3A8}"/>
    <dgm:cxn modelId="{EF5660AD-6A74-E14D-9DDC-DC7755A14A03}" type="presOf" srcId="{4479F316-B748-BF49-A41E-67EFEF32267E}" destId="{38B96B45-2CEB-5B4E-A8ED-13F4709FCABE}" srcOrd="0" destOrd="0" presId="urn:microsoft.com/office/officeart/2005/8/layout/lProcess2"/>
    <dgm:cxn modelId="{E3E0B5B4-F630-BA43-AE91-BD46E4B0F41E}" type="presOf" srcId="{AC830CA1-C5C1-B44C-A6B1-A6E43609B14F}" destId="{4AA2486E-48D6-DC4F-A248-8A1DEA26ACBB}" srcOrd="0" destOrd="0" presId="urn:microsoft.com/office/officeart/2005/8/layout/lProcess2"/>
    <dgm:cxn modelId="{C3297BBB-52D3-BC46-BC8D-A1FA7C8D3EA3}" type="presOf" srcId="{01CDC62A-AA19-E146-9A7D-ACF161BDF6F9}" destId="{D8A167D7-475D-BF42-BC5D-7F2D1EA6AE93}" srcOrd="1" destOrd="0" presId="urn:microsoft.com/office/officeart/2005/8/layout/lProcess2"/>
    <dgm:cxn modelId="{8A4CADBC-BF33-E641-B2D8-5F4C56A06F7D}" srcId="{2AF5B779-0841-EB40-B85D-283C8BEA6265}" destId="{950F7ACB-1777-024A-AA4B-20DB9691FBC8}" srcOrd="1" destOrd="0" parTransId="{C33F7126-A10B-6E40-B33E-49DB48C81AF0}" sibTransId="{25CCED41-BCE1-8547-A880-4A0E704FDBBB}"/>
    <dgm:cxn modelId="{F9B966CA-55B1-3E4A-B76A-32328654A56C}" type="presOf" srcId="{8816BAB8-3B85-D244-A035-B870D9CD4905}" destId="{25E6CEA0-0443-9B47-8B96-D0ED7C03B98A}" srcOrd="0" destOrd="0" presId="urn:microsoft.com/office/officeart/2005/8/layout/lProcess2"/>
    <dgm:cxn modelId="{059911CB-F259-0240-A62C-4F162BE96A58}" srcId="{EBC47972-994A-EC45-BFF3-C8E68A2E7800}" destId="{01CDC62A-AA19-E146-9A7D-ACF161BDF6F9}" srcOrd="1" destOrd="0" parTransId="{1FA51AFF-F071-AE4A-A895-D452648C421C}" sibTransId="{D545E4C7-0BC7-1641-AF58-EF9EA81BE610}"/>
    <dgm:cxn modelId="{CBDD8FDC-D27E-DC43-95F8-3FF281924BF6}" type="presOf" srcId="{C633C10E-DCD5-1B46-981D-D85C5225C97F}" destId="{3765AEED-AEF1-264C-B91B-A0AF48CB3E5A}" srcOrd="0" destOrd="0" presId="urn:microsoft.com/office/officeart/2005/8/layout/lProcess2"/>
    <dgm:cxn modelId="{49E1F4E2-3C7A-4B4B-947A-0E63F9A60A14}" type="presOf" srcId="{2AF5B779-0841-EB40-B85D-283C8BEA6265}" destId="{0350EA9E-2EB1-974F-977D-6DC820ADFC4C}" srcOrd="1" destOrd="0" presId="urn:microsoft.com/office/officeart/2005/8/layout/lProcess2"/>
    <dgm:cxn modelId="{0B2CBFE5-9FF5-4648-9A3C-0790B9E81F1F}" srcId="{EBC47972-994A-EC45-BFF3-C8E68A2E7800}" destId="{7C446754-A851-1648-A999-03B4A0210532}" srcOrd="2" destOrd="0" parTransId="{8BFB2BF2-E808-5641-99A8-181774566DD2}" sibTransId="{123A2B52-30FB-7F4A-AAAA-165EA4F73A69}"/>
    <dgm:cxn modelId="{F1388FED-ADBF-0748-A0EA-3F849B1145CA}" srcId="{8816BAB8-3B85-D244-A035-B870D9CD4905}" destId="{78334DFA-E52E-FC4A-8804-8BE10DCFCDCC}" srcOrd="2" destOrd="0" parTransId="{598E088E-F25E-784A-8DE0-4EBDF9D44EA3}" sibTransId="{87DF7444-2FD7-3A46-BFA6-BDA3E4AF78FC}"/>
    <dgm:cxn modelId="{132EE0ED-D406-D847-A1FE-206AE4FD3E29}" type="presOf" srcId="{950F7ACB-1777-024A-AA4B-20DB9691FBC8}" destId="{9CF940BB-4C43-3347-AF44-EE6DC8E3202E}" srcOrd="0" destOrd="0" presId="urn:microsoft.com/office/officeart/2005/8/layout/lProcess2"/>
    <dgm:cxn modelId="{3F4C6FF3-47A9-DC48-ADE3-DD37E0E3D5EA}" type="presOf" srcId="{A7F37F69-C58A-BE45-AE7D-9BCDAD6D2FCC}" destId="{32B9373A-B2BA-C14B-8724-B51107078A47}" srcOrd="0" destOrd="0" presId="urn:microsoft.com/office/officeart/2005/8/layout/lProcess2"/>
    <dgm:cxn modelId="{BCAB55F5-6075-174D-B598-60FA3FFBA211}" type="presOf" srcId="{EBC47972-994A-EC45-BFF3-C8E68A2E7800}" destId="{29DD9A14-B011-044D-A09F-A52BE2B159C4}" srcOrd="0" destOrd="0" presId="urn:microsoft.com/office/officeart/2005/8/layout/lProcess2"/>
    <dgm:cxn modelId="{4C14D0F5-B0AB-764B-AF56-A65BD2000F2A}" srcId="{8816BAB8-3B85-D244-A035-B870D9CD4905}" destId="{A7F37F69-C58A-BE45-AE7D-9BCDAD6D2FCC}" srcOrd="1" destOrd="0" parTransId="{7571EBDF-C8E2-ED4E-B69D-01A19253448A}" sibTransId="{407B1C68-0B13-304A-BDB3-BF9753EB99AD}"/>
    <dgm:cxn modelId="{3DA60BF9-46E9-0C41-AB3C-B0E34470D06D}" srcId="{EBC47972-994A-EC45-BFF3-C8E68A2E7800}" destId="{2AF5B779-0841-EB40-B85D-283C8BEA6265}" srcOrd="0" destOrd="0" parTransId="{648A6A59-0C1A-8644-ADC3-27C5260E09A6}" sibTransId="{F3A8C641-999E-8E49-9180-646910C7B000}"/>
    <dgm:cxn modelId="{E3A68DCF-FF61-4D45-8095-5B2803E516ED}" type="presParOf" srcId="{29DD9A14-B011-044D-A09F-A52BE2B159C4}" destId="{3B16A989-3162-154E-98E6-D5CCAEA57814}" srcOrd="0" destOrd="0" presId="urn:microsoft.com/office/officeart/2005/8/layout/lProcess2"/>
    <dgm:cxn modelId="{A60A9898-A212-8A49-A34A-E2626FD79E71}" type="presParOf" srcId="{3B16A989-3162-154E-98E6-D5CCAEA57814}" destId="{6A714D00-F910-FC40-880D-53054867754F}" srcOrd="0" destOrd="0" presId="urn:microsoft.com/office/officeart/2005/8/layout/lProcess2"/>
    <dgm:cxn modelId="{001F0FB2-3D93-1245-BBCB-2C1B04857D8B}" type="presParOf" srcId="{3B16A989-3162-154E-98E6-D5CCAEA57814}" destId="{0350EA9E-2EB1-974F-977D-6DC820ADFC4C}" srcOrd="1" destOrd="0" presId="urn:microsoft.com/office/officeart/2005/8/layout/lProcess2"/>
    <dgm:cxn modelId="{F12069AC-3D83-094E-98CB-D755D0D94416}" type="presParOf" srcId="{3B16A989-3162-154E-98E6-D5CCAEA57814}" destId="{62E2C229-156E-FE4A-9A84-7B027809FAF1}" srcOrd="2" destOrd="0" presId="urn:microsoft.com/office/officeart/2005/8/layout/lProcess2"/>
    <dgm:cxn modelId="{A489926D-056D-604C-8F44-D757AA8D163C}" type="presParOf" srcId="{62E2C229-156E-FE4A-9A84-7B027809FAF1}" destId="{D9DB4FD8-E254-ED42-9170-953BB809213F}" srcOrd="0" destOrd="0" presId="urn:microsoft.com/office/officeart/2005/8/layout/lProcess2"/>
    <dgm:cxn modelId="{5B083036-001A-5741-9143-371BBD38E438}" type="presParOf" srcId="{D9DB4FD8-E254-ED42-9170-953BB809213F}" destId="{109CDCF9-4CE5-A542-B18A-1CBCBEFE8850}" srcOrd="0" destOrd="0" presId="urn:microsoft.com/office/officeart/2005/8/layout/lProcess2"/>
    <dgm:cxn modelId="{C1D88947-96AA-094D-9A52-EF9ED729CC18}" type="presParOf" srcId="{D9DB4FD8-E254-ED42-9170-953BB809213F}" destId="{0224489B-69AB-9F4F-9CAB-E72596133D16}" srcOrd="1" destOrd="0" presId="urn:microsoft.com/office/officeart/2005/8/layout/lProcess2"/>
    <dgm:cxn modelId="{1BC906E8-C9C3-5649-8E1F-9ACD5A27DF02}" type="presParOf" srcId="{D9DB4FD8-E254-ED42-9170-953BB809213F}" destId="{9CF940BB-4C43-3347-AF44-EE6DC8E3202E}" srcOrd="2" destOrd="0" presId="urn:microsoft.com/office/officeart/2005/8/layout/lProcess2"/>
    <dgm:cxn modelId="{A4873A5A-F800-CC43-8005-AAEC8BF0FA44}" type="presParOf" srcId="{D9DB4FD8-E254-ED42-9170-953BB809213F}" destId="{6749538F-C787-E448-9F7A-15B357F6E1C9}" srcOrd="3" destOrd="0" presId="urn:microsoft.com/office/officeart/2005/8/layout/lProcess2"/>
    <dgm:cxn modelId="{8380C078-F4C1-DD45-8965-A5950D38440D}" type="presParOf" srcId="{D9DB4FD8-E254-ED42-9170-953BB809213F}" destId="{4FFD2AD6-C600-8142-8B2E-DFAAB584DF88}" srcOrd="4" destOrd="0" presId="urn:microsoft.com/office/officeart/2005/8/layout/lProcess2"/>
    <dgm:cxn modelId="{67EF305B-0BEA-7749-8285-BD40D7A2F446}" type="presParOf" srcId="{D9DB4FD8-E254-ED42-9170-953BB809213F}" destId="{B19F82A0-FF4C-D84F-8592-802707C48011}" srcOrd="5" destOrd="0" presId="urn:microsoft.com/office/officeart/2005/8/layout/lProcess2"/>
    <dgm:cxn modelId="{8119CFED-B1DB-9149-B5F3-E0510AF34969}" type="presParOf" srcId="{D9DB4FD8-E254-ED42-9170-953BB809213F}" destId="{4C515963-41F3-9B4D-88E7-7B071B194891}" srcOrd="6" destOrd="0" presId="urn:microsoft.com/office/officeart/2005/8/layout/lProcess2"/>
    <dgm:cxn modelId="{B3817F7D-8CB5-2648-B0B1-102B0A6FC229}" type="presParOf" srcId="{29DD9A14-B011-044D-A09F-A52BE2B159C4}" destId="{73CFEA02-68AE-3342-A70F-6252A5A120B0}" srcOrd="1" destOrd="0" presId="urn:microsoft.com/office/officeart/2005/8/layout/lProcess2"/>
    <dgm:cxn modelId="{D40ECDB4-E2E5-C44E-80F2-33FC43B5ACEE}" type="presParOf" srcId="{29DD9A14-B011-044D-A09F-A52BE2B159C4}" destId="{E2A1B709-3129-3245-83CC-68946BF26DB8}" srcOrd="2" destOrd="0" presId="urn:microsoft.com/office/officeart/2005/8/layout/lProcess2"/>
    <dgm:cxn modelId="{1FE7802A-EBF6-7742-9F6C-6D23CDEC2B66}" type="presParOf" srcId="{E2A1B709-3129-3245-83CC-68946BF26DB8}" destId="{AE485FFF-6AD0-CD44-A363-1A6EF69C1993}" srcOrd="0" destOrd="0" presId="urn:microsoft.com/office/officeart/2005/8/layout/lProcess2"/>
    <dgm:cxn modelId="{0C2EA9EE-DFEC-5C43-891F-8528F1466E24}" type="presParOf" srcId="{E2A1B709-3129-3245-83CC-68946BF26DB8}" destId="{D8A167D7-475D-BF42-BC5D-7F2D1EA6AE93}" srcOrd="1" destOrd="0" presId="urn:microsoft.com/office/officeart/2005/8/layout/lProcess2"/>
    <dgm:cxn modelId="{4433FD06-1B86-C643-B8DA-0ABA6189DE3A}" type="presParOf" srcId="{E2A1B709-3129-3245-83CC-68946BF26DB8}" destId="{A1ED2F15-FC3C-1B40-881C-66B0E9CA461F}" srcOrd="2" destOrd="0" presId="urn:microsoft.com/office/officeart/2005/8/layout/lProcess2"/>
    <dgm:cxn modelId="{4EE49C1B-AD08-EA41-9B5E-2B1BB12410DA}" type="presParOf" srcId="{A1ED2F15-FC3C-1B40-881C-66B0E9CA461F}" destId="{56EF282D-E05E-AB42-9209-D33DAC7FEB63}" srcOrd="0" destOrd="0" presId="urn:microsoft.com/office/officeart/2005/8/layout/lProcess2"/>
    <dgm:cxn modelId="{D5819D87-8C85-6247-B311-E831D394D409}" type="presParOf" srcId="{56EF282D-E05E-AB42-9209-D33DAC7FEB63}" destId="{38B96B45-2CEB-5B4E-A8ED-13F4709FCABE}" srcOrd="0" destOrd="0" presId="urn:microsoft.com/office/officeart/2005/8/layout/lProcess2"/>
    <dgm:cxn modelId="{AC391D7A-6DDF-A84B-BD5E-D70E7A34F609}" type="presParOf" srcId="{56EF282D-E05E-AB42-9209-D33DAC7FEB63}" destId="{D269385B-C31D-7948-BC0E-95E59E45ED15}" srcOrd="1" destOrd="0" presId="urn:microsoft.com/office/officeart/2005/8/layout/lProcess2"/>
    <dgm:cxn modelId="{12FDE10C-AB24-8F4C-842F-0164B68047F8}" type="presParOf" srcId="{56EF282D-E05E-AB42-9209-D33DAC7FEB63}" destId="{70B63745-D518-4549-958E-C069282AAE34}" srcOrd="2" destOrd="0" presId="urn:microsoft.com/office/officeart/2005/8/layout/lProcess2"/>
    <dgm:cxn modelId="{4C0BB0AD-B9FE-B646-BA91-ADEBFB34F7B5}" type="presParOf" srcId="{56EF282D-E05E-AB42-9209-D33DAC7FEB63}" destId="{DF2F9C43-1FC2-C848-808C-3E80D978D797}" srcOrd="3" destOrd="0" presId="urn:microsoft.com/office/officeart/2005/8/layout/lProcess2"/>
    <dgm:cxn modelId="{AE23F018-10DD-4F46-8537-1C3A1BFB7B69}" type="presParOf" srcId="{56EF282D-E05E-AB42-9209-D33DAC7FEB63}" destId="{4AA2486E-48D6-DC4F-A248-8A1DEA26ACBB}" srcOrd="4" destOrd="0" presId="urn:microsoft.com/office/officeart/2005/8/layout/lProcess2"/>
    <dgm:cxn modelId="{01637DE2-293E-5A4B-974B-5BFA1EEB5F5F}" type="presParOf" srcId="{29DD9A14-B011-044D-A09F-A52BE2B159C4}" destId="{96D74C18-43A2-4641-A15C-DB7C80BC1282}" srcOrd="3" destOrd="0" presId="urn:microsoft.com/office/officeart/2005/8/layout/lProcess2"/>
    <dgm:cxn modelId="{2BCECEF2-DE0E-3347-8C06-D7539189E490}" type="presParOf" srcId="{29DD9A14-B011-044D-A09F-A52BE2B159C4}" destId="{B4D7DFF2-3AF7-724D-8DF9-A8A20AD663A1}" srcOrd="4" destOrd="0" presId="urn:microsoft.com/office/officeart/2005/8/layout/lProcess2"/>
    <dgm:cxn modelId="{57604B0B-7286-0F4C-8600-2F193FAE0FD3}" type="presParOf" srcId="{B4D7DFF2-3AF7-724D-8DF9-A8A20AD663A1}" destId="{12920D45-A2E9-EF45-80BD-8CE8B7D168E6}" srcOrd="0" destOrd="0" presId="urn:microsoft.com/office/officeart/2005/8/layout/lProcess2"/>
    <dgm:cxn modelId="{514C1D0E-849D-3C47-BB76-3BCAE6D6C3CE}" type="presParOf" srcId="{B4D7DFF2-3AF7-724D-8DF9-A8A20AD663A1}" destId="{B48D4E09-3F82-5B45-946D-FF8657743D5E}" srcOrd="1" destOrd="0" presId="urn:microsoft.com/office/officeart/2005/8/layout/lProcess2"/>
    <dgm:cxn modelId="{EDC2AC6C-BF95-CC49-950D-6CB6786423AB}" type="presParOf" srcId="{B4D7DFF2-3AF7-724D-8DF9-A8A20AD663A1}" destId="{880C672E-7636-C842-A433-CB09F67D9E1B}" srcOrd="2" destOrd="0" presId="urn:microsoft.com/office/officeart/2005/8/layout/lProcess2"/>
    <dgm:cxn modelId="{F371E87C-BEDB-5546-B3AD-9373E7593809}" type="presParOf" srcId="{880C672E-7636-C842-A433-CB09F67D9E1B}" destId="{6B822BAB-1C9A-244D-9A24-618A840759DD}" srcOrd="0" destOrd="0" presId="urn:microsoft.com/office/officeart/2005/8/layout/lProcess2"/>
    <dgm:cxn modelId="{54B7F676-B719-5343-A95B-5FF5F60C6483}" type="presParOf" srcId="{6B822BAB-1C9A-244D-9A24-618A840759DD}" destId="{3765AEED-AEF1-264C-B91B-A0AF48CB3E5A}" srcOrd="0" destOrd="0" presId="urn:microsoft.com/office/officeart/2005/8/layout/lProcess2"/>
    <dgm:cxn modelId="{3CD2F153-7D3E-6F4B-8DF4-A00E6D77B80C}" type="presParOf" srcId="{6B822BAB-1C9A-244D-9A24-618A840759DD}" destId="{B884C531-EC90-4646-981C-237C4B2C8D47}" srcOrd="1" destOrd="0" presId="urn:microsoft.com/office/officeart/2005/8/layout/lProcess2"/>
    <dgm:cxn modelId="{805E5116-B326-EF4B-BEC1-E4E1668D0709}" type="presParOf" srcId="{6B822BAB-1C9A-244D-9A24-618A840759DD}" destId="{EF5F7A02-8669-894D-8E7C-2003A67AAD15}" srcOrd="2" destOrd="0" presId="urn:microsoft.com/office/officeart/2005/8/layout/lProcess2"/>
    <dgm:cxn modelId="{E7E50752-4D2E-D74A-B7CA-ADFE6EF2A039}" type="presParOf" srcId="{6B822BAB-1C9A-244D-9A24-618A840759DD}" destId="{714BE1F9-6467-764F-B700-7352D2933DF1}" srcOrd="3" destOrd="0" presId="urn:microsoft.com/office/officeart/2005/8/layout/lProcess2"/>
    <dgm:cxn modelId="{C494F4BB-2EDA-1A46-B8D9-1421A5BEE904}" type="presParOf" srcId="{6B822BAB-1C9A-244D-9A24-618A840759DD}" destId="{C2290E76-2241-F745-ADF1-14847303E6F9}" srcOrd="4" destOrd="0" presId="urn:microsoft.com/office/officeart/2005/8/layout/lProcess2"/>
    <dgm:cxn modelId="{54FA102C-8DAD-5142-BDB4-D450687DAFA9}" type="presParOf" srcId="{29DD9A14-B011-044D-A09F-A52BE2B159C4}" destId="{CA0CF2BB-70F6-8C4A-A951-EEE3D20BB0D8}" srcOrd="5" destOrd="0" presId="urn:microsoft.com/office/officeart/2005/8/layout/lProcess2"/>
    <dgm:cxn modelId="{713378D1-E30F-E843-A3C5-EE3CD8AD15FB}" type="presParOf" srcId="{29DD9A14-B011-044D-A09F-A52BE2B159C4}" destId="{2BD6C157-99FA-5A45-9515-94254443C234}" srcOrd="6" destOrd="0" presId="urn:microsoft.com/office/officeart/2005/8/layout/lProcess2"/>
    <dgm:cxn modelId="{454F468D-C6B9-F742-9523-2BE4D6BA237A}" type="presParOf" srcId="{2BD6C157-99FA-5A45-9515-94254443C234}" destId="{25E6CEA0-0443-9B47-8B96-D0ED7C03B98A}" srcOrd="0" destOrd="0" presId="urn:microsoft.com/office/officeart/2005/8/layout/lProcess2"/>
    <dgm:cxn modelId="{534DB162-FF88-F045-A764-E3DF5E1FA457}" type="presParOf" srcId="{2BD6C157-99FA-5A45-9515-94254443C234}" destId="{813584B4-09A7-D347-9B60-2BF7B38C57BA}" srcOrd="1" destOrd="0" presId="urn:microsoft.com/office/officeart/2005/8/layout/lProcess2"/>
    <dgm:cxn modelId="{838B31AC-52F9-2E4A-998D-5473A85294A3}" type="presParOf" srcId="{2BD6C157-99FA-5A45-9515-94254443C234}" destId="{37271174-2066-684F-81D1-57A92D02B5EF}" srcOrd="2" destOrd="0" presId="urn:microsoft.com/office/officeart/2005/8/layout/lProcess2"/>
    <dgm:cxn modelId="{98D93716-F891-5845-9C5F-8C4D36EF4E7C}" type="presParOf" srcId="{37271174-2066-684F-81D1-57A92D02B5EF}" destId="{D5572B45-C59B-8447-99DE-37EE24279A37}" srcOrd="0" destOrd="0" presId="urn:microsoft.com/office/officeart/2005/8/layout/lProcess2"/>
    <dgm:cxn modelId="{95D1240A-B321-1641-A924-54DB566812D8}" type="presParOf" srcId="{D5572B45-C59B-8447-99DE-37EE24279A37}" destId="{FCF3BDC3-1D1A-914E-9E96-4C51571F4D26}" srcOrd="0" destOrd="0" presId="urn:microsoft.com/office/officeart/2005/8/layout/lProcess2"/>
    <dgm:cxn modelId="{4DE57360-7033-8748-BE5D-848B6C0CFE15}" type="presParOf" srcId="{D5572B45-C59B-8447-99DE-37EE24279A37}" destId="{29F9D146-8067-6943-A60F-EA3B59E34D9C}" srcOrd="1" destOrd="0" presId="urn:microsoft.com/office/officeart/2005/8/layout/lProcess2"/>
    <dgm:cxn modelId="{AB3334FC-CEEA-C246-AAD8-8D8C24EA4129}" type="presParOf" srcId="{D5572B45-C59B-8447-99DE-37EE24279A37}" destId="{32B9373A-B2BA-C14B-8724-B51107078A47}" srcOrd="2" destOrd="0" presId="urn:microsoft.com/office/officeart/2005/8/layout/lProcess2"/>
    <dgm:cxn modelId="{495587C0-DE1B-1043-9216-469043BCA730}" type="presParOf" srcId="{D5572B45-C59B-8447-99DE-37EE24279A37}" destId="{7AF5ADA9-FCAB-7C49-AB4F-0E3B7464132D}" srcOrd="3" destOrd="0" presId="urn:microsoft.com/office/officeart/2005/8/layout/lProcess2"/>
    <dgm:cxn modelId="{25E3AD39-F95D-8B41-988A-08C3F1A81148}" type="presParOf" srcId="{D5572B45-C59B-8447-99DE-37EE24279A37}" destId="{D02EC7B1-DD9A-874D-8D14-76E315DE5FB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0AA08-FA48-714E-930B-65A97DFCA48A}" type="doc">
      <dgm:prSet loTypeId="urn:microsoft.com/office/officeart/2005/8/layout/lProcess3" loCatId="" qsTypeId="urn:microsoft.com/office/officeart/2005/8/quickstyle/simple1" qsCatId="simple" csTypeId="urn:microsoft.com/office/officeart/2005/8/colors/accent4_1" csCatId="accent4" phldr="1"/>
      <dgm:spPr/>
      <dgm:t>
        <a:bodyPr/>
        <a:lstStyle/>
        <a:p>
          <a:endParaRPr lang="sk-SK"/>
        </a:p>
      </dgm:t>
    </dgm:pt>
    <dgm:pt modelId="{26524090-A496-5240-945B-BF4358BA314A}">
      <dgm:prSet phldrT="[Text]"/>
      <dgm:spPr/>
      <dgm:t>
        <a:bodyPr/>
        <a:lstStyle/>
        <a:p>
          <a:r>
            <a:rPr lang="sk-SK" dirty="0"/>
            <a:t>2.1. </a:t>
          </a:r>
          <a:r>
            <a:rPr lang="sk-SK" dirty="0" err="1"/>
            <a:t>Literature</a:t>
          </a:r>
          <a:r>
            <a:rPr lang="sk-SK" dirty="0"/>
            <a:t> </a:t>
          </a:r>
          <a:r>
            <a:rPr lang="sk-SK" dirty="0" err="1"/>
            <a:t>review</a:t>
          </a:r>
          <a:endParaRPr lang="sk-SK" dirty="0"/>
        </a:p>
      </dgm:t>
    </dgm:pt>
    <dgm:pt modelId="{CB82D531-36FE-4248-977D-3AF06ABFD70B}" type="parTrans" cxnId="{9F28B166-9465-924A-B44C-4AF722622880}">
      <dgm:prSet/>
      <dgm:spPr/>
      <dgm:t>
        <a:bodyPr/>
        <a:lstStyle/>
        <a:p>
          <a:endParaRPr lang="sk-SK"/>
        </a:p>
      </dgm:t>
    </dgm:pt>
    <dgm:pt modelId="{3B433FAB-AB74-094A-B066-2DF9E27D54FC}" type="sibTrans" cxnId="{9F28B166-9465-924A-B44C-4AF722622880}">
      <dgm:prSet/>
      <dgm:spPr/>
      <dgm:t>
        <a:bodyPr/>
        <a:lstStyle/>
        <a:p>
          <a:endParaRPr lang="sk-SK"/>
        </a:p>
      </dgm:t>
    </dgm:pt>
    <dgm:pt modelId="{82B926E1-F8D3-0F40-B356-E5F781B80BBC}">
      <dgm:prSet phldrT="[Text]"/>
      <dgm:spPr/>
      <dgm:t>
        <a:bodyPr/>
        <a:lstStyle/>
        <a:p>
          <a:pPr>
            <a:buFont typeface="Wingdings" pitchFamily="2" charset="2"/>
            <a:buChar char="Ø"/>
          </a:pPr>
          <a:r>
            <a:rPr lang="en-GB" dirty="0"/>
            <a:t>Review the previous studies on the industrial relations in the PHS sector in the 12 countries and identify who are the social actors representing workers and employers, including state)</a:t>
          </a:r>
          <a:endParaRPr lang="sk-SK" dirty="0"/>
        </a:p>
      </dgm:t>
    </dgm:pt>
    <dgm:pt modelId="{4668FD3A-4ABE-1644-9DEA-5AE4127E015A}" type="parTrans" cxnId="{A6A0AB5A-4931-FC49-9662-201A189FE37E}">
      <dgm:prSet/>
      <dgm:spPr/>
      <dgm:t>
        <a:bodyPr/>
        <a:lstStyle/>
        <a:p>
          <a:endParaRPr lang="sk-SK"/>
        </a:p>
      </dgm:t>
    </dgm:pt>
    <dgm:pt modelId="{E973FA85-DFDA-4949-B442-4F700A048E1F}" type="sibTrans" cxnId="{A6A0AB5A-4931-FC49-9662-201A189FE37E}">
      <dgm:prSet/>
      <dgm:spPr/>
      <dgm:t>
        <a:bodyPr/>
        <a:lstStyle/>
        <a:p>
          <a:endParaRPr lang="sk-SK"/>
        </a:p>
      </dgm:t>
    </dgm:pt>
    <dgm:pt modelId="{AA06992E-23B2-8B4D-83F1-473BC74BCBBE}">
      <dgm:prSet phldrT="[Text]"/>
      <dgm:spPr/>
      <dgm:t>
        <a:bodyPr/>
        <a:lstStyle/>
        <a:p>
          <a:r>
            <a:rPr lang="sk-SK" dirty="0"/>
            <a:t>2.2. </a:t>
          </a:r>
          <a:r>
            <a:rPr lang="sk-SK" dirty="0" err="1"/>
            <a:t>Comparable</a:t>
          </a:r>
          <a:r>
            <a:rPr lang="sk-SK" dirty="0"/>
            <a:t> </a:t>
          </a:r>
          <a:r>
            <a:rPr lang="sk-SK" dirty="0" err="1"/>
            <a:t>data</a:t>
          </a:r>
          <a:r>
            <a:rPr lang="sk-SK" dirty="0"/>
            <a:t> </a:t>
          </a:r>
        </a:p>
      </dgm:t>
    </dgm:pt>
    <dgm:pt modelId="{4D4085A9-1C7F-3646-85D9-43B62887AD00}" type="parTrans" cxnId="{344C4A0C-8DFB-B444-AA79-83DBC8567799}">
      <dgm:prSet/>
      <dgm:spPr/>
      <dgm:t>
        <a:bodyPr/>
        <a:lstStyle/>
        <a:p>
          <a:endParaRPr lang="sk-SK"/>
        </a:p>
      </dgm:t>
    </dgm:pt>
    <dgm:pt modelId="{D2E6E887-6507-6546-9C87-46C11AA2D19D}" type="sibTrans" cxnId="{344C4A0C-8DFB-B444-AA79-83DBC8567799}">
      <dgm:prSet/>
      <dgm:spPr/>
      <dgm:t>
        <a:bodyPr/>
        <a:lstStyle/>
        <a:p>
          <a:endParaRPr lang="sk-SK"/>
        </a:p>
      </dgm:t>
    </dgm:pt>
    <dgm:pt modelId="{F190D680-FC70-8D4E-8824-140956C452B5}">
      <dgm:prSet phldrT="[Text]"/>
      <dgm:spPr/>
      <dgm:t>
        <a:bodyPr/>
        <a:lstStyle/>
        <a:p>
          <a:pPr>
            <a:buFont typeface="Wingdings" pitchFamily="2" charset="2"/>
            <a:buChar char="Ø"/>
          </a:pPr>
          <a:r>
            <a:rPr lang="en-GB" dirty="0"/>
            <a:t>Explore the scope, subsectors (care and non-care) and estimate the size of the PHS sector in the 12 countries based on the EU comparable and national data </a:t>
          </a:r>
          <a:endParaRPr lang="sk-SK" dirty="0"/>
        </a:p>
      </dgm:t>
    </dgm:pt>
    <dgm:pt modelId="{39F60476-5025-1648-B850-342358A8BE1F}" type="parTrans" cxnId="{AAF5C3EA-FE3C-B445-9C96-C84AB5B6B1F6}">
      <dgm:prSet/>
      <dgm:spPr/>
      <dgm:t>
        <a:bodyPr/>
        <a:lstStyle/>
        <a:p>
          <a:endParaRPr lang="sk-SK"/>
        </a:p>
      </dgm:t>
    </dgm:pt>
    <dgm:pt modelId="{0344B60A-F510-1D40-A72C-F1290E738E6B}" type="sibTrans" cxnId="{AAF5C3EA-FE3C-B445-9C96-C84AB5B6B1F6}">
      <dgm:prSet/>
      <dgm:spPr/>
      <dgm:t>
        <a:bodyPr/>
        <a:lstStyle/>
        <a:p>
          <a:endParaRPr lang="sk-SK"/>
        </a:p>
      </dgm:t>
    </dgm:pt>
    <dgm:pt modelId="{9F8817B4-628A-3D42-B3B8-F402112A2E28}">
      <dgm:prSet phldrT="[Text]"/>
      <dgm:spPr/>
      <dgm:t>
        <a:bodyPr/>
        <a:lstStyle/>
        <a:p>
          <a:r>
            <a:rPr lang="sk-SK" dirty="0"/>
            <a:t>2.3. </a:t>
          </a:r>
          <a:r>
            <a:rPr lang="sk-SK" dirty="0" err="1"/>
            <a:t>Conceptual</a:t>
          </a:r>
          <a:r>
            <a:rPr lang="sk-SK" dirty="0"/>
            <a:t> and </a:t>
          </a:r>
          <a:r>
            <a:rPr lang="sk-SK" dirty="0" err="1"/>
            <a:t>analytical</a:t>
          </a:r>
          <a:r>
            <a:rPr lang="sk-SK" dirty="0"/>
            <a:t> </a:t>
          </a:r>
          <a:r>
            <a:rPr lang="sk-SK" dirty="0" err="1"/>
            <a:t>framework</a:t>
          </a:r>
          <a:endParaRPr lang="sk-SK" dirty="0"/>
        </a:p>
      </dgm:t>
    </dgm:pt>
    <dgm:pt modelId="{D65EF96E-9D86-CA43-8AF1-8BBE4E7766D2}" type="parTrans" cxnId="{FD8D285A-C76D-F548-BCC0-0B13F24D8A5D}">
      <dgm:prSet/>
      <dgm:spPr/>
      <dgm:t>
        <a:bodyPr/>
        <a:lstStyle/>
        <a:p>
          <a:endParaRPr lang="sk-SK"/>
        </a:p>
      </dgm:t>
    </dgm:pt>
    <dgm:pt modelId="{CA30679B-81F7-3F43-AB70-B2FBD4F512E4}" type="sibTrans" cxnId="{FD8D285A-C76D-F548-BCC0-0B13F24D8A5D}">
      <dgm:prSet/>
      <dgm:spPr/>
      <dgm:t>
        <a:bodyPr/>
        <a:lstStyle/>
        <a:p>
          <a:endParaRPr lang="sk-SK"/>
        </a:p>
      </dgm:t>
    </dgm:pt>
    <dgm:pt modelId="{55CBF6A7-45E2-A945-BAA0-9BFEAE905B67}">
      <dgm:prSet phldrT="[Text]"/>
      <dgm:spPr/>
      <dgm:t>
        <a:bodyPr/>
        <a:lstStyle/>
        <a:p>
          <a:r>
            <a:rPr lang="sk-SK" dirty="0" err="1"/>
            <a:t>Prepare</a:t>
          </a:r>
          <a:r>
            <a:rPr lang="sk-SK" dirty="0"/>
            <a:t> </a:t>
          </a:r>
          <a:r>
            <a:rPr lang="sk-SK" dirty="0" err="1"/>
            <a:t>all</a:t>
          </a:r>
          <a:r>
            <a:rPr lang="sk-SK" dirty="0"/>
            <a:t> </a:t>
          </a:r>
          <a:r>
            <a:rPr lang="sk-SK" dirty="0" err="1"/>
            <a:t>the</a:t>
          </a:r>
          <a:r>
            <a:rPr lang="sk-SK" dirty="0"/>
            <a:t> </a:t>
          </a:r>
          <a:r>
            <a:rPr lang="sk-SK" dirty="0" err="1"/>
            <a:t>tools</a:t>
          </a:r>
          <a:r>
            <a:rPr lang="sk-SK" dirty="0"/>
            <a:t> </a:t>
          </a:r>
          <a:r>
            <a:rPr lang="sk-SK" dirty="0" err="1"/>
            <a:t>for</a:t>
          </a:r>
          <a:r>
            <a:rPr lang="sk-SK" dirty="0"/>
            <a:t> </a:t>
          </a:r>
          <a:r>
            <a:rPr lang="sk-SK" dirty="0" err="1"/>
            <a:t>data</a:t>
          </a:r>
          <a:r>
            <a:rPr lang="sk-SK" dirty="0"/>
            <a:t> </a:t>
          </a:r>
          <a:r>
            <a:rPr lang="sk-SK" dirty="0" err="1"/>
            <a:t>collection</a:t>
          </a:r>
          <a:r>
            <a:rPr lang="sk-SK" dirty="0"/>
            <a:t>: </a:t>
          </a:r>
          <a:r>
            <a:rPr lang="sk-SK" dirty="0" err="1"/>
            <a:t>survey</a:t>
          </a:r>
          <a:r>
            <a:rPr lang="sk-SK" dirty="0"/>
            <a:t> </a:t>
          </a:r>
          <a:r>
            <a:rPr lang="sk-SK" dirty="0" err="1"/>
            <a:t>questionnaire</a:t>
          </a:r>
          <a:r>
            <a:rPr lang="sk-SK" dirty="0"/>
            <a:t> on </a:t>
          </a:r>
          <a:r>
            <a:rPr lang="sk-SK" dirty="0" err="1"/>
            <a:t>demand</a:t>
          </a:r>
          <a:r>
            <a:rPr lang="sk-SK" dirty="0"/>
            <a:t> in 12 </a:t>
          </a:r>
          <a:r>
            <a:rPr lang="sk-SK" dirty="0" err="1"/>
            <a:t>countries</a:t>
          </a:r>
          <a:r>
            <a:rPr lang="sk-SK" dirty="0"/>
            <a:t>, </a:t>
          </a:r>
          <a:r>
            <a:rPr lang="sk-SK" dirty="0" err="1"/>
            <a:t>survey</a:t>
          </a:r>
          <a:r>
            <a:rPr lang="sk-SK" dirty="0"/>
            <a:t> </a:t>
          </a:r>
          <a:r>
            <a:rPr lang="sk-SK" dirty="0" err="1"/>
            <a:t>questionnaire</a:t>
          </a:r>
          <a:r>
            <a:rPr lang="sk-SK" dirty="0"/>
            <a:t> </a:t>
          </a:r>
          <a:r>
            <a:rPr lang="sk-SK" dirty="0" err="1"/>
            <a:t>among</a:t>
          </a:r>
          <a:r>
            <a:rPr lang="sk-SK" dirty="0"/>
            <a:t> </a:t>
          </a:r>
          <a:r>
            <a:rPr lang="sk-SK" dirty="0" err="1"/>
            <a:t>stakeholders</a:t>
          </a:r>
          <a:r>
            <a:rPr lang="sk-SK" dirty="0"/>
            <a:t> </a:t>
          </a:r>
          <a:r>
            <a:rPr lang="sk-SK" dirty="0" err="1"/>
            <a:t>for</a:t>
          </a:r>
          <a:r>
            <a:rPr lang="sk-SK" dirty="0"/>
            <a:t> 12 </a:t>
          </a:r>
          <a:r>
            <a:rPr lang="sk-SK" dirty="0" err="1"/>
            <a:t>countries</a:t>
          </a:r>
          <a:r>
            <a:rPr lang="sk-SK" dirty="0"/>
            <a:t>, </a:t>
          </a:r>
          <a:r>
            <a:rPr lang="sk-SK" dirty="0" err="1"/>
            <a:t>interviews</a:t>
          </a:r>
          <a:r>
            <a:rPr lang="sk-SK" dirty="0"/>
            <a:t> </a:t>
          </a:r>
          <a:r>
            <a:rPr lang="sk-SK" dirty="0" err="1"/>
            <a:t>guide</a:t>
          </a:r>
          <a:r>
            <a:rPr lang="sk-SK" dirty="0"/>
            <a:t> on </a:t>
          </a:r>
          <a:r>
            <a:rPr lang="sk-SK" dirty="0" err="1"/>
            <a:t>stakeholders</a:t>
          </a:r>
          <a:r>
            <a:rPr lang="sk-SK" dirty="0"/>
            <a:t>’ </a:t>
          </a:r>
          <a:r>
            <a:rPr lang="sk-SK" dirty="0" err="1"/>
            <a:t>views</a:t>
          </a:r>
          <a:r>
            <a:rPr lang="sk-SK" dirty="0"/>
            <a:t> (EU and </a:t>
          </a:r>
          <a:r>
            <a:rPr lang="sk-SK" dirty="0" err="1"/>
            <a:t>national</a:t>
          </a:r>
          <a:r>
            <a:rPr lang="sk-SK" dirty="0"/>
            <a:t> </a:t>
          </a:r>
          <a:r>
            <a:rPr lang="sk-SK" dirty="0" err="1"/>
            <a:t>levels</a:t>
          </a:r>
          <a:r>
            <a:rPr lang="sk-SK" dirty="0"/>
            <a:t>) and </a:t>
          </a:r>
          <a:r>
            <a:rPr lang="sk-SK" dirty="0" err="1"/>
            <a:t>guide</a:t>
          </a:r>
          <a:r>
            <a:rPr lang="sk-SK" dirty="0"/>
            <a:t> </a:t>
          </a:r>
          <a:r>
            <a:rPr lang="sk-SK" dirty="0" err="1"/>
            <a:t>for</a:t>
          </a:r>
          <a:r>
            <a:rPr lang="sk-SK" dirty="0"/>
            <a:t> </a:t>
          </a:r>
          <a:r>
            <a:rPr lang="sk-SK" dirty="0" err="1"/>
            <a:t>the</a:t>
          </a:r>
          <a:r>
            <a:rPr lang="sk-SK" dirty="0"/>
            <a:t> </a:t>
          </a:r>
          <a:r>
            <a:rPr lang="sk-SK" dirty="0" err="1"/>
            <a:t>focus</a:t>
          </a:r>
          <a:r>
            <a:rPr lang="sk-SK" dirty="0"/>
            <a:t> </a:t>
          </a:r>
          <a:r>
            <a:rPr lang="sk-SK" dirty="0" err="1"/>
            <a:t>groups</a:t>
          </a:r>
          <a:r>
            <a:rPr lang="sk-SK" dirty="0"/>
            <a:t>, </a:t>
          </a:r>
          <a:r>
            <a:rPr lang="sk-SK" dirty="0" err="1"/>
            <a:t>the</a:t>
          </a:r>
          <a:r>
            <a:rPr lang="sk-SK" dirty="0"/>
            <a:t> </a:t>
          </a:r>
          <a:r>
            <a:rPr lang="sk-SK" dirty="0" err="1"/>
            <a:t>structure</a:t>
          </a:r>
          <a:r>
            <a:rPr lang="sk-SK" dirty="0"/>
            <a:t> of </a:t>
          </a:r>
          <a:r>
            <a:rPr lang="sk-SK" dirty="0" err="1"/>
            <a:t>the</a:t>
          </a:r>
          <a:r>
            <a:rPr lang="sk-SK" dirty="0"/>
            <a:t> </a:t>
          </a:r>
          <a:r>
            <a:rPr lang="sk-SK" dirty="0" err="1"/>
            <a:t>national</a:t>
          </a:r>
          <a:r>
            <a:rPr lang="sk-SK" dirty="0"/>
            <a:t> </a:t>
          </a:r>
          <a:r>
            <a:rPr lang="sk-SK" dirty="0" err="1"/>
            <a:t>case</a:t>
          </a:r>
          <a:r>
            <a:rPr lang="sk-SK" dirty="0"/>
            <a:t> </a:t>
          </a:r>
          <a:r>
            <a:rPr lang="sk-SK" dirty="0" err="1"/>
            <a:t>studies</a:t>
          </a:r>
          <a:r>
            <a:rPr lang="sk-SK" dirty="0"/>
            <a:t>. </a:t>
          </a:r>
          <a:r>
            <a:rPr lang="sk-SK" dirty="0" err="1"/>
            <a:t>All</a:t>
          </a:r>
          <a:r>
            <a:rPr lang="sk-SK" dirty="0"/>
            <a:t> </a:t>
          </a:r>
          <a:r>
            <a:rPr lang="sk-SK" dirty="0" err="1"/>
            <a:t>partners</a:t>
          </a:r>
          <a:r>
            <a:rPr lang="sk-SK" dirty="0"/>
            <a:t> </a:t>
          </a:r>
          <a:r>
            <a:rPr lang="sk-SK" dirty="0" err="1"/>
            <a:t>will</a:t>
          </a:r>
          <a:r>
            <a:rPr lang="sk-SK" dirty="0"/>
            <a:t> </a:t>
          </a:r>
          <a:r>
            <a:rPr lang="sk-SK" dirty="0" err="1"/>
            <a:t>be</a:t>
          </a:r>
          <a:r>
            <a:rPr lang="sk-SK" dirty="0"/>
            <a:t> </a:t>
          </a:r>
          <a:r>
            <a:rPr lang="sk-SK" dirty="0" err="1"/>
            <a:t>involved</a:t>
          </a:r>
          <a:r>
            <a:rPr lang="sk-SK" dirty="0"/>
            <a:t> in </a:t>
          </a:r>
          <a:r>
            <a:rPr lang="sk-SK" dirty="0" err="1"/>
            <a:t>this</a:t>
          </a:r>
          <a:r>
            <a:rPr lang="sk-SK" dirty="0"/>
            <a:t> </a:t>
          </a:r>
          <a:r>
            <a:rPr lang="sk-SK" dirty="0" err="1"/>
            <a:t>task</a:t>
          </a:r>
          <a:r>
            <a:rPr lang="sk-SK" dirty="0"/>
            <a:t> and </a:t>
          </a:r>
          <a:r>
            <a:rPr lang="sk-SK" dirty="0" err="1"/>
            <a:t>comment</a:t>
          </a:r>
          <a:r>
            <a:rPr lang="sk-SK" dirty="0"/>
            <a:t> on </a:t>
          </a:r>
          <a:r>
            <a:rPr lang="sk-SK" dirty="0" err="1"/>
            <a:t>the</a:t>
          </a:r>
          <a:r>
            <a:rPr lang="sk-SK" dirty="0"/>
            <a:t> </a:t>
          </a:r>
          <a:r>
            <a:rPr lang="sk-SK" dirty="0" err="1"/>
            <a:t>analytical</a:t>
          </a:r>
          <a:r>
            <a:rPr lang="sk-SK" dirty="0"/>
            <a:t> </a:t>
          </a:r>
          <a:r>
            <a:rPr lang="sk-SK" dirty="0" err="1"/>
            <a:t>tools</a:t>
          </a:r>
          <a:r>
            <a:rPr lang="sk-SK" dirty="0"/>
            <a:t>. </a:t>
          </a:r>
        </a:p>
      </dgm:t>
    </dgm:pt>
    <dgm:pt modelId="{B4BF11D0-718F-E646-A9D8-18A297265348}" type="parTrans" cxnId="{9BD96FC9-A0D1-B748-B17E-17F620C24740}">
      <dgm:prSet/>
      <dgm:spPr/>
      <dgm:t>
        <a:bodyPr/>
        <a:lstStyle/>
        <a:p>
          <a:endParaRPr lang="sk-SK"/>
        </a:p>
      </dgm:t>
    </dgm:pt>
    <dgm:pt modelId="{A9A087F7-D13B-5149-8263-F150E80D7DF9}" type="sibTrans" cxnId="{9BD96FC9-A0D1-B748-B17E-17F620C24740}">
      <dgm:prSet/>
      <dgm:spPr/>
      <dgm:t>
        <a:bodyPr/>
        <a:lstStyle/>
        <a:p>
          <a:endParaRPr lang="sk-SK"/>
        </a:p>
      </dgm:t>
    </dgm:pt>
    <dgm:pt modelId="{F810E061-478C-6B4F-BFA6-1A6AF7BB1CE3}" type="pres">
      <dgm:prSet presAssocID="{E8F0AA08-FA48-714E-930B-65A97DFCA48A}" presName="Name0" presStyleCnt="0">
        <dgm:presLayoutVars>
          <dgm:chPref val="3"/>
          <dgm:dir/>
          <dgm:animLvl val="lvl"/>
          <dgm:resizeHandles/>
        </dgm:presLayoutVars>
      </dgm:prSet>
      <dgm:spPr/>
    </dgm:pt>
    <dgm:pt modelId="{C0B55FAB-3864-AB43-ADE7-F27232827A23}" type="pres">
      <dgm:prSet presAssocID="{26524090-A496-5240-945B-BF4358BA314A}" presName="horFlow" presStyleCnt="0"/>
      <dgm:spPr/>
    </dgm:pt>
    <dgm:pt modelId="{2261B2A7-EA1B-2141-B613-B58639BE1CB1}" type="pres">
      <dgm:prSet presAssocID="{26524090-A496-5240-945B-BF4358BA314A}" presName="bigChev" presStyleLbl="node1" presStyleIdx="0" presStyleCnt="3"/>
      <dgm:spPr/>
    </dgm:pt>
    <dgm:pt modelId="{8098A0FB-8CCC-3643-A5C4-104B0ED5F977}" type="pres">
      <dgm:prSet presAssocID="{4668FD3A-4ABE-1644-9DEA-5AE4127E015A}" presName="parTrans" presStyleCnt="0"/>
      <dgm:spPr/>
    </dgm:pt>
    <dgm:pt modelId="{1C48D907-8DE8-AD44-AAEE-5E19107FAC0C}" type="pres">
      <dgm:prSet presAssocID="{82B926E1-F8D3-0F40-B356-E5F781B80BBC}" presName="node" presStyleLbl="alignAccFollowNode1" presStyleIdx="0" presStyleCnt="3" custScaleX="207241">
        <dgm:presLayoutVars>
          <dgm:bulletEnabled val="1"/>
        </dgm:presLayoutVars>
      </dgm:prSet>
      <dgm:spPr/>
    </dgm:pt>
    <dgm:pt modelId="{665D2992-F3CA-F04A-A9D7-30D63AAEA201}" type="pres">
      <dgm:prSet presAssocID="{26524090-A496-5240-945B-BF4358BA314A}" presName="vSp" presStyleCnt="0"/>
      <dgm:spPr/>
    </dgm:pt>
    <dgm:pt modelId="{3567CF1B-F85E-3E4F-815A-F3D1D540D742}" type="pres">
      <dgm:prSet presAssocID="{AA06992E-23B2-8B4D-83F1-473BC74BCBBE}" presName="horFlow" presStyleCnt="0"/>
      <dgm:spPr/>
    </dgm:pt>
    <dgm:pt modelId="{C61E153E-4881-DA42-8E46-DA59CECBF69F}" type="pres">
      <dgm:prSet presAssocID="{AA06992E-23B2-8B4D-83F1-473BC74BCBBE}" presName="bigChev" presStyleLbl="node1" presStyleIdx="1" presStyleCnt="3"/>
      <dgm:spPr/>
    </dgm:pt>
    <dgm:pt modelId="{460A1A9D-00EF-E24D-9242-34452E3D1DE4}" type="pres">
      <dgm:prSet presAssocID="{39F60476-5025-1648-B850-342358A8BE1F}" presName="parTrans" presStyleCnt="0"/>
      <dgm:spPr/>
    </dgm:pt>
    <dgm:pt modelId="{8FD997AE-A259-314F-81AD-24189DCD8D8E}" type="pres">
      <dgm:prSet presAssocID="{F190D680-FC70-8D4E-8824-140956C452B5}" presName="node" presStyleLbl="alignAccFollowNode1" presStyleIdx="1" presStyleCnt="3" custScaleX="210286">
        <dgm:presLayoutVars>
          <dgm:bulletEnabled val="1"/>
        </dgm:presLayoutVars>
      </dgm:prSet>
      <dgm:spPr/>
    </dgm:pt>
    <dgm:pt modelId="{5180DC04-2F5B-7842-867C-96A532BBBD4C}" type="pres">
      <dgm:prSet presAssocID="{AA06992E-23B2-8B4D-83F1-473BC74BCBBE}" presName="vSp" presStyleCnt="0"/>
      <dgm:spPr/>
    </dgm:pt>
    <dgm:pt modelId="{D02FF468-5322-9C42-944B-C901E9FDD473}" type="pres">
      <dgm:prSet presAssocID="{9F8817B4-628A-3D42-B3B8-F402112A2E28}" presName="horFlow" presStyleCnt="0"/>
      <dgm:spPr/>
    </dgm:pt>
    <dgm:pt modelId="{BD5C25AF-CBEB-FE45-A190-A595B1CC220B}" type="pres">
      <dgm:prSet presAssocID="{9F8817B4-628A-3D42-B3B8-F402112A2E28}" presName="bigChev" presStyleLbl="node1" presStyleIdx="2" presStyleCnt="3"/>
      <dgm:spPr/>
    </dgm:pt>
    <dgm:pt modelId="{FC87D89D-94D9-FC4D-84D7-D876123C33B9}" type="pres">
      <dgm:prSet presAssocID="{B4BF11D0-718F-E646-A9D8-18A297265348}" presName="parTrans" presStyleCnt="0"/>
      <dgm:spPr/>
    </dgm:pt>
    <dgm:pt modelId="{8451F072-32DA-1344-A927-F7048778E292}" type="pres">
      <dgm:prSet presAssocID="{55CBF6A7-45E2-A945-BAA0-9BFEAE905B67}" presName="node" presStyleLbl="alignAccFollowNode1" presStyleIdx="2" presStyleCnt="3" custScaleX="209511">
        <dgm:presLayoutVars>
          <dgm:bulletEnabled val="1"/>
        </dgm:presLayoutVars>
      </dgm:prSet>
      <dgm:spPr/>
    </dgm:pt>
  </dgm:ptLst>
  <dgm:cxnLst>
    <dgm:cxn modelId="{344C4A0C-8DFB-B444-AA79-83DBC8567799}" srcId="{E8F0AA08-FA48-714E-930B-65A97DFCA48A}" destId="{AA06992E-23B2-8B4D-83F1-473BC74BCBBE}" srcOrd="1" destOrd="0" parTransId="{4D4085A9-1C7F-3646-85D9-43B62887AD00}" sibTransId="{D2E6E887-6507-6546-9C87-46C11AA2D19D}"/>
    <dgm:cxn modelId="{44734528-8596-5540-B392-16AB99F34F4F}" type="presOf" srcId="{E8F0AA08-FA48-714E-930B-65A97DFCA48A}" destId="{F810E061-478C-6B4F-BFA6-1A6AF7BB1CE3}" srcOrd="0" destOrd="0" presId="urn:microsoft.com/office/officeart/2005/8/layout/lProcess3"/>
    <dgm:cxn modelId="{0C0EAE48-03E3-7D48-AD52-89C76537A694}" type="presOf" srcId="{55CBF6A7-45E2-A945-BAA0-9BFEAE905B67}" destId="{8451F072-32DA-1344-A927-F7048778E292}" srcOrd="0" destOrd="0" presId="urn:microsoft.com/office/officeart/2005/8/layout/lProcess3"/>
    <dgm:cxn modelId="{FD8D285A-C76D-F548-BCC0-0B13F24D8A5D}" srcId="{E8F0AA08-FA48-714E-930B-65A97DFCA48A}" destId="{9F8817B4-628A-3D42-B3B8-F402112A2E28}" srcOrd="2" destOrd="0" parTransId="{D65EF96E-9D86-CA43-8AF1-8BBE4E7766D2}" sibTransId="{CA30679B-81F7-3F43-AB70-B2FBD4F512E4}"/>
    <dgm:cxn modelId="{A6A0AB5A-4931-FC49-9662-201A189FE37E}" srcId="{26524090-A496-5240-945B-BF4358BA314A}" destId="{82B926E1-F8D3-0F40-B356-E5F781B80BBC}" srcOrd="0" destOrd="0" parTransId="{4668FD3A-4ABE-1644-9DEA-5AE4127E015A}" sibTransId="{E973FA85-DFDA-4949-B442-4F700A048E1F}"/>
    <dgm:cxn modelId="{9BB61F5C-F49A-CD40-B5CF-AC6278F201D8}" type="presOf" srcId="{26524090-A496-5240-945B-BF4358BA314A}" destId="{2261B2A7-EA1B-2141-B613-B58639BE1CB1}" srcOrd="0" destOrd="0" presId="urn:microsoft.com/office/officeart/2005/8/layout/lProcess3"/>
    <dgm:cxn modelId="{9F28B166-9465-924A-B44C-4AF722622880}" srcId="{E8F0AA08-FA48-714E-930B-65A97DFCA48A}" destId="{26524090-A496-5240-945B-BF4358BA314A}" srcOrd="0" destOrd="0" parTransId="{CB82D531-36FE-4248-977D-3AF06ABFD70B}" sibTransId="{3B433FAB-AB74-094A-B066-2DF9E27D54FC}"/>
    <dgm:cxn modelId="{A5DCBD7B-10CD-3642-86F5-E943252D6E8B}" type="presOf" srcId="{F190D680-FC70-8D4E-8824-140956C452B5}" destId="{8FD997AE-A259-314F-81AD-24189DCD8D8E}" srcOrd="0" destOrd="0" presId="urn:microsoft.com/office/officeart/2005/8/layout/lProcess3"/>
    <dgm:cxn modelId="{66A9A1B9-358F-3048-B2DF-8326F04D5B96}" type="presOf" srcId="{82B926E1-F8D3-0F40-B356-E5F781B80BBC}" destId="{1C48D907-8DE8-AD44-AAEE-5E19107FAC0C}" srcOrd="0" destOrd="0" presId="urn:microsoft.com/office/officeart/2005/8/layout/lProcess3"/>
    <dgm:cxn modelId="{9BD96FC9-A0D1-B748-B17E-17F620C24740}" srcId="{9F8817B4-628A-3D42-B3B8-F402112A2E28}" destId="{55CBF6A7-45E2-A945-BAA0-9BFEAE905B67}" srcOrd="0" destOrd="0" parTransId="{B4BF11D0-718F-E646-A9D8-18A297265348}" sibTransId="{A9A087F7-D13B-5149-8263-F150E80D7DF9}"/>
    <dgm:cxn modelId="{2FC549DE-2435-1545-BD17-8291C1DA421A}" type="presOf" srcId="{AA06992E-23B2-8B4D-83F1-473BC74BCBBE}" destId="{C61E153E-4881-DA42-8E46-DA59CECBF69F}" srcOrd="0" destOrd="0" presId="urn:microsoft.com/office/officeart/2005/8/layout/lProcess3"/>
    <dgm:cxn modelId="{AAF5C3EA-FE3C-B445-9C96-C84AB5B6B1F6}" srcId="{AA06992E-23B2-8B4D-83F1-473BC74BCBBE}" destId="{F190D680-FC70-8D4E-8824-140956C452B5}" srcOrd="0" destOrd="0" parTransId="{39F60476-5025-1648-B850-342358A8BE1F}" sibTransId="{0344B60A-F510-1D40-A72C-F1290E738E6B}"/>
    <dgm:cxn modelId="{48253FF7-47B7-BF4C-9844-AA3B5541E4CC}" type="presOf" srcId="{9F8817B4-628A-3D42-B3B8-F402112A2E28}" destId="{BD5C25AF-CBEB-FE45-A190-A595B1CC220B}" srcOrd="0" destOrd="0" presId="urn:microsoft.com/office/officeart/2005/8/layout/lProcess3"/>
    <dgm:cxn modelId="{34724304-E153-534E-9C10-2B3E9D68EE61}" type="presParOf" srcId="{F810E061-478C-6B4F-BFA6-1A6AF7BB1CE3}" destId="{C0B55FAB-3864-AB43-ADE7-F27232827A23}" srcOrd="0" destOrd="0" presId="urn:microsoft.com/office/officeart/2005/8/layout/lProcess3"/>
    <dgm:cxn modelId="{DB648AE9-05A3-6946-8D08-D41ABF1B6606}" type="presParOf" srcId="{C0B55FAB-3864-AB43-ADE7-F27232827A23}" destId="{2261B2A7-EA1B-2141-B613-B58639BE1CB1}" srcOrd="0" destOrd="0" presId="urn:microsoft.com/office/officeart/2005/8/layout/lProcess3"/>
    <dgm:cxn modelId="{59AF46D4-4B9C-3A4F-90A6-D873BE59CD90}" type="presParOf" srcId="{C0B55FAB-3864-AB43-ADE7-F27232827A23}" destId="{8098A0FB-8CCC-3643-A5C4-104B0ED5F977}" srcOrd="1" destOrd="0" presId="urn:microsoft.com/office/officeart/2005/8/layout/lProcess3"/>
    <dgm:cxn modelId="{3B734826-CA81-F84B-AA9F-FFA8B1102964}" type="presParOf" srcId="{C0B55FAB-3864-AB43-ADE7-F27232827A23}" destId="{1C48D907-8DE8-AD44-AAEE-5E19107FAC0C}" srcOrd="2" destOrd="0" presId="urn:microsoft.com/office/officeart/2005/8/layout/lProcess3"/>
    <dgm:cxn modelId="{D1ACAC47-DCEE-7348-AEDC-1CC88C72B271}" type="presParOf" srcId="{F810E061-478C-6B4F-BFA6-1A6AF7BB1CE3}" destId="{665D2992-F3CA-F04A-A9D7-30D63AAEA201}" srcOrd="1" destOrd="0" presId="urn:microsoft.com/office/officeart/2005/8/layout/lProcess3"/>
    <dgm:cxn modelId="{CB1A8C42-5BE7-7A4F-8336-063B5C899B39}" type="presParOf" srcId="{F810E061-478C-6B4F-BFA6-1A6AF7BB1CE3}" destId="{3567CF1B-F85E-3E4F-815A-F3D1D540D742}" srcOrd="2" destOrd="0" presId="urn:microsoft.com/office/officeart/2005/8/layout/lProcess3"/>
    <dgm:cxn modelId="{A8750D7F-1F6D-1940-84B0-A19C6B8588BB}" type="presParOf" srcId="{3567CF1B-F85E-3E4F-815A-F3D1D540D742}" destId="{C61E153E-4881-DA42-8E46-DA59CECBF69F}" srcOrd="0" destOrd="0" presId="urn:microsoft.com/office/officeart/2005/8/layout/lProcess3"/>
    <dgm:cxn modelId="{5822467E-0C3A-1E4F-8C82-331A5975671B}" type="presParOf" srcId="{3567CF1B-F85E-3E4F-815A-F3D1D540D742}" destId="{460A1A9D-00EF-E24D-9242-34452E3D1DE4}" srcOrd="1" destOrd="0" presId="urn:microsoft.com/office/officeart/2005/8/layout/lProcess3"/>
    <dgm:cxn modelId="{5192F8CE-A2E3-BD4F-B73E-504B5B42489A}" type="presParOf" srcId="{3567CF1B-F85E-3E4F-815A-F3D1D540D742}" destId="{8FD997AE-A259-314F-81AD-24189DCD8D8E}" srcOrd="2" destOrd="0" presId="urn:microsoft.com/office/officeart/2005/8/layout/lProcess3"/>
    <dgm:cxn modelId="{7A0FCA35-4F4D-B844-8F87-B891CC0F83FA}" type="presParOf" srcId="{F810E061-478C-6B4F-BFA6-1A6AF7BB1CE3}" destId="{5180DC04-2F5B-7842-867C-96A532BBBD4C}" srcOrd="3" destOrd="0" presId="urn:microsoft.com/office/officeart/2005/8/layout/lProcess3"/>
    <dgm:cxn modelId="{4D1A6A10-51A7-1D40-B9FE-BE6A32DA47D0}" type="presParOf" srcId="{F810E061-478C-6B4F-BFA6-1A6AF7BB1CE3}" destId="{D02FF468-5322-9C42-944B-C901E9FDD473}" srcOrd="4" destOrd="0" presId="urn:microsoft.com/office/officeart/2005/8/layout/lProcess3"/>
    <dgm:cxn modelId="{6C704B79-4323-5A44-B876-F49A3890A0EE}" type="presParOf" srcId="{D02FF468-5322-9C42-944B-C901E9FDD473}" destId="{BD5C25AF-CBEB-FE45-A190-A595B1CC220B}" srcOrd="0" destOrd="0" presId="urn:microsoft.com/office/officeart/2005/8/layout/lProcess3"/>
    <dgm:cxn modelId="{6B3C9B6D-13D4-DF41-9EAB-566F55DE651E}" type="presParOf" srcId="{D02FF468-5322-9C42-944B-C901E9FDD473}" destId="{FC87D89D-94D9-FC4D-84D7-D876123C33B9}" srcOrd="1" destOrd="0" presId="urn:microsoft.com/office/officeart/2005/8/layout/lProcess3"/>
    <dgm:cxn modelId="{1035BA7F-183E-8C42-A85B-00390B863051}" type="presParOf" srcId="{D02FF468-5322-9C42-944B-C901E9FDD473}" destId="{8451F072-32DA-1344-A927-F7048778E29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14D00-F910-FC40-880D-53054867754F}">
      <dsp:nvSpPr>
        <dsp:cNvPr id="0" name=""/>
        <dsp:cNvSpPr/>
      </dsp:nvSpPr>
      <dsp:spPr>
        <a:xfrm>
          <a:off x="2553" y="0"/>
          <a:ext cx="2505497" cy="496554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k-SK" sz="1700" b="1" kern="1200" dirty="0" err="1"/>
            <a:t>Address</a:t>
          </a:r>
          <a:r>
            <a:rPr lang="sk-SK" sz="1700" b="1" kern="1200" dirty="0"/>
            <a:t> </a:t>
          </a:r>
          <a:r>
            <a:rPr lang="sk-SK" sz="1700" b="1" kern="1200" dirty="0" err="1"/>
            <a:t>the</a:t>
          </a:r>
          <a:r>
            <a:rPr lang="sk-SK" sz="1700" b="1" kern="1200" dirty="0"/>
            <a:t> </a:t>
          </a:r>
          <a:r>
            <a:rPr lang="sk-SK" sz="1700" b="1" kern="1200" dirty="0" err="1"/>
            <a:t>challenges</a:t>
          </a:r>
          <a:r>
            <a:rPr lang="sk-SK" sz="1700" b="1" kern="1200" dirty="0"/>
            <a:t> of </a:t>
          </a:r>
          <a:r>
            <a:rPr lang="sk-SK" sz="1700" b="1" kern="1200" dirty="0" err="1"/>
            <a:t>working</a:t>
          </a:r>
          <a:r>
            <a:rPr lang="sk-SK" sz="1700" b="1" kern="1200" dirty="0"/>
            <a:t> </a:t>
          </a:r>
          <a:r>
            <a:rPr lang="sk-SK" sz="1700" b="1" kern="1200" dirty="0" err="1"/>
            <a:t>conditions</a:t>
          </a:r>
          <a:r>
            <a:rPr lang="sk-SK" sz="1700" b="1" kern="1200" dirty="0"/>
            <a:t> </a:t>
          </a:r>
          <a:br>
            <a:rPr lang="sk-SK" sz="1700" kern="1200" dirty="0"/>
          </a:br>
          <a:endParaRPr lang="sk-SK" sz="1700" kern="1200" dirty="0"/>
        </a:p>
      </dsp:txBody>
      <dsp:txXfrm>
        <a:off x="2553" y="0"/>
        <a:ext cx="2505497" cy="1489662"/>
      </dsp:txXfrm>
    </dsp:sp>
    <dsp:sp modelId="{109CDCF9-4CE5-A542-B18A-1CBCBEFE8850}">
      <dsp:nvSpPr>
        <dsp:cNvPr id="0" name=""/>
        <dsp:cNvSpPr/>
      </dsp:nvSpPr>
      <dsp:spPr>
        <a:xfrm>
          <a:off x="253103" y="1489783"/>
          <a:ext cx="2004398" cy="7233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Conceptualisation</a:t>
          </a:r>
          <a:endParaRPr lang="sk-SK" sz="1600" kern="1200" dirty="0"/>
        </a:p>
      </dsp:txBody>
      <dsp:txXfrm>
        <a:off x="274290" y="1510970"/>
        <a:ext cx="1962024" cy="680999"/>
      </dsp:txXfrm>
    </dsp:sp>
    <dsp:sp modelId="{9CF940BB-4C43-3347-AF44-EE6DC8E3202E}">
      <dsp:nvSpPr>
        <dsp:cNvPr id="0" name=""/>
        <dsp:cNvSpPr/>
      </dsp:nvSpPr>
      <dsp:spPr>
        <a:xfrm>
          <a:off x="253103" y="2324445"/>
          <a:ext cx="2004398" cy="7233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Scope</a:t>
          </a:r>
          <a:r>
            <a:rPr lang="sk-SK" sz="1600" kern="1200" dirty="0"/>
            <a:t>, </a:t>
          </a:r>
          <a:r>
            <a:rPr lang="sk-SK" sz="1600" kern="1200" dirty="0" err="1"/>
            <a:t>sub-sectors</a:t>
          </a:r>
          <a:r>
            <a:rPr lang="sk-SK" sz="1600" kern="1200" dirty="0"/>
            <a:t>, </a:t>
          </a:r>
          <a:r>
            <a:rPr lang="sk-SK" sz="1600" kern="1200" dirty="0" err="1"/>
            <a:t>size</a:t>
          </a:r>
          <a:r>
            <a:rPr lang="sk-SK" sz="1600" kern="1200" dirty="0"/>
            <a:t> </a:t>
          </a:r>
        </a:p>
      </dsp:txBody>
      <dsp:txXfrm>
        <a:off x="274290" y="2345632"/>
        <a:ext cx="1962024" cy="680999"/>
      </dsp:txXfrm>
    </dsp:sp>
    <dsp:sp modelId="{4FFD2AD6-C600-8142-8B2E-DFAAB584DF88}">
      <dsp:nvSpPr>
        <dsp:cNvPr id="0" name=""/>
        <dsp:cNvSpPr/>
      </dsp:nvSpPr>
      <dsp:spPr>
        <a:xfrm>
          <a:off x="253103" y="3159107"/>
          <a:ext cx="2004398" cy="7233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Fill</a:t>
          </a:r>
          <a:r>
            <a:rPr lang="sk-SK" sz="1600" kern="1200" dirty="0"/>
            <a:t> </a:t>
          </a:r>
          <a:r>
            <a:rPr lang="sk-SK" sz="1600" kern="1200" dirty="0" err="1"/>
            <a:t>the</a:t>
          </a:r>
          <a:r>
            <a:rPr lang="sk-SK" sz="1600" kern="1200" dirty="0"/>
            <a:t> </a:t>
          </a:r>
          <a:r>
            <a:rPr lang="sk-SK" sz="1600" kern="1200" dirty="0" err="1"/>
            <a:t>gap</a:t>
          </a:r>
          <a:r>
            <a:rPr lang="sk-SK" sz="1600" kern="1200" dirty="0"/>
            <a:t> in </a:t>
          </a:r>
          <a:r>
            <a:rPr lang="sk-SK" sz="1600" kern="1200" dirty="0" err="1"/>
            <a:t>research</a:t>
          </a:r>
          <a:r>
            <a:rPr lang="sk-SK" sz="1600" kern="1200" dirty="0"/>
            <a:t>.</a:t>
          </a:r>
        </a:p>
      </dsp:txBody>
      <dsp:txXfrm>
        <a:off x="274290" y="3180294"/>
        <a:ext cx="1962024" cy="680999"/>
      </dsp:txXfrm>
    </dsp:sp>
    <dsp:sp modelId="{4C515963-41F3-9B4D-88E7-7B071B194891}">
      <dsp:nvSpPr>
        <dsp:cNvPr id="0" name=""/>
        <dsp:cNvSpPr/>
      </dsp:nvSpPr>
      <dsp:spPr>
        <a:xfrm>
          <a:off x="253103" y="3993769"/>
          <a:ext cx="2004398" cy="7233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Identify</a:t>
          </a:r>
          <a:r>
            <a:rPr lang="sk-SK" sz="1600" kern="1200" dirty="0"/>
            <a:t> </a:t>
          </a:r>
          <a:r>
            <a:rPr lang="sk-SK" sz="1600" kern="1200" dirty="0" err="1"/>
            <a:t>challenges</a:t>
          </a:r>
          <a:endParaRPr lang="sk-SK" sz="1600" kern="1200" dirty="0"/>
        </a:p>
      </dsp:txBody>
      <dsp:txXfrm>
        <a:off x="274290" y="4014956"/>
        <a:ext cx="1962024" cy="680999"/>
      </dsp:txXfrm>
    </dsp:sp>
    <dsp:sp modelId="{AE485FFF-6AD0-CD44-A363-1A6EF69C1993}">
      <dsp:nvSpPr>
        <dsp:cNvPr id="0" name=""/>
        <dsp:cNvSpPr/>
      </dsp:nvSpPr>
      <dsp:spPr>
        <a:xfrm>
          <a:off x="2695963" y="0"/>
          <a:ext cx="2505497" cy="496554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k-SK" sz="1700" b="1" kern="1200" dirty="0" err="1"/>
            <a:t>Analysis</a:t>
          </a:r>
          <a:r>
            <a:rPr lang="sk-SK" sz="1700" b="1" kern="1200" dirty="0"/>
            <a:t> of </a:t>
          </a:r>
          <a:r>
            <a:rPr lang="sk-SK" sz="1700" b="1" kern="1200" dirty="0" err="1"/>
            <a:t>industrial</a:t>
          </a:r>
          <a:r>
            <a:rPr lang="sk-SK" sz="1700" b="1" kern="1200" dirty="0"/>
            <a:t> </a:t>
          </a:r>
          <a:r>
            <a:rPr lang="sk-SK" sz="1700" b="1" kern="1200" dirty="0" err="1"/>
            <a:t>relations</a:t>
          </a:r>
          <a:r>
            <a:rPr lang="sk-SK" sz="1700" b="1" kern="1200" dirty="0"/>
            <a:t> and </a:t>
          </a:r>
          <a:r>
            <a:rPr lang="sk-SK" sz="1700" b="1" kern="1200" dirty="0" err="1"/>
            <a:t>the</a:t>
          </a:r>
          <a:r>
            <a:rPr lang="sk-SK" sz="1700" b="1" kern="1200" dirty="0"/>
            <a:t> </a:t>
          </a:r>
          <a:r>
            <a:rPr lang="sk-SK" sz="1700" b="1" kern="1200" dirty="0" err="1"/>
            <a:t>potential</a:t>
          </a:r>
          <a:r>
            <a:rPr lang="sk-SK" sz="1700" b="1" kern="1200" dirty="0"/>
            <a:t> of </a:t>
          </a:r>
          <a:r>
            <a:rPr lang="sk-SK" sz="1700" b="1" kern="1200" dirty="0" err="1"/>
            <a:t>social</a:t>
          </a:r>
          <a:r>
            <a:rPr lang="sk-SK" sz="1700" b="1" kern="1200" dirty="0"/>
            <a:t> </a:t>
          </a:r>
          <a:r>
            <a:rPr lang="sk-SK" sz="1700" b="1" kern="1200" dirty="0" err="1"/>
            <a:t>dialogue</a:t>
          </a:r>
          <a:br>
            <a:rPr lang="sk-SK" sz="1700" kern="1200" dirty="0"/>
          </a:br>
          <a:endParaRPr lang="sk-SK" sz="1700" kern="1200" dirty="0"/>
        </a:p>
      </dsp:txBody>
      <dsp:txXfrm>
        <a:off x="2695963" y="0"/>
        <a:ext cx="2505497" cy="1489662"/>
      </dsp:txXfrm>
    </dsp:sp>
    <dsp:sp modelId="{38B96B45-2CEB-5B4E-A8ED-13F4709FCABE}">
      <dsp:nvSpPr>
        <dsp:cNvPr id="0" name=""/>
        <dsp:cNvSpPr/>
      </dsp:nvSpPr>
      <dsp:spPr>
        <a:xfrm>
          <a:off x="2946513" y="1490086"/>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a:t>Identify the social actors representing workers and employers</a:t>
          </a:r>
        </a:p>
      </dsp:txBody>
      <dsp:txXfrm>
        <a:off x="2975085" y="1518658"/>
        <a:ext cx="1947254" cy="918385"/>
      </dsp:txXfrm>
    </dsp:sp>
    <dsp:sp modelId="{70B63745-D518-4549-958E-C069282AAE34}">
      <dsp:nvSpPr>
        <dsp:cNvPr id="0" name=""/>
        <dsp:cNvSpPr/>
      </dsp:nvSpPr>
      <dsp:spPr>
        <a:xfrm>
          <a:off x="2946513" y="2615698"/>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Explore</a:t>
          </a:r>
          <a:r>
            <a:rPr lang="sk-SK" sz="1600" kern="1200" dirty="0"/>
            <a:t> </a:t>
          </a:r>
          <a:r>
            <a:rPr lang="sk-SK" sz="1600" kern="1200" dirty="0" err="1"/>
            <a:t>the</a:t>
          </a:r>
          <a:r>
            <a:rPr lang="sk-SK" sz="1600" kern="1200" dirty="0"/>
            <a:t> </a:t>
          </a:r>
          <a:r>
            <a:rPr lang="sk-SK" sz="1600" kern="1200" dirty="0" err="1"/>
            <a:t>discourse</a:t>
          </a:r>
          <a:r>
            <a:rPr lang="sk-SK" sz="1600" kern="1200" dirty="0"/>
            <a:t> on PHS </a:t>
          </a:r>
        </a:p>
      </dsp:txBody>
      <dsp:txXfrm>
        <a:off x="2975085" y="2644270"/>
        <a:ext cx="1947254" cy="918385"/>
      </dsp:txXfrm>
    </dsp:sp>
    <dsp:sp modelId="{4AA2486E-48D6-DC4F-A248-8A1DEA26ACBB}">
      <dsp:nvSpPr>
        <dsp:cNvPr id="0" name=""/>
        <dsp:cNvSpPr/>
      </dsp:nvSpPr>
      <dsp:spPr>
        <a:xfrm>
          <a:off x="2946513" y="3741309"/>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Identify</a:t>
          </a:r>
          <a:r>
            <a:rPr lang="sk-SK" sz="1600" kern="1200" dirty="0"/>
            <a:t> </a:t>
          </a:r>
          <a:r>
            <a:rPr lang="sk-SK" sz="1600" kern="1200" dirty="0" err="1"/>
            <a:t>the</a:t>
          </a:r>
          <a:r>
            <a:rPr lang="sk-SK" sz="1600" kern="1200" dirty="0"/>
            <a:t> </a:t>
          </a:r>
          <a:r>
            <a:rPr lang="sk-SK" sz="1600" kern="1200" dirty="0" err="1"/>
            <a:t>barriers</a:t>
          </a:r>
          <a:r>
            <a:rPr lang="sk-SK" sz="1600" kern="1200" dirty="0"/>
            <a:t> of </a:t>
          </a:r>
          <a:r>
            <a:rPr lang="sk-SK" sz="1600" kern="1200" dirty="0" err="1"/>
            <a:t>low</a:t>
          </a:r>
          <a:r>
            <a:rPr lang="sk-SK" sz="1600" kern="1200" dirty="0"/>
            <a:t> </a:t>
          </a:r>
          <a:r>
            <a:rPr lang="sk-SK" sz="1600" kern="1200" dirty="0" err="1"/>
            <a:t>representation</a:t>
          </a:r>
          <a:r>
            <a:rPr lang="sk-SK" sz="1600" kern="1200" dirty="0"/>
            <a:t> + </a:t>
          </a:r>
          <a:r>
            <a:rPr lang="sk-SK" sz="1600" kern="1200" dirty="0" err="1"/>
            <a:t>solutions</a:t>
          </a:r>
          <a:endParaRPr lang="sk-SK" sz="1600" kern="1200" dirty="0"/>
        </a:p>
      </dsp:txBody>
      <dsp:txXfrm>
        <a:off x="2975085" y="3769881"/>
        <a:ext cx="1947254" cy="918385"/>
      </dsp:txXfrm>
    </dsp:sp>
    <dsp:sp modelId="{12920D45-A2E9-EF45-80BD-8CE8B7D168E6}">
      <dsp:nvSpPr>
        <dsp:cNvPr id="0" name=""/>
        <dsp:cNvSpPr/>
      </dsp:nvSpPr>
      <dsp:spPr>
        <a:xfrm>
          <a:off x="5389373" y="0"/>
          <a:ext cx="2505497" cy="496554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k-SK" sz="1700" b="1" kern="1200" dirty="0" err="1"/>
            <a:t>Compare</a:t>
          </a:r>
          <a:r>
            <a:rPr lang="sk-SK" sz="1700" b="1" kern="1200" dirty="0"/>
            <a:t> </a:t>
          </a:r>
          <a:r>
            <a:rPr lang="sk-SK" sz="1700" b="1" kern="1200" dirty="0" err="1"/>
            <a:t>national</a:t>
          </a:r>
          <a:r>
            <a:rPr lang="sk-SK" sz="1700" b="1" kern="1200" dirty="0"/>
            <a:t> </a:t>
          </a:r>
          <a:r>
            <a:rPr lang="sk-SK" sz="1700" b="1" kern="1200" dirty="0" err="1"/>
            <a:t>experiences</a:t>
          </a:r>
          <a:r>
            <a:rPr lang="sk-SK" sz="1700" b="1" kern="1200" dirty="0"/>
            <a:t> in IR and </a:t>
          </a:r>
          <a:r>
            <a:rPr lang="sk-SK" sz="1700" b="1" kern="1200" dirty="0" err="1"/>
            <a:t>working</a:t>
          </a:r>
          <a:r>
            <a:rPr lang="sk-SK" sz="1700" b="1" kern="1200" dirty="0"/>
            <a:t> </a:t>
          </a:r>
          <a:r>
            <a:rPr lang="sk-SK" sz="1700" b="1" kern="1200" dirty="0" err="1"/>
            <a:t>relations</a:t>
          </a:r>
          <a:r>
            <a:rPr lang="sk-SK" sz="1700" b="1" kern="1200" dirty="0"/>
            <a:t> and </a:t>
          </a:r>
          <a:r>
            <a:rPr lang="sk-SK" sz="1700" b="1" kern="1200" dirty="0" err="1"/>
            <a:t>link</a:t>
          </a:r>
          <a:r>
            <a:rPr lang="sk-SK" sz="1700" b="1" kern="1200" dirty="0"/>
            <a:t> to EU-level </a:t>
          </a:r>
          <a:r>
            <a:rPr lang="sk-SK" sz="1700" b="1" kern="1200" dirty="0" err="1"/>
            <a:t>social</a:t>
          </a:r>
          <a:r>
            <a:rPr lang="sk-SK" sz="1700" b="1" kern="1200" dirty="0"/>
            <a:t> </a:t>
          </a:r>
          <a:r>
            <a:rPr lang="sk-SK" sz="1700" b="1" kern="1200" dirty="0" err="1"/>
            <a:t>dialogue</a:t>
          </a:r>
          <a:r>
            <a:rPr lang="sk-SK" sz="1700" b="1" kern="1200" dirty="0"/>
            <a:t> </a:t>
          </a:r>
          <a:r>
            <a:rPr lang="sk-SK" sz="1700" b="1" kern="1200" dirty="0" err="1"/>
            <a:t>structure</a:t>
          </a:r>
          <a:r>
            <a:rPr lang="sk-SK" sz="1700" kern="1200" dirty="0" err="1"/>
            <a:t>s</a:t>
          </a:r>
          <a:r>
            <a:rPr lang="sk-SK" sz="1700" kern="1200" dirty="0"/>
            <a:t>.</a:t>
          </a:r>
          <a:br>
            <a:rPr lang="sk-SK" sz="1700" kern="1200" dirty="0"/>
          </a:br>
          <a:endParaRPr lang="sk-SK" sz="1700" kern="1200" dirty="0"/>
        </a:p>
      </dsp:txBody>
      <dsp:txXfrm>
        <a:off x="5389373" y="0"/>
        <a:ext cx="2505497" cy="1489662"/>
      </dsp:txXfrm>
    </dsp:sp>
    <dsp:sp modelId="{3765AEED-AEF1-264C-B91B-A0AF48CB3E5A}">
      <dsp:nvSpPr>
        <dsp:cNvPr id="0" name=""/>
        <dsp:cNvSpPr/>
      </dsp:nvSpPr>
      <dsp:spPr>
        <a:xfrm>
          <a:off x="5639922" y="1490086"/>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Explore</a:t>
          </a:r>
          <a:r>
            <a:rPr lang="sk-SK" sz="1600" kern="1200" dirty="0"/>
            <a:t> </a:t>
          </a:r>
          <a:r>
            <a:rPr lang="sk-SK" sz="1600" kern="1200" dirty="0" err="1"/>
            <a:t>the</a:t>
          </a:r>
          <a:r>
            <a:rPr lang="sk-SK" sz="1600" kern="1200" dirty="0"/>
            <a:t> </a:t>
          </a:r>
          <a:r>
            <a:rPr lang="sk-SK" sz="1600" kern="1200" dirty="0" err="1"/>
            <a:t>demand</a:t>
          </a:r>
          <a:r>
            <a:rPr lang="sk-SK" sz="1600" kern="1200" dirty="0"/>
            <a:t> and EU </a:t>
          </a:r>
          <a:r>
            <a:rPr lang="sk-SK" sz="1600" kern="1200" dirty="0" err="1"/>
            <a:t>stakeholders</a:t>
          </a:r>
          <a:r>
            <a:rPr lang="sk-SK" sz="1600" kern="1200" dirty="0"/>
            <a:t>’ </a:t>
          </a:r>
          <a:r>
            <a:rPr lang="sk-SK" sz="1600" kern="1200" dirty="0" err="1"/>
            <a:t>views</a:t>
          </a:r>
          <a:r>
            <a:rPr lang="sk-SK" sz="1600" kern="1200" dirty="0"/>
            <a:t> </a:t>
          </a:r>
        </a:p>
      </dsp:txBody>
      <dsp:txXfrm>
        <a:off x="5668494" y="1518658"/>
        <a:ext cx="1947254" cy="918385"/>
      </dsp:txXfrm>
    </dsp:sp>
    <dsp:sp modelId="{EF5F7A02-8669-894D-8E7C-2003A67AAD15}">
      <dsp:nvSpPr>
        <dsp:cNvPr id="0" name=""/>
        <dsp:cNvSpPr/>
      </dsp:nvSpPr>
      <dsp:spPr>
        <a:xfrm>
          <a:off x="5639922" y="2615698"/>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a:t>IR links to EU SD and IR</a:t>
          </a:r>
        </a:p>
      </dsp:txBody>
      <dsp:txXfrm>
        <a:off x="5668494" y="2644270"/>
        <a:ext cx="1947254" cy="918385"/>
      </dsp:txXfrm>
    </dsp:sp>
    <dsp:sp modelId="{C2290E76-2241-F745-ADF1-14847303E6F9}">
      <dsp:nvSpPr>
        <dsp:cNvPr id="0" name=""/>
        <dsp:cNvSpPr/>
      </dsp:nvSpPr>
      <dsp:spPr>
        <a:xfrm>
          <a:off x="5639922" y="3741309"/>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a:t>EU </a:t>
          </a:r>
          <a:r>
            <a:rPr lang="sk-SK" sz="1600" kern="1200" dirty="0" err="1"/>
            <a:t>employment</a:t>
          </a:r>
          <a:r>
            <a:rPr lang="sk-SK" sz="1600" kern="1200" dirty="0"/>
            <a:t> </a:t>
          </a:r>
          <a:r>
            <a:rPr lang="sk-SK" sz="1600" kern="1200" dirty="0" err="1"/>
            <a:t>policy</a:t>
          </a:r>
          <a:r>
            <a:rPr lang="sk-SK" sz="1600" kern="1200" dirty="0"/>
            <a:t> and IR as a </a:t>
          </a:r>
          <a:r>
            <a:rPr lang="sk-SK" sz="1600" kern="1200" dirty="0" err="1"/>
            <a:t>response</a:t>
          </a:r>
          <a:r>
            <a:rPr lang="sk-SK" sz="1600" kern="1200" dirty="0"/>
            <a:t> (?)</a:t>
          </a:r>
        </a:p>
      </dsp:txBody>
      <dsp:txXfrm>
        <a:off x="5668494" y="3769881"/>
        <a:ext cx="1947254" cy="918385"/>
      </dsp:txXfrm>
    </dsp:sp>
    <dsp:sp modelId="{25E6CEA0-0443-9B47-8B96-D0ED7C03B98A}">
      <dsp:nvSpPr>
        <dsp:cNvPr id="0" name=""/>
        <dsp:cNvSpPr/>
      </dsp:nvSpPr>
      <dsp:spPr>
        <a:xfrm>
          <a:off x="8082783" y="0"/>
          <a:ext cx="2505497" cy="496554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k-SK" sz="1700" b="1" kern="1200" dirty="0" err="1"/>
            <a:t>Promote</a:t>
          </a:r>
          <a:r>
            <a:rPr lang="sk-SK" sz="1700" b="1" kern="1200" dirty="0"/>
            <a:t> </a:t>
          </a:r>
          <a:r>
            <a:rPr lang="sk-SK" sz="1700" b="1" kern="1200" dirty="0" err="1"/>
            <a:t>awareness</a:t>
          </a:r>
          <a:endParaRPr lang="sk-SK" sz="1700" b="1" kern="1200" dirty="0"/>
        </a:p>
      </dsp:txBody>
      <dsp:txXfrm>
        <a:off x="8082783" y="0"/>
        <a:ext cx="2505497" cy="1489662"/>
      </dsp:txXfrm>
    </dsp:sp>
    <dsp:sp modelId="{FCF3BDC3-1D1A-914E-9E96-4C51571F4D26}">
      <dsp:nvSpPr>
        <dsp:cNvPr id="0" name=""/>
        <dsp:cNvSpPr/>
      </dsp:nvSpPr>
      <dsp:spPr>
        <a:xfrm>
          <a:off x="8333332" y="1490086"/>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a:t>EU and </a:t>
          </a:r>
          <a:r>
            <a:rPr lang="sk-SK" sz="1600" kern="1200" dirty="0" err="1"/>
            <a:t>national</a:t>
          </a:r>
          <a:r>
            <a:rPr lang="sk-SK" sz="1600" kern="1200" dirty="0"/>
            <a:t> </a:t>
          </a:r>
          <a:r>
            <a:rPr lang="sk-SK" sz="1600" kern="1200" dirty="0" err="1"/>
            <a:t>collaboration</a:t>
          </a:r>
          <a:endParaRPr lang="sk-SK" sz="1600" kern="1200" dirty="0"/>
        </a:p>
      </dsp:txBody>
      <dsp:txXfrm>
        <a:off x="8361904" y="1518658"/>
        <a:ext cx="1947254" cy="918385"/>
      </dsp:txXfrm>
    </dsp:sp>
    <dsp:sp modelId="{32B9373A-B2BA-C14B-8724-B51107078A47}">
      <dsp:nvSpPr>
        <dsp:cNvPr id="0" name=""/>
        <dsp:cNvSpPr/>
      </dsp:nvSpPr>
      <dsp:spPr>
        <a:xfrm>
          <a:off x="8333332" y="2615698"/>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Discussion</a:t>
          </a:r>
          <a:r>
            <a:rPr lang="sk-SK" sz="1600" kern="1200" dirty="0"/>
            <a:t> on EU </a:t>
          </a:r>
          <a:r>
            <a:rPr lang="sk-SK" sz="1600" kern="1200" dirty="0" err="1"/>
            <a:t>regulations</a:t>
          </a:r>
          <a:endParaRPr lang="sk-SK" sz="1600" kern="1200" dirty="0"/>
        </a:p>
      </dsp:txBody>
      <dsp:txXfrm>
        <a:off x="8361904" y="2644270"/>
        <a:ext cx="1947254" cy="918385"/>
      </dsp:txXfrm>
    </dsp:sp>
    <dsp:sp modelId="{D02EC7B1-DD9A-874D-8D14-76E315DE5FBC}">
      <dsp:nvSpPr>
        <dsp:cNvPr id="0" name=""/>
        <dsp:cNvSpPr/>
      </dsp:nvSpPr>
      <dsp:spPr>
        <a:xfrm>
          <a:off x="8333332" y="3741309"/>
          <a:ext cx="2004398" cy="97552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sk-SK" sz="1600" kern="1200" dirty="0" err="1"/>
            <a:t>Increase</a:t>
          </a:r>
          <a:r>
            <a:rPr lang="sk-SK" sz="1600" kern="1200" dirty="0"/>
            <a:t> of </a:t>
          </a:r>
          <a:r>
            <a:rPr lang="sk-SK" sz="1600" kern="1200" dirty="0" err="1"/>
            <a:t>acknowledgement</a:t>
          </a:r>
          <a:endParaRPr lang="sk-SK" sz="1600" kern="1200" dirty="0"/>
        </a:p>
      </dsp:txBody>
      <dsp:txXfrm>
        <a:off x="8361904" y="3769881"/>
        <a:ext cx="1947254" cy="918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1B2A7-EA1B-2141-B613-B58639BE1CB1}">
      <dsp:nvSpPr>
        <dsp:cNvPr id="0" name=""/>
        <dsp:cNvSpPr/>
      </dsp:nvSpPr>
      <dsp:spPr>
        <a:xfrm>
          <a:off x="403" y="153446"/>
          <a:ext cx="3896169" cy="1558467"/>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k-SK" sz="2800" kern="1200" dirty="0"/>
            <a:t>2.1. </a:t>
          </a:r>
          <a:r>
            <a:rPr lang="sk-SK" sz="2800" kern="1200" dirty="0" err="1"/>
            <a:t>Literature</a:t>
          </a:r>
          <a:r>
            <a:rPr lang="sk-SK" sz="2800" kern="1200" dirty="0"/>
            <a:t> </a:t>
          </a:r>
          <a:r>
            <a:rPr lang="sk-SK" sz="2800" kern="1200" dirty="0" err="1"/>
            <a:t>review</a:t>
          </a:r>
          <a:endParaRPr lang="sk-SK" sz="2800" kern="1200" dirty="0"/>
        </a:p>
      </dsp:txBody>
      <dsp:txXfrm>
        <a:off x="779637" y="153446"/>
        <a:ext cx="2337702" cy="1558467"/>
      </dsp:txXfrm>
    </dsp:sp>
    <dsp:sp modelId="{1C48D907-8DE8-AD44-AAEE-5E19107FAC0C}">
      <dsp:nvSpPr>
        <dsp:cNvPr id="0" name=""/>
        <dsp:cNvSpPr/>
      </dsp:nvSpPr>
      <dsp:spPr>
        <a:xfrm>
          <a:off x="3390071" y="285915"/>
          <a:ext cx="6701802" cy="1293528"/>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Font typeface="Wingdings" pitchFamily="2" charset="2"/>
            <a:buNone/>
          </a:pPr>
          <a:r>
            <a:rPr lang="en-GB" sz="1500" kern="1200" dirty="0"/>
            <a:t>Review the previous studies on the industrial relations in the PHS sector in the 12 countries and identify who are the social actors representing workers and employers, including state)</a:t>
          </a:r>
          <a:endParaRPr lang="sk-SK" sz="1500" kern="1200" dirty="0"/>
        </a:p>
      </dsp:txBody>
      <dsp:txXfrm>
        <a:off x="4036835" y="285915"/>
        <a:ext cx="5408274" cy="1293528"/>
      </dsp:txXfrm>
    </dsp:sp>
    <dsp:sp modelId="{C61E153E-4881-DA42-8E46-DA59CECBF69F}">
      <dsp:nvSpPr>
        <dsp:cNvPr id="0" name=""/>
        <dsp:cNvSpPr/>
      </dsp:nvSpPr>
      <dsp:spPr>
        <a:xfrm>
          <a:off x="403" y="1930099"/>
          <a:ext cx="3896169" cy="1558467"/>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k-SK" sz="2800" kern="1200" dirty="0"/>
            <a:t>2.2. </a:t>
          </a:r>
          <a:r>
            <a:rPr lang="sk-SK" sz="2800" kern="1200" dirty="0" err="1"/>
            <a:t>Comparable</a:t>
          </a:r>
          <a:r>
            <a:rPr lang="sk-SK" sz="2800" kern="1200" dirty="0"/>
            <a:t> </a:t>
          </a:r>
          <a:r>
            <a:rPr lang="sk-SK" sz="2800" kern="1200" dirty="0" err="1"/>
            <a:t>data</a:t>
          </a:r>
          <a:r>
            <a:rPr lang="sk-SK" sz="2800" kern="1200" dirty="0"/>
            <a:t> </a:t>
          </a:r>
        </a:p>
      </dsp:txBody>
      <dsp:txXfrm>
        <a:off x="779637" y="1930099"/>
        <a:ext cx="2337702" cy="1558467"/>
      </dsp:txXfrm>
    </dsp:sp>
    <dsp:sp modelId="{8FD997AE-A259-314F-81AD-24189DCD8D8E}">
      <dsp:nvSpPr>
        <dsp:cNvPr id="0" name=""/>
        <dsp:cNvSpPr/>
      </dsp:nvSpPr>
      <dsp:spPr>
        <a:xfrm>
          <a:off x="3390071" y="2062569"/>
          <a:ext cx="6800272" cy="1293528"/>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Font typeface="Wingdings" pitchFamily="2" charset="2"/>
            <a:buNone/>
          </a:pPr>
          <a:r>
            <a:rPr lang="en-GB" sz="1500" kern="1200" dirty="0"/>
            <a:t>Explore the scope, subsectors (care and non-care) and estimate the size of the PHS sector in the 12 countries based on the EU comparable and national data </a:t>
          </a:r>
          <a:endParaRPr lang="sk-SK" sz="1500" kern="1200" dirty="0"/>
        </a:p>
      </dsp:txBody>
      <dsp:txXfrm>
        <a:off x="4036835" y="2062569"/>
        <a:ext cx="5506744" cy="1293528"/>
      </dsp:txXfrm>
    </dsp:sp>
    <dsp:sp modelId="{BD5C25AF-CBEB-FE45-A190-A595B1CC220B}">
      <dsp:nvSpPr>
        <dsp:cNvPr id="0" name=""/>
        <dsp:cNvSpPr/>
      </dsp:nvSpPr>
      <dsp:spPr>
        <a:xfrm>
          <a:off x="403" y="3706752"/>
          <a:ext cx="3896169" cy="1558467"/>
        </a:xfrm>
        <a:prstGeom prst="chevron">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sk-SK" sz="2800" kern="1200" dirty="0"/>
            <a:t>2.3. </a:t>
          </a:r>
          <a:r>
            <a:rPr lang="sk-SK" sz="2800" kern="1200" dirty="0" err="1"/>
            <a:t>Conceptual</a:t>
          </a:r>
          <a:r>
            <a:rPr lang="sk-SK" sz="2800" kern="1200" dirty="0"/>
            <a:t> and </a:t>
          </a:r>
          <a:r>
            <a:rPr lang="sk-SK" sz="2800" kern="1200" dirty="0" err="1"/>
            <a:t>analytical</a:t>
          </a:r>
          <a:r>
            <a:rPr lang="sk-SK" sz="2800" kern="1200" dirty="0"/>
            <a:t> </a:t>
          </a:r>
          <a:r>
            <a:rPr lang="sk-SK" sz="2800" kern="1200" dirty="0" err="1"/>
            <a:t>framework</a:t>
          </a:r>
          <a:endParaRPr lang="sk-SK" sz="2800" kern="1200" dirty="0"/>
        </a:p>
      </dsp:txBody>
      <dsp:txXfrm>
        <a:off x="779637" y="3706752"/>
        <a:ext cx="2337702" cy="1558467"/>
      </dsp:txXfrm>
    </dsp:sp>
    <dsp:sp modelId="{8451F072-32DA-1344-A927-F7048778E292}">
      <dsp:nvSpPr>
        <dsp:cNvPr id="0" name=""/>
        <dsp:cNvSpPr/>
      </dsp:nvSpPr>
      <dsp:spPr>
        <a:xfrm>
          <a:off x="3390071" y="3839222"/>
          <a:ext cx="6775210" cy="1293528"/>
        </a:xfrm>
        <a:prstGeom prst="chevron">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sk-SK" sz="1500" kern="1200" dirty="0" err="1"/>
            <a:t>Prepare</a:t>
          </a:r>
          <a:r>
            <a:rPr lang="sk-SK" sz="1500" kern="1200" dirty="0"/>
            <a:t> </a:t>
          </a:r>
          <a:r>
            <a:rPr lang="sk-SK" sz="1500" kern="1200" dirty="0" err="1"/>
            <a:t>all</a:t>
          </a:r>
          <a:r>
            <a:rPr lang="sk-SK" sz="1500" kern="1200" dirty="0"/>
            <a:t> </a:t>
          </a:r>
          <a:r>
            <a:rPr lang="sk-SK" sz="1500" kern="1200" dirty="0" err="1"/>
            <a:t>the</a:t>
          </a:r>
          <a:r>
            <a:rPr lang="sk-SK" sz="1500" kern="1200" dirty="0"/>
            <a:t> </a:t>
          </a:r>
          <a:r>
            <a:rPr lang="sk-SK" sz="1500" kern="1200" dirty="0" err="1"/>
            <a:t>tools</a:t>
          </a:r>
          <a:r>
            <a:rPr lang="sk-SK" sz="1500" kern="1200" dirty="0"/>
            <a:t> </a:t>
          </a:r>
          <a:r>
            <a:rPr lang="sk-SK" sz="1500" kern="1200" dirty="0" err="1"/>
            <a:t>for</a:t>
          </a:r>
          <a:r>
            <a:rPr lang="sk-SK" sz="1500" kern="1200" dirty="0"/>
            <a:t> </a:t>
          </a:r>
          <a:r>
            <a:rPr lang="sk-SK" sz="1500" kern="1200" dirty="0" err="1"/>
            <a:t>data</a:t>
          </a:r>
          <a:r>
            <a:rPr lang="sk-SK" sz="1500" kern="1200" dirty="0"/>
            <a:t> </a:t>
          </a:r>
          <a:r>
            <a:rPr lang="sk-SK" sz="1500" kern="1200" dirty="0" err="1"/>
            <a:t>collection</a:t>
          </a:r>
          <a:r>
            <a:rPr lang="sk-SK" sz="1500" kern="1200" dirty="0"/>
            <a:t>: </a:t>
          </a:r>
          <a:r>
            <a:rPr lang="sk-SK" sz="1500" kern="1200" dirty="0" err="1"/>
            <a:t>survey</a:t>
          </a:r>
          <a:r>
            <a:rPr lang="sk-SK" sz="1500" kern="1200" dirty="0"/>
            <a:t> </a:t>
          </a:r>
          <a:r>
            <a:rPr lang="sk-SK" sz="1500" kern="1200" dirty="0" err="1"/>
            <a:t>questionnaire</a:t>
          </a:r>
          <a:r>
            <a:rPr lang="sk-SK" sz="1500" kern="1200" dirty="0"/>
            <a:t> on </a:t>
          </a:r>
          <a:r>
            <a:rPr lang="sk-SK" sz="1500" kern="1200" dirty="0" err="1"/>
            <a:t>demand</a:t>
          </a:r>
          <a:r>
            <a:rPr lang="sk-SK" sz="1500" kern="1200" dirty="0"/>
            <a:t> in 12 </a:t>
          </a:r>
          <a:r>
            <a:rPr lang="sk-SK" sz="1500" kern="1200" dirty="0" err="1"/>
            <a:t>countries</a:t>
          </a:r>
          <a:r>
            <a:rPr lang="sk-SK" sz="1500" kern="1200" dirty="0"/>
            <a:t>, </a:t>
          </a:r>
          <a:r>
            <a:rPr lang="sk-SK" sz="1500" kern="1200" dirty="0" err="1"/>
            <a:t>survey</a:t>
          </a:r>
          <a:r>
            <a:rPr lang="sk-SK" sz="1500" kern="1200" dirty="0"/>
            <a:t> </a:t>
          </a:r>
          <a:r>
            <a:rPr lang="sk-SK" sz="1500" kern="1200" dirty="0" err="1"/>
            <a:t>questionnaire</a:t>
          </a:r>
          <a:r>
            <a:rPr lang="sk-SK" sz="1500" kern="1200" dirty="0"/>
            <a:t> </a:t>
          </a:r>
          <a:r>
            <a:rPr lang="sk-SK" sz="1500" kern="1200" dirty="0" err="1"/>
            <a:t>among</a:t>
          </a:r>
          <a:r>
            <a:rPr lang="sk-SK" sz="1500" kern="1200" dirty="0"/>
            <a:t> </a:t>
          </a:r>
          <a:r>
            <a:rPr lang="sk-SK" sz="1500" kern="1200" dirty="0" err="1"/>
            <a:t>stakeholders</a:t>
          </a:r>
          <a:r>
            <a:rPr lang="sk-SK" sz="1500" kern="1200" dirty="0"/>
            <a:t> </a:t>
          </a:r>
          <a:r>
            <a:rPr lang="sk-SK" sz="1500" kern="1200" dirty="0" err="1"/>
            <a:t>for</a:t>
          </a:r>
          <a:r>
            <a:rPr lang="sk-SK" sz="1500" kern="1200" dirty="0"/>
            <a:t> 12 </a:t>
          </a:r>
          <a:r>
            <a:rPr lang="sk-SK" sz="1500" kern="1200" dirty="0" err="1"/>
            <a:t>countries</a:t>
          </a:r>
          <a:r>
            <a:rPr lang="sk-SK" sz="1500" kern="1200" dirty="0"/>
            <a:t>, </a:t>
          </a:r>
          <a:r>
            <a:rPr lang="sk-SK" sz="1500" kern="1200" dirty="0" err="1"/>
            <a:t>interviews</a:t>
          </a:r>
          <a:r>
            <a:rPr lang="sk-SK" sz="1500" kern="1200" dirty="0"/>
            <a:t> </a:t>
          </a:r>
          <a:r>
            <a:rPr lang="sk-SK" sz="1500" kern="1200" dirty="0" err="1"/>
            <a:t>guide</a:t>
          </a:r>
          <a:r>
            <a:rPr lang="sk-SK" sz="1500" kern="1200" dirty="0"/>
            <a:t> on </a:t>
          </a:r>
          <a:r>
            <a:rPr lang="sk-SK" sz="1500" kern="1200" dirty="0" err="1"/>
            <a:t>stakeholders</a:t>
          </a:r>
          <a:r>
            <a:rPr lang="sk-SK" sz="1500" kern="1200" dirty="0"/>
            <a:t>’ </a:t>
          </a:r>
          <a:r>
            <a:rPr lang="sk-SK" sz="1500" kern="1200" dirty="0" err="1"/>
            <a:t>views</a:t>
          </a:r>
          <a:r>
            <a:rPr lang="sk-SK" sz="1500" kern="1200" dirty="0"/>
            <a:t> (EU and </a:t>
          </a:r>
          <a:r>
            <a:rPr lang="sk-SK" sz="1500" kern="1200" dirty="0" err="1"/>
            <a:t>national</a:t>
          </a:r>
          <a:r>
            <a:rPr lang="sk-SK" sz="1500" kern="1200" dirty="0"/>
            <a:t> </a:t>
          </a:r>
          <a:r>
            <a:rPr lang="sk-SK" sz="1500" kern="1200" dirty="0" err="1"/>
            <a:t>levels</a:t>
          </a:r>
          <a:r>
            <a:rPr lang="sk-SK" sz="1500" kern="1200" dirty="0"/>
            <a:t>) and </a:t>
          </a:r>
          <a:r>
            <a:rPr lang="sk-SK" sz="1500" kern="1200" dirty="0" err="1"/>
            <a:t>guide</a:t>
          </a:r>
          <a:r>
            <a:rPr lang="sk-SK" sz="1500" kern="1200" dirty="0"/>
            <a:t> </a:t>
          </a:r>
          <a:r>
            <a:rPr lang="sk-SK" sz="1500" kern="1200" dirty="0" err="1"/>
            <a:t>for</a:t>
          </a:r>
          <a:r>
            <a:rPr lang="sk-SK" sz="1500" kern="1200" dirty="0"/>
            <a:t> </a:t>
          </a:r>
          <a:r>
            <a:rPr lang="sk-SK" sz="1500" kern="1200" dirty="0" err="1"/>
            <a:t>the</a:t>
          </a:r>
          <a:r>
            <a:rPr lang="sk-SK" sz="1500" kern="1200" dirty="0"/>
            <a:t> </a:t>
          </a:r>
          <a:r>
            <a:rPr lang="sk-SK" sz="1500" kern="1200" dirty="0" err="1"/>
            <a:t>focus</a:t>
          </a:r>
          <a:r>
            <a:rPr lang="sk-SK" sz="1500" kern="1200" dirty="0"/>
            <a:t> </a:t>
          </a:r>
          <a:r>
            <a:rPr lang="sk-SK" sz="1500" kern="1200" dirty="0" err="1"/>
            <a:t>groups</a:t>
          </a:r>
          <a:r>
            <a:rPr lang="sk-SK" sz="1500" kern="1200" dirty="0"/>
            <a:t>, </a:t>
          </a:r>
          <a:r>
            <a:rPr lang="sk-SK" sz="1500" kern="1200" dirty="0" err="1"/>
            <a:t>the</a:t>
          </a:r>
          <a:r>
            <a:rPr lang="sk-SK" sz="1500" kern="1200" dirty="0"/>
            <a:t> </a:t>
          </a:r>
          <a:r>
            <a:rPr lang="sk-SK" sz="1500" kern="1200" dirty="0" err="1"/>
            <a:t>structure</a:t>
          </a:r>
          <a:r>
            <a:rPr lang="sk-SK" sz="1500" kern="1200" dirty="0"/>
            <a:t> of </a:t>
          </a:r>
          <a:r>
            <a:rPr lang="sk-SK" sz="1500" kern="1200" dirty="0" err="1"/>
            <a:t>the</a:t>
          </a:r>
          <a:r>
            <a:rPr lang="sk-SK" sz="1500" kern="1200" dirty="0"/>
            <a:t> </a:t>
          </a:r>
          <a:r>
            <a:rPr lang="sk-SK" sz="1500" kern="1200" dirty="0" err="1"/>
            <a:t>national</a:t>
          </a:r>
          <a:r>
            <a:rPr lang="sk-SK" sz="1500" kern="1200" dirty="0"/>
            <a:t> </a:t>
          </a:r>
          <a:r>
            <a:rPr lang="sk-SK" sz="1500" kern="1200" dirty="0" err="1"/>
            <a:t>case</a:t>
          </a:r>
          <a:r>
            <a:rPr lang="sk-SK" sz="1500" kern="1200" dirty="0"/>
            <a:t> </a:t>
          </a:r>
          <a:r>
            <a:rPr lang="sk-SK" sz="1500" kern="1200" dirty="0" err="1"/>
            <a:t>studies</a:t>
          </a:r>
          <a:r>
            <a:rPr lang="sk-SK" sz="1500" kern="1200" dirty="0"/>
            <a:t>. </a:t>
          </a:r>
          <a:r>
            <a:rPr lang="sk-SK" sz="1500" kern="1200" dirty="0" err="1"/>
            <a:t>All</a:t>
          </a:r>
          <a:r>
            <a:rPr lang="sk-SK" sz="1500" kern="1200" dirty="0"/>
            <a:t> </a:t>
          </a:r>
          <a:r>
            <a:rPr lang="sk-SK" sz="1500" kern="1200" dirty="0" err="1"/>
            <a:t>partners</a:t>
          </a:r>
          <a:r>
            <a:rPr lang="sk-SK" sz="1500" kern="1200" dirty="0"/>
            <a:t> </a:t>
          </a:r>
          <a:r>
            <a:rPr lang="sk-SK" sz="1500" kern="1200" dirty="0" err="1"/>
            <a:t>will</a:t>
          </a:r>
          <a:r>
            <a:rPr lang="sk-SK" sz="1500" kern="1200" dirty="0"/>
            <a:t> </a:t>
          </a:r>
          <a:r>
            <a:rPr lang="sk-SK" sz="1500" kern="1200" dirty="0" err="1"/>
            <a:t>be</a:t>
          </a:r>
          <a:r>
            <a:rPr lang="sk-SK" sz="1500" kern="1200" dirty="0"/>
            <a:t> </a:t>
          </a:r>
          <a:r>
            <a:rPr lang="sk-SK" sz="1500" kern="1200" dirty="0" err="1"/>
            <a:t>involved</a:t>
          </a:r>
          <a:r>
            <a:rPr lang="sk-SK" sz="1500" kern="1200" dirty="0"/>
            <a:t> in </a:t>
          </a:r>
          <a:r>
            <a:rPr lang="sk-SK" sz="1500" kern="1200" dirty="0" err="1"/>
            <a:t>this</a:t>
          </a:r>
          <a:r>
            <a:rPr lang="sk-SK" sz="1500" kern="1200" dirty="0"/>
            <a:t> </a:t>
          </a:r>
          <a:r>
            <a:rPr lang="sk-SK" sz="1500" kern="1200" dirty="0" err="1"/>
            <a:t>task</a:t>
          </a:r>
          <a:r>
            <a:rPr lang="sk-SK" sz="1500" kern="1200" dirty="0"/>
            <a:t> and </a:t>
          </a:r>
          <a:r>
            <a:rPr lang="sk-SK" sz="1500" kern="1200" dirty="0" err="1"/>
            <a:t>comment</a:t>
          </a:r>
          <a:r>
            <a:rPr lang="sk-SK" sz="1500" kern="1200" dirty="0"/>
            <a:t> on </a:t>
          </a:r>
          <a:r>
            <a:rPr lang="sk-SK" sz="1500" kern="1200" dirty="0" err="1"/>
            <a:t>the</a:t>
          </a:r>
          <a:r>
            <a:rPr lang="sk-SK" sz="1500" kern="1200" dirty="0"/>
            <a:t> </a:t>
          </a:r>
          <a:r>
            <a:rPr lang="sk-SK" sz="1500" kern="1200" dirty="0" err="1"/>
            <a:t>analytical</a:t>
          </a:r>
          <a:r>
            <a:rPr lang="sk-SK" sz="1500" kern="1200" dirty="0"/>
            <a:t> </a:t>
          </a:r>
          <a:r>
            <a:rPr lang="sk-SK" sz="1500" kern="1200" dirty="0" err="1"/>
            <a:t>tools</a:t>
          </a:r>
          <a:r>
            <a:rPr lang="sk-SK" sz="1500" kern="1200" dirty="0"/>
            <a:t>. </a:t>
          </a:r>
        </a:p>
      </dsp:txBody>
      <dsp:txXfrm>
        <a:off x="4036835" y="3839222"/>
        <a:ext cx="5481682" cy="12935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25ABD-D7E0-6446-B06B-0342C1E50684}" type="datetimeFigureOut">
              <a:rPr lang="en-GB" smtClean="0"/>
              <a:t>02/01/2023</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4C3D6-79BC-744F-BD01-5A90529B320A}" type="slidenum">
              <a:rPr lang="en-GB" smtClean="0"/>
              <a:t>‹#›</a:t>
            </a:fld>
            <a:endParaRPr lang="en-GB"/>
          </a:p>
        </p:txBody>
      </p:sp>
    </p:spTree>
    <p:extLst>
      <p:ext uri="{BB962C8B-B14F-4D97-AF65-F5344CB8AC3E}">
        <p14:creationId xmlns:p14="http://schemas.microsoft.com/office/powerpoint/2010/main" val="238798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k-SK" b="0" i="0">
              <a:solidFill>
                <a:srgbClr val="113E5C"/>
              </a:solidFill>
              <a:effectLst/>
              <a:latin typeface="corporate-e"/>
            </a:endParaRPr>
          </a:p>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6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21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5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0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10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dirty="0"/>
              <a:t>Here we wanted to depict the interaction and interdependence between PHS sector and public sector. </a:t>
            </a:r>
          </a:p>
          <a:p>
            <a:endParaRPr lang="en-GB" dirty="0"/>
          </a:p>
          <a:p>
            <a:r>
              <a:rPr lang="en-GB" dirty="0"/>
              <a:t>Our main argument </a:t>
            </a:r>
            <a:r>
              <a:rPr lang="cs-CZ" dirty="0" err="1"/>
              <a:t>is</a:t>
            </a:r>
            <a:r>
              <a:rPr lang="cs-CZ" dirty="0"/>
              <a:t> </a:t>
            </a:r>
            <a:r>
              <a:rPr lang="en-GB" dirty="0"/>
              <a:t>that the bigger is the public sector (more accessible services it provides in healthcare, childcare and social care) the lower is the demand in the PHS sector (</a:t>
            </a:r>
            <a:r>
              <a:rPr lang="cs-CZ" dirty="0" err="1"/>
              <a:t>esp</a:t>
            </a:r>
            <a:r>
              <a:rPr lang="en-GB" dirty="0"/>
              <a:t>. childcare) and </a:t>
            </a:r>
            <a:r>
              <a:rPr lang="cs-CZ" dirty="0" err="1"/>
              <a:t>thus</a:t>
            </a:r>
            <a:r>
              <a:rPr lang="cs-CZ" dirty="0"/>
              <a:t> </a:t>
            </a:r>
            <a:r>
              <a:rPr lang="en-GB" dirty="0"/>
              <a:t>lower is the incidence of the undeclared work in the sector. </a:t>
            </a:r>
          </a:p>
          <a:p>
            <a:endParaRPr lang="en-GB" dirty="0"/>
          </a:p>
          <a:p>
            <a:r>
              <a:rPr lang="en-GB" dirty="0"/>
              <a:t>These is an assumption – hypothesis that we would try to verify by available data, or at least try to explain the interdependence between the PHS sector and public sector (and UDW) by using qualitative information.</a:t>
            </a:r>
          </a:p>
          <a:p>
            <a:endParaRPr lang="en-GB" dirty="0"/>
          </a:p>
          <a:p>
            <a:r>
              <a:rPr lang="en-GB" i="1" dirty="0"/>
              <a:t>Suggestion: use this type of schemes to depict specific countries to show the </a:t>
            </a:r>
            <a:r>
              <a:rPr lang="en-GB" i="1" dirty="0" err="1"/>
              <a:t>differen</a:t>
            </a:r>
            <a:r>
              <a:rPr lang="cs-CZ" i="1" dirty="0"/>
              <a:t>t </a:t>
            </a:r>
            <a:r>
              <a:rPr lang="cs-CZ" i="1" dirty="0" err="1"/>
              <a:t>situation</a:t>
            </a:r>
            <a:r>
              <a:rPr lang="cs-CZ" i="1" dirty="0"/>
              <a:t> </a:t>
            </a:r>
            <a:r>
              <a:rPr lang="cs-CZ" i="1" dirty="0" err="1"/>
              <a:t>there</a:t>
            </a:r>
            <a:r>
              <a:rPr lang="en-GB" i="1" dirty="0"/>
              <a:t> – </a:t>
            </a:r>
            <a:r>
              <a:rPr lang="en-GB" i="1" dirty="0" err="1"/>
              <a:t>e.g</a:t>
            </a:r>
            <a:r>
              <a:rPr lang="en-GB" i="1" dirty="0"/>
              <a:t> in the case studies</a:t>
            </a:r>
            <a:r>
              <a:rPr lang="cs-CZ" i="1" dirty="0"/>
              <a:t>, </a:t>
            </a:r>
            <a:r>
              <a:rPr lang="cs-CZ" i="1" dirty="0" err="1"/>
              <a:t>or</a:t>
            </a:r>
            <a:r>
              <a:rPr lang="cs-CZ" i="1" dirty="0"/>
              <a:t> </a:t>
            </a:r>
            <a:r>
              <a:rPr lang="cs-CZ" i="1" dirty="0" err="1"/>
              <a:t>even</a:t>
            </a:r>
            <a:r>
              <a:rPr lang="cs-CZ" i="1" dirty="0"/>
              <a:t> </a:t>
            </a:r>
            <a:r>
              <a:rPr lang="cs-CZ" i="1" dirty="0" err="1"/>
              <a:t>based</a:t>
            </a:r>
            <a:r>
              <a:rPr lang="cs-CZ" i="1" dirty="0"/>
              <a:t> on </a:t>
            </a:r>
            <a:r>
              <a:rPr lang="cs-CZ" i="1" dirty="0" err="1"/>
              <a:t>our</a:t>
            </a:r>
            <a:r>
              <a:rPr lang="cs-CZ" i="1" dirty="0"/>
              <a:t> </a:t>
            </a:r>
            <a:r>
              <a:rPr lang="cs-CZ" i="1" dirty="0" err="1"/>
              <a:t>datasets</a:t>
            </a:r>
            <a:endParaRPr lang="en-GB" i="1" dirty="0"/>
          </a:p>
        </p:txBody>
      </p:sp>
      <p:sp>
        <p:nvSpPr>
          <p:cNvPr id="4" name="Zástupný objekt pre číslo snímky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2FF591-5F48-4152-BAA6-7AE3FD45A155}"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58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96F8E73C-1713-40AA-A3F1-2067F1556426}" type="slidenum">
              <a:rPr lang="sk-SK" smtClean="0"/>
              <a:t>18</a:t>
            </a:fld>
            <a:endParaRPr lang="sk-SK"/>
          </a:p>
        </p:txBody>
      </p:sp>
    </p:spTree>
    <p:extLst>
      <p:ext uri="{BB962C8B-B14F-4D97-AF65-F5344CB8AC3E}">
        <p14:creationId xmlns:p14="http://schemas.microsoft.com/office/powerpoint/2010/main" val="133727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96F8E73C-1713-40AA-A3F1-2067F1556426}" type="slidenum">
              <a:rPr lang="sk-SK" smtClean="0"/>
              <a:t>19</a:t>
            </a:fld>
            <a:endParaRPr lang="sk-SK"/>
          </a:p>
        </p:txBody>
      </p:sp>
    </p:spTree>
    <p:extLst>
      <p:ext uri="{BB962C8B-B14F-4D97-AF65-F5344CB8AC3E}">
        <p14:creationId xmlns:p14="http://schemas.microsoft.com/office/powerpoint/2010/main" val="1000671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96F8E73C-1713-40AA-A3F1-2067F1556426}" type="slidenum">
              <a:rPr lang="sk-SK" smtClean="0"/>
              <a:t>20</a:t>
            </a:fld>
            <a:endParaRPr lang="sk-SK"/>
          </a:p>
        </p:txBody>
      </p:sp>
    </p:spTree>
    <p:extLst>
      <p:ext uri="{BB962C8B-B14F-4D97-AF65-F5344CB8AC3E}">
        <p14:creationId xmlns:p14="http://schemas.microsoft.com/office/powerpoint/2010/main" val="161885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96F8E73C-1713-40AA-A3F1-2067F1556426}" type="slidenum">
              <a:rPr lang="sk-SK" smtClean="0"/>
              <a:t>21</a:t>
            </a:fld>
            <a:endParaRPr lang="sk-SK"/>
          </a:p>
        </p:txBody>
      </p:sp>
    </p:spTree>
    <p:extLst>
      <p:ext uri="{BB962C8B-B14F-4D97-AF65-F5344CB8AC3E}">
        <p14:creationId xmlns:p14="http://schemas.microsoft.com/office/powerpoint/2010/main" val="3149503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96F8E73C-1713-40AA-A3F1-2067F1556426}" type="slidenum">
              <a:rPr lang="sk-SK" smtClean="0"/>
              <a:t>22</a:t>
            </a:fld>
            <a:endParaRPr lang="sk-SK"/>
          </a:p>
        </p:txBody>
      </p:sp>
    </p:spTree>
    <p:extLst>
      <p:ext uri="{BB962C8B-B14F-4D97-AF65-F5344CB8AC3E}">
        <p14:creationId xmlns:p14="http://schemas.microsoft.com/office/powerpoint/2010/main" val="37287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1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85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01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12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66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35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19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dirty="0"/>
              <a:t>To estimate the undeclared work in the PHS sector, we need to define the PHS sector properly. The study relies on the definition of the European Commission:......</a:t>
            </a:r>
          </a:p>
          <a:p>
            <a:r>
              <a:rPr lang="en-GB" sz="1200" dirty="0"/>
              <a:t>For the statistical purposes, however, the statistical definition is crucial: </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narrow definition of PHS</a:t>
            </a:r>
            <a:r>
              <a:rPr lang="en-GB" sz="1200" kern="1200" dirty="0">
                <a:solidFill>
                  <a:schemeClr val="tx1"/>
                </a:solidFill>
                <a:effectLst/>
              </a:rPr>
              <a:t> includes NACE subsectors Q88 – Social work activities without accommodation and household employment defined as T97 – Activities of households as employers of domestic personnel.</a:t>
            </a:r>
          </a:p>
          <a:p>
            <a:endParaRPr lang="en-GB"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rPr>
              <a:t>The </a:t>
            </a:r>
            <a:r>
              <a:rPr lang="en-GB" sz="1200" b="1" kern="1200" dirty="0">
                <a:solidFill>
                  <a:schemeClr val="tx1"/>
                </a:solidFill>
                <a:effectLst/>
              </a:rPr>
              <a:t>broad definition of PHS </a:t>
            </a:r>
            <a:r>
              <a:rPr lang="en-GB" sz="1200" kern="1200" dirty="0">
                <a:solidFill>
                  <a:schemeClr val="tx1"/>
                </a:solidFill>
                <a:effectLst/>
              </a:rPr>
              <a:t>includes, in addition to the above, the S95 – Repair of computers and personal and household goods and S96 – Other personal service activities. Although the inclusion of S95 is debated, this report aims at an encompassing approach to locate the PHS sectors and carefully selects care and non-care types of services delivered at home to assess the scope of PHS work in Europe. </a:t>
            </a:r>
          </a:p>
          <a:p>
            <a:endParaRPr lang="en-GB" sz="1200" kern="1200" dirty="0">
              <a:solidFill>
                <a:schemeClr val="tx1"/>
              </a:solidFill>
              <a:effectLst/>
            </a:endParaRPr>
          </a:p>
          <a:p>
            <a:r>
              <a:rPr lang="en-GB" sz="1200" kern="1200" dirty="0">
                <a:solidFill>
                  <a:schemeClr val="tx1"/>
                </a:solidFill>
                <a:effectLst/>
              </a:rPr>
              <a:t>Further differentiations that the report acknowledges include:</a:t>
            </a:r>
            <a:r>
              <a:rPr lang="en-GB" sz="1200" kern="1200" baseline="0" dirty="0">
                <a:solidFill>
                  <a:schemeClr val="tx1"/>
                </a:solidFill>
                <a:effectLst/>
              </a:rPr>
              <a:t> care and non-care work, standard market-based services and long-term care of persons in need</a:t>
            </a:r>
            <a:endParaRPr lang="en-GB" sz="1200" kern="1200" dirty="0">
              <a:solidFill>
                <a:schemeClr val="tx1"/>
              </a:solidFill>
              <a:effectLst/>
            </a:endParaRPr>
          </a:p>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8E0FF-9577-9D4F-A6C6-E75C9B993A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5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0675D4-9686-7007-1834-81BFFBFAE233}"/>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42AADE97-AAC5-7C98-7733-C07707F0F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29C33A92-EDC6-1646-C1ED-F02A17EC29B4}"/>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1A2E92C4-949F-C00D-E104-AEBDE2641BC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5782EB35-CDDD-1539-A5C6-85D50897C13F}"/>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19085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38C62-EF7A-E92C-5D3D-A91FF81C3578}"/>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0D616426-E0FF-51CC-64E1-8655E963F457}"/>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87F4CA5-8712-3EC1-498D-03092248713A}"/>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51BBE7E4-E6EB-8BBD-4A43-6E304E1DFB05}"/>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A1F86A60-467C-D775-631A-6262295146B9}"/>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40608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3B14BC10-9C68-B8B1-B940-A7F89DE82467}"/>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B99EC8EB-2F68-FE5F-D722-F79E549C69E0}"/>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FCADBD0-7663-5150-E892-34250BCBF1F9}"/>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97CC5BCD-DCA7-5B94-C74D-DA2773963826}"/>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C317279D-F99E-6A97-4D31-9979F3F7D667}"/>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87059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4978400" y="347663"/>
            <a:ext cx="60960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7F7F7F"/>
                </a:solidFill>
                <a:effectLst/>
                <a:uLnTx/>
                <a:uFillTx/>
                <a:latin typeface="Arial" charset="0"/>
                <a:ea typeface="Adobe Caslon Pro" charset="0"/>
                <a:cs typeface="Adobe Caslon Pro" charset="0"/>
              </a:rPr>
              <a:t>Authors’ workshop, July 6-7 2015, St. Petersburg</a:t>
            </a:r>
            <a:endParaRPr kumimoji="0" lang="en-US" altLang="en-US" sz="800" b="0" i="0" u="none" strike="noStrike" kern="1200" cap="none" spc="0" normalizeH="0" baseline="0" noProof="0">
              <a:ln>
                <a:noFill/>
              </a:ln>
              <a:solidFill>
                <a:srgbClr val="7F7F7F"/>
              </a:solidFill>
              <a:effectLst/>
              <a:uLnTx/>
              <a:uFillTx/>
              <a:latin typeface="Arial" charset="0"/>
              <a:cs typeface="Arial" charset="0"/>
            </a:endParaRPr>
          </a:p>
        </p:txBody>
      </p:sp>
      <p:sp>
        <p:nvSpPr>
          <p:cNvPr id="2" name="Title 1"/>
          <p:cNvSpPr>
            <a:spLocks noGrp="1"/>
          </p:cNvSpPr>
          <p:nvPr>
            <p:ph type="ctrTitle"/>
          </p:nvPr>
        </p:nvSpPr>
        <p:spPr>
          <a:xfrm>
            <a:off x="914400" y="2130426"/>
            <a:ext cx="10363200" cy="1470025"/>
          </a:xfrm>
        </p:spPr>
        <p:txBody>
          <a:bodyPr/>
          <a:lstStyle/>
          <a:p>
            <a:r>
              <a:rPr lang="sk-SK"/>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B0D81EF3-7A85-6648-A8D4-15F57F6DA952}"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177943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609601" y="504825"/>
            <a:ext cx="321521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37931725" indent="-37474525">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7F7F7F"/>
                </a:solidFill>
                <a:effectLst/>
                <a:uLnTx/>
                <a:uFillTx/>
                <a:latin typeface="Arial" charset="0"/>
                <a:ea typeface="Adobe Caslon Pro" charset="0"/>
                <a:cs typeface="Adobe Caslon Pro" charset="0"/>
              </a:rPr>
              <a:t>Authors’ workshop, July 6-7 2015, St. Petersburg</a:t>
            </a:r>
            <a:endParaRPr kumimoji="0" lang="en-US" altLang="en-US" sz="800" b="0" i="0" u="none" strike="noStrike" kern="1200" cap="none" spc="0" normalizeH="0" baseline="0" noProof="0">
              <a:ln>
                <a:noFill/>
              </a:ln>
              <a:solidFill>
                <a:srgbClr val="7F7F7F"/>
              </a:solidFill>
              <a:effectLst/>
              <a:uLnTx/>
              <a:uFillTx/>
              <a:latin typeface="Arial" charset="0"/>
              <a:cs typeface="Arial" charset="0"/>
            </a:endParaRPr>
          </a:p>
        </p:txBody>
      </p:sp>
      <p:cxnSp>
        <p:nvCxnSpPr>
          <p:cNvPr id="5" name="Straight Connector 4"/>
          <p:cNvCxnSpPr/>
          <p:nvPr userDrawn="1"/>
        </p:nvCxnSpPr>
        <p:spPr>
          <a:xfrm>
            <a:off x="609600" y="1125538"/>
            <a:ext cx="10972800" cy="0"/>
          </a:xfrm>
          <a:prstGeom prst="line">
            <a:avLst/>
          </a:prstGeom>
          <a:ln w="6350">
            <a:solidFill>
              <a:schemeClr val="dk1">
                <a:shade val="95000"/>
                <a:satMod val="105000"/>
                <a:alpha val="40000"/>
              </a:schemeClr>
            </a:solidFill>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pPr>
            <a:fld id="{F9357E88-3D9C-C24B-8EFF-1F44010FB12C}"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155540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sk-SK"/>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4444C15-4CC6-634E-A1FA-6B5A33D9F56E}"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745196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8EF8A02-ABF1-A446-BF15-8478A1F8D30D}"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2152345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1A6C3CE-C21A-8945-8080-9F62EB29F605}"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11348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49F3EA7-2D39-ED46-92B0-F568970FE90F}"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1902735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639ED9F-B379-6F44-9BCD-B59AE6FE41E3}"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311867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sk-SK"/>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F5A391E-92EB-D44B-B3E2-EDFCFBB28D53}"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222873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C4B176-87A1-823A-7ED4-2630BB0D01BD}"/>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3BEB16BC-5D78-2CF0-2FA9-9E9964C3E974}"/>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90D5A906-BCDE-0C12-3AB4-7F5083C535F8}"/>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2B6E7EA7-D9E8-6304-2818-B20210C8EC33}"/>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76037B71-57A0-D1A7-43D0-7BDBF65D1C94}"/>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3104334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sk-SK"/>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BB224F6-25C9-D440-9555-47379A4DB3FE}"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68299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A102A0E-AED9-5D4D-B96E-9688113A8D26}"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1486199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sk-SK"/>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51EFD79-8147-AF4B-843A-D89CDEEE8308}"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3033138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70FB-7D09-440F-8832-9399FFB8ADA0}"/>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F8D9E821-E5C9-4E1B-9FF4-17452EA6B9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BC36264-475D-4A2A-97CC-AAA9341AC9B9}"/>
              </a:ext>
            </a:extLst>
          </p:cNvPr>
          <p:cNvSpPr>
            <a:spLocks noGrp="1"/>
          </p:cNvSpPr>
          <p:nvPr>
            <p:ph type="dt" sz="half" idx="10"/>
          </p:nvPr>
        </p:nvSpPr>
        <p:spPr/>
        <p:txBody>
          <a:bodyPr/>
          <a:lstStyle/>
          <a:p>
            <a:fld id="{994642D7-0147-417E-ABC4-5B7EFCCB5993}" type="datetimeFigureOut">
              <a:rPr lang="sk-SK" smtClean="0"/>
              <a:t>2.1.2023</a:t>
            </a:fld>
            <a:endParaRPr lang="sk-SK"/>
          </a:p>
        </p:txBody>
      </p:sp>
      <p:sp>
        <p:nvSpPr>
          <p:cNvPr id="5" name="Footer Placeholder 4">
            <a:extLst>
              <a:ext uri="{FF2B5EF4-FFF2-40B4-BE49-F238E27FC236}">
                <a16:creationId xmlns:a16="http://schemas.microsoft.com/office/drawing/2014/main" id="{E87309EA-ECDC-49CF-9EB3-BF18917FC7E9}"/>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0FB24D70-9F2E-4602-ADE0-05D1B22912CA}"/>
              </a:ext>
            </a:extLst>
          </p:cNvPr>
          <p:cNvSpPr>
            <a:spLocks noGrp="1"/>
          </p:cNvSpPr>
          <p:nvPr>
            <p:ph type="sldNum" sz="quarter" idx="12"/>
          </p:nvPr>
        </p:nvSpPr>
        <p:spPr/>
        <p:txBody>
          <a:bodyPr/>
          <a:lstStyle/>
          <a:p>
            <a:fld id="{EBC50367-4299-407E-98E3-35094803701D}" type="slidenum">
              <a:rPr lang="sk-SK" smtClean="0"/>
              <a:t>‹#›</a:t>
            </a:fld>
            <a:endParaRPr lang="sk-SK"/>
          </a:p>
        </p:txBody>
      </p:sp>
    </p:spTree>
    <p:extLst>
      <p:ext uri="{BB962C8B-B14F-4D97-AF65-F5344CB8AC3E}">
        <p14:creationId xmlns:p14="http://schemas.microsoft.com/office/powerpoint/2010/main" val="39652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41D2AE-08A3-BDB9-4178-22C3F0AF92D9}"/>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FA0B5217-D049-482F-210E-34662861C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E3F07022-8B8B-BA29-7DC4-33DE55469CC6}"/>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386ED202-63CF-3801-633E-D247BBDAA2CA}"/>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9726A080-B3B4-4A4C-1D87-BBEE32ABC90E}"/>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237729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FCAA2-A0BF-7063-A658-F994A2069E36}"/>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6C14B9F-3023-745A-0971-5718DED7F0E8}"/>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32962011-498B-C1C4-5CA5-08F1547EE504}"/>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CD94BE91-C5DE-58A1-2DEC-A9F4FD6E1766}"/>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6" name="Zástupný objekt pre pätu 5">
            <a:extLst>
              <a:ext uri="{FF2B5EF4-FFF2-40B4-BE49-F238E27FC236}">
                <a16:creationId xmlns:a16="http://schemas.microsoft.com/office/drawing/2014/main" id="{F813CD18-D663-EF47-1766-B545F5484AC7}"/>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6C4E94C7-8166-1E48-C7F9-BE46933E93F3}"/>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405232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BA9B90-3935-0CC6-9E8D-A86758FD1155}"/>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A38A01C0-2A50-CF3D-E421-1F33EBFF1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E9547FEE-6483-613D-54B9-61554936579E}"/>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4C12B83-8AF4-A239-DCA4-AF3D182BF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423D76E1-1AC4-CA09-6470-DD018F8C1736}"/>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F8DA2A3C-65E3-5AFE-9828-7EA2C5977EB2}"/>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8" name="Zástupný objekt pre pätu 7">
            <a:extLst>
              <a:ext uri="{FF2B5EF4-FFF2-40B4-BE49-F238E27FC236}">
                <a16:creationId xmlns:a16="http://schemas.microsoft.com/office/drawing/2014/main" id="{907C95A0-DB5E-D7A5-DC30-7BD2BBEC6B25}"/>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D2855547-8637-0B00-3C8E-31F0D3306E77}"/>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74726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51AB09-A386-48F2-52DB-4D12E29B70FA}"/>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EB7791C8-508A-D8BF-9DD6-C4C906EB4319}"/>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4" name="Zástupný objekt pre pätu 3">
            <a:extLst>
              <a:ext uri="{FF2B5EF4-FFF2-40B4-BE49-F238E27FC236}">
                <a16:creationId xmlns:a16="http://schemas.microsoft.com/office/drawing/2014/main" id="{D1C1BACD-C5F2-E064-D78C-0D591C80CBC8}"/>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7E72E695-C67B-9074-0D78-698F3A89C853}"/>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331596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478DD222-63FB-388D-DD74-032BDEE40F43}"/>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3" name="Zástupný objekt pre pätu 2">
            <a:extLst>
              <a:ext uri="{FF2B5EF4-FFF2-40B4-BE49-F238E27FC236}">
                <a16:creationId xmlns:a16="http://schemas.microsoft.com/office/drawing/2014/main" id="{F40EA488-A824-34BF-48D2-4F4146E69B68}"/>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EDAF2024-3316-0CD6-C369-32E6212A0611}"/>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116706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40862-EA7E-F03F-388A-205BFA319E62}"/>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AA65C8-EE92-2D19-D401-4B16B4396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7FD414CF-F050-0A05-FA38-3F3B0C234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AD821341-10F8-A2BC-D461-2C3280B5E835}"/>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6" name="Zástupný objekt pre pätu 5">
            <a:extLst>
              <a:ext uri="{FF2B5EF4-FFF2-40B4-BE49-F238E27FC236}">
                <a16:creationId xmlns:a16="http://schemas.microsoft.com/office/drawing/2014/main" id="{FF1EB49E-2213-6778-4AEC-878B6370BE49}"/>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E056F9F7-AA60-5F08-939B-E4013CFBDE50}"/>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424521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BA6E0-5F73-72FF-EB92-C0F0BCEB9F21}"/>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2C4EF1DE-162A-7681-F128-F48BE039C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5682FCA4-D932-0DCC-6995-299BF59FA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D29E3657-93D0-8FAA-7C2B-F9812DC0E222}"/>
              </a:ext>
            </a:extLst>
          </p:cNvPr>
          <p:cNvSpPr>
            <a:spLocks noGrp="1"/>
          </p:cNvSpPr>
          <p:nvPr>
            <p:ph type="dt" sz="half" idx="10"/>
          </p:nvPr>
        </p:nvSpPr>
        <p:spPr/>
        <p:txBody>
          <a:bodyPr/>
          <a:lstStyle/>
          <a:p>
            <a:fld id="{F483C908-E5CD-F34D-B98E-9EAC19F0C744}" type="datetimeFigureOut">
              <a:rPr lang="en-GB" smtClean="0"/>
              <a:t>02/01/2023</a:t>
            </a:fld>
            <a:endParaRPr lang="en-GB"/>
          </a:p>
        </p:txBody>
      </p:sp>
      <p:sp>
        <p:nvSpPr>
          <p:cNvPr id="6" name="Zástupný objekt pre pätu 5">
            <a:extLst>
              <a:ext uri="{FF2B5EF4-FFF2-40B4-BE49-F238E27FC236}">
                <a16:creationId xmlns:a16="http://schemas.microsoft.com/office/drawing/2014/main" id="{026568E0-CCCD-ADB2-8E26-64B315BDC2A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F7067694-E78E-F8C8-9E75-FA1E0B7384CD}"/>
              </a:ext>
            </a:extLst>
          </p:cNvPr>
          <p:cNvSpPr>
            <a:spLocks noGrp="1"/>
          </p:cNvSpPr>
          <p:nvPr>
            <p:ph type="sldNum" sz="quarter" idx="12"/>
          </p:nvPr>
        </p:nvSpPr>
        <p:spPr/>
        <p:txBody>
          <a:bodyPr/>
          <a:lstStyle/>
          <a:p>
            <a:fld id="{F62A10D6-1647-CD4C-AE6D-A45D47E43E07}" type="slidenum">
              <a:rPr lang="en-GB" smtClean="0"/>
              <a:t>‹#›</a:t>
            </a:fld>
            <a:endParaRPr lang="en-GB"/>
          </a:p>
        </p:txBody>
      </p:sp>
    </p:spTree>
    <p:extLst>
      <p:ext uri="{BB962C8B-B14F-4D97-AF65-F5344CB8AC3E}">
        <p14:creationId xmlns:p14="http://schemas.microsoft.com/office/powerpoint/2010/main" val="26751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05619BC-45FD-D029-D6DB-37DABC0D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28A4B917-0473-B357-6856-94C1261AB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CD45AB6B-D71F-3673-24BE-1B9AD4AFA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3C908-E5CD-F34D-B98E-9EAC19F0C744}" type="datetimeFigureOut">
              <a:rPr lang="en-GB" smtClean="0"/>
              <a:t>02/01/2023</a:t>
            </a:fld>
            <a:endParaRPr lang="en-GB"/>
          </a:p>
        </p:txBody>
      </p:sp>
      <p:sp>
        <p:nvSpPr>
          <p:cNvPr id="5" name="Zástupný objekt pre pätu 4">
            <a:extLst>
              <a:ext uri="{FF2B5EF4-FFF2-40B4-BE49-F238E27FC236}">
                <a16:creationId xmlns:a16="http://schemas.microsoft.com/office/drawing/2014/main" id="{2F8546D7-3C5D-4B93-DA03-75E27ABD58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objekt pre číslo snímky 5">
            <a:extLst>
              <a:ext uri="{FF2B5EF4-FFF2-40B4-BE49-F238E27FC236}">
                <a16:creationId xmlns:a16="http://schemas.microsoft.com/office/drawing/2014/main" id="{B4B8F1E1-4CC2-209E-E652-54C97E7E3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A10D6-1647-CD4C-AE6D-A45D47E43E07}" type="slidenum">
              <a:rPr lang="en-GB" smtClean="0"/>
              <a:t>‹#›</a:t>
            </a:fld>
            <a:endParaRPr lang="en-GB"/>
          </a:p>
        </p:txBody>
      </p:sp>
    </p:spTree>
    <p:extLst>
      <p:ext uri="{BB962C8B-B14F-4D97-AF65-F5344CB8AC3E}">
        <p14:creationId xmlns:p14="http://schemas.microsoft.com/office/powerpoint/2010/main" val="139016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k-SK" altLang="en-US"/>
              <a:t>Kliknite sem a upravte štýl predlohy nadpisov.</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k-SK" altLang="en-US"/>
              <a:t>Kliknite sem a upravte štýly predlohy textu.</a:t>
            </a:r>
          </a:p>
          <a:p>
            <a:pPr lvl="1"/>
            <a:r>
              <a:rPr lang="sk-SK" altLang="en-US"/>
              <a:t>Druhá úroveň</a:t>
            </a:r>
          </a:p>
          <a:p>
            <a:pPr lvl="2"/>
            <a:r>
              <a:rPr lang="sk-SK" altLang="en-US"/>
              <a:t>Tretia úroveň</a:t>
            </a:r>
          </a:p>
          <a:p>
            <a:pPr lvl="3"/>
            <a:r>
              <a:rPr lang="sk-SK" altLang="en-US"/>
              <a:t>Štvrtá úroveň</a:t>
            </a:r>
          </a:p>
          <a:p>
            <a:pPr lvl="4"/>
            <a:r>
              <a:rPr lang="sk-SK" altLang="en-US"/>
              <a:t>Piata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E4D9909-091C-864B-A8F4-BA83F1185105}" type="slidenum">
              <a:rPr lang="sk-SK" altLang="en-US" smtClean="0">
                <a:solidFill>
                  <a:srgbClr val="000000"/>
                </a:solidFill>
              </a:rPr>
              <a:pPr fontAlgn="base">
                <a:spcBef>
                  <a:spcPct val="0"/>
                </a:spcBef>
                <a:spcAft>
                  <a:spcPct val="0"/>
                </a:spcAft>
              </a:pPr>
              <a:t>‹#›</a:t>
            </a:fld>
            <a:endParaRPr lang="sk-SK" altLang="en-US">
              <a:solidFill>
                <a:srgbClr val="000000"/>
              </a:solidFill>
            </a:endParaRPr>
          </a:p>
        </p:txBody>
      </p:sp>
    </p:spTree>
    <p:extLst>
      <p:ext uri="{BB962C8B-B14F-4D97-AF65-F5344CB8AC3E}">
        <p14:creationId xmlns:p14="http://schemas.microsoft.com/office/powerpoint/2010/main" val="4061500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84" charset="0"/>
          <a:ea typeface="Arial" pitchFamily="-84" charset="0"/>
          <a:cs typeface="Arial" pitchFamily="-84" charset="0"/>
        </a:defRPr>
      </a:lvl2pPr>
      <a:lvl3pPr algn="ctr" rtl="0" eaLnBrk="0" fontAlgn="base" hangingPunct="0">
        <a:spcBef>
          <a:spcPct val="0"/>
        </a:spcBef>
        <a:spcAft>
          <a:spcPct val="0"/>
        </a:spcAft>
        <a:defRPr sz="4400">
          <a:solidFill>
            <a:schemeClr val="tx2"/>
          </a:solidFill>
          <a:latin typeface="Arial" pitchFamily="-84" charset="0"/>
          <a:ea typeface="Arial" pitchFamily="-84" charset="0"/>
          <a:cs typeface="Arial" pitchFamily="-84" charset="0"/>
        </a:defRPr>
      </a:lvl3pPr>
      <a:lvl4pPr algn="ctr" rtl="0" eaLnBrk="0" fontAlgn="base" hangingPunct="0">
        <a:spcBef>
          <a:spcPct val="0"/>
        </a:spcBef>
        <a:spcAft>
          <a:spcPct val="0"/>
        </a:spcAft>
        <a:defRPr sz="4400">
          <a:solidFill>
            <a:schemeClr val="tx2"/>
          </a:solidFill>
          <a:latin typeface="Arial" pitchFamily="-84" charset="0"/>
          <a:ea typeface="Arial" pitchFamily="-84" charset="0"/>
          <a:cs typeface="Arial" pitchFamily="-84" charset="0"/>
        </a:defRPr>
      </a:lvl4pPr>
      <a:lvl5pPr algn="ctr" rtl="0" eaLnBrk="0" fontAlgn="base" hangingPunct="0">
        <a:spcBef>
          <a:spcPct val="0"/>
        </a:spcBef>
        <a:spcAft>
          <a:spcPct val="0"/>
        </a:spcAft>
        <a:defRPr sz="4400">
          <a:solidFill>
            <a:schemeClr val="tx2"/>
          </a:solidFill>
          <a:latin typeface="Arial" pitchFamily="-84" charset="0"/>
          <a:ea typeface="Arial" pitchFamily="-84" charset="0"/>
          <a:cs typeface="Arial" pitchFamily="-84" charset="0"/>
        </a:defRPr>
      </a:lvl5pPr>
      <a:lvl6pPr marL="4572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6pPr>
      <a:lvl7pPr marL="9144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7pPr>
      <a:lvl8pPr marL="13716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8pPr>
      <a:lvl9pPr marL="18288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ilo.org/global/topics/domestic-workers/who/lang--en/index.htm"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hyperlink" Target="https://ideas.repec.org/s/cel/report.html" TargetMode="External"/><Relationship Id="rId4" Type="http://schemas.openxmlformats.org/officeDocument/2006/relationships/hyperlink" Target="https://ideas.repec.org/p/cel/report/34.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la.europa.eu/sites/default/files/2022-03/UDW_Study_report_on_PHS_2022.pdf"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efsi-europe.eu/fileadmin/MEDIA/publications/2018/PHS_Industry_monitor_April_2018.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locatingcare.org/"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s://www.care4care.co.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C599E6-2860-2913-2381-A0FB1DF4DEDB}"/>
              </a:ext>
            </a:extLst>
          </p:cNvPr>
          <p:cNvSpPr>
            <a:spLocks noGrp="1"/>
          </p:cNvSpPr>
          <p:nvPr>
            <p:ph type="ctrTitle"/>
          </p:nvPr>
        </p:nvSpPr>
        <p:spPr>
          <a:xfrm>
            <a:off x="1590575" y="1859272"/>
            <a:ext cx="9144000" cy="2387600"/>
          </a:xfrm>
        </p:spPr>
        <p:txBody>
          <a:bodyPr>
            <a:normAutofit/>
          </a:bodyPr>
          <a:lstStyle/>
          <a:p>
            <a:r>
              <a:rPr lang="en-GB" sz="2800" dirty="0">
                <a:solidFill>
                  <a:srgbClr val="941100"/>
                </a:solidFill>
                <a:latin typeface="Arial" panose="020B0604020202020204" pitchFamily="34" charset="0"/>
                <a:cs typeface="Arial" panose="020B0604020202020204" pitchFamily="34" charset="0"/>
              </a:rPr>
              <a:t>Personal and household services (PHS) in Central and Eastern European Countries: Improving working conditions and services through industrial relations</a:t>
            </a:r>
            <a:br>
              <a:rPr lang="en-GB" sz="2800" dirty="0">
                <a:solidFill>
                  <a:srgbClr val="941100"/>
                </a:solidFill>
                <a:latin typeface="Arial" panose="020B0604020202020204" pitchFamily="34" charset="0"/>
                <a:cs typeface="Arial" panose="020B0604020202020204" pitchFamily="34" charset="0"/>
              </a:rPr>
            </a:br>
            <a:r>
              <a:rPr lang="en-GB" sz="2800" dirty="0">
                <a:solidFill>
                  <a:srgbClr val="941100"/>
                </a:solidFill>
                <a:latin typeface="Arial" panose="020B0604020202020204" pitchFamily="34" charset="0"/>
                <a:cs typeface="Arial" panose="020B0604020202020204" pitchFamily="34" charset="0"/>
              </a:rPr>
              <a:t>PERHOUSE </a:t>
            </a:r>
          </a:p>
        </p:txBody>
      </p:sp>
      <p:sp>
        <p:nvSpPr>
          <p:cNvPr id="3" name="Podnadpis 2">
            <a:extLst>
              <a:ext uri="{FF2B5EF4-FFF2-40B4-BE49-F238E27FC236}">
                <a16:creationId xmlns:a16="http://schemas.microsoft.com/office/drawing/2014/main" id="{A99B9822-7BED-41A6-9C13-235084ECDE6A}"/>
              </a:ext>
            </a:extLst>
          </p:cNvPr>
          <p:cNvSpPr>
            <a:spLocks noGrp="1"/>
          </p:cNvSpPr>
          <p:nvPr>
            <p:ph type="subTitle" idx="1"/>
          </p:nvPr>
        </p:nvSpPr>
        <p:spPr>
          <a:xfrm>
            <a:off x="1608221" y="4555657"/>
            <a:ext cx="9144000" cy="1655762"/>
          </a:xfrm>
        </p:spPr>
        <p:txBody>
          <a:bodyPr/>
          <a:lstStyle/>
          <a:p>
            <a:r>
              <a:rPr lang="en-GB" sz="1800" dirty="0">
                <a:solidFill>
                  <a:srgbClr val="000000"/>
                </a:solidFill>
                <a:effectLst/>
                <a:latin typeface="Arial" panose="020B0604020202020204" pitchFamily="34" charset="0"/>
                <a:ea typeface="Times New Roman" panose="02020603050405020304" pitchFamily="18" charset="0"/>
              </a:rPr>
              <a:t>Monthly meeting November 2022, </a:t>
            </a:r>
            <a:r>
              <a:rPr lang="en-GB" sz="1800" dirty="0">
                <a:solidFill>
                  <a:srgbClr val="000000"/>
                </a:solidFill>
                <a:latin typeface="Arial" panose="020B0604020202020204" pitchFamily="34" charset="0"/>
                <a:ea typeface="Times New Roman" panose="02020603050405020304" pitchFamily="18" charset="0"/>
              </a:rPr>
              <a:t>online</a:t>
            </a:r>
            <a:endParaRPr lang="en-GB" dirty="0"/>
          </a:p>
        </p:txBody>
      </p:sp>
      <p:pic>
        <p:nvPicPr>
          <p:cNvPr id="4" name="Obrázok 3">
            <a:extLst>
              <a:ext uri="{FF2B5EF4-FFF2-40B4-BE49-F238E27FC236}">
                <a16:creationId xmlns:a16="http://schemas.microsoft.com/office/drawing/2014/main" id="{A002B7FE-4A0E-3DC0-F7AC-EAF3D1B6FB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83" t="38631" r="5073" b="30281"/>
          <a:stretch/>
        </p:blipFill>
        <p:spPr bwMode="auto">
          <a:xfrm>
            <a:off x="248162" y="293187"/>
            <a:ext cx="7238793" cy="1716087"/>
          </a:xfrm>
          <a:prstGeom prst="rect">
            <a:avLst/>
          </a:prstGeom>
          <a:ln>
            <a:noFill/>
          </a:ln>
          <a:extLst>
            <a:ext uri="{53640926-AAD7-44d8-BBD7-CCE9431645EC}">
              <a14:shadowObscured xmlns="" xmlns:a14="http://schemas.microsoft.com/office/drawing/2010/main"/>
            </a:ext>
          </a:extLst>
        </p:spPr>
      </p:pic>
      <p:pic>
        <p:nvPicPr>
          <p:cNvPr id="5" name="Obrázok 4">
            <a:extLst>
              <a:ext uri="{FF2B5EF4-FFF2-40B4-BE49-F238E27FC236}">
                <a16:creationId xmlns:a16="http://schemas.microsoft.com/office/drawing/2014/main" id="{0975E1C5-D818-E453-9BEE-564D412CAF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78" t="33513" r="22336" b="28181"/>
          <a:stretch/>
        </p:blipFill>
        <p:spPr bwMode="auto">
          <a:xfrm>
            <a:off x="7344007" y="293187"/>
            <a:ext cx="4350689" cy="1566085"/>
          </a:xfrm>
          <a:prstGeom prst="rect">
            <a:avLst/>
          </a:prstGeom>
          <a:ln>
            <a:noFill/>
          </a:ln>
          <a:extLst>
            <a:ext uri="{53640926-AAD7-44d8-BBD7-CCE9431645EC}">
              <a14:shadowObscured xmlns="" xmlns:a14="http://schemas.microsoft.com/office/drawing/2010/main"/>
            </a:ext>
          </a:extLst>
        </p:spPr>
      </p:pic>
      <p:pic>
        <p:nvPicPr>
          <p:cNvPr id="6" name="Obrázok 5" descr="European Union | Donor institutions | Sightsavers">
            <a:extLst>
              <a:ext uri="{FF2B5EF4-FFF2-40B4-BE49-F238E27FC236}">
                <a16:creationId xmlns:a16="http://schemas.microsoft.com/office/drawing/2014/main" id="{A0F55FC0-097F-FA64-C8D4-D9A62B76B525}"/>
              </a:ext>
            </a:extLst>
          </p:cNvPr>
          <p:cNvPicPr>
            <a:picLocks noChangeAspect="1"/>
          </p:cNvPicPr>
          <p:nvPr/>
        </p:nvPicPr>
        <p:blipFill rotWithShape="1">
          <a:blip r:embed="rId4">
            <a:extLst>
              <a:ext uri="{28A0092B-C50C-407E-A947-70E740481C1C}">
                <a14:useLocalDpi xmlns:a14="http://schemas.microsoft.com/office/drawing/2010/main" val="0"/>
              </a:ext>
            </a:extLst>
          </a:blip>
          <a:srcRect l="25200" t="18173" r="24414" b="21238"/>
          <a:stretch/>
        </p:blipFill>
        <p:spPr bwMode="auto">
          <a:xfrm>
            <a:off x="1524000" y="5440574"/>
            <a:ext cx="1261310" cy="846293"/>
          </a:xfrm>
          <a:prstGeom prst="rect">
            <a:avLst/>
          </a:prstGeom>
          <a:noFill/>
          <a:ln>
            <a:noFill/>
          </a:ln>
          <a:extLst>
            <a:ext uri="{53640926-AAD7-44d8-BBD7-CCE9431645EC}">
              <a14:shadowObscured xmlns="" xmlns:a14="http://schemas.microsoft.com/office/drawing/2010/main"/>
            </a:ext>
          </a:extLst>
        </p:spPr>
      </p:pic>
      <p:sp>
        <p:nvSpPr>
          <p:cNvPr id="8" name="BlokTextu 7">
            <a:extLst>
              <a:ext uri="{FF2B5EF4-FFF2-40B4-BE49-F238E27FC236}">
                <a16:creationId xmlns:a16="http://schemas.microsoft.com/office/drawing/2014/main" id="{6AF998AA-D74A-7669-2C29-91220E9CCCAD}"/>
              </a:ext>
            </a:extLst>
          </p:cNvPr>
          <p:cNvSpPr txBox="1"/>
          <p:nvPr/>
        </p:nvSpPr>
        <p:spPr>
          <a:xfrm>
            <a:off x="2785310" y="5774020"/>
            <a:ext cx="7261058" cy="646331"/>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rPr>
              <a:t>The project is funded by the European Union;</a:t>
            </a:r>
            <a:r>
              <a:rPr lang="en-GB" sz="1800" dirty="0">
                <a:solidFill>
                  <a:srgbClr val="222222"/>
                </a:solidFill>
                <a:effectLst/>
                <a:latin typeface="Arial" panose="020B0604020202020204" pitchFamily="34" charset="0"/>
                <a:ea typeface="Times New Roman" panose="02020603050405020304" pitchFamily="18" charset="0"/>
              </a:rPr>
              <a:t> Project No. 101052340</a:t>
            </a:r>
            <a:endParaRPr lang="sk-SK"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127000" y="441325"/>
            <a:ext cx="10972800" cy="878961"/>
          </a:xfrm>
        </p:spPr>
        <p:txBody>
          <a:bodyPr/>
          <a:lstStyle/>
          <a:p>
            <a:r>
              <a:rPr lang="sk-SK" sz="3200" dirty="0" err="1">
                <a:solidFill>
                  <a:srgbClr val="941100"/>
                </a:solidFill>
              </a:rPr>
              <a:t>Literature</a:t>
            </a:r>
            <a:r>
              <a:rPr lang="sk-SK" sz="3200" dirty="0">
                <a:solidFill>
                  <a:srgbClr val="941100"/>
                </a:solidFill>
              </a:rPr>
              <a:t> </a:t>
            </a:r>
            <a:r>
              <a:rPr lang="sk-SK" sz="3200" dirty="0" err="1">
                <a:solidFill>
                  <a:srgbClr val="941100"/>
                </a:solidFill>
              </a:rPr>
              <a:t>review</a:t>
            </a:r>
            <a:r>
              <a:rPr lang="sk-SK" sz="3200" dirty="0">
                <a:solidFill>
                  <a:srgbClr val="941100"/>
                </a:solidFill>
              </a:rPr>
              <a:t>    </a:t>
            </a:r>
            <a:br>
              <a:rPr lang="sk-SK" sz="3200" dirty="0">
                <a:solidFill>
                  <a:srgbClr val="941100"/>
                </a:solidFill>
              </a:rPr>
            </a:br>
            <a:endParaRPr lang="sk-SK" sz="3200" dirty="0">
              <a:solidFill>
                <a:srgbClr val="941100"/>
              </a:solidFill>
            </a:endParaRPr>
          </a:p>
        </p:txBody>
      </p:sp>
      <p:sp>
        <p:nvSpPr>
          <p:cNvPr id="4" name="BlokTextu 3">
            <a:extLst>
              <a:ext uri="{FF2B5EF4-FFF2-40B4-BE49-F238E27FC236}">
                <a16:creationId xmlns:a16="http://schemas.microsoft.com/office/drawing/2014/main" id="{AA091635-92B3-4DE6-F7EF-766AB04FD658}"/>
              </a:ext>
            </a:extLst>
          </p:cNvPr>
          <p:cNvSpPr txBox="1"/>
          <p:nvPr/>
        </p:nvSpPr>
        <p:spPr>
          <a:xfrm>
            <a:off x="958269" y="3570550"/>
            <a:ext cx="184731" cy="369332"/>
          </a:xfrm>
          <a:prstGeom prst="rect">
            <a:avLst/>
          </a:prstGeom>
          <a:noFill/>
        </p:spPr>
        <p:txBody>
          <a:bodyPr wrap="none" rtlCol="0">
            <a:spAutoFit/>
          </a:bodyPr>
          <a:lstStyle/>
          <a:p>
            <a:endParaRPr lang="en-GB"/>
          </a:p>
        </p:txBody>
      </p:sp>
      <p:sp>
        <p:nvSpPr>
          <p:cNvPr id="7" name="BlokTextu 6">
            <a:extLst>
              <a:ext uri="{FF2B5EF4-FFF2-40B4-BE49-F238E27FC236}">
                <a16:creationId xmlns:a16="http://schemas.microsoft.com/office/drawing/2014/main" id="{CDEBF143-A100-C189-F6DE-0781F770D32D}"/>
              </a:ext>
            </a:extLst>
          </p:cNvPr>
          <p:cNvSpPr txBox="1"/>
          <p:nvPr/>
        </p:nvSpPr>
        <p:spPr>
          <a:xfrm>
            <a:off x="716170" y="1022112"/>
            <a:ext cx="5191814" cy="5324535"/>
          </a:xfrm>
          <a:prstGeom prst="rect">
            <a:avLst/>
          </a:prstGeom>
          <a:noFill/>
        </p:spPr>
        <p:txBody>
          <a:bodyPr wrap="square">
            <a:spAutoFit/>
          </a:bodyPr>
          <a:lstStyle/>
          <a:p>
            <a:r>
              <a:rPr lang="en-GB"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Themes researched: </a:t>
            </a:r>
          </a:p>
          <a:p>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Scope/ definitions of  PHS</a:t>
            </a:r>
          </a:p>
          <a:p>
            <a:r>
              <a:rPr lang="en-GB" sz="1600" dirty="0">
                <a:latin typeface="Arial" panose="020B0604020202020204" pitchFamily="34" charset="0"/>
                <a:ea typeface="Calibri" panose="020F0502020204030204" pitchFamily="34" charset="0"/>
                <a:cs typeface="Times New Roman" panose="02020603050405020304" pitchFamily="18" charset="0"/>
              </a:rPr>
              <a:t>Structure of PHS </a:t>
            </a:r>
          </a:p>
          <a:p>
            <a:pPr marL="742950" lvl="1"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Care and non-care</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Direct and indirect </a:t>
            </a:r>
          </a:p>
          <a:p>
            <a:pPr marL="742950" lvl="1"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Formal and informal </a:t>
            </a:r>
          </a:p>
          <a:p>
            <a:pPr lvl="1"/>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latin typeface="Arial" panose="020B0604020202020204" pitchFamily="34" charset="0"/>
                <a:ea typeface="Calibri" panose="020F0502020204030204" pitchFamily="34" charset="0"/>
                <a:cs typeface="Times New Roman" panose="02020603050405020304" pitchFamily="18" charset="0"/>
              </a:rPr>
              <a:t>Theories related to PHS</a:t>
            </a:r>
          </a:p>
          <a:p>
            <a:pPr marL="742950" lvl="1"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Economic perspectives (commercialisation) </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Gender/feminists perspectives (social reproduction)</a:t>
            </a:r>
          </a:p>
          <a:p>
            <a:pPr marL="742950" lvl="1"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Migration studies </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Anthropological studies </a:t>
            </a:r>
          </a:p>
          <a:p>
            <a:pPr lvl="1"/>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dirty="0">
                <a:effectLst/>
                <a:latin typeface="Arial" panose="020B0604020202020204" pitchFamily="34" charset="0"/>
                <a:ea typeface="Calibri" panose="020F0502020204030204" pitchFamily="34" charset="0"/>
                <a:cs typeface="Times New Roman" panose="02020603050405020304" pitchFamily="18" charset="0"/>
              </a:rPr>
              <a:t>Potential of PHS</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Job creation </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Work life balance </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Women’s employment – gender equality </a:t>
            </a:r>
          </a:p>
          <a:p>
            <a:pPr marL="742950" lvl="1"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Demand</a:t>
            </a:r>
          </a:p>
          <a:p>
            <a:pPr marL="742950" lvl="1"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Supply </a:t>
            </a:r>
            <a:endParaRPr lang="en-GB" sz="1800" dirty="0">
              <a:solidFill>
                <a:srgbClr val="565656"/>
              </a:solidFill>
              <a:effectLst/>
              <a:latin typeface="Arial" panose="020B0604020202020204" pitchFamily="34" charset="0"/>
              <a:cs typeface="Times New Roman" panose="02020603050405020304" pitchFamily="18" charset="0"/>
            </a:endParaRPr>
          </a:p>
        </p:txBody>
      </p:sp>
      <p:pic>
        <p:nvPicPr>
          <p:cNvPr id="1026" name="Picture 2" descr="page29image21136608">
            <a:extLst>
              <a:ext uri="{FF2B5EF4-FFF2-40B4-BE49-F238E27FC236}">
                <a16:creationId xmlns:a16="http://schemas.microsoft.com/office/drawing/2014/main" id="{18693407-0E63-0AB0-93FF-4ADB8664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9image21143264">
            <a:extLst>
              <a:ext uri="{FF2B5EF4-FFF2-40B4-BE49-F238E27FC236}">
                <a16:creationId xmlns:a16="http://schemas.microsoft.com/office/drawing/2014/main" id="{9BA7ECD8-07A1-576A-79DB-BE0646C6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365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9image21147008">
            <a:extLst>
              <a:ext uri="{FF2B5EF4-FFF2-40B4-BE49-F238E27FC236}">
                <a16:creationId xmlns:a16="http://schemas.microsoft.com/office/drawing/2014/main" id="{A955989F-FD4F-1455-159D-D34E97C3F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136525"/>
            <a:ext cx="3136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29image21136608">
            <a:extLst>
              <a:ext uri="{FF2B5EF4-FFF2-40B4-BE49-F238E27FC236}">
                <a16:creationId xmlns:a16="http://schemas.microsoft.com/office/drawing/2014/main" id="{D7F8F7CC-728C-6A93-AD92-EF6AD0B99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9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29image21143264">
            <a:extLst>
              <a:ext uri="{FF2B5EF4-FFF2-40B4-BE49-F238E27FC236}">
                <a16:creationId xmlns:a16="http://schemas.microsoft.com/office/drawing/2014/main" id="{B0A6ECD1-9A93-7DDA-421F-5BFBC00D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2889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9image21147008">
            <a:extLst>
              <a:ext uri="{FF2B5EF4-FFF2-40B4-BE49-F238E27FC236}">
                <a16:creationId xmlns:a16="http://schemas.microsoft.com/office/drawing/2014/main" id="{445D0583-17A7-58AA-3AD9-4211882F6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8925"/>
            <a:ext cx="3136900" cy="2540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a:extLst>
              <a:ext uri="{FF2B5EF4-FFF2-40B4-BE49-F238E27FC236}">
                <a16:creationId xmlns:a16="http://schemas.microsoft.com/office/drawing/2014/main" id="{86D7F7CD-10C4-93C2-6D09-5AA4230E03AF}"/>
              </a:ext>
            </a:extLst>
          </p:cNvPr>
          <p:cNvSpPr txBox="1"/>
          <p:nvPr/>
        </p:nvSpPr>
        <p:spPr>
          <a:xfrm>
            <a:off x="6284017" y="1040372"/>
            <a:ext cx="5404953" cy="6063198"/>
          </a:xfrm>
          <a:prstGeom prst="rect">
            <a:avLst/>
          </a:prstGeom>
          <a:noFill/>
        </p:spPr>
        <p:txBody>
          <a:bodyPr wrap="square">
            <a:spAutoFit/>
          </a:bodyPr>
          <a:lstStyle/>
          <a:p>
            <a:r>
              <a:rPr lang="en-GB"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Themes researched</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sz="1600" dirty="0">
                <a:latin typeface="Arial" panose="020B0604020202020204" pitchFamily="34" charset="0"/>
                <a:ea typeface="Calibri" panose="020F0502020204030204" pitchFamily="34" charset="0"/>
                <a:cs typeface="Times New Roman" panose="02020603050405020304" pitchFamily="18" charset="0"/>
              </a:rPr>
              <a:t>Employment models</a:t>
            </a:r>
          </a:p>
          <a:p>
            <a:r>
              <a:rPr lang="en-GB" sz="1600" dirty="0">
                <a:latin typeface="Arial" panose="020B0604020202020204" pitchFamily="34" charset="0"/>
                <a:ea typeface="Calibri" panose="020F0502020204030204" pitchFamily="34" charset="0"/>
                <a:cs typeface="Times New Roman" panose="02020603050405020304" pitchFamily="18" charset="0"/>
              </a:rPr>
              <a:t>Working conditions  - wages</a:t>
            </a:r>
          </a:p>
          <a:p>
            <a:r>
              <a:rPr lang="en-GB" sz="1600" dirty="0">
                <a:latin typeface="Arial" panose="020B0604020202020204" pitchFamily="34" charset="0"/>
                <a:ea typeface="Calibri" panose="020F0502020204030204" pitchFamily="34" charset="0"/>
                <a:cs typeface="Times New Roman" panose="02020603050405020304" pitchFamily="18" charset="0"/>
              </a:rPr>
              <a:t>Quality of employment </a:t>
            </a:r>
          </a:p>
          <a:p>
            <a:r>
              <a:rPr lang="en-GB" sz="1600" dirty="0">
                <a:latin typeface="Arial" panose="020B0604020202020204" pitchFamily="34" charset="0"/>
                <a:ea typeface="Calibri" panose="020F0502020204030204" pitchFamily="34" charset="0"/>
                <a:cs typeface="Times New Roman" panose="02020603050405020304" pitchFamily="18" charset="0"/>
              </a:rPr>
              <a:t>Quality of services </a:t>
            </a:r>
          </a:p>
          <a:p>
            <a:endParaRPr lang="en-GB" sz="1600" dirty="0">
              <a:latin typeface="Arial" panose="020B0604020202020204" pitchFamily="34" charset="0"/>
              <a:ea typeface="Calibri" panose="020F0502020204030204" pitchFamily="34" charset="0"/>
              <a:cs typeface="Times New Roman" panose="02020603050405020304" pitchFamily="18" charset="0"/>
            </a:endParaRPr>
          </a:p>
          <a:p>
            <a:r>
              <a:rPr lang="en-GB"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Social security system to be included </a:t>
            </a:r>
          </a:p>
          <a:p>
            <a:r>
              <a:rPr lang="en-GB" sz="1600" dirty="0">
                <a:latin typeface="Arial" panose="020B0604020202020204" pitchFamily="34" charset="0"/>
                <a:ea typeface="Calibri" panose="020F0502020204030204" pitchFamily="34" charset="0"/>
                <a:cs typeface="Times New Roman" panose="02020603050405020304" pitchFamily="18" charset="0"/>
              </a:rPr>
              <a:t>Governance/policies/regulations</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EU level </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CEE level</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National level – as sources for the partners</a:t>
            </a:r>
          </a:p>
          <a:p>
            <a:endParaRPr lang="en-GB" sz="1600" dirty="0">
              <a:latin typeface="Arial" panose="020B0604020202020204" pitchFamily="34" charset="0"/>
              <a:ea typeface="Calibri" panose="020F0502020204030204" pitchFamily="34" charset="0"/>
              <a:cs typeface="Times New Roman" panose="02020603050405020304" pitchFamily="18" charset="0"/>
            </a:endParaRPr>
          </a:p>
          <a:p>
            <a:r>
              <a:rPr lang="en-GB" sz="1600" dirty="0">
                <a:latin typeface="Arial" panose="020B0604020202020204" pitchFamily="34" charset="0"/>
                <a:ea typeface="Calibri" panose="020F0502020204030204" pitchFamily="34" charset="0"/>
                <a:cs typeface="Times New Roman" panose="02020603050405020304" pitchFamily="18" charset="0"/>
              </a:rPr>
              <a:t>Industrial relations/social dialogue</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International/EU level </a:t>
            </a:r>
          </a:p>
          <a:p>
            <a:pPr marL="285750" indent="-285750">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National level </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r>
              <a:rPr lang="en-GB" dirty="0">
                <a:latin typeface="Arial" panose="020B0604020202020204" pitchFamily="34" charset="0"/>
                <a:ea typeface="Calibri" panose="020F0502020204030204" pitchFamily="34" charset="0"/>
                <a:cs typeface="Times New Roman" panose="02020603050405020304" pitchFamily="18" charset="0"/>
              </a:rPr>
              <a:t>Data and measurement</a:t>
            </a: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Times New Roman" panose="02020603050405020304" pitchFamily="18" charset="0"/>
              </a:rPr>
              <a:t>Statistical definitions </a:t>
            </a: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Times New Roman" panose="02020603050405020304" pitchFamily="18" charset="0"/>
              </a:rPr>
              <a:t>NACE classification</a:t>
            </a: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Times New Roman" panose="02020603050405020304" pitchFamily="18" charset="0"/>
              </a:rPr>
              <a:t>ISCO nomenclature</a:t>
            </a:r>
          </a:p>
          <a:p>
            <a:pPr marL="285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cs typeface="Times New Roman" panose="02020603050405020304" pitchFamily="18" charset="0"/>
              </a:rPr>
              <a:t>Estimations of the size (CEE?)</a:t>
            </a:r>
          </a:p>
          <a:p>
            <a:r>
              <a:rPr lang="en-GB" dirty="0">
                <a:latin typeface="Arial" panose="020B0604020202020204" pitchFamily="34" charset="0"/>
                <a:ea typeface="Calibri" panose="020F0502020204030204" pitchFamily="34" charset="0"/>
                <a:cs typeface="Times New Roman" panose="02020603050405020304" pitchFamily="18" charset="0"/>
              </a:rPr>
              <a:t> </a:t>
            </a:r>
          </a:p>
          <a:p>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71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Scope</a:t>
            </a:r>
            <a:r>
              <a:rPr lang="sk-SK" sz="3200" dirty="0">
                <a:solidFill>
                  <a:srgbClr val="941100"/>
                </a:solidFill>
              </a:rPr>
              <a:t>/</a:t>
            </a:r>
            <a:r>
              <a:rPr lang="sk-SK" sz="3200" dirty="0" err="1">
                <a:solidFill>
                  <a:srgbClr val="941100"/>
                </a:solidFill>
              </a:rPr>
              <a:t>definitions</a:t>
            </a:r>
            <a:r>
              <a:rPr lang="sk-SK" sz="3200" dirty="0">
                <a:solidFill>
                  <a:srgbClr val="941100"/>
                </a:solidFill>
              </a:rPr>
              <a:t> of </a:t>
            </a:r>
            <a:r>
              <a:rPr lang="sk-SK" sz="3200" dirty="0" err="1">
                <a:solidFill>
                  <a:srgbClr val="941100"/>
                </a:solidFill>
              </a:rPr>
              <a:t>the</a:t>
            </a:r>
            <a:r>
              <a:rPr lang="sk-SK" sz="3200" dirty="0">
                <a:solidFill>
                  <a:srgbClr val="941100"/>
                </a:solidFill>
              </a:rPr>
              <a:t> PHS </a:t>
            </a:r>
            <a:r>
              <a:rPr lang="sk-SK" sz="3200" dirty="0" err="1">
                <a:solidFill>
                  <a:srgbClr val="941100"/>
                </a:solidFill>
              </a:rPr>
              <a:t>sector</a:t>
            </a:r>
            <a:endParaRPr lang="sk-SK" sz="3200" dirty="0">
              <a:solidFill>
                <a:srgbClr val="941100"/>
              </a:solidFill>
            </a:endParaRPr>
          </a:p>
        </p:txBody>
      </p:sp>
      <p:sp>
        <p:nvSpPr>
          <p:cNvPr id="4" name="BlokTextu 3">
            <a:extLst>
              <a:ext uri="{FF2B5EF4-FFF2-40B4-BE49-F238E27FC236}">
                <a16:creationId xmlns:a16="http://schemas.microsoft.com/office/drawing/2014/main" id="{4120843B-24F1-2F9F-461B-C7E108F5F3EE}"/>
              </a:ext>
            </a:extLst>
          </p:cNvPr>
          <p:cNvSpPr txBox="1"/>
          <p:nvPr/>
        </p:nvSpPr>
        <p:spPr>
          <a:xfrm>
            <a:off x="868279" y="1395382"/>
            <a:ext cx="10455442" cy="5539978"/>
          </a:xfrm>
          <a:prstGeom prst="rect">
            <a:avLst/>
          </a:prstGeom>
          <a:noFill/>
        </p:spPr>
        <p:txBody>
          <a:bodyPr wrap="square">
            <a:spAutoFit/>
          </a:bodyPr>
          <a:lstStyle/>
          <a:p>
            <a:r>
              <a:rPr lang="en-GB" sz="1600" dirty="0">
                <a:solidFill>
                  <a:srgbClr val="FF0000"/>
                </a:solidFill>
              </a:rPr>
              <a:t>At the kick-off meeting, we agreed  that will not devote too much time to the scope of the sector, however, the scope and the subsectors are relevant the design the surveys, interviews and find the right stakeholders.</a:t>
            </a:r>
          </a:p>
          <a:p>
            <a:endParaRPr lang="en-GB" sz="1600" dirty="0">
              <a:solidFill>
                <a:srgbClr val="FF0000"/>
              </a:solidFill>
            </a:endParaRPr>
          </a:p>
          <a:p>
            <a:r>
              <a:rPr lang="en-GB" dirty="0"/>
              <a:t>The European Commission (2012) defines PHS as ‘a broad range of activities that contribute to wellbeing at home of families and individuals: childcare, long-term care (LTC) for the elderly and persons with disabilities, cleaning, remedial classes, home repairs, gardening, ICT support, etc.’</a:t>
            </a:r>
          </a:p>
          <a:p>
            <a:endParaRPr lang="en-GB" dirty="0"/>
          </a:p>
          <a:p>
            <a:r>
              <a:rPr lang="sk-SK" sz="1800" dirty="0" err="1">
                <a:effectLst/>
              </a:rPr>
              <a:t>The</a:t>
            </a:r>
            <a:r>
              <a:rPr lang="sk-SK" sz="1800" dirty="0">
                <a:effectLst/>
              </a:rPr>
              <a:t> </a:t>
            </a:r>
            <a:r>
              <a:rPr lang="sk-SK" sz="1800" dirty="0" err="1">
                <a:effectLst/>
              </a:rPr>
              <a:t>European</a:t>
            </a:r>
            <a:r>
              <a:rPr lang="sk-SK" sz="1800" dirty="0">
                <a:effectLst/>
              </a:rPr>
              <a:t> </a:t>
            </a:r>
            <a:r>
              <a:rPr lang="sk-SK" sz="1800" dirty="0" err="1">
                <a:effectLst/>
              </a:rPr>
              <a:t>Federation</a:t>
            </a:r>
            <a:r>
              <a:rPr lang="sk-SK" sz="1800" dirty="0">
                <a:effectLst/>
              </a:rPr>
              <a:t> </a:t>
            </a:r>
            <a:r>
              <a:rPr lang="sk-SK" sz="1800" dirty="0" err="1">
                <a:effectLst/>
              </a:rPr>
              <a:t>for</a:t>
            </a:r>
            <a:r>
              <a:rPr lang="sk-SK" sz="1800" dirty="0">
                <a:effectLst/>
              </a:rPr>
              <a:t> </a:t>
            </a:r>
            <a:r>
              <a:rPr lang="sk-SK" sz="1800" dirty="0" err="1">
                <a:effectLst/>
              </a:rPr>
              <a:t>Services</a:t>
            </a:r>
            <a:r>
              <a:rPr lang="sk-SK" sz="1800" dirty="0">
                <a:effectLst/>
              </a:rPr>
              <a:t> to </a:t>
            </a:r>
            <a:r>
              <a:rPr lang="sk-SK" sz="1800" dirty="0" err="1">
                <a:effectLst/>
              </a:rPr>
              <a:t>Individuals</a:t>
            </a:r>
            <a:r>
              <a:rPr lang="sk-SK" sz="1800" dirty="0">
                <a:effectLst/>
              </a:rPr>
              <a:t>, </a:t>
            </a:r>
            <a:r>
              <a:rPr lang="sk-SK" sz="1800" dirty="0" err="1">
                <a:effectLst/>
              </a:rPr>
              <a:t>an</a:t>
            </a:r>
            <a:r>
              <a:rPr lang="sk-SK" sz="1800" dirty="0">
                <a:effectLst/>
              </a:rPr>
              <a:t> </a:t>
            </a:r>
            <a:r>
              <a:rPr lang="sk-SK" sz="1800" dirty="0" err="1">
                <a:effectLst/>
              </a:rPr>
              <a:t>organisation</a:t>
            </a:r>
            <a:r>
              <a:rPr lang="sk-SK" sz="1800" dirty="0">
                <a:effectLst/>
              </a:rPr>
              <a:t> </a:t>
            </a:r>
            <a:r>
              <a:rPr lang="sk-SK" sz="1800" dirty="0" err="1">
                <a:effectLst/>
              </a:rPr>
              <a:t>representing</a:t>
            </a:r>
            <a:r>
              <a:rPr lang="sk-SK" sz="1800" dirty="0">
                <a:effectLst/>
              </a:rPr>
              <a:t> </a:t>
            </a:r>
            <a:r>
              <a:rPr lang="sk-SK" sz="1800" dirty="0" err="1">
                <a:effectLst/>
              </a:rPr>
              <a:t>federations</a:t>
            </a:r>
            <a:r>
              <a:rPr lang="sk-SK" sz="1800" dirty="0">
                <a:effectLst/>
              </a:rPr>
              <a:t> and </a:t>
            </a:r>
            <a:r>
              <a:rPr lang="sk-SK" sz="1800" dirty="0" err="1">
                <a:effectLst/>
              </a:rPr>
              <a:t>companies</a:t>
            </a:r>
            <a:r>
              <a:rPr lang="sk-SK" sz="1800" dirty="0">
                <a:effectLst/>
              </a:rPr>
              <a:t> of </a:t>
            </a:r>
            <a:r>
              <a:rPr lang="sk-SK" sz="1800" dirty="0" err="1">
                <a:effectLst/>
              </a:rPr>
              <a:t>personal</a:t>
            </a:r>
            <a:r>
              <a:rPr lang="sk-SK" sz="1800" dirty="0">
                <a:effectLst/>
              </a:rPr>
              <a:t> </a:t>
            </a:r>
            <a:r>
              <a:rPr lang="sk-SK" sz="1800" dirty="0" err="1">
                <a:effectLst/>
              </a:rPr>
              <a:t>services</a:t>
            </a:r>
            <a:r>
              <a:rPr lang="sk-SK" sz="1800" dirty="0">
                <a:effectLst/>
              </a:rPr>
              <a:t> in </a:t>
            </a:r>
            <a:r>
              <a:rPr lang="sk-SK" sz="1800" dirty="0" err="1">
                <a:effectLst/>
              </a:rPr>
              <a:t>Europe</a:t>
            </a:r>
            <a:r>
              <a:rPr lang="sk-SK" sz="1800" dirty="0">
                <a:effectLst/>
              </a:rPr>
              <a:t>, </a:t>
            </a:r>
            <a:r>
              <a:rPr lang="sk-SK" sz="1800" dirty="0" err="1">
                <a:effectLst/>
              </a:rPr>
              <a:t>clusters</a:t>
            </a:r>
            <a:r>
              <a:rPr lang="sk-SK" sz="1800" dirty="0">
                <a:effectLst/>
              </a:rPr>
              <a:t> </a:t>
            </a:r>
            <a:r>
              <a:rPr lang="sk-SK" sz="1800" dirty="0" err="1">
                <a:effectLst/>
              </a:rPr>
              <a:t>these</a:t>
            </a:r>
            <a:r>
              <a:rPr lang="sk-SK" sz="1800" dirty="0">
                <a:effectLst/>
              </a:rPr>
              <a:t> </a:t>
            </a:r>
            <a:r>
              <a:rPr lang="sk-SK" sz="1800" dirty="0" err="1">
                <a:effectLst/>
              </a:rPr>
              <a:t>activities</a:t>
            </a:r>
            <a:r>
              <a:rPr lang="sk-SK" sz="1800" dirty="0">
                <a:effectLst/>
              </a:rPr>
              <a:t> </a:t>
            </a:r>
            <a:r>
              <a:rPr lang="sk-SK" sz="1800" dirty="0" err="1">
                <a:effectLst/>
              </a:rPr>
              <a:t>based</a:t>
            </a:r>
            <a:r>
              <a:rPr lang="sk-SK" sz="1800" dirty="0">
                <a:effectLst/>
              </a:rPr>
              <a:t> on </a:t>
            </a:r>
            <a:r>
              <a:rPr lang="sk-SK" sz="1800" dirty="0" err="1">
                <a:effectLst/>
              </a:rPr>
              <a:t>two</a:t>
            </a:r>
            <a:r>
              <a:rPr lang="sk-SK" sz="1800" dirty="0">
                <a:effectLst/>
              </a:rPr>
              <a:t> </a:t>
            </a:r>
            <a:r>
              <a:rPr lang="sk-SK" sz="1800" dirty="0" err="1">
                <a:effectLst/>
              </a:rPr>
              <a:t>sub-sectors</a:t>
            </a:r>
            <a:r>
              <a:rPr lang="sk-SK" sz="1800" dirty="0">
                <a:effectLst/>
              </a:rPr>
              <a:t>. </a:t>
            </a:r>
            <a:r>
              <a:rPr lang="sk-SK" sz="1800" dirty="0" err="1">
                <a:effectLst/>
              </a:rPr>
              <a:t>It</a:t>
            </a:r>
            <a:r>
              <a:rPr lang="sk-SK" sz="1800" dirty="0">
                <a:effectLst/>
              </a:rPr>
              <a:t> </a:t>
            </a:r>
            <a:r>
              <a:rPr lang="sk-SK" sz="1800" dirty="0" err="1">
                <a:effectLst/>
              </a:rPr>
              <a:t>defines</a:t>
            </a:r>
            <a:r>
              <a:rPr lang="sk-SK" sz="1800" dirty="0">
                <a:effectLst/>
              </a:rPr>
              <a:t> </a:t>
            </a:r>
            <a:r>
              <a:rPr lang="sk-SK" sz="1800" dirty="0" err="1">
                <a:effectLst/>
              </a:rPr>
              <a:t>personal</a:t>
            </a:r>
            <a:r>
              <a:rPr lang="sk-SK" sz="1800" dirty="0">
                <a:effectLst/>
              </a:rPr>
              <a:t> and </a:t>
            </a:r>
            <a:r>
              <a:rPr lang="sk-SK" sz="1800" dirty="0" err="1">
                <a:effectLst/>
              </a:rPr>
              <a:t>household</a:t>
            </a:r>
            <a:r>
              <a:rPr lang="sk-SK" sz="1800" dirty="0">
                <a:effectLst/>
              </a:rPr>
              <a:t> </a:t>
            </a:r>
            <a:r>
              <a:rPr lang="sk-SK" sz="1800" dirty="0" err="1">
                <a:effectLst/>
              </a:rPr>
              <a:t>services</a:t>
            </a:r>
            <a:r>
              <a:rPr lang="sk-SK" sz="1800" dirty="0">
                <a:effectLst/>
              </a:rPr>
              <a:t> (PHS) as: </a:t>
            </a:r>
          </a:p>
          <a:p>
            <a:endParaRPr lang="sk-SK" dirty="0"/>
          </a:p>
          <a:p>
            <a:r>
              <a:rPr lang="sk-SK" sz="1800" dirty="0">
                <a:effectLst/>
              </a:rPr>
              <a:t>“</a:t>
            </a:r>
            <a:r>
              <a:rPr lang="sk-SK" sz="1800" dirty="0" err="1">
                <a:effectLst/>
              </a:rPr>
              <a:t>activities</a:t>
            </a:r>
            <a:r>
              <a:rPr lang="sk-SK" sz="1800" dirty="0">
                <a:effectLst/>
              </a:rPr>
              <a:t> </a:t>
            </a:r>
            <a:r>
              <a:rPr lang="sk-SK" sz="1800" dirty="0" err="1">
                <a:effectLst/>
              </a:rPr>
              <a:t>carried</a:t>
            </a:r>
            <a:r>
              <a:rPr lang="sk-SK" sz="1800" dirty="0">
                <a:effectLst/>
              </a:rPr>
              <a:t> </a:t>
            </a:r>
            <a:r>
              <a:rPr lang="sk-SK" sz="1800" dirty="0" err="1">
                <a:effectLst/>
              </a:rPr>
              <a:t>out</a:t>
            </a:r>
            <a:r>
              <a:rPr lang="sk-SK" sz="1800" dirty="0">
                <a:effectLst/>
              </a:rPr>
              <a:t> </a:t>
            </a:r>
            <a:r>
              <a:rPr lang="sk-SK" sz="1800" dirty="0" err="1">
                <a:effectLst/>
              </a:rPr>
              <a:t>mainly</a:t>
            </a:r>
            <a:r>
              <a:rPr lang="sk-SK" sz="1800" dirty="0">
                <a:effectLst/>
              </a:rPr>
              <a:t> in </a:t>
            </a:r>
            <a:r>
              <a:rPr lang="sk-SK" sz="1800" dirty="0" err="1">
                <a:effectLst/>
              </a:rPr>
              <a:t>users</a:t>
            </a:r>
            <a:r>
              <a:rPr lang="sk-SK" sz="1800" dirty="0">
                <a:effectLst/>
              </a:rPr>
              <a:t>’ </a:t>
            </a:r>
            <a:r>
              <a:rPr lang="sk-SK" sz="1800" dirty="0" err="1">
                <a:effectLst/>
              </a:rPr>
              <a:t>homes</a:t>
            </a:r>
            <a:r>
              <a:rPr lang="sk-SK" sz="1800" dirty="0">
                <a:effectLst/>
              </a:rPr>
              <a:t> </a:t>
            </a:r>
            <a:r>
              <a:rPr lang="sk-SK" sz="1800" dirty="0" err="1">
                <a:effectLst/>
              </a:rPr>
              <a:t>relating</a:t>
            </a:r>
            <a:r>
              <a:rPr lang="sk-SK" sz="1800" dirty="0">
                <a:effectLst/>
              </a:rPr>
              <a:t> to </a:t>
            </a:r>
            <a:r>
              <a:rPr lang="sk-SK" sz="1800" dirty="0" err="1">
                <a:effectLst/>
              </a:rPr>
              <a:t>personal</a:t>
            </a:r>
            <a:r>
              <a:rPr lang="sk-SK" sz="1800" dirty="0">
                <a:effectLst/>
              </a:rPr>
              <a:t> </a:t>
            </a:r>
            <a:r>
              <a:rPr lang="sk-SK" sz="1800" dirty="0" err="1">
                <a:effectLst/>
              </a:rPr>
              <a:t>assistance</a:t>
            </a:r>
            <a:r>
              <a:rPr lang="sk-SK" sz="1800" dirty="0">
                <a:effectLst/>
              </a:rPr>
              <a:t> </a:t>
            </a:r>
            <a:r>
              <a:rPr lang="sk-SK" sz="1800" dirty="0" err="1">
                <a:effectLst/>
              </a:rPr>
              <a:t>services</a:t>
            </a:r>
            <a:r>
              <a:rPr lang="sk-SK" sz="1800" dirty="0">
                <a:effectLst/>
              </a:rPr>
              <a:t> (</a:t>
            </a:r>
            <a:r>
              <a:rPr lang="sk-SK" sz="1800" dirty="0" err="1">
                <a:effectLst/>
              </a:rPr>
              <a:t>early</a:t>
            </a:r>
            <a:r>
              <a:rPr lang="sk-SK" sz="1800" dirty="0">
                <a:effectLst/>
              </a:rPr>
              <a:t> </a:t>
            </a:r>
            <a:r>
              <a:rPr lang="sk-SK" sz="1800" dirty="0" err="1">
                <a:effectLst/>
              </a:rPr>
              <a:t>childhood</a:t>
            </a:r>
            <a:r>
              <a:rPr lang="sk-SK" sz="1800" dirty="0">
                <a:effectLst/>
              </a:rPr>
              <a:t>, </a:t>
            </a:r>
            <a:r>
              <a:rPr lang="sk-SK" sz="1800" dirty="0" err="1">
                <a:effectLst/>
              </a:rPr>
              <a:t>child</a:t>
            </a:r>
            <a:r>
              <a:rPr lang="sk-SK" sz="1800" dirty="0">
                <a:effectLst/>
              </a:rPr>
              <a:t> </a:t>
            </a:r>
            <a:r>
              <a:rPr lang="sk-SK" sz="1800" dirty="0" err="1">
                <a:effectLst/>
              </a:rPr>
              <a:t>care</a:t>
            </a:r>
            <a:r>
              <a:rPr lang="sk-SK" sz="1800" dirty="0">
                <a:effectLst/>
              </a:rPr>
              <a:t>, </a:t>
            </a:r>
            <a:r>
              <a:rPr lang="sk-SK" sz="1800" dirty="0" err="1">
                <a:effectLst/>
              </a:rPr>
              <a:t>dependence</a:t>
            </a:r>
            <a:r>
              <a:rPr lang="sk-SK" sz="1800" dirty="0">
                <a:effectLst/>
              </a:rPr>
              <a:t>, </a:t>
            </a:r>
            <a:r>
              <a:rPr lang="sk-SK" sz="1800" dirty="0" err="1">
                <a:effectLst/>
              </a:rPr>
              <a:t>disability</a:t>
            </a:r>
            <a:r>
              <a:rPr lang="sk-SK" sz="1800" dirty="0">
                <a:effectLst/>
              </a:rPr>
              <a:t>, invalidity, etc.) </a:t>
            </a:r>
            <a:r>
              <a:rPr lang="sk-SK" sz="1800" dirty="0" err="1">
                <a:effectLst/>
              </a:rPr>
              <a:t>summarised</a:t>
            </a:r>
            <a:r>
              <a:rPr lang="sk-SK" sz="1800" dirty="0">
                <a:effectLst/>
              </a:rPr>
              <a:t> </a:t>
            </a:r>
            <a:r>
              <a:rPr lang="sk-SK" sz="1800" dirty="0" err="1">
                <a:effectLst/>
              </a:rPr>
              <a:t>under</a:t>
            </a:r>
            <a:r>
              <a:rPr lang="sk-SK" sz="1800" dirty="0">
                <a:effectLst/>
              </a:rPr>
              <a:t> </a:t>
            </a:r>
            <a:r>
              <a:rPr lang="sk-SK" sz="1800" dirty="0" err="1">
                <a:effectLst/>
              </a:rPr>
              <a:t>the</a:t>
            </a:r>
            <a:r>
              <a:rPr lang="sk-SK" sz="1800" dirty="0">
                <a:effectLst/>
              </a:rPr>
              <a:t> term “</a:t>
            </a:r>
            <a:r>
              <a:rPr lang="sk-SK" sz="1800" b="1" dirty="0" err="1">
                <a:effectLst/>
              </a:rPr>
              <a:t>care-related</a:t>
            </a:r>
            <a:r>
              <a:rPr lang="sk-SK" sz="1800" b="1" dirty="0">
                <a:effectLst/>
              </a:rPr>
              <a:t> </a:t>
            </a:r>
            <a:r>
              <a:rPr lang="sk-SK" sz="1800" b="1" dirty="0" err="1">
                <a:effectLst/>
              </a:rPr>
              <a:t>services</a:t>
            </a:r>
            <a:r>
              <a:rPr lang="sk-SK" sz="1800" dirty="0">
                <a:effectLst/>
              </a:rPr>
              <a:t>” and to </a:t>
            </a:r>
            <a:r>
              <a:rPr lang="sk-SK" sz="1800" dirty="0" err="1">
                <a:effectLst/>
              </a:rPr>
              <a:t>services</a:t>
            </a:r>
            <a:r>
              <a:rPr lang="sk-SK" sz="1800" dirty="0">
                <a:effectLst/>
              </a:rPr>
              <a:t> of </a:t>
            </a:r>
            <a:r>
              <a:rPr lang="sk-SK" sz="1800" dirty="0" err="1">
                <a:effectLst/>
              </a:rPr>
              <a:t>daily</a:t>
            </a:r>
            <a:r>
              <a:rPr lang="sk-SK" sz="1800" dirty="0">
                <a:effectLst/>
              </a:rPr>
              <a:t> </a:t>
            </a:r>
            <a:r>
              <a:rPr lang="sk-SK" sz="1800" dirty="0" err="1">
                <a:effectLst/>
              </a:rPr>
              <a:t>living</a:t>
            </a:r>
            <a:r>
              <a:rPr lang="sk-SK" sz="1800" dirty="0">
                <a:effectLst/>
              </a:rPr>
              <a:t> (</a:t>
            </a:r>
            <a:r>
              <a:rPr lang="sk-SK" sz="1800" dirty="0" err="1">
                <a:effectLst/>
              </a:rPr>
              <a:t>cleaning</a:t>
            </a:r>
            <a:r>
              <a:rPr lang="sk-SK" sz="1800" dirty="0">
                <a:effectLst/>
              </a:rPr>
              <a:t>, </a:t>
            </a:r>
            <a:r>
              <a:rPr lang="sk-SK" sz="1800" dirty="0" err="1">
                <a:effectLst/>
              </a:rPr>
              <a:t>ironing</a:t>
            </a:r>
            <a:r>
              <a:rPr lang="sk-SK" sz="1800" dirty="0">
                <a:effectLst/>
              </a:rPr>
              <a:t>, </a:t>
            </a:r>
            <a:r>
              <a:rPr lang="sk-SK" sz="1800" dirty="0" err="1">
                <a:effectLst/>
              </a:rPr>
              <a:t>gardening</a:t>
            </a:r>
            <a:r>
              <a:rPr lang="sk-SK" sz="1800" dirty="0">
                <a:effectLst/>
              </a:rPr>
              <a:t>, </a:t>
            </a:r>
            <a:r>
              <a:rPr lang="sk-SK" sz="1800" dirty="0" err="1">
                <a:effectLst/>
              </a:rPr>
              <a:t>small</a:t>
            </a:r>
            <a:r>
              <a:rPr lang="sk-SK" sz="1800" dirty="0">
                <a:effectLst/>
              </a:rPr>
              <a:t> DIY, </a:t>
            </a:r>
            <a:r>
              <a:rPr lang="sk-SK" sz="1800" dirty="0" err="1">
                <a:effectLst/>
              </a:rPr>
              <a:t>maintenance</a:t>
            </a:r>
            <a:r>
              <a:rPr lang="sk-SK" sz="1800" dirty="0">
                <a:effectLst/>
              </a:rPr>
              <a:t>, </a:t>
            </a:r>
            <a:r>
              <a:rPr lang="sk-SK" sz="1800" dirty="0" err="1">
                <a:effectLst/>
              </a:rPr>
              <a:t>remedial</a:t>
            </a:r>
            <a:r>
              <a:rPr lang="sk-SK" sz="1800" dirty="0">
                <a:effectLst/>
              </a:rPr>
              <a:t> </a:t>
            </a:r>
            <a:r>
              <a:rPr lang="sk-SK" sz="1800" dirty="0" err="1">
                <a:effectLst/>
              </a:rPr>
              <a:t>classes</a:t>
            </a:r>
            <a:r>
              <a:rPr lang="sk-SK" sz="1800" dirty="0">
                <a:effectLst/>
              </a:rPr>
              <a:t>, etc.) </a:t>
            </a:r>
            <a:r>
              <a:rPr lang="sk-SK" sz="1800" dirty="0" err="1">
                <a:effectLst/>
              </a:rPr>
              <a:t>united</a:t>
            </a:r>
            <a:r>
              <a:rPr lang="sk-SK" sz="1800" dirty="0">
                <a:effectLst/>
              </a:rPr>
              <a:t> </a:t>
            </a:r>
            <a:r>
              <a:rPr lang="sk-SK" sz="1800" dirty="0" err="1">
                <a:effectLst/>
              </a:rPr>
              <a:t>under</a:t>
            </a:r>
            <a:r>
              <a:rPr lang="sk-SK" sz="1800" dirty="0">
                <a:effectLst/>
              </a:rPr>
              <a:t> </a:t>
            </a:r>
            <a:r>
              <a:rPr lang="sk-SK" sz="1800" dirty="0" err="1">
                <a:effectLst/>
              </a:rPr>
              <a:t>the</a:t>
            </a:r>
            <a:r>
              <a:rPr lang="sk-SK" sz="1800" dirty="0">
                <a:effectLst/>
              </a:rPr>
              <a:t> term “</a:t>
            </a:r>
            <a:r>
              <a:rPr lang="sk-SK" sz="1800" b="1" dirty="0" err="1">
                <a:effectLst/>
              </a:rPr>
              <a:t>household</a:t>
            </a:r>
            <a:r>
              <a:rPr lang="sk-SK" sz="1800" b="1" dirty="0">
                <a:effectLst/>
              </a:rPr>
              <a:t> </a:t>
            </a:r>
            <a:r>
              <a:rPr lang="sk-SK" sz="1800" b="1" dirty="0" err="1">
                <a:effectLst/>
              </a:rPr>
              <a:t>support</a:t>
            </a:r>
            <a:r>
              <a:rPr lang="sk-SK" sz="1800" dirty="0">
                <a:effectLst/>
              </a:rPr>
              <a:t>”.” (</a:t>
            </a:r>
            <a:r>
              <a:rPr lang="sk-SK" sz="1800" dirty="0" err="1">
                <a:effectLst/>
              </a:rPr>
              <a:t>Decker</a:t>
            </a:r>
            <a:r>
              <a:rPr lang="sk-SK" sz="1800" dirty="0">
                <a:effectLst/>
              </a:rPr>
              <a:t> and </a:t>
            </a:r>
            <a:r>
              <a:rPr lang="sk-SK" sz="1800" dirty="0" err="1">
                <a:effectLst/>
              </a:rPr>
              <a:t>Lebrun</a:t>
            </a:r>
            <a:r>
              <a:rPr lang="sk-SK" sz="1800" dirty="0">
                <a:effectLst/>
              </a:rPr>
              <a:t> 2018). </a:t>
            </a:r>
          </a:p>
          <a:p>
            <a:endParaRPr lang="sk-SK" dirty="0"/>
          </a:p>
          <a:p>
            <a:r>
              <a:rPr lang="sk-SK" sz="1800" dirty="0">
                <a:effectLst/>
              </a:rPr>
              <a:t>“</a:t>
            </a:r>
            <a:r>
              <a:rPr lang="sk-SK" b="1" dirty="0" err="1"/>
              <a:t>D</a:t>
            </a:r>
            <a:r>
              <a:rPr lang="sk-SK" sz="1800" b="1" dirty="0" err="1">
                <a:effectLst/>
              </a:rPr>
              <a:t>omestic</a:t>
            </a:r>
            <a:r>
              <a:rPr lang="sk-SK" sz="1800" b="1" dirty="0">
                <a:effectLst/>
              </a:rPr>
              <a:t> </a:t>
            </a:r>
            <a:r>
              <a:rPr lang="sk-SK" sz="1800" b="1" dirty="0" err="1">
                <a:effectLst/>
              </a:rPr>
              <a:t>work</a:t>
            </a:r>
            <a:r>
              <a:rPr lang="sk-SK" sz="1800" b="1" dirty="0">
                <a:effectLst/>
              </a:rPr>
              <a:t>” </a:t>
            </a:r>
            <a:r>
              <a:rPr lang="sk-SK" sz="1800" dirty="0" err="1">
                <a:effectLst/>
              </a:rPr>
              <a:t>describes</a:t>
            </a:r>
            <a:r>
              <a:rPr lang="sk-SK" sz="1800" dirty="0">
                <a:effectLst/>
              </a:rPr>
              <a:t> </a:t>
            </a:r>
            <a:r>
              <a:rPr lang="sk-SK" sz="1800" b="1" dirty="0" err="1">
                <a:effectLst/>
              </a:rPr>
              <a:t>all</a:t>
            </a:r>
            <a:r>
              <a:rPr lang="sk-SK" sz="1800" b="1" dirty="0">
                <a:effectLst/>
              </a:rPr>
              <a:t> </a:t>
            </a:r>
            <a:r>
              <a:rPr lang="sk-SK" sz="1800" b="1" dirty="0" err="1">
                <a:effectLst/>
              </a:rPr>
              <a:t>work</a:t>
            </a:r>
            <a:r>
              <a:rPr lang="sk-SK" sz="1800" b="1" dirty="0">
                <a:effectLst/>
              </a:rPr>
              <a:t> </a:t>
            </a:r>
            <a:r>
              <a:rPr lang="sk-SK" sz="1800" b="1" dirty="0" err="1">
                <a:effectLst/>
              </a:rPr>
              <a:t>performed</a:t>
            </a:r>
            <a:r>
              <a:rPr lang="sk-SK" sz="1800" b="1" dirty="0">
                <a:effectLst/>
              </a:rPr>
              <a:t> in or </a:t>
            </a:r>
            <a:r>
              <a:rPr lang="sk-SK" sz="1800" b="1" dirty="0" err="1">
                <a:effectLst/>
              </a:rPr>
              <a:t>for</a:t>
            </a:r>
            <a:r>
              <a:rPr lang="sk-SK" sz="1800" b="1" dirty="0">
                <a:effectLst/>
              </a:rPr>
              <a:t> a </a:t>
            </a:r>
            <a:r>
              <a:rPr lang="sk-SK" sz="1800" b="1" dirty="0" err="1">
                <a:effectLst/>
              </a:rPr>
              <a:t>household</a:t>
            </a:r>
            <a:r>
              <a:rPr lang="sk-SK" sz="1800" b="1" dirty="0">
                <a:effectLst/>
              </a:rPr>
              <a:t>(s), </a:t>
            </a:r>
            <a:r>
              <a:rPr lang="sk-SK" sz="1800" dirty="0" err="1">
                <a:effectLst/>
              </a:rPr>
              <a:t>following</a:t>
            </a:r>
            <a:r>
              <a:rPr lang="sk-SK" sz="1800" dirty="0">
                <a:effectLst/>
              </a:rPr>
              <a:t> </a:t>
            </a:r>
            <a:r>
              <a:rPr lang="sk-SK" sz="1800" dirty="0" err="1">
                <a:effectLst/>
              </a:rPr>
              <a:t>the</a:t>
            </a:r>
            <a:r>
              <a:rPr lang="sk-SK" sz="1800" dirty="0">
                <a:effectLst/>
              </a:rPr>
              <a:t> </a:t>
            </a:r>
            <a:r>
              <a:rPr lang="sk-SK" sz="1800" dirty="0" err="1">
                <a:effectLst/>
              </a:rPr>
              <a:t>ILO’s</a:t>
            </a:r>
            <a:r>
              <a:rPr lang="sk-SK" sz="1800" dirty="0">
                <a:effectLst/>
              </a:rPr>
              <a:t> </a:t>
            </a:r>
            <a:r>
              <a:rPr lang="sk-SK" sz="1800" dirty="0" err="1">
                <a:effectLst/>
              </a:rPr>
              <a:t>Domestic</a:t>
            </a:r>
            <a:r>
              <a:rPr lang="sk-SK" sz="1800" dirty="0">
                <a:effectLst/>
              </a:rPr>
              <a:t> </a:t>
            </a:r>
            <a:r>
              <a:rPr lang="sk-SK" sz="1800" dirty="0" err="1">
                <a:effectLst/>
              </a:rPr>
              <a:t>Workers</a:t>
            </a:r>
            <a:r>
              <a:rPr lang="sk-SK" sz="1800" dirty="0">
                <a:effectLst/>
              </a:rPr>
              <a:t> </a:t>
            </a:r>
            <a:r>
              <a:rPr lang="sk-SK" sz="1800" dirty="0" err="1">
                <a:effectLst/>
              </a:rPr>
              <a:t>Convention</a:t>
            </a:r>
            <a:r>
              <a:rPr lang="sk-SK" sz="1800" dirty="0">
                <a:effectLst/>
              </a:rPr>
              <a:t> no.189/2011.  </a:t>
            </a:r>
            <a:endParaRPr lang="sk-SK" dirty="0"/>
          </a:p>
          <a:p>
            <a:endParaRPr lang="en-GB" dirty="0"/>
          </a:p>
          <a:p>
            <a:endParaRPr lang="en-GB" dirty="0"/>
          </a:p>
        </p:txBody>
      </p:sp>
    </p:spTree>
    <p:extLst>
      <p:ext uri="{BB962C8B-B14F-4D97-AF65-F5344CB8AC3E}">
        <p14:creationId xmlns:p14="http://schemas.microsoft.com/office/powerpoint/2010/main" val="184589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Scope</a:t>
            </a:r>
            <a:r>
              <a:rPr lang="sk-SK" sz="3200" dirty="0">
                <a:solidFill>
                  <a:srgbClr val="941100"/>
                </a:solidFill>
              </a:rPr>
              <a:t>/</a:t>
            </a:r>
            <a:r>
              <a:rPr lang="sk-SK" sz="3200" dirty="0" err="1">
                <a:solidFill>
                  <a:srgbClr val="941100"/>
                </a:solidFill>
              </a:rPr>
              <a:t>definitions</a:t>
            </a:r>
            <a:r>
              <a:rPr lang="sk-SK" sz="3200" dirty="0">
                <a:solidFill>
                  <a:srgbClr val="941100"/>
                </a:solidFill>
              </a:rPr>
              <a:t> of </a:t>
            </a:r>
            <a:r>
              <a:rPr lang="sk-SK" sz="3200" dirty="0" err="1">
                <a:solidFill>
                  <a:srgbClr val="941100"/>
                </a:solidFill>
              </a:rPr>
              <a:t>the</a:t>
            </a:r>
            <a:r>
              <a:rPr lang="sk-SK" sz="3200" dirty="0">
                <a:solidFill>
                  <a:srgbClr val="941100"/>
                </a:solidFill>
              </a:rPr>
              <a:t> PHS </a:t>
            </a:r>
            <a:r>
              <a:rPr lang="sk-SK" sz="3200" dirty="0" err="1">
                <a:solidFill>
                  <a:srgbClr val="941100"/>
                </a:solidFill>
              </a:rPr>
              <a:t>sector</a:t>
            </a:r>
            <a:endParaRPr lang="sk-SK" sz="3200" dirty="0">
              <a:solidFill>
                <a:srgbClr val="941100"/>
              </a:solidFill>
            </a:endParaRPr>
          </a:p>
        </p:txBody>
      </p:sp>
      <p:sp>
        <p:nvSpPr>
          <p:cNvPr id="4" name="BlokTextu 3">
            <a:extLst>
              <a:ext uri="{FF2B5EF4-FFF2-40B4-BE49-F238E27FC236}">
                <a16:creationId xmlns:a16="http://schemas.microsoft.com/office/drawing/2014/main" id="{4120843B-24F1-2F9F-461B-C7E108F5F3EE}"/>
              </a:ext>
            </a:extLst>
          </p:cNvPr>
          <p:cNvSpPr txBox="1"/>
          <p:nvPr/>
        </p:nvSpPr>
        <p:spPr>
          <a:xfrm>
            <a:off x="868279" y="1395382"/>
            <a:ext cx="10455442" cy="4801314"/>
          </a:xfrm>
          <a:prstGeom prst="rect">
            <a:avLst/>
          </a:prstGeom>
          <a:noFill/>
        </p:spPr>
        <p:txBody>
          <a:bodyPr wrap="square">
            <a:spAutoFit/>
          </a:bodyPr>
          <a:lstStyle/>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Eurofound - 2001 report on “employment in household services”:</a:t>
            </a:r>
          </a:p>
          <a:p>
            <a:pPr algn="just"/>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“All those services provided by public or private organisations, or by the third sector, which substitutes paid work (in the form of a job or self-employment) for work </a:t>
            </a:r>
            <a:r>
              <a:rPr lang="en-GB" sz="1800" b="1" dirty="0">
                <a:effectLst/>
                <a:latin typeface="Arial" panose="020B0604020202020204" pitchFamily="34" charset="0"/>
                <a:ea typeface="Calibri" panose="020F0502020204030204" pitchFamily="34" charset="0"/>
                <a:cs typeface="Times New Roman" panose="02020603050405020304" pitchFamily="18" charset="0"/>
              </a:rPr>
              <a:t>which was formerly performed unwaged within the household</a:t>
            </a:r>
            <a:r>
              <a:rPr lang="en-GB" sz="1800" dirty="0">
                <a:effectLst/>
                <a:latin typeface="Arial" panose="020B0604020202020204" pitchFamily="34" charset="0"/>
                <a:ea typeface="Calibri" panose="020F0502020204030204" pitchFamily="34" charset="0"/>
                <a:cs typeface="Times New Roman" panose="02020603050405020304" pitchFamily="18" charset="0"/>
              </a:rPr>
              <a:t>. Therefore, all services provided inside and outside the home of the user are included, as long as they maintain and support members of a private household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Cancedda</a:t>
            </a:r>
            <a:r>
              <a:rPr lang="en-GB" sz="1800" dirty="0">
                <a:effectLst/>
                <a:latin typeface="Arial" panose="020B0604020202020204" pitchFamily="34" charset="0"/>
                <a:ea typeface="Calibri" panose="020F0502020204030204" pitchFamily="34" charset="0"/>
                <a:cs typeface="Times New Roman" panose="02020603050405020304" pitchFamily="18" charset="0"/>
              </a:rPr>
              <a:t>, 2001) </a:t>
            </a:r>
          </a:p>
          <a:p>
            <a:pPr algn="just"/>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 definition of Eurofound </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partly responds to the questions of how unpaid work is interrelated to the PHS. </a:t>
            </a:r>
            <a:endParaRPr lang="sk-SK"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dirty="0"/>
              <a:t>Vague definitions: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These different approaches converge in regrouping in a single encompassing category of ‘personal and household services’ (PHS) a series of services provided at the beneficiaries’ home, either care services or comfort services; these services are provided by a third actor and they participate to the well-being of persons (European Commission, 2015).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0404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Scope</a:t>
            </a:r>
            <a:r>
              <a:rPr lang="sk-SK" sz="3200" dirty="0">
                <a:solidFill>
                  <a:srgbClr val="941100"/>
                </a:solidFill>
              </a:rPr>
              <a:t>/</a:t>
            </a:r>
            <a:r>
              <a:rPr lang="sk-SK" sz="3200" dirty="0" err="1">
                <a:solidFill>
                  <a:srgbClr val="941100"/>
                </a:solidFill>
              </a:rPr>
              <a:t>definitions</a:t>
            </a:r>
            <a:r>
              <a:rPr lang="sk-SK" sz="3200" dirty="0">
                <a:solidFill>
                  <a:srgbClr val="941100"/>
                </a:solidFill>
              </a:rPr>
              <a:t> of </a:t>
            </a:r>
            <a:r>
              <a:rPr lang="sk-SK" sz="3200" dirty="0" err="1">
                <a:solidFill>
                  <a:srgbClr val="941100"/>
                </a:solidFill>
              </a:rPr>
              <a:t>the</a:t>
            </a:r>
            <a:r>
              <a:rPr lang="sk-SK" sz="3200" dirty="0">
                <a:solidFill>
                  <a:srgbClr val="941100"/>
                </a:solidFill>
              </a:rPr>
              <a:t> PHS </a:t>
            </a:r>
            <a:r>
              <a:rPr lang="sk-SK" sz="3200" dirty="0" err="1">
                <a:solidFill>
                  <a:srgbClr val="941100"/>
                </a:solidFill>
              </a:rPr>
              <a:t>sector</a:t>
            </a:r>
            <a:endParaRPr lang="sk-SK" sz="3200" dirty="0">
              <a:solidFill>
                <a:srgbClr val="941100"/>
              </a:solidFill>
            </a:endParaRPr>
          </a:p>
        </p:txBody>
      </p:sp>
      <p:sp>
        <p:nvSpPr>
          <p:cNvPr id="4" name="BlokTextu 3">
            <a:extLst>
              <a:ext uri="{FF2B5EF4-FFF2-40B4-BE49-F238E27FC236}">
                <a16:creationId xmlns:a16="http://schemas.microsoft.com/office/drawing/2014/main" id="{4120843B-24F1-2F9F-461B-C7E108F5F3EE}"/>
              </a:ext>
            </a:extLst>
          </p:cNvPr>
          <p:cNvSpPr txBox="1"/>
          <p:nvPr/>
        </p:nvSpPr>
        <p:spPr>
          <a:xfrm>
            <a:off x="868279" y="1395382"/>
            <a:ext cx="10455442" cy="3970318"/>
          </a:xfrm>
          <a:prstGeom prst="rect">
            <a:avLst/>
          </a:prstGeom>
          <a:noFill/>
        </p:spPr>
        <p:txBody>
          <a:bodyPr wrap="square">
            <a:spAutoFit/>
          </a:bodyPr>
          <a:lstStyle/>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Definitions/scope bas</a:t>
            </a:r>
            <a:r>
              <a:rPr lang="en-GB" dirty="0">
                <a:latin typeface="Arial" panose="020B0604020202020204" pitchFamily="34" charset="0"/>
                <a:ea typeface="Calibri" panose="020F0502020204030204" pitchFamily="34" charset="0"/>
                <a:cs typeface="Times New Roman" panose="02020603050405020304" pitchFamily="18" charset="0"/>
              </a:rPr>
              <a:t>ed on listing the services (taxonomy/classifications)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ILO </a:t>
            </a:r>
            <a:r>
              <a:rPr lang="en-GB" sz="1800" dirty="0">
                <a:effectLst/>
                <a:latin typeface="Arial" panose="020B0604020202020204" pitchFamily="34" charset="0"/>
                <a:ea typeface="Calibri" panose="020F0502020204030204" pitchFamily="34" charset="0"/>
                <a:cs typeface="Times New Roman" panose="02020603050405020304" pitchFamily="18" charset="0"/>
                <a:hlinkClick r:id="rId3"/>
              </a:rPr>
              <a:t>https://www.ilo.org/global/topics/domestic-workers/who/lang--en/index.htm</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Domestic workers are those workers who perform work in or for a private household or households. They provide direct and indirect care services, and as such are key members of the </a:t>
            </a:r>
            <a:r>
              <a:rPr lang="en-GB" sz="1800" b="1" dirty="0">
                <a:effectLst/>
                <a:latin typeface="Arial" panose="020B0604020202020204" pitchFamily="34" charset="0"/>
                <a:ea typeface="Calibri" panose="020F0502020204030204" pitchFamily="34" charset="0"/>
                <a:cs typeface="Times New Roman" panose="02020603050405020304" pitchFamily="18" charset="0"/>
              </a:rPr>
              <a:t>care economy</a:t>
            </a:r>
            <a:r>
              <a:rPr lang="en-GB" sz="1800" dirty="0">
                <a:effectLst/>
                <a:latin typeface="Arial" panose="020B0604020202020204" pitchFamily="34" charset="0"/>
                <a:ea typeface="Calibri" panose="020F0502020204030204" pitchFamily="34" charset="0"/>
                <a:cs typeface="Times New Roman" panose="02020603050405020304" pitchFamily="18" charset="0"/>
              </a:rPr>
              <a:t>. Their work may include tasks such as </a:t>
            </a:r>
            <a:r>
              <a:rPr lang="en-GB" sz="1800" b="1" dirty="0">
                <a:effectLst/>
                <a:latin typeface="Arial" panose="020B0604020202020204" pitchFamily="34" charset="0"/>
                <a:ea typeface="Calibri" panose="020F0502020204030204" pitchFamily="34" charset="0"/>
                <a:cs typeface="Times New Roman" panose="02020603050405020304" pitchFamily="18" charset="0"/>
              </a:rPr>
              <a:t>cleaning the house, cooking, washing and ironing clothes, taking care of children, or elderly or sick members of a family, gardening, guarding the house, driving for the family, and even taking care of household pets</a:t>
            </a:r>
            <a:r>
              <a:rPr lang="en-GB" sz="1800" dirty="0">
                <a:effectLst/>
                <a:latin typeface="Arial" panose="020B0604020202020204" pitchFamily="34" charset="0"/>
                <a:ea typeface="Calibri" panose="020F0502020204030204" pitchFamily="34" charset="0"/>
                <a:cs typeface="Times New Roman" panose="02020603050405020304" pitchFamily="18" charset="0"/>
              </a:rPr>
              <a:t>. A domestic worker may work on full-time or part-time basis; may be employed by a single household or through or by a service provider; may be residing in the household of the employer (live-in worker) or may be living in his or her own residence (live-out). A domestic worker may be working in a country of which she/he is not a national, thus referred to as a migrant domestic worker.</a:t>
            </a:r>
          </a:p>
          <a:p>
            <a:endParaRPr lang="en-GB" dirty="0"/>
          </a:p>
        </p:txBody>
      </p:sp>
    </p:spTree>
    <p:extLst>
      <p:ext uri="{BB962C8B-B14F-4D97-AF65-F5344CB8AC3E}">
        <p14:creationId xmlns:p14="http://schemas.microsoft.com/office/powerpoint/2010/main" val="421759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Structure</a:t>
            </a:r>
            <a:r>
              <a:rPr lang="sk-SK" sz="3200" dirty="0">
                <a:solidFill>
                  <a:srgbClr val="941100"/>
                </a:solidFill>
              </a:rPr>
              <a:t>/</a:t>
            </a:r>
            <a:r>
              <a:rPr lang="sk-SK" sz="3200" dirty="0" err="1">
                <a:solidFill>
                  <a:srgbClr val="941100"/>
                </a:solidFill>
              </a:rPr>
              <a:t>sub-sectors</a:t>
            </a:r>
            <a:r>
              <a:rPr lang="sk-SK" sz="3200" dirty="0">
                <a:solidFill>
                  <a:srgbClr val="941100"/>
                </a:solidFill>
              </a:rPr>
              <a:t> </a:t>
            </a:r>
          </a:p>
        </p:txBody>
      </p:sp>
      <p:sp>
        <p:nvSpPr>
          <p:cNvPr id="4" name="BlokTextu 3">
            <a:extLst>
              <a:ext uri="{FF2B5EF4-FFF2-40B4-BE49-F238E27FC236}">
                <a16:creationId xmlns:a16="http://schemas.microsoft.com/office/drawing/2014/main" id="{4120843B-24F1-2F9F-461B-C7E108F5F3EE}"/>
              </a:ext>
            </a:extLst>
          </p:cNvPr>
          <p:cNvSpPr txBox="1"/>
          <p:nvPr/>
        </p:nvSpPr>
        <p:spPr>
          <a:xfrm>
            <a:off x="868279" y="1216477"/>
            <a:ext cx="10455442" cy="5078313"/>
          </a:xfrm>
          <a:prstGeom prst="rect">
            <a:avLst/>
          </a:prstGeom>
          <a:noFill/>
        </p:spPr>
        <p:txBody>
          <a:bodyPr wrap="square">
            <a:spAutoFit/>
          </a:bodyPr>
          <a:lstStyle/>
          <a:p>
            <a:r>
              <a:rPr lang="en-GB" b="1" dirty="0"/>
              <a:t>Care and non-care </a:t>
            </a:r>
          </a:p>
          <a:p>
            <a:endParaRPr lang="en-GB" dirty="0"/>
          </a:p>
          <a:p>
            <a:r>
              <a:rPr lang="en-GB"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Non-care household services are usually defined as object-centred activities that support daily living, and which are mainly carried out in the home of a customer, sometimes also referred to as indirect care (OECD, 2021)</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r>
              <a:rPr lang="en-GB"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 term “non-care household services” might be construed as devaluing the work in the sector. To emphasize that non-care services are as valuable as care services, the ILO in its definition of domestic workers considers they provide both direct care (care for the elderly, persons with disabilities or children) and indirect care (cleaning, housekeeping, gardening), see ILO </a:t>
            </a:r>
            <a:r>
              <a:rPr lang="en-GB" sz="1800" dirty="0">
                <a:effectLst/>
                <a:latin typeface="Roboto" panose="02000000000000000000" pitchFamily="2" charset="0"/>
                <a:ea typeface="Calibri" panose="020F0502020204030204" pitchFamily="34" charset="0"/>
                <a:cs typeface="Times New Roman" panose="02020603050405020304" pitchFamily="18" charset="0"/>
              </a:rPr>
              <a:t>(2018</a:t>
            </a:r>
            <a:r>
              <a:rPr lang="sk-SK" sz="1800" dirty="0">
                <a:latin typeface="Roboto" panose="02000000000000000000" pitchFamily="2" charset="0"/>
                <a:ea typeface="Calibri" panose="020F0502020204030204" pitchFamily="34" charset="0"/>
                <a:cs typeface="Times New Roman" panose="02020603050405020304" pitchFamily="18" charset="0"/>
              </a:rPr>
              <a:t>)</a:t>
            </a:r>
          </a:p>
          <a:p>
            <a:endParaRPr lang="sk-SK" dirty="0">
              <a:latin typeface="Roboto" panose="02000000000000000000" pitchFamily="2" charset="0"/>
              <a:cs typeface="Times New Roman" panose="02020603050405020304" pitchFamily="18" charset="0"/>
            </a:endParaRPr>
          </a:p>
          <a:p>
            <a:r>
              <a:rPr lang="en-GB"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However, exact definitions vary across countries as they are typically tied to specific policies and instruments in this sector. Often lumped together with care-related work under the umbrella Personal and Household Services (PHS), these activities aim to improve the well-being of households and/or support its maintenance. The main activities captured by the non-care household services label range from cleaning and ironing to maintenance and smaller repair work as well as gardening. Yet data sources and policy instruments do not always distinguish between care- and non-care types of service provision and providers may also deliver both types of services </a:t>
            </a:r>
            <a:r>
              <a:rPr lang="en-GB" sz="1800" dirty="0">
                <a:effectLst/>
                <a:latin typeface="Roboto" panose="02000000000000000000" pitchFamily="2" charset="0"/>
                <a:ea typeface="Calibri" panose="020F0502020204030204" pitchFamily="34" charset="0"/>
                <a:cs typeface="Times New Roman" panose="02020603050405020304" pitchFamily="18" charset="0"/>
              </a:rPr>
              <a:t>(</a:t>
            </a:r>
            <a:r>
              <a:rPr lang="en-GB" sz="1800" dirty="0" err="1">
                <a:effectLst/>
                <a:latin typeface="Roboto" panose="02000000000000000000" pitchFamily="2" charset="0"/>
                <a:ea typeface="Calibri" panose="020F0502020204030204" pitchFamily="34" charset="0"/>
                <a:cs typeface="Times New Roman" panose="02020603050405020304" pitchFamily="18" charset="0"/>
              </a:rPr>
              <a:t>Baga</a:t>
            </a:r>
            <a:r>
              <a:rPr lang="en-GB" sz="1800" dirty="0">
                <a:effectLst/>
                <a:latin typeface="Roboto" panose="02000000000000000000" pitchFamily="2" charset="0"/>
                <a:ea typeface="Calibri" panose="020F0502020204030204" pitchFamily="34" charset="0"/>
                <a:cs typeface="Times New Roman" panose="02020603050405020304" pitchFamily="18" charset="0"/>
              </a:rPr>
              <a:t> et al., 2020</a:t>
            </a:r>
            <a:r>
              <a:rPr lang="sk-SK" sz="1800" dirty="0">
                <a:latin typeface="Roboto" panose="02000000000000000000" pitchFamily="2" charset="0"/>
                <a:ea typeface="Calibri" panose="020F0502020204030204" pitchFamily="34" charset="0"/>
                <a:cs typeface="Times New Roman" panose="02020603050405020304" pitchFamily="18" charset="0"/>
              </a:rPr>
              <a:t>)</a:t>
            </a:r>
            <a:endParaRPr lang="en-GB" dirty="0"/>
          </a:p>
        </p:txBody>
      </p:sp>
    </p:spTree>
    <p:extLst>
      <p:ext uri="{BB962C8B-B14F-4D97-AF65-F5344CB8AC3E}">
        <p14:creationId xmlns:p14="http://schemas.microsoft.com/office/powerpoint/2010/main" val="29638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Structure</a:t>
            </a:r>
            <a:r>
              <a:rPr lang="sk-SK" sz="3200" dirty="0">
                <a:solidFill>
                  <a:srgbClr val="941100"/>
                </a:solidFill>
              </a:rPr>
              <a:t>/</a:t>
            </a:r>
            <a:r>
              <a:rPr lang="sk-SK" sz="3200" dirty="0" err="1">
                <a:solidFill>
                  <a:srgbClr val="941100"/>
                </a:solidFill>
              </a:rPr>
              <a:t>sub-sectors</a:t>
            </a:r>
            <a:r>
              <a:rPr lang="sk-SK" sz="3200" dirty="0">
                <a:solidFill>
                  <a:srgbClr val="941100"/>
                </a:solidFill>
              </a:rPr>
              <a:t> </a:t>
            </a:r>
          </a:p>
        </p:txBody>
      </p:sp>
      <p:sp>
        <p:nvSpPr>
          <p:cNvPr id="4" name="BlokTextu 3">
            <a:extLst>
              <a:ext uri="{FF2B5EF4-FFF2-40B4-BE49-F238E27FC236}">
                <a16:creationId xmlns:a16="http://schemas.microsoft.com/office/drawing/2014/main" id="{4120843B-24F1-2F9F-461B-C7E108F5F3EE}"/>
              </a:ext>
            </a:extLst>
          </p:cNvPr>
          <p:cNvSpPr txBox="1"/>
          <p:nvPr/>
        </p:nvSpPr>
        <p:spPr>
          <a:xfrm>
            <a:off x="868279" y="1216477"/>
            <a:ext cx="10455442" cy="5816977"/>
          </a:xfrm>
          <a:prstGeom prst="rect">
            <a:avLst/>
          </a:prstGeom>
          <a:noFill/>
        </p:spPr>
        <p:txBody>
          <a:bodyPr wrap="square">
            <a:spAutoFit/>
          </a:bodyPr>
          <a:lstStyle/>
          <a:p>
            <a:r>
              <a:rPr lang="en-GB" b="1" dirty="0"/>
              <a:t>Care and non-care </a:t>
            </a:r>
          </a:p>
          <a:p>
            <a:endParaRPr lang="en-GB" dirty="0"/>
          </a:p>
          <a:p>
            <a:pPr algn="just"/>
            <a:r>
              <a:rPr lang="en-GB" sz="16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Sometimes the non-care services are labelled as comfort services in terms of complementing the care services within the household realms (European Commission, 2015). The comfort services are understood as those which should ensure comfort for the dependent persons who are cared for. </a:t>
            </a:r>
            <a:endParaRPr lang="sk-SK"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600" dirty="0">
                <a:solidFill>
                  <a:srgbClr val="FF0000"/>
                </a:solidFill>
                <a:latin typeface="Roboto" panose="02000000000000000000" pitchFamily="2" charset="0"/>
                <a:ea typeface="Calibri" panose="020F0502020204030204" pitchFamily="34" charset="0"/>
                <a:cs typeface="Times New Roman" panose="02020603050405020304" pitchFamily="18" charset="0"/>
              </a:rPr>
              <a:t>Today we do not use the term comfort services, but recognise the tight connection of the care and other </a:t>
            </a:r>
            <a:r>
              <a:rPr lang="en-GB" sz="1600" dirty="0" err="1">
                <a:solidFill>
                  <a:srgbClr val="FF0000"/>
                </a:solidFill>
                <a:latin typeface="Roboto" panose="02000000000000000000" pitchFamily="2" charset="0"/>
                <a:ea typeface="Calibri" panose="020F0502020204030204" pitchFamily="34" charset="0"/>
                <a:cs typeface="Times New Roman" panose="02020603050405020304" pitchFamily="18" charset="0"/>
              </a:rPr>
              <a:t>housedhold</a:t>
            </a:r>
            <a:r>
              <a:rPr lang="en-GB" sz="1600" dirty="0">
                <a:solidFill>
                  <a:srgbClr val="FF0000"/>
                </a:solidFill>
                <a:latin typeface="Roboto" panose="02000000000000000000" pitchFamily="2" charset="0"/>
                <a:ea typeface="Calibri" panose="020F0502020204030204" pitchFamily="34" charset="0"/>
                <a:cs typeface="Times New Roman" panose="02020603050405020304" pitchFamily="18" charset="0"/>
              </a:rPr>
              <a:t> services such as preparing food while caring for a child, etc.</a:t>
            </a:r>
            <a:endParaRPr lang="sk-SK"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600" dirty="0">
                <a:effectLst/>
                <a:latin typeface="Arial" panose="020B0604020202020204" pitchFamily="34" charset="0"/>
                <a:ea typeface="Calibri" panose="020F0502020204030204" pitchFamily="34" charset="0"/>
                <a:cs typeface="Times New Roman" panose="02020603050405020304" pitchFamily="18" charset="0"/>
              </a:rPr>
              <a:t>Distinguishing between care and “non-care” activities is difficult, as the same activity, e.g. preparing meals or cleaning the house, can be considered as part of the overall care provided to a dependent person or could be considered a convenience or comfort services if the beneficiary is not in a frail situation. The state of the recipient of personal service is therefore important and may contribute to defining the nature of the service (European Commission, 2001).</a:t>
            </a:r>
          </a:p>
          <a:p>
            <a:pPr algn="just"/>
            <a:endParaRPr lang="en-GB" dirty="0">
              <a:latin typeface="Arial" panose="020B0604020202020204" pitchFamily="34" charset="0"/>
              <a:ea typeface="Calibri" panose="020F0502020204030204" pitchFamily="34" charset="0"/>
              <a:cs typeface="Times New Roman" panose="02020603050405020304" pitchFamily="18" charset="0"/>
            </a:endParaRPr>
          </a:p>
          <a:p>
            <a:pPr algn="just"/>
            <a:r>
              <a:rPr lang="en-GB" b="1" dirty="0">
                <a:latin typeface="Arial" panose="020B0604020202020204" pitchFamily="34" charset="0"/>
                <a:ea typeface="Calibri" panose="020F0502020204030204" pitchFamily="34" charset="0"/>
                <a:cs typeface="Times New Roman" panose="02020603050405020304" pitchFamily="18" charset="0"/>
              </a:rPr>
              <a:t>Formal/informal (informal = undeclared overlapping with unpaid done by relatives)</a:t>
            </a:r>
          </a:p>
          <a:p>
            <a:pPr algn="just"/>
            <a:r>
              <a:rPr lang="en-GB"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Informal might also equal </a:t>
            </a:r>
            <a:r>
              <a:rPr lang="en-GB" sz="160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unde</a:t>
            </a:r>
            <a:r>
              <a:rPr lang="en-GB"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-declared work, i.e. </a:t>
            </a:r>
            <a:r>
              <a:rPr lang="en-GB" sz="1600" dirty="0">
                <a:solidFill>
                  <a:srgbClr val="FF0000"/>
                </a:solidFill>
                <a:latin typeface="Arial" panose="020B0604020202020204" pitchFamily="34" charset="0"/>
                <a:ea typeface="Calibri" panose="020F0502020204030204" pitchFamily="34" charset="0"/>
                <a:cs typeface="Times New Roman" panose="02020603050405020304" pitchFamily="18" charset="0"/>
              </a:rPr>
              <a:t>when the workers might be paid but not in the whole range of work – services they provide</a:t>
            </a:r>
            <a:r>
              <a:rPr lang="en-GB" sz="1600" dirty="0">
                <a:latin typeface="Arial" panose="020B0604020202020204" pitchFamily="34" charset="0"/>
                <a:ea typeface="Calibri" panose="020F0502020204030204" pitchFamily="34" charset="0"/>
                <a:cs typeface="Times New Roman" panose="02020603050405020304" pitchFamily="18" charset="0"/>
              </a:rPr>
              <a:t>.</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600" dirty="0">
                <a:effectLst/>
                <a:latin typeface="Arial" panose="020B0604020202020204" pitchFamily="34" charset="0"/>
                <a:ea typeface="Calibri" panose="020F0502020204030204" pitchFamily="34" charset="0"/>
                <a:cs typeface="Times New Roman" panose="02020603050405020304" pitchFamily="18" charset="0"/>
              </a:rPr>
              <a:t>Informal, undeclared work involves workers (and their employers) who do not declare part of their earnings or do not declare their earnings at all. In the absence of taxation of labour income, those engaged in informal and undeclared work will have higher take-home pay than otherwise similar workers, but this comes at a price. Informal work is not covered by social protection arrangements in the area of health, unemployment and pensions.( OECD, 2021).</a:t>
            </a:r>
            <a:endParaRPr lang="sk-SK" sz="16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6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04536" y="243460"/>
            <a:ext cx="10972800" cy="1143000"/>
          </a:xfrm>
        </p:spPr>
        <p:txBody>
          <a:bodyPr/>
          <a:lstStyle/>
          <a:p>
            <a:r>
              <a:rPr lang="sk-SK" sz="3200" dirty="0" err="1">
                <a:solidFill>
                  <a:srgbClr val="941100"/>
                </a:solidFill>
              </a:rPr>
              <a:t>Structure</a:t>
            </a:r>
            <a:r>
              <a:rPr lang="sk-SK" sz="3200" dirty="0">
                <a:solidFill>
                  <a:srgbClr val="941100"/>
                </a:solidFill>
              </a:rPr>
              <a:t>/</a:t>
            </a:r>
            <a:r>
              <a:rPr lang="sk-SK" sz="3200" dirty="0" err="1">
                <a:solidFill>
                  <a:srgbClr val="941100"/>
                </a:solidFill>
              </a:rPr>
              <a:t>sub-sectors</a:t>
            </a:r>
            <a:r>
              <a:rPr lang="sk-SK" sz="3200" dirty="0">
                <a:solidFill>
                  <a:srgbClr val="941100"/>
                </a:solidFill>
              </a:rPr>
              <a:t> </a:t>
            </a:r>
          </a:p>
        </p:txBody>
      </p:sp>
      <p:pic>
        <p:nvPicPr>
          <p:cNvPr id="3" name="Obrázok 2">
            <a:extLst>
              <a:ext uri="{FF2B5EF4-FFF2-40B4-BE49-F238E27FC236}">
                <a16:creationId xmlns:a16="http://schemas.microsoft.com/office/drawing/2014/main" id="{38F883E4-1E35-5AF3-564F-C111E9EDD976}"/>
              </a:ext>
            </a:extLst>
          </p:cNvPr>
          <p:cNvPicPr>
            <a:picLocks noChangeAspect="1"/>
          </p:cNvPicPr>
          <p:nvPr/>
        </p:nvPicPr>
        <p:blipFill>
          <a:blip r:embed="rId3"/>
          <a:stretch>
            <a:fillRect/>
          </a:stretch>
        </p:blipFill>
        <p:spPr>
          <a:xfrm>
            <a:off x="1407694" y="1544387"/>
            <a:ext cx="9565105" cy="4117620"/>
          </a:xfrm>
          <a:prstGeom prst="rect">
            <a:avLst/>
          </a:prstGeom>
        </p:spPr>
      </p:pic>
      <p:sp>
        <p:nvSpPr>
          <p:cNvPr id="5" name="BlokTextu 4">
            <a:extLst>
              <a:ext uri="{FF2B5EF4-FFF2-40B4-BE49-F238E27FC236}">
                <a16:creationId xmlns:a16="http://schemas.microsoft.com/office/drawing/2014/main" id="{DD7CCCBC-28A0-4FD8-7F84-062D9309D4BE}"/>
              </a:ext>
            </a:extLst>
          </p:cNvPr>
          <p:cNvSpPr txBox="1"/>
          <p:nvPr/>
        </p:nvSpPr>
        <p:spPr>
          <a:xfrm>
            <a:off x="1937668" y="5933344"/>
            <a:ext cx="8505156" cy="430887"/>
          </a:xfrm>
          <a:prstGeom prst="rect">
            <a:avLst/>
          </a:prstGeom>
          <a:noFill/>
        </p:spPr>
        <p:txBody>
          <a:bodyPr wrap="square">
            <a:spAutoFit/>
          </a:bodyPr>
          <a:lstStyle/>
          <a:p>
            <a:r>
              <a:rPr lang="sk-SK" sz="1100" dirty="0">
                <a:effectLst/>
                <a:latin typeface="+mj-lt"/>
              </a:rPr>
              <a:t>Mária Sedláková, 2020. "</a:t>
            </a:r>
            <a:r>
              <a:rPr lang="sk-SK" sz="1100" strike="noStrike" dirty="0">
                <a:effectLst/>
                <a:latin typeface="+mj-lt"/>
                <a:hlinkClick r:id="rId4">
                  <a:extLst>
                    <a:ext uri="{A12FA001-AC4F-418D-AE19-62706E023703}">
                      <ahyp:hlinkClr xmlns:ahyp="http://schemas.microsoft.com/office/drawing/2018/hyperlinkcolor" val="tx"/>
                    </a:ext>
                  </a:extLst>
                </a:hlinkClick>
              </a:rPr>
              <a:t>Job Quality and Industrial Relations in the Personal and Household Services (PHS-QUALITY), National report: Slovakia</a:t>
            </a:r>
            <a:r>
              <a:rPr lang="sk-SK" sz="1100" dirty="0">
                <a:effectLst/>
                <a:latin typeface="+mj-lt"/>
              </a:rPr>
              <a:t>," </a:t>
            </a:r>
            <a:r>
              <a:rPr lang="sk-SK" sz="1100" strike="noStrike" dirty="0">
                <a:effectLst/>
                <a:latin typeface="+mj-lt"/>
                <a:hlinkClick r:id="rId5">
                  <a:extLst>
                    <a:ext uri="{A12FA001-AC4F-418D-AE19-62706E023703}">
                      <ahyp:hlinkClr xmlns:ahyp="http://schemas.microsoft.com/office/drawing/2018/hyperlinkcolor" val="tx"/>
                    </a:ext>
                  </a:extLst>
                </a:hlinkClick>
              </a:rPr>
              <a:t>Research Reports</a:t>
            </a:r>
            <a:r>
              <a:rPr lang="sk-SK" sz="1100" dirty="0">
                <a:effectLst/>
                <a:latin typeface="+mj-lt"/>
              </a:rPr>
              <a:t> 34, </a:t>
            </a:r>
            <a:r>
              <a:rPr lang="sk-SK" sz="1100" dirty="0" err="1">
                <a:effectLst/>
                <a:latin typeface="+mj-lt"/>
              </a:rPr>
              <a:t>Central</a:t>
            </a:r>
            <a:r>
              <a:rPr lang="sk-SK" sz="1100" dirty="0">
                <a:effectLst/>
                <a:latin typeface="+mj-lt"/>
              </a:rPr>
              <a:t> </a:t>
            </a:r>
            <a:r>
              <a:rPr lang="sk-SK" sz="1100" dirty="0" err="1">
                <a:effectLst/>
                <a:latin typeface="+mj-lt"/>
              </a:rPr>
              <a:t>European</a:t>
            </a:r>
            <a:r>
              <a:rPr lang="sk-SK" sz="1100" dirty="0">
                <a:effectLst/>
                <a:latin typeface="+mj-lt"/>
              </a:rPr>
              <a:t> </a:t>
            </a:r>
            <a:r>
              <a:rPr lang="sk-SK" sz="1100" dirty="0" err="1">
                <a:effectLst/>
                <a:latin typeface="+mj-lt"/>
              </a:rPr>
              <a:t>Labour</a:t>
            </a:r>
            <a:r>
              <a:rPr lang="sk-SK" sz="1100" dirty="0">
                <a:effectLst/>
                <a:latin typeface="+mj-lt"/>
              </a:rPr>
              <a:t> </a:t>
            </a:r>
            <a:r>
              <a:rPr lang="sk-SK" sz="1100" dirty="0" err="1">
                <a:effectLst/>
                <a:latin typeface="+mj-lt"/>
              </a:rPr>
              <a:t>Studies</a:t>
            </a:r>
            <a:r>
              <a:rPr lang="sk-SK" sz="1100" dirty="0">
                <a:effectLst/>
                <a:latin typeface="+mj-lt"/>
              </a:rPr>
              <a:t> </a:t>
            </a:r>
            <a:r>
              <a:rPr lang="sk-SK" sz="1100" dirty="0" err="1">
                <a:effectLst/>
                <a:latin typeface="+mj-lt"/>
              </a:rPr>
              <a:t>Institute</a:t>
            </a:r>
            <a:r>
              <a:rPr lang="sk-SK" sz="1100" dirty="0">
                <a:effectLst/>
                <a:latin typeface="+mj-lt"/>
              </a:rPr>
              <a:t> (CELSI).</a:t>
            </a:r>
            <a:endParaRPr lang="en-GB" sz="1100" dirty="0">
              <a:latin typeface="+mj-lt"/>
            </a:endParaRPr>
          </a:p>
        </p:txBody>
      </p:sp>
      <p:sp>
        <p:nvSpPr>
          <p:cNvPr id="4" name="BlokTextu 3">
            <a:extLst>
              <a:ext uri="{FF2B5EF4-FFF2-40B4-BE49-F238E27FC236}">
                <a16:creationId xmlns:a16="http://schemas.microsoft.com/office/drawing/2014/main" id="{D53543A6-DA08-29DA-1636-C8A3AFBFA03E}"/>
              </a:ext>
            </a:extLst>
          </p:cNvPr>
          <p:cNvSpPr txBox="1"/>
          <p:nvPr/>
        </p:nvSpPr>
        <p:spPr>
          <a:xfrm>
            <a:off x="507581" y="811695"/>
            <a:ext cx="1664119" cy="1600438"/>
          </a:xfrm>
          <a:prstGeom prst="rect">
            <a:avLst/>
          </a:prstGeom>
          <a:noFill/>
        </p:spPr>
        <p:txBody>
          <a:bodyPr wrap="square" rtlCol="0">
            <a:spAutoFit/>
          </a:bodyPr>
          <a:lstStyle/>
          <a:p>
            <a:r>
              <a:rPr lang="en-GB" sz="1400" dirty="0">
                <a:solidFill>
                  <a:srgbClr val="FF0000"/>
                </a:solidFill>
              </a:rPr>
              <a:t>Task: to develop overall scheme for the project, but partners might modify based on their country specificities</a:t>
            </a:r>
          </a:p>
        </p:txBody>
      </p:sp>
    </p:spTree>
    <p:extLst>
      <p:ext uri="{BB962C8B-B14F-4D97-AF65-F5344CB8AC3E}">
        <p14:creationId xmlns:p14="http://schemas.microsoft.com/office/powerpoint/2010/main" val="118803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0F984F1-4647-42A8-AEFB-73641C3C0F48}"/>
              </a:ext>
            </a:extLst>
          </p:cNvPr>
          <p:cNvSpPr>
            <a:spLocks noChangeArrowheads="1"/>
          </p:cNvSpPr>
          <p:nvPr/>
        </p:nvSpPr>
        <p:spPr bwMode="auto">
          <a:xfrm>
            <a:off x="4432301" y="1060748"/>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charset="0"/>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charset="0"/>
            </a:endParaRPr>
          </a:p>
        </p:txBody>
      </p:sp>
      <p:sp>
        <p:nvSpPr>
          <p:cNvPr id="2" name="BlokTextu 1"/>
          <p:cNvSpPr txBox="1"/>
          <p:nvPr/>
        </p:nvSpPr>
        <p:spPr>
          <a:xfrm>
            <a:off x="898071" y="2906486"/>
            <a:ext cx="45719" cy="369332"/>
          </a:xfrm>
          <a:prstGeom prst="rect">
            <a:avLst/>
          </a:prstGeom>
          <a:noFill/>
        </p:spPr>
        <p:txBody>
          <a:bodyPr wrap="square" rtlCol="0">
            <a:spAutoFit/>
          </a:bodyPr>
          <a:lstStyle/>
          <a:p>
            <a:r>
              <a:rPr lang="sk-SK" dirty="0"/>
              <a:t>  </a:t>
            </a:r>
          </a:p>
        </p:txBody>
      </p:sp>
      <p:sp>
        <p:nvSpPr>
          <p:cNvPr id="3" name="Nadpis 2"/>
          <p:cNvSpPr>
            <a:spLocks noGrp="1"/>
          </p:cNvSpPr>
          <p:nvPr>
            <p:ph type="title"/>
          </p:nvPr>
        </p:nvSpPr>
        <p:spPr>
          <a:xfrm>
            <a:off x="174308" y="141053"/>
            <a:ext cx="10972800" cy="1143000"/>
          </a:xfrm>
        </p:spPr>
        <p:txBody>
          <a:bodyPr/>
          <a:lstStyle/>
          <a:p>
            <a:r>
              <a:rPr lang="en-GB" sz="2000" dirty="0">
                <a:solidFill>
                  <a:srgbClr val="941100"/>
                </a:solidFill>
              </a:rPr>
              <a:t>Interaction and interdependence between the public sector and PHS</a:t>
            </a:r>
          </a:p>
        </p:txBody>
      </p:sp>
      <p:grpSp>
        <p:nvGrpSpPr>
          <p:cNvPr id="28" name="Group 216">
            <a:extLst>
              <a:ext uri="{FF2B5EF4-FFF2-40B4-BE49-F238E27FC236}">
                <a16:creationId xmlns:a16="http://schemas.microsoft.com/office/drawing/2014/main" id="{22358ED0-D308-4018-B213-4F53E4F21C0C}"/>
              </a:ext>
            </a:extLst>
          </p:cNvPr>
          <p:cNvGrpSpPr/>
          <p:nvPr/>
        </p:nvGrpSpPr>
        <p:grpSpPr>
          <a:xfrm>
            <a:off x="2109786" y="1158478"/>
            <a:ext cx="7907973" cy="5567441"/>
            <a:chOff x="1301121" y="-871506"/>
            <a:chExt cx="6617333" cy="3875566"/>
          </a:xfrm>
        </p:grpSpPr>
        <p:sp>
          <p:nvSpPr>
            <p:cNvPr id="29" name="Rectangle 218">
              <a:extLst>
                <a:ext uri="{FF2B5EF4-FFF2-40B4-BE49-F238E27FC236}">
                  <a16:creationId xmlns:a16="http://schemas.microsoft.com/office/drawing/2014/main" id="{770C6ACF-B4E6-4393-9485-25812CE0A5E3}"/>
                </a:ext>
              </a:extLst>
            </p:cNvPr>
            <p:cNvSpPr/>
            <p:nvPr/>
          </p:nvSpPr>
          <p:spPr>
            <a:xfrm>
              <a:off x="6177197" y="1435914"/>
              <a:ext cx="1029365" cy="250023"/>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dirty="0">
                  <a:ln>
                    <a:noFill/>
                  </a:ln>
                  <a:solidFill>
                    <a:srgbClr val="000000"/>
                  </a:solidFill>
                  <a:effectLst>
                    <a:outerShdw blurRad="38100" dist="19050" dir="2700000" algn="tl">
                      <a:schemeClr val="dk1">
                        <a:alpha val="40000"/>
                      </a:schemeClr>
                    </a:outerShdw>
                  </a:effectLst>
                  <a:ea typeface="Times New Roman" panose="02020603050405020304" pitchFamily="18" charset="0"/>
                </a:rPr>
                <a:t>Social care</a:t>
              </a:r>
              <a:endParaRPr lang="en-GB" sz="1200" dirty="0">
                <a:effectLst/>
                <a:latin typeface="Times New Roman" panose="02020603050405020304" pitchFamily="18" charset="0"/>
                <a:ea typeface="Times New Roman" panose="02020603050405020304" pitchFamily="18" charset="0"/>
              </a:endParaRPr>
            </a:p>
          </p:txBody>
        </p:sp>
        <p:sp>
          <p:nvSpPr>
            <p:cNvPr id="30" name="Rectangle 219">
              <a:extLst>
                <a:ext uri="{FF2B5EF4-FFF2-40B4-BE49-F238E27FC236}">
                  <a16:creationId xmlns:a16="http://schemas.microsoft.com/office/drawing/2014/main" id="{4CBE310E-D772-4EB7-886C-30136E4ADA0E}"/>
                </a:ext>
              </a:extLst>
            </p:cNvPr>
            <p:cNvSpPr/>
            <p:nvPr/>
          </p:nvSpPr>
          <p:spPr>
            <a:xfrm>
              <a:off x="2911931" y="1226389"/>
              <a:ext cx="1206006" cy="29547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100" dirty="0">
                  <a:ln>
                    <a:noFill/>
                  </a:ln>
                  <a:solidFill>
                    <a:srgbClr val="000000"/>
                  </a:solidFill>
                  <a:effectLst>
                    <a:outerShdw blurRad="38100" dist="19050" dir="2700000" algn="tl">
                      <a:schemeClr val="dk1">
                        <a:alpha val="40000"/>
                      </a:schemeClr>
                    </a:outerShdw>
                  </a:effectLst>
                  <a:ea typeface="Times New Roman" panose="02020603050405020304" pitchFamily="18" charset="0"/>
                </a:rPr>
                <a:t>Health care</a:t>
              </a:r>
              <a:endParaRPr lang="en-GB" sz="1200" dirty="0">
                <a:effectLst/>
                <a:latin typeface="Times New Roman" panose="02020603050405020304" pitchFamily="18" charset="0"/>
                <a:ea typeface="Times New Roman" panose="02020603050405020304" pitchFamily="18" charset="0"/>
              </a:endParaRPr>
            </a:p>
          </p:txBody>
        </p:sp>
        <p:grpSp>
          <p:nvGrpSpPr>
            <p:cNvPr id="31" name="Group 220">
              <a:extLst>
                <a:ext uri="{FF2B5EF4-FFF2-40B4-BE49-F238E27FC236}">
                  <a16:creationId xmlns:a16="http://schemas.microsoft.com/office/drawing/2014/main" id="{44295171-7A87-4B1E-AC49-2522F7FCCD8F}"/>
                </a:ext>
              </a:extLst>
            </p:cNvPr>
            <p:cNvGrpSpPr/>
            <p:nvPr/>
          </p:nvGrpSpPr>
          <p:grpSpPr>
            <a:xfrm>
              <a:off x="1301121" y="-871506"/>
              <a:ext cx="6617333" cy="3875566"/>
              <a:chOff x="1301204" y="-871509"/>
              <a:chExt cx="6617748" cy="3875581"/>
            </a:xfrm>
          </p:grpSpPr>
          <p:sp>
            <p:nvSpPr>
              <p:cNvPr id="32" name="Rectangle 221">
                <a:extLst>
                  <a:ext uri="{FF2B5EF4-FFF2-40B4-BE49-F238E27FC236}">
                    <a16:creationId xmlns:a16="http://schemas.microsoft.com/office/drawing/2014/main" id="{EE1782DA-535A-4E2C-8F71-A6490C90A11F}"/>
                  </a:ext>
                </a:extLst>
              </p:cNvPr>
              <p:cNvSpPr/>
              <p:nvPr/>
            </p:nvSpPr>
            <p:spPr>
              <a:xfrm>
                <a:off x="1301204" y="-871509"/>
                <a:ext cx="1839603" cy="602302"/>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solidFill>
                    <a:effectLst/>
                    <a:ea typeface="Times New Roman" panose="02020603050405020304" pitchFamily="18" charset="0"/>
                  </a:rPr>
                  <a:t>PHS sector – services provided in the households</a:t>
                </a:r>
                <a:endParaRPr lang="en-GB" sz="1600" dirty="0">
                  <a:solidFill>
                    <a:schemeClr val="tx1"/>
                  </a:solidFill>
                  <a:effectLst/>
                  <a:latin typeface="Times New Roman" panose="02020603050405020304" pitchFamily="18" charset="0"/>
                  <a:ea typeface="Times New Roman" panose="02020603050405020304" pitchFamily="18" charset="0"/>
                </a:endParaRPr>
              </a:p>
            </p:txBody>
          </p:sp>
          <p:grpSp>
            <p:nvGrpSpPr>
              <p:cNvPr id="33" name="Group 222">
                <a:extLst>
                  <a:ext uri="{FF2B5EF4-FFF2-40B4-BE49-F238E27FC236}">
                    <a16:creationId xmlns:a16="http://schemas.microsoft.com/office/drawing/2014/main" id="{55465577-C567-4CBF-9921-7F0F0226812B}"/>
                  </a:ext>
                </a:extLst>
              </p:cNvPr>
              <p:cNvGrpSpPr/>
              <p:nvPr/>
            </p:nvGrpSpPr>
            <p:grpSpPr>
              <a:xfrm>
                <a:off x="2603880" y="-710988"/>
                <a:ext cx="5315072" cy="3715060"/>
                <a:chOff x="2603880" y="-916728"/>
                <a:chExt cx="5315072" cy="3715060"/>
              </a:xfrm>
            </p:grpSpPr>
            <p:sp>
              <p:nvSpPr>
                <p:cNvPr id="35" name="Oval 223">
                  <a:extLst>
                    <a:ext uri="{FF2B5EF4-FFF2-40B4-BE49-F238E27FC236}">
                      <a16:creationId xmlns:a16="http://schemas.microsoft.com/office/drawing/2014/main" id="{8F317D5E-0AB3-48E3-948B-897C182C1BFE}"/>
                    </a:ext>
                  </a:extLst>
                </p:cNvPr>
                <p:cNvSpPr/>
                <p:nvPr/>
              </p:nvSpPr>
              <p:spPr>
                <a:xfrm rot="5400000">
                  <a:off x="3435207" y="-1748055"/>
                  <a:ext cx="1675136" cy="333778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6" name="Oval 224">
                  <a:extLst>
                    <a:ext uri="{FF2B5EF4-FFF2-40B4-BE49-F238E27FC236}">
                      <a16:creationId xmlns:a16="http://schemas.microsoft.com/office/drawing/2014/main" id="{2C2AD11F-AF59-41DF-90A2-5D1190CB9E5F}"/>
                    </a:ext>
                  </a:extLst>
                </p:cNvPr>
                <p:cNvSpPr/>
                <p:nvPr/>
              </p:nvSpPr>
              <p:spPr>
                <a:xfrm rot="5400000">
                  <a:off x="3794257" y="-1326362"/>
                  <a:ext cx="2957437" cy="5291952"/>
                </a:xfrm>
                <a:prstGeom prst="ellipse">
                  <a:avLst/>
                </a:prstGeom>
                <a:noFill/>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grpSp>
      </p:grpSp>
      <p:sp>
        <p:nvSpPr>
          <p:cNvPr id="23" name="Rectangle 228">
            <a:extLst>
              <a:ext uri="{FF2B5EF4-FFF2-40B4-BE49-F238E27FC236}">
                <a16:creationId xmlns:a16="http://schemas.microsoft.com/office/drawing/2014/main" id="{978EE093-CCDF-43F1-AADF-9D8B576DC184}"/>
              </a:ext>
            </a:extLst>
          </p:cNvPr>
          <p:cNvSpPr>
            <a:spLocks noChangeArrowheads="1"/>
          </p:cNvSpPr>
          <p:nvPr/>
        </p:nvSpPr>
        <p:spPr bwMode="auto">
          <a:xfrm>
            <a:off x="5752494" y="2123624"/>
            <a:ext cx="1050911" cy="55757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en-US"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Non-care</a:t>
            </a:r>
            <a:endParaRPr kumimoji="0" lang="en-GB" altLang="en-US" sz="1600" b="0" i="0" u="none" strike="noStrike" cap="none" normalizeH="0" baseline="0" dirty="0">
              <a:ln>
                <a:noFill/>
              </a:ln>
              <a:solidFill>
                <a:schemeClr val="tx1"/>
              </a:solidFill>
              <a:effectLst/>
            </a:endParaRPr>
          </a:p>
        </p:txBody>
      </p:sp>
      <p:sp>
        <p:nvSpPr>
          <p:cNvPr id="37" name="Rectangle 39">
            <a:extLst>
              <a:ext uri="{FF2B5EF4-FFF2-40B4-BE49-F238E27FC236}">
                <a16:creationId xmlns:a16="http://schemas.microsoft.com/office/drawing/2014/main" id="{7F5703B1-24E3-4408-91C9-BBE8B945EEA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46">
            <a:extLst>
              <a:ext uri="{FF2B5EF4-FFF2-40B4-BE49-F238E27FC236}">
                <a16:creationId xmlns:a16="http://schemas.microsoft.com/office/drawing/2014/main" id="{C4117F31-5B34-40FF-BF8E-6E5C509E91BD}"/>
              </a:ext>
            </a:extLst>
          </p:cNvPr>
          <p:cNvSpPr>
            <a:spLocks noChangeArrowheads="1"/>
          </p:cNvSpPr>
          <p:nvPr/>
        </p:nvSpPr>
        <p:spPr bwMode="auto">
          <a:xfrm>
            <a:off x="528506" y="1379093"/>
            <a:ext cx="114453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1" u="none" strike="noStrike" cap="none" normalizeH="0" baseline="0" dirty="0">
              <a:ln>
                <a:noFill/>
              </a:ln>
              <a:solidFill>
                <a:srgbClr val="44546A"/>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900" b="0" i="1" u="none" strike="noStrike" cap="none" normalizeH="0" baseline="0" dirty="0">
                <a:ln>
                  <a:noFill/>
                </a:ln>
                <a:solidFill>
                  <a:srgbClr val="44546A"/>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9" name="Obdélník 38">
            <a:extLst>
              <a:ext uri="{FF2B5EF4-FFF2-40B4-BE49-F238E27FC236}">
                <a16:creationId xmlns:a16="http://schemas.microsoft.com/office/drawing/2014/main" id="{5A22DDF8-0332-4404-B2E3-5C616E275D0F}"/>
              </a:ext>
            </a:extLst>
          </p:cNvPr>
          <p:cNvSpPr/>
          <p:nvPr/>
        </p:nvSpPr>
        <p:spPr>
          <a:xfrm>
            <a:off x="2451337" y="3779173"/>
            <a:ext cx="1205867" cy="11705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400" dirty="0">
                <a:solidFill>
                  <a:schemeClr val="tx1"/>
                </a:solidFill>
              </a:rPr>
              <a:t>Public and non public </a:t>
            </a:r>
            <a:r>
              <a:rPr lang="cs-CZ" sz="1400" dirty="0" err="1">
                <a:solidFill>
                  <a:schemeClr val="tx1"/>
                </a:solidFill>
              </a:rPr>
              <a:t>providers</a:t>
            </a:r>
            <a:r>
              <a:rPr lang="cs-CZ" sz="1400" dirty="0">
                <a:solidFill>
                  <a:schemeClr val="tx1"/>
                </a:solidFill>
              </a:rPr>
              <a:t>  </a:t>
            </a:r>
            <a:endParaRPr lang="en-US" sz="1400" dirty="0">
              <a:solidFill>
                <a:schemeClr val="tx1"/>
              </a:solidFill>
            </a:endParaRPr>
          </a:p>
        </p:txBody>
      </p:sp>
      <p:sp>
        <p:nvSpPr>
          <p:cNvPr id="40" name="Obdélník: se zakulacenými rohy 39">
            <a:extLst>
              <a:ext uri="{FF2B5EF4-FFF2-40B4-BE49-F238E27FC236}">
                <a16:creationId xmlns:a16="http://schemas.microsoft.com/office/drawing/2014/main" id="{B5B17C60-55C7-4F3F-978C-C3ED5D874D2D}"/>
              </a:ext>
            </a:extLst>
          </p:cNvPr>
          <p:cNvSpPr/>
          <p:nvPr/>
        </p:nvSpPr>
        <p:spPr>
          <a:xfrm>
            <a:off x="4005348" y="2483719"/>
            <a:ext cx="1292428" cy="77077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cs-CZ" sz="1600" dirty="0">
                <a:ln w="0"/>
                <a:solidFill>
                  <a:schemeClr val="tx1"/>
                </a:solidFill>
                <a:latin typeface="Calibri" panose="020F0502020204030204" pitchFamily="34" charset="0"/>
                <a:cs typeface="Calibri" panose="020F0502020204030204" pitchFamily="34" charset="0"/>
              </a:rPr>
              <a:t>Care</a:t>
            </a:r>
            <a:endParaRPr lang="en-US" sz="1600" dirty="0">
              <a:solidFill>
                <a:schemeClr val="tx1"/>
              </a:solidFill>
              <a:latin typeface="Calibri" panose="020F0502020204030204" pitchFamily="34" charset="0"/>
              <a:cs typeface="Calibri" panose="020F0502020204030204" pitchFamily="34" charset="0"/>
            </a:endParaRPr>
          </a:p>
        </p:txBody>
      </p:sp>
      <p:sp>
        <p:nvSpPr>
          <p:cNvPr id="44" name="Obdélník: se zakulacenými rohy 43">
            <a:extLst>
              <a:ext uri="{FF2B5EF4-FFF2-40B4-BE49-F238E27FC236}">
                <a16:creationId xmlns:a16="http://schemas.microsoft.com/office/drawing/2014/main" id="{CDA9D2C4-5375-4D20-856C-0346DFF815DA}"/>
              </a:ext>
            </a:extLst>
          </p:cNvPr>
          <p:cNvSpPr/>
          <p:nvPr/>
        </p:nvSpPr>
        <p:spPr>
          <a:xfrm>
            <a:off x="4604278" y="1736140"/>
            <a:ext cx="1111444" cy="3228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1200" dirty="0">
                <a:solidFill>
                  <a:schemeClr val="tx1"/>
                </a:solidFill>
              </a:rPr>
              <a:t>Informal care</a:t>
            </a:r>
            <a:endParaRPr lang="en-US" sz="1200" dirty="0">
              <a:solidFill>
                <a:schemeClr val="tx1"/>
              </a:solidFill>
            </a:endParaRPr>
          </a:p>
        </p:txBody>
      </p:sp>
      <p:sp>
        <p:nvSpPr>
          <p:cNvPr id="9" name="Obdélník: se zakulacenými rohy 8">
            <a:extLst>
              <a:ext uri="{FF2B5EF4-FFF2-40B4-BE49-F238E27FC236}">
                <a16:creationId xmlns:a16="http://schemas.microsoft.com/office/drawing/2014/main" id="{479E686B-E0E3-42F4-BA00-8E3EBB072A9A}"/>
              </a:ext>
            </a:extLst>
          </p:cNvPr>
          <p:cNvSpPr/>
          <p:nvPr/>
        </p:nvSpPr>
        <p:spPr>
          <a:xfrm>
            <a:off x="6277950" y="5675650"/>
            <a:ext cx="1377028" cy="56259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400" dirty="0">
                <a:ln w="0"/>
                <a:solidFill>
                  <a:schemeClr val="tx1"/>
                </a:solidFill>
              </a:rPr>
              <a:t>Institutions</a:t>
            </a:r>
            <a:endParaRPr lang="en-US" sz="1400" dirty="0">
              <a:ln w="0"/>
              <a:solidFill>
                <a:schemeClr val="tx1"/>
              </a:solidFill>
            </a:endParaRPr>
          </a:p>
        </p:txBody>
      </p:sp>
      <p:cxnSp>
        <p:nvCxnSpPr>
          <p:cNvPr id="11" name="Přímá spojnice se šipkou 10">
            <a:extLst>
              <a:ext uri="{FF2B5EF4-FFF2-40B4-BE49-F238E27FC236}">
                <a16:creationId xmlns:a16="http://schemas.microsoft.com/office/drawing/2014/main" id="{2B32F480-15E8-4274-AC53-A04B4307E4A2}"/>
              </a:ext>
            </a:extLst>
          </p:cNvPr>
          <p:cNvCxnSpPr>
            <a:cxnSpLocks/>
          </p:cNvCxnSpPr>
          <p:nvPr/>
        </p:nvCxnSpPr>
        <p:spPr>
          <a:xfrm flipH="1" flipV="1">
            <a:off x="5172522" y="4586696"/>
            <a:ext cx="1552447" cy="106859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Přímá spojnice se šipkou 12">
            <a:extLst>
              <a:ext uri="{FF2B5EF4-FFF2-40B4-BE49-F238E27FC236}">
                <a16:creationId xmlns:a16="http://schemas.microsoft.com/office/drawing/2014/main" id="{FF1FD263-AC43-4EC5-A7BC-D80151D80847}"/>
              </a:ext>
            </a:extLst>
          </p:cNvPr>
          <p:cNvCxnSpPr>
            <a:cxnSpLocks/>
          </p:cNvCxnSpPr>
          <p:nvPr/>
        </p:nvCxnSpPr>
        <p:spPr>
          <a:xfrm flipV="1">
            <a:off x="7244080" y="4832371"/>
            <a:ext cx="1033902" cy="82291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Přímá spojnice se šipkou 7">
            <a:extLst>
              <a:ext uri="{FF2B5EF4-FFF2-40B4-BE49-F238E27FC236}">
                <a16:creationId xmlns:a16="http://schemas.microsoft.com/office/drawing/2014/main" id="{50E4D8F8-EB7E-466F-84B4-76C4525703F5}"/>
              </a:ext>
            </a:extLst>
          </p:cNvPr>
          <p:cNvCxnSpPr>
            <a:cxnSpLocks/>
          </p:cNvCxnSpPr>
          <p:nvPr/>
        </p:nvCxnSpPr>
        <p:spPr>
          <a:xfrm flipV="1">
            <a:off x="4617032" y="3275818"/>
            <a:ext cx="262748" cy="89639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2" name="Přímá spojnice se šipkou 11">
            <a:extLst>
              <a:ext uri="{FF2B5EF4-FFF2-40B4-BE49-F238E27FC236}">
                <a16:creationId xmlns:a16="http://schemas.microsoft.com/office/drawing/2014/main" id="{CEBC70C4-6E1F-4AB6-B29F-F9DACA691AC6}"/>
              </a:ext>
            </a:extLst>
          </p:cNvPr>
          <p:cNvCxnSpPr/>
          <p:nvPr/>
        </p:nvCxnSpPr>
        <p:spPr>
          <a:xfrm flipH="1" flipV="1">
            <a:off x="6398475" y="2849178"/>
            <a:ext cx="2153479" cy="16240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Přímá spojnice se šipkou 14">
            <a:extLst>
              <a:ext uri="{FF2B5EF4-FFF2-40B4-BE49-F238E27FC236}">
                <a16:creationId xmlns:a16="http://schemas.microsoft.com/office/drawing/2014/main" id="{F2E290AF-CE1C-4732-8973-18F4B82728DD}"/>
              </a:ext>
            </a:extLst>
          </p:cNvPr>
          <p:cNvCxnSpPr>
            <a:cxnSpLocks/>
          </p:cNvCxnSpPr>
          <p:nvPr/>
        </p:nvCxnSpPr>
        <p:spPr>
          <a:xfrm flipH="1" flipV="1">
            <a:off x="5195617" y="3261460"/>
            <a:ext cx="2973023" cy="12117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 name="Ovál 4">
            <a:extLst>
              <a:ext uri="{FF2B5EF4-FFF2-40B4-BE49-F238E27FC236}">
                <a16:creationId xmlns:a16="http://schemas.microsoft.com/office/drawing/2014/main" id="{7F6C05B9-5E6C-46AC-9BEB-E930FC997D4F}"/>
              </a:ext>
            </a:extLst>
          </p:cNvPr>
          <p:cNvSpPr/>
          <p:nvPr/>
        </p:nvSpPr>
        <p:spPr>
          <a:xfrm>
            <a:off x="6307778" y="1122597"/>
            <a:ext cx="2567247" cy="994059"/>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cs-CZ" sz="1200" dirty="0">
                <a:solidFill>
                  <a:schemeClr val="tx1"/>
                </a:solidFill>
              </a:rPr>
              <a:t>Undeclared work</a:t>
            </a:r>
            <a:endParaRPr lang="en-US" sz="1200" dirty="0">
              <a:solidFill>
                <a:schemeClr val="tx1"/>
              </a:solidFill>
            </a:endParaRPr>
          </a:p>
        </p:txBody>
      </p:sp>
      <p:sp>
        <p:nvSpPr>
          <p:cNvPr id="14" name="Obdélník: se zakulacenými rohy 13">
            <a:extLst>
              <a:ext uri="{FF2B5EF4-FFF2-40B4-BE49-F238E27FC236}">
                <a16:creationId xmlns:a16="http://schemas.microsoft.com/office/drawing/2014/main" id="{6196A585-47E9-4241-9D24-97C619948FB3}"/>
              </a:ext>
            </a:extLst>
          </p:cNvPr>
          <p:cNvSpPr/>
          <p:nvPr/>
        </p:nvSpPr>
        <p:spPr>
          <a:xfrm>
            <a:off x="6251196" y="4384442"/>
            <a:ext cx="1403782" cy="4479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cs-CZ" sz="1200" dirty="0"/>
              <a:t>Childcare (kindergartens)</a:t>
            </a:r>
            <a:endParaRPr lang="en-US" sz="1200" dirty="0"/>
          </a:p>
        </p:txBody>
      </p:sp>
      <p:cxnSp>
        <p:nvCxnSpPr>
          <p:cNvPr id="17" name="Přímá spojnice se šipkou 16">
            <a:extLst>
              <a:ext uri="{FF2B5EF4-FFF2-40B4-BE49-F238E27FC236}">
                <a16:creationId xmlns:a16="http://schemas.microsoft.com/office/drawing/2014/main" id="{A8DF51B1-3401-4B15-AB13-4DD54644CE57}"/>
              </a:ext>
            </a:extLst>
          </p:cNvPr>
          <p:cNvCxnSpPr>
            <a:cxnSpLocks/>
          </p:cNvCxnSpPr>
          <p:nvPr/>
        </p:nvCxnSpPr>
        <p:spPr>
          <a:xfrm flipH="1" flipV="1">
            <a:off x="6953087" y="4832370"/>
            <a:ext cx="13377" cy="84328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 name="BlokTextu 5">
            <a:extLst>
              <a:ext uri="{FF2B5EF4-FFF2-40B4-BE49-F238E27FC236}">
                <a16:creationId xmlns:a16="http://schemas.microsoft.com/office/drawing/2014/main" id="{A20F23A7-CE5C-739F-3B68-B5E15C6EB79D}"/>
              </a:ext>
            </a:extLst>
          </p:cNvPr>
          <p:cNvSpPr txBox="1"/>
          <p:nvPr/>
        </p:nvSpPr>
        <p:spPr>
          <a:xfrm>
            <a:off x="68565" y="4417078"/>
            <a:ext cx="1811168" cy="2292935"/>
          </a:xfrm>
          <a:prstGeom prst="rect">
            <a:avLst/>
          </a:prstGeom>
          <a:noFill/>
        </p:spPr>
        <p:txBody>
          <a:bodyPr wrap="square">
            <a:spAutoFit/>
          </a:bodyPr>
          <a:lstStyle/>
          <a:p>
            <a:r>
              <a:rPr lang="sk-SK" sz="1100" i="1" dirty="0" err="1"/>
              <a:t>Modified</a:t>
            </a:r>
            <a:r>
              <a:rPr lang="sk-SK" sz="1100" i="1" dirty="0"/>
              <a:t>  - </a:t>
            </a:r>
            <a:r>
              <a:rPr lang="sk-SK" sz="1100" i="1" dirty="0" err="1"/>
              <a:t>Guzi</a:t>
            </a:r>
            <a:r>
              <a:rPr lang="sk-SK" sz="1100" i="1" dirty="0"/>
              <a:t>, Holubová, Kahancová, Kahanec, Martišková, Radvanský, </a:t>
            </a:r>
            <a:r>
              <a:rPr lang="sk-SK" sz="1100" i="1" dirty="0" err="1"/>
              <a:t>Bors</a:t>
            </a:r>
            <a:r>
              <a:rPr lang="sk-SK" sz="1100" i="1" dirty="0"/>
              <a:t>, </a:t>
            </a:r>
            <a:r>
              <a:rPr lang="sk-SK" sz="1100" i="1" dirty="0" err="1"/>
              <a:t>Schonenberg</a:t>
            </a:r>
            <a:r>
              <a:rPr lang="sk-SK" sz="1100" i="1" dirty="0"/>
              <a:t> (2022) </a:t>
            </a:r>
            <a:r>
              <a:rPr lang="sk-SK" sz="1100" i="1" dirty="0" err="1"/>
              <a:t>Tackling</a:t>
            </a:r>
            <a:r>
              <a:rPr lang="sk-SK" sz="1100" i="1" dirty="0"/>
              <a:t> </a:t>
            </a:r>
            <a:r>
              <a:rPr lang="sk-SK" sz="1100" i="1" dirty="0" err="1"/>
              <a:t>undeclared</a:t>
            </a:r>
            <a:r>
              <a:rPr lang="sk-SK" sz="1100" i="1" dirty="0"/>
              <a:t> </a:t>
            </a:r>
            <a:r>
              <a:rPr lang="sk-SK" sz="1100" i="1" dirty="0" err="1"/>
              <a:t>work</a:t>
            </a:r>
            <a:r>
              <a:rPr lang="sk-SK" sz="1100" i="1" dirty="0"/>
              <a:t> in </a:t>
            </a:r>
            <a:r>
              <a:rPr lang="sk-SK" sz="1100" i="1" dirty="0" err="1"/>
              <a:t>the</a:t>
            </a:r>
            <a:r>
              <a:rPr lang="sk-SK" sz="1100" i="1" dirty="0"/>
              <a:t> </a:t>
            </a:r>
            <a:r>
              <a:rPr lang="sk-SK" sz="1100" i="1" dirty="0" err="1"/>
              <a:t>personal</a:t>
            </a:r>
            <a:r>
              <a:rPr lang="sk-SK" sz="1100" i="1" dirty="0"/>
              <a:t> and </a:t>
            </a:r>
            <a:r>
              <a:rPr lang="sk-SK" sz="1100" i="1" dirty="0" err="1"/>
              <a:t>household</a:t>
            </a:r>
            <a:r>
              <a:rPr lang="sk-SK" sz="1100" i="1" dirty="0"/>
              <a:t> </a:t>
            </a:r>
            <a:r>
              <a:rPr lang="sk-SK" sz="1100" i="1" dirty="0" err="1"/>
              <a:t>services</a:t>
            </a:r>
            <a:r>
              <a:rPr lang="sk-SK" sz="1100" i="1" dirty="0"/>
              <a:t> </a:t>
            </a:r>
            <a:r>
              <a:rPr lang="sk-SK" sz="1100" i="1" dirty="0" err="1"/>
              <a:t>sector</a:t>
            </a:r>
            <a:r>
              <a:rPr lang="sk-SK" sz="1100" i="1" dirty="0"/>
              <a:t>. ELA. At: </a:t>
            </a:r>
            <a:r>
              <a:rPr lang="sk-SK" sz="1100" i="1" dirty="0">
                <a:hlinkClick r:id="rId3"/>
              </a:rPr>
              <a:t>https://www.ela.europa.eu/sites/default/files/2022-03/UDW_Study_report_on_PHS_2022.pdf</a:t>
            </a:r>
            <a:r>
              <a:rPr lang="sk-SK" sz="1100" i="1" dirty="0"/>
              <a:t> </a:t>
            </a:r>
            <a:endParaRPr lang="sk-SK" sz="1100" i="1" dirty="0">
              <a:effectLst/>
            </a:endParaRPr>
          </a:p>
        </p:txBody>
      </p:sp>
      <p:sp>
        <p:nvSpPr>
          <p:cNvPr id="7" name="BlokTextu 6">
            <a:extLst>
              <a:ext uri="{FF2B5EF4-FFF2-40B4-BE49-F238E27FC236}">
                <a16:creationId xmlns:a16="http://schemas.microsoft.com/office/drawing/2014/main" id="{146783B5-460A-002F-FCC0-A4F500EF83B7}"/>
              </a:ext>
            </a:extLst>
          </p:cNvPr>
          <p:cNvSpPr txBox="1"/>
          <p:nvPr/>
        </p:nvSpPr>
        <p:spPr>
          <a:xfrm>
            <a:off x="433352" y="1897575"/>
            <a:ext cx="1664119" cy="1600438"/>
          </a:xfrm>
          <a:prstGeom prst="rect">
            <a:avLst/>
          </a:prstGeom>
          <a:noFill/>
        </p:spPr>
        <p:txBody>
          <a:bodyPr wrap="square" rtlCol="0">
            <a:spAutoFit/>
          </a:bodyPr>
          <a:lstStyle/>
          <a:p>
            <a:r>
              <a:rPr lang="en-GB" sz="1400" dirty="0">
                <a:solidFill>
                  <a:srgbClr val="FF0000"/>
                </a:solidFill>
              </a:rPr>
              <a:t>Task: to develop an overall scheme for the project, but partners might modify based on their country specificities</a:t>
            </a:r>
          </a:p>
        </p:txBody>
      </p:sp>
    </p:spTree>
    <p:extLst>
      <p:ext uri="{BB962C8B-B14F-4D97-AF65-F5344CB8AC3E}">
        <p14:creationId xmlns:p14="http://schemas.microsoft.com/office/powerpoint/2010/main" val="424192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BBBE-8430-4E1B-842C-BF7682DB31DC}"/>
              </a:ext>
            </a:extLst>
          </p:cNvPr>
          <p:cNvSpPr>
            <a:spLocks noGrp="1"/>
          </p:cNvSpPr>
          <p:nvPr>
            <p:ph type="title"/>
          </p:nvPr>
        </p:nvSpPr>
        <p:spPr/>
        <p:txBody>
          <a:bodyPr/>
          <a:lstStyle/>
          <a:p>
            <a:pPr algn="just"/>
            <a:r>
              <a:rPr lang="sk-SK" sz="3200" dirty="0">
                <a:solidFill>
                  <a:srgbClr val="941100"/>
                </a:solidFill>
              </a:rPr>
              <a:t> </a:t>
            </a:r>
            <a:r>
              <a:rPr lang="sk-SK" sz="3200" dirty="0" err="1">
                <a:solidFill>
                  <a:srgbClr val="941100"/>
                </a:solidFill>
              </a:rPr>
              <a:t>Data</a:t>
            </a:r>
            <a:r>
              <a:rPr lang="sk-SK" sz="3200" dirty="0">
                <a:solidFill>
                  <a:srgbClr val="941100"/>
                </a:solidFill>
              </a:rPr>
              <a:t> and </a:t>
            </a:r>
            <a:r>
              <a:rPr lang="sk-SK" sz="3200" dirty="0" err="1">
                <a:solidFill>
                  <a:srgbClr val="941100"/>
                </a:solidFill>
              </a:rPr>
              <a:t>measurement</a:t>
            </a:r>
            <a:r>
              <a:rPr lang="sk-SK" sz="3200" dirty="0">
                <a:solidFill>
                  <a:srgbClr val="941100"/>
                </a:solidFill>
              </a:rPr>
              <a:t>  - </a:t>
            </a:r>
            <a:r>
              <a:rPr lang="sk-SK" sz="3200" dirty="0" err="1">
                <a:solidFill>
                  <a:srgbClr val="941100"/>
                </a:solidFill>
              </a:rPr>
              <a:t>following</a:t>
            </a:r>
            <a:r>
              <a:rPr lang="sk-SK" sz="3200" dirty="0">
                <a:solidFill>
                  <a:srgbClr val="941100"/>
                </a:solidFill>
              </a:rPr>
              <a:t> </a:t>
            </a:r>
            <a:r>
              <a:rPr lang="sk-SK" sz="3200" dirty="0" err="1">
                <a:solidFill>
                  <a:srgbClr val="941100"/>
                </a:solidFill>
              </a:rPr>
              <a:t>the</a:t>
            </a:r>
            <a:r>
              <a:rPr lang="sk-SK" sz="3200" dirty="0">
                <a:solidFill>
                  <a:srgbClr val="941100"/>
                </a:solidFill>
              </a:rPr>
              <a:t> </a:t>
            </a:r>
            <a:r>
              <a:rPr lang="sk-SK" sz="3200" dirty="0" err="1">
                <a:solidFill>
                  <a:srgbClr val="941100"/>
                </a:solidFill>
              </a:rPr>
              <a:t>scope</a:t>
            </a:r>
            <a:r>
              <a:rPr lang="sk-SK" sz="3200" dirty="0">
                <a:solidFill>
                  <a:srgbClr val="941100"/>
                </a:solidFill>
              </a:rPr>
              <a:t> (?)</a:t>
            </a:r>
          </a:p>
        </p:txBody>
      </p:sp>
      <p:sp>
        <p:nvSpPr>
          <p:cNvPr id="3" name="Content Placeholder 2">
            <a:extLst>
              <a:ext uri="{FF2B5EF4-FFF2-40B4-BE49-F238E27FC236}">
                <a16:creationId xmlns:a16="http://schemas.microsoft.com/office/drawing/2014/main" id="{421EA9F4-BAD4-4783-9FAD-E7A671353F27}"/>
              </a:ext>
            </a:extLst>
          </p:cNvPr>
          <p:cNvSpPr>
            <a:spLocks noGrp="1"/>
          </p:cNvSpPr>
          <p:nvPr>
            <p:ph idx="1"/>
          </p:nvPr>
        </p:nvSpPr>
        <p:spPr>
          <a:xfrm>
            <a:off x="520148" y="1706355"/>
            <a:ext cx="10515600" cy="4328685"/>
          </a:xfrm>
        </p:spPr>
        <p:txBody>
          <a:bodyPr>
            <a:normAutofit fontScale="70000" lnSpcReduction="20000"/>
          </a:bodyPr>
          <a:lstStyle/>
          <a:p>
            <a:pPr marL="0" indent="0" algn="just">
              <a:buNone/>
            </a:pPr>
            <a:r>
              <a:rPr lang="en-GB" sz="1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data available have its limitations and probably will not fully reflect perfectly the whole scope of the activities that we will include in the PHS scope – we need to make this transparent and admit the limitation when estimating the size . </a:t>
            </a:r>
            <a:endParaRPr lang="en-GB"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GB" sz="1800" b="1" dirty="0">
              <a:solidFill>
                <a:srgbClr val="94165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r>
              <a:rPr lang="en-GB" sz="1800" b="1" dirty="0">
                <a:solidFill>
                  <a:srgbClr val="941651"/>
                </a:solidFill>
                <a:effectLst/>
                <a:latin typeface="Arial" panose="020B0604020202020204" pitchFamily="34" charset="0"/>
                <a:ea typeface="Times New Roman" panose="02020603050405020304" pitchFamily="18" charset="0"/>
                <a:cs typeface="Times New Roman" panose="02020603050405020304" pitchFamily="18" charset="0"/>
              </a:rPr>
              <a:t>NACE  - the Statistical classification of economic activities</a:t>
            </a:r>
            <a:endParaRPr lang="sk-SK" sz="1800" b="1" dirty="0">
              <a:solidFill>
                <a:srgbClr val="94165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The narrow PHS definition includes NACE subsectors Q88 – Social work activities without accommodation and household employment defined as T97 – Activities of households as employers of domestic personnel.</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The broad PHS definition includes, in addition to the above, the S95 – Repair of computers and personal and household goods and S96 – Other personal service activities.</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Care activities in the PHS sector are defined within two categories in NACE: Q88 – Social work without accommodation mostly related to non-residential (long-term) care activities for dependent, disabled or elderly individuals and children (including nurseries); and partially (around a quarter) in T97 – Activities of households as employers of household personnel (e.g., cleaning, gardening, health-related personal care, child care etc.).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Guzi</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The household activities in T97 include direct household employment, while social care activities in Q88 cover both household employment and the provision of non-residential care by care institutions and organisations. Additionally, care activities in Q88 can be subdivided into supporting and long-term care activities.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Guzi</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Three NACE subsectors define the non-care activities in the PHS sector: S95 – Repair of computers and personal and household goods; S96 – Other personal service activities (e.g., hairdressers, nail bars)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Guzi</a:t>
            </a:r>
            <a:r>
              <a:rPr lang="en-GB" sz="1800" dirty="0">
                <a:effectLst/>
                <a:latin typeface="Arial" panose="020B0604020202020204" pitchFamily="34" charset="0"/>
                <a:ea typeface="Calibri" panose="020F0502020204030204" pitchFamily="34" charset="0"/>
                <a:cs typeface="Times New Roman" panose="02020603050405020304" pitchFamily="18" charset="0"/>
              </a:rPr>
              <a:t>, 2022)</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sk-SK" sz="2400" dirty="0"/>
          </a:p>
          <a:p>
            <a:pPr marL="0" indent="0">
              <a:lnSpc>
                <a:spcPct val="120000"/>
              </a:lnSpc>
              <a:buNone/>
            </a:pPr>
            <a:endParaRPr lang="sk-SK" sz="2400" dirty="0"/>
          </a:p>
        </p:txBody>
      </p:sp>
    </p:spTree>
    <p:extLst>
      <p:ext uri="{BB962C8B-B14F-4D97-AF65-F5344CB8AC3E}">
        <p14:creationId xmlns:p14="http://schemas.microsoft.com/office/powerpoint/2010/main" val="393527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BBBE-8430-4E1B-842C-BF7682DB31DC}"/>
              </a:ext>
            </a:extLst>
          </p:cNvPr>
          <p:cNvSpPr>
            <a:spLocks noGrp="1"/>
          </p:cNvSpPr>
          <p:nvPr>
            <p:ph type="title"/>
          </p:nvPr>
        </p:nvSpPr>
        <p:spPr/>
        <p:txBody>
          <a:bodyPr/>
          <a:lstStyle/>
          <a:p>
            <a:pPr algn="just"/>
            <a:r>
              <a:rPr lang="sk-SK" sz="3200" dirty="0">
                <a:solidFill>
                  <a:srgbClr val="941100"/>
                </a:solidFill>
              </a:rPr>
              <a:t> </a:t>
            </a:r>
            <a:r>
              <a:rPr lang="sk-SK" sz="3200" dirty="0" err="1">
                <a:solidFill>
                  <a:srgbClr val="941100"/>
                </a:solidFill>
              </a:rPr>
              <a:t>Data</a:t>
            </a:r>
            <a:r>
              <a:rPr lang="sk-SK" sz="3200" dirty="0">
                <a:solidFill>
                  <a:srgbClr val="941100"/>
                </a:solidFill>
              </a:rPr>
              <a:t> and </a:t>
            </a:r>
            <a:r>
              <a:rPr lang="sk-SK" sz="3200" dirty="0" err="1">
                <a:solidFill>
                  <a:srgbClr val="941100"/>
                </a:solidFill>
              </a:rPr>
              <a:t>measurement</a:t>
            </a:r>
            <a:r>
              <a:rPr lang="sk-SK" sz="3200" dirty="0">
                <a:solidFill>
                  <a:srgbClr val="941100"/>
                </a:solidFill>
              </a:rPr>
              <a:t>  - </a:t>
            </a:r>
            <a:r>
              <a:rPr lang="sk-SK" sz="3200" dirty="0" err="1">
                <a:solidFill>
                  <a:srgbClr val="941100"/>
                </a:solidFill>
              </a:rPr>
              <a:t>following</a:t>
            </a:r>
            <a:r>
              <a:rPr lang="sk-SK" sz="3200" dirty="0">
                <a:solidFill>
                  <a:srgbClr val="941100"/>
                </a:solidFill>
              </a:rPr>
              <a:t> </a:t>
            </a:r>
            <a:r>
              <a:rPr lang="sk-SK" sz="3200" dirty="0" err="1">
                <a:solidFill>
                  <a:srgbClr val="941100"/>
                </a:solidFill>
              </a:rPr>
              <a:t>the</a:t>
            </a:r>
            <a:r>
              <a:rPr lang="sk-SK" sz="3200" dirty="0">
                <a:solidFill>
                  <a:srgbClr val="941100"/>
                </a:solidFill>
              </a:rPr>
              <a:t> </a:t>
            </a:r>
            <a:r>
              <a:rPr lang="sk-SK" sz="3200" dirty="0" err="1">
                <a:solidFill>
                  <a:srgbClr val="941100"/>
                </a:solidFill>
              </a:rPr>
              <a:t>scope</a:t>
            </a:r>
            <a:r>
              <a:rPr lang="sk-SK" sz="3200" dirty="0">
                <a:solidFill>
                  <a:srgbClr val="941100"/>
                </a:solidFill>
              </a:rPr>
              <a:t> (?)</a:t>
            </a:r>
          </a:p>
        </p:txBody>
      </p:sp>
      <p:sp>
        <p:nvSpPr>
          <p:cNvPr id="3" name="Content Placeholder 2">
            <a:extLst>
              <a:ext uri="{FF2B5EF4-FFF2-40B4-BE49-F238E27FC236}">
                <a16:creationId xmlns:a16="http://schemas.microsoft.com/office/drawing/2014/main" id="{421EA9F4-BAD4-4783-9FAD-E7A671353F27}"/>
              </a:ext>
            </a:extLst>
          </p:cNvPr>
          <p:cNvSpPr>
            <a:spLocks noGrp="1"/>
          </p:cNvSpPr>
          <p:nvPr>
            <p:ph idx="1"/>
          </p:nvPr>
        </p:nvSpPr>
        <p:spPr>
          <a:xfrm>
            <a:off x="520148" y="1706355"/>
            <a:ext cx="10515600" cy="4328685"/>
          </a:xfrm>
        </p:spPr>
        <p:txBody>
          <a:bodyPr>
            <a:normAutofit fontScale="85000" lnSpcReduction="20000"/>
          </a:bodyPr>
          <a:lstStyle/>
          <a:p>
            <a:pPr marL="0" indent="0" algn="just">
              <a:buNone/>
            </a:pPr>
            <a:r>
              <a:rPr lang="en-GB"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ISCO  - the International standard classification of occupations</a:t>
            </a:r>
          </a:p>
          <a:p>
            <a:pPr marL="0" indent="0" algn="just">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To give a more accurate representation of employment in the PHS sector, we can also rely on the International standard classification of occupations (ISCO) to assess the number of jobs in the sector and workers’ profiles (Decker, Lebrun, 2018).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effectLst/>
                <a:latin typeface="Arial" panose="020B0604020202020204" pitchFamily="34" charset="0"/>
                <a:ea typeface="Calibri" panose="020F0502020204030204" pitchFamily="34" charset="0"/>
                <a:cs typeface="Times New Roman" panose="02020603050405020304" pitchFamily="18" charset="0"/>
              </a:rPr>
              <a:t>This occupational approach is not entirely satisfactory either as there is no perfect correspondence between the various PHS activities with the list of occupations. Still, it reveals to be closer to reality than NACE statistics. In this case, it is no longer the type of employment (direct employment model vs. provider employment model) which will be decisive but rather the occupation, whether it is a care-related or a household support-related job. In this case, three groups will be particularly important (Decker, Lebrun, 2018).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9111 of “domestic cleaners and helpers”. This group includes “domestic cleaners and helpers sweep, vacuum clean, wash and polish, take care of household linen, purchase household supplies, prepare food, serve meals and perform other domestic duties”.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5311 of “Child Care Workers” is defined as providing “care and supervision for children in residential homes and in before-school, after-school, vacation and day-care centres”.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Group 5322 of “home-based personal care workers” which are defined as providing “routine personal care and assistance with activities of daily living to persons who require such care due to effects of ageing, illness, injury, or other physical or mental conditions, in private homes and other independent residential settings”.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sk-SK" sz="2400" dirty="0"/>
          </a:p>
          <a:p>
            <a:pPr marL="0" indent="0">
              <a:lnSpc>
                <a:spcPct val="120000"/>
              </a:lnSpc>
              <a:buNone/>
            </a:pPr>
            <a:endParaRPr lang="sk-SK" sz="2400" dirty="0"/>
          </a:p>
        </p:txBody>
      </p:sp>
    </p:spTree>
    <p:extLst>
      <p:ext uri="{BB962C8B-B14F-4D97-AF65-F5344CB8AC3E}">
        <p14:creationId xmlns:p14="http://schemas.microsoft.com/office/powerpoint/2010/main" val="122718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64695" y="231428"/>
            <a:ext cx="10972800" cy="1143000"/>
          </a:xfrm>
        </p:spPr>
        <p:txBody>
          <a:bodyPr/>
          <a:lstStyle/>
          <a:p>
            <a:r>
              <a:rPr lang="sk-SK" dirty="0" err="1">
                <a:solidFill>
                  <a:srgbClr val="941100"/>
                </a:solidFill>
              </a:rPr>
              <a:t>Meeting</a:t>
            </a:r>
            <a:r>
              <a:rPr lang="sk-SK" dirty="0">
                <a:solidFill>
                  <a:srgbClr val="941100"/>
                </a:solidFill>
              </a:rPr>
              <a:t> agenda (?)  </a:t>
            </a:r>
          </a:p>
        </p:txBody>
      </p:sp>
      <p:sp>
        <p:nvSpPr>
          <p:cNvPr id="7" name="BlokTextu 6">
            <a:extLst>
              <a:ext uri="{FF2B5EF4-FFF2-40B4-BE49-F238E27FC236}">
                <a16:creationId xmlns:a16="http://schemas.microsoft.com/office/drawing/2014/main" id="{386FB132-5DE4-DADB-48E9-019490287ED1}"/>
              </a:ext>
            </a:extLst>
          </p:cNvPr>
          <p:cNvSpPr txBox="1"/>
          <p:nvPr/>
        </p:nvSpPr>
        <p:spPr>
          <a:xfrm>
            <a:off x="493295" y="1428750"/>
            <a:ext cx="11232817"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cs typeface="Arial"/>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State of play of the project  -  WP2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Literature review- discussion on the draft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Discussion on the draft analytical framework - </a:t>
            </a:r>
            <a:r>
              <a:rPr kumimoji="0" lang="en-GB" sz="2400" b="0" i="0" u="none" strike="noStrike" kern="1200" cap="none" spc="0" normalizeH="0" baseline="0" noProof="0" dirty="0">
                <a:ln>
                  <a:noFill/>
                </a:ln>
                <a:solidFill>
                  <a:srgbClr val="FF0000"/>
                </a:solidFill>
                <a:effectLst/>
                <a:uLnTx/>
                <a:uFillTx/>
                <a:latin typeface="Arial"/>
                <a:cs typeface="Arial"/>
              </a:rPr>
              <a:t>postponed</a:t>
            </a: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Structure of the survey(s) – discussion - </a:t>
            </a:r>
            <a:r>
              <a:rPr kumimoji="0" lang="en-GB" sz="2400" b="0" i="0" u="none" strike="noStrike" kern="1200" cap="none" spc="0" normalizeH="0" baseline="0" noProof="0" dirty="0">
                <a:ln>
                  <a:noFill/>
                </a:ln>
                <a:solidFill>
                  <a:srgbClr val="FF0000"/>
                </a:solidFill>
                <a:effectLst/>
                <a:uLnTx/>
                <a:uFillTx/>
                <a:latin typeface="Arial"/>
                <a:cs typeface="Arial"/>
              </a:rPr>
              <a:t>postponed</a:t>
            </a: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WP3 – role and responsibilities of EASPD and CUNI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cs typeface="Arial"/>
              </a:rPr>
              <a:t>Next steps and end of the meeting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srgbClr val="000000"/>
              </a:solidFill>
              <a:effectLst/>
              <a:uLnTx/>
              <a:uFillTx/>
              <a:latin typeface="ArialMT"/>
              <a:cs typeface="Arial"/>
            </a:endParaRPr>
          </a:p>
        </p:txBody>
      </p:sp>
    </p:spTree>
    <p:extLst>
      <p:ext uri="{BB962C8B-B14F-4D97-AF65-F5344CB8AC3E}">
        <p14:creationId xmlns:p14="http://schemas.microsoft.com/office/powerpoint/2010/main" val="31812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BBBE-8430-4E1B-842C-BF7682DB31DC}"/>
              </a:ext>
            </a:extLst>
          </p:cNvPr>
          <p:cNvSpPr>
            <a:spLocks noGrp="1"/>
          </p:cNvSpPr>
          <p:nvPr>
            <p:ph type="title"/>
          </p:nvPr>
        </p:nvSpPr>
        <p:spPr/>
        <p:txBody>
          <a:bodyPr/>
          <a:lstStyle/>
          <a:p>
            <a:pPr algn="just"/>
            <a:r>
              <a:rPr lang="sk-SK" sz="3200" dirty="0">
                <a:solidFill>
                  <a:srgbClr val="941100"/>
                </a:solidFill>
              </a:rPr>
              <a:t> </a:t>
            </a:r>
            <a:r>
              <a:rPr lang="sk-SK" sz="3200" dirty="0" err="1">
                <a:solidFill>
                  <a:srgbClr val="941100"/>
                </a:solidFill>
              </a:rPr>
              <a:t>Data</a:t>
            </a:r>
            <a:r>
              <a:rPr lang="sk-SK" sz="3200" dirty="0">
                <a:solidFill>
                  <a:srgbClr val="941100"/>
                </a:solidFill>
              </a:rPr>
              <a:t> and </a:t>
            </a:r>
            <a:r>
              <a:rPr lang="sk-SK" sz="3200" dirty="0" err="1">
                <a:solidFill>
                  <a:srgbClr val="941100"/>
                </a:solidFill>
              </a:rPr>
              <a:t>measurement</a:t>
            </a:r>
            <a:r>
              <a:rPr lang="sk-SK" sz="3200" dirty="0">
                <a:solidFill>
                  <a:srgbClr val="941100"/>
                </a:solidFill>
              </a:rPr>
              <a:t>  - </a:t>
            </a:r>
            <a:r>
              <a:rPr lang="sk-SK" sz="3200" dirty="0" err="1">
                <a:solidFill>
                  <a:srgbClr val="941100"/>
                </a:solidFill>
              </a:rPr>
              <a:t>following</a:t>
            </a:r>
            <a:r>
              <a:rPr lang="sk-SK" sz="3200" dirty="0">
                <a:solidFill>
                  <a:srgbClr val="941100"/>
                </a:solidFill>
              </a:rPr>
              <a:t> </a:t>
            </a:r>
            <a:r>
              <a:rPr lang="sk-SK" sz="3200" dirty="0" err="1">
                <a:solidFill>
                  <a:srgbClr val="941100"/>
                </a:solidFill>
              </a:rPr>
              <a:t>the</a:t>
            </a:r>
            <a:r>
              <a:rPr lang="sk-SK" sz="3200" dirty="0">
                <a:solidFill>
                  <a:srgbClr val="941100"/>
                </a:solidFill>
              </a:rPr>
              <a:t> </a:t>
            </a:r>
            <a:r>
              <a:rPr lang="sk-SK" sz="3200" dirty="0" err="1">
                <a:solidFill>
                  <a:srgbClr val="941100"/>
                </a:solidFill>
              </a:rPr>
              <a:t>scope</a:t>
            </a:r>
            <a:r>
              <a:rPr lang="sk-SK" sz="3200" dirty="0">
                <a:solidFill>
                  <a:srgbClr val="941100"/>
                </a:solidFill>
              </a:rPr>
              <a:t> (?)</a:t>
            </a:r>
          </a:p>
        </p:txBody>
      </p:sp>
      <p:sp>
        <p:nvSpPr>
          <p:cNvPr id="3" name="Content Placeholder 2">
            <a:extLst>
              <a:ext uri="{FF2B5EF4-FFF2-40B4-BE49-F238E27FC236}">
                <a16:creationId xmlns:a16="http://schemas.microsoft.com/office/drawing/2014/main" id="{421EA9F4-BAD4-4783-9FAD-E7A671353F27}"/>
              </a:ext>
            </a:extLst>
          </p:cNvPr>
          <p:cNvSpPr>
            <a:spLocks noGrp="1"/>
          </p:cNvSpPr>
          <p:nvPr>
            <p:ph idx="1"/>
          </p:nvPr>
        </p:nvSpPr>
        <p:spPr>
          <a:xfrm>
            <a:off x="520148" y="1530627"/>
            <a:ext cx="6705600" cy="4504414"/>
          </a:xfrm>
        </p:spPr>
        <p:txBody>
          <a:bodyPr>
            <a:normAutofit lnSpcReduction="10000"/>
          </a:bodyPr>
          <a:lstStyle/>
          <a:p>
            <a:pPr marL="0" indent="0" algn="just">
              <a:buNone/>
            </a:pPr>
            <a:r>
              <a:rPr lang="en-GB" sz="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ISCO  - the International standard classification </a:t>
            </a:r>
          </a:p>
          <a:p>
            <a:pPr marL="0" indent="0" algn="just">
              <a:buNone/>
            </a:pP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n-GB" sz="1200" b="1" dirty="0">
                <a:effectLst/>
                <a:latin typeface="Arial" panose="020B0604020202020204" pitchFamily="34" charset="0"/>
                <a:ea typeface="Calibri" panose="020F0502020204030204" pitchFamily="34" charset="0"/>
                <a:cs typeface="Times New Roman" panose="02020603050405020304" pitchFamily="18" charset="0"/>
              </a:rPr>
              <a:t> PHS occupations in the ISCO statistical nomenclature</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 Personal care workers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44958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531. Child Care Workers and Teachers’ Aides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5311. Child Care Workers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5312. Teacher’s Aides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44958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532. Personal Care Workers in Health Services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5321. Health Care Assistants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5322. Home-based Personal Care Workers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5329. Personal Care Workers in Health Services Not Elsewhere Classified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 Cleaners and Helpers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44958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911. Domestic, Hotel, and Office Cleaners and Helpers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9111. Domestic Cleaners and Helpers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9112. Cleaners and Helpers in Offices, Hotels and Other Establishments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44958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912. Vehicle, Window, Laundry and Other Hand Cleaning Workers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9121. Hand Launderers and Pressers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9122 Vehicle Cleaners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9123 Window Cleaners </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899160" algn="just"/>
            <a:r>
              <a:rPr lang="en-GB" sz="1200" dirty="0">
                <a:effectLst/>
                <a:latin typeface="Arial" panose="020B0604020202020204" pitchFamily="34" charset="0"/>
                <a:ea typeface="Calibri" panose="020F0502020204030204" pitchFamily="34" charset="0"/>
                <a:cs typeface="Times New Roman" panose="02020603050405020304" pitchFamily="18" charset="0"/>
              </a:rPr>
              <a:t>9129 Others Cleaning Workers.</a:t>
            </a:r>
            <a:endParaRPr lang="sk-SK"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20000"/>
              </a:lnSpc>
              <a:buNone/>
            </a:pPr>
            <a:endParaRPr lang="sk-SK" sz="1600" dirty="0"/>
          </a:p>
          <a:p>
            <a:pPr marL="0" indent="0">
              <a:lnSpc>
                <a:spcPct val="120000"/>
              </a:lnSpc>
              <a:buNone/>
            </a:pPr>
            <a:endParaRPr lang="sk-SK" sz="1600" dirty="0"/>
          </a:p>
        </p:txBody>
      </p:sp>
      <p:sp>
        <p:nvSpPr>
          <p:cNvPr id="5" name="BlokTextu 4">
            <a:extLst>
              <a:ext uri="{FF2B5EF4-FFF2-40B4-BE49-F238E27FC236}">
                <a16:creationId xmlns:a16="http://schemas.microsoft.com/office/drawing/2014/main" id="{C31CC7A9-155A-9466-C40F-70043ED6DC09}"/>
              </a:ext>
            </a:extLst>
          </p:cNvPr>
          <p:cNvSpPr txBox="1"/>
          <p:nvPr/>
        </p:nvSpPr>
        <p:spPr>
          <a:xfrm>
            <a:off x="6718851" y="1906441"/>
            <a:ext cx="4502427" cy="3046988"/>
          </a:xfrm>
          <a:prstGeom prst="rect">
            <a:avLst/>
          </a:prstGeom>
          <a:noFill/>
        </p:spPr>
        <p:txBody>
          <a:bodyPr wrap="square">
            <a:spAutoFit/>
          </a:bodyPr>
          <a:lstStyle/>
          <a:p>
            <a:r>
              <a:rPr lang="en-GB" dirty="0">
                <a:latin typeface="Arial" panose="020B0604020202020204" pitchFamily="34" charset="0"/>
                <a:ea typeface="Calibri" panose="020F0502020204030204" pitchFamily="34" charset="0"/>
                <a:cs typeface="Times New Roman" panose="02020603050405020304" pitchFamily="18" charset="0"/>
              </a:rPr>
              <a:t>T</a:t>
            </a:r>
            <a:r>
              <a:rPr lang="en-GB" sz="1800" dirty="0">
                <a:effectLst/>
                <a:latin typeface="Arial" panose="020B0604020202020204" pitchFamily="34" charset="0"/>
                <a:ea typeface="Calibri" panose="020F0502020204030204" pitchFamily="34" charset="0"/>
                <a:cs typeface="Times New Roman" panose="02020603050405020304" pitchFamily="18" charset="0"/>
              </a:rPr>
              <a:t>he use of "4-digit" data raises issues of sample size and collection and Eurostat data related to the ISCO classification are not available for all Member States and we have to rely on the broader category</a:t>
            </a:r>
          </a:p>
          <a:p>
            <a:endParaRPr lang="en-GB" dirty="0">
              <a:latin typeface="Arial" panose="020B0604020202020204" pitchFamily="34" charset="0"/>
              <a:cs typeface="Times New Roman" panose="02020603050405020304" pitchFamily="18" charset="0"/>
            </a:endParaRPr>
          </a:p>
          <a:p>
            <a:r>
              <a:rPr lang="en-GB" dirty="0">
                <a:effectLst/>
                <a:latin typeface="Arial" panose="020B0604020202020204" pitchFamily="34" charset="0"/>
                <a:cs typeface="Times New Roman" panose="02020603050405020304" pitchFamily="18" charset="0"/>
              </a:rPr>
              <a:t>Missing data substituted, </a:t>
            </a:r>
            <a:r>
              <a:rPr lang="en-GB" dirty="0" err="1">
                <a:effectLst/>
                <a:latin typeface="Arial" panose="020B0604020202020204" pitchFamily="34" charset="0"/>
                <a:cs typeface="Times New Roman" panose="02020603050405020304" pitchFamily="18" charset="0"/>
              </a:rPr>
              <a:t>e.g</a:t>
            </a:r>
            <a:r>
              <a:rPr lang="en-GB" dirty="0">
                <a:effectLst/>
                <a:latin typeface="Arial" panose="020B0604020202020204" pitchFamily="34" charset="0"/>
                <a:cs typeface="Times New Roman" panose="02020603050405020304" pitchFamily="18" charset="0"/>
              </a:rPr>
              <a:t>:  </a:t>
            </a:r>
          </a:p>
          <a:p>
            <a:r>
              <a:rPr lang="en-GB" sz="1600" dirty="0">
                <a:effectLst/>
                <a:latin typeface="Arial" panose="020B0604020202020204" pitchFamily="34" charset="0"/>
                <a:ea typeface="Calibri" panose="020F0502020204030204" pitchFamily="34" charset="0"/>
                <a:cs typeface="Times New Roman" panose="02020603050405020304" pitchFamily="18" charset="0"/>
              </a:rPr>
              <a:t>European Federation of Cleaning Industries (EFCI) - data representing the sub-category 9112 of “Cleaners and Helpers in Offices, Hotels and Other Establishments</a:t>
            </a:r>
            <a:r>
              <a:rPr lang="sk-SK" sz="1600" dirty="0">
                <a:effectLst/>
              </a:rPr>
              <a:t>  </a:t>
            </a:r>
            <a:endParaRPr lang="en-GB" sz="1600" dirty="0"/>
          </a:p>
        </p:txBody>
      </p:sp>
      <p:sp>
        <p:nvSpPr>
          <p:cNvPr id="7" name="BlokTextu 6">
            <a:extLst>
              <a:ext uri="{FF2B5EF4-FFF2-40B4-BE49-F238E27FC236}">
                <a16:creationId xmlns:a16="http://schemas.microsoft.com/office/drawing/2014/main" id="{CCAF3807-3C5B-FE13-7AB5-D3D6197E7B64}"/>
              </a:ext>
            </a:extLst>
          </p:cNvPr>
          <p:cNvSpPr txBox="1"/>
          <p:nvPr/>
        </p:nvSpPr>
        <p:spPr>
          <a:xfrm>
            <a:off x="2148094" y="6108345"/>
            <a:ext cx="6097656" cy="430887"/>
          </a:xfrm>
          <a:prstGeom prst="rect">
            <a:avLst/>
          </a:prstGeom>
          <a:noFill/>
        </p:spPr>
        <p:txBody>
          <a:bodyPr wrap="square">
            <a:spAutoFit/>
          </a:bodyPr>
          <a:lstStyle/>
          <a:p>
            <a:r>
              <a:rPr lang="en-GB" sz="1100" dirty="0">
                <a:effectLst/>
                <a:latin typeface="Arial" panose="020B0604020202020204" pitchFamily="34" charset="0"/>
                <a:ea typeface="Calibri" panose="020F0502020204030204" pitchFamily="34" charset="0"/>
                <a:cs typeface="Times New Roman" panose="02020603050405020304" pitchFamily="18" charset="0"/>
              </a:rPr>
              <a:t>(Decker, Lebrun, (2018)PHS monitor </a:t>
            </a: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http://www.efsi-europe.eu/fileadmin/MEDIA/publications/2018/PHS_Industry_monitor_April_2018.pdf</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sk-SK"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BlokTextu 3">
            <a:extLst>
              <a:ext uri="{FF2B5EF4-FFF2-40B4-BE49-F238E27FC236}">
                <a16:creationId xmlns:a16="http://schemas.microsoft.com/office/drawing/2014/main" id="{772BFD05-0F4A-545A-402B-E14CBF909A8B}"/>
              </a:ext>
            </a:extLst>
          </p:cNvPr>
          <p:cNvSpPr txBox="1"/>
          <p:nvPr/>
        </p:nvSpPr>
        <p:spPr>
          <a:xfrm>
            <a:off x="6372225" y="5026733"/>
            <a:ext cx="5388249" cy="1200329"/>
          </a:xfrm>
          <a:prstGeom prst="rect">
            <a:avLst/>
          </a:prstGeom>
          <a:noFill/>
        </p:spPr>
        <p:txBody>
          <a:bodyPr wrap="square" rtlCol="0">
            <a:spAutoFit/>
          </a:bodyPr>
          <a:lstStyle/>
          <a:p>
            <a:r>
              <a:rPr lang="en-GB" sz="1200" dirty="0">
                <a:solidFill>
                  <a:srgbClr val="FF0000"/>
                </a:solidFill>
              </a:rPr>
              <a:t>Partner from EE indicated microdata for EE - NACE for all companies and ISCO for all employees.</a:t>
            </a:r>
          </a:p>
          <a:p>
            <a:r>
              <a:rPr lang="en-GB" sz="1200" dirty="0">
                <a:solidFill>
                  <a:srgbClr val="FF0000"/>
                </a:solidFill>
              </a:rPr>
              <a:t>SI partner questioned some categories, as the services need to be provided in the household as the defining characteristics of the PHS) – to be verified if  all the categories comply with this criterion.</a:t>
            </a:r>
          </a:p>
          <a:p>
            <a:r>
              <a:rPr lang="en-GB" sz="1200" dirty="0">
                <a:solidFill>
                  <a:srgbClr val="FF0000"/>
                </a:solidFill>
              </a:rPr>
              <a:t>.</a:t>
            </a:r>
          </a:p>
        </p:txBody>
      </p:sp>
    </p:spTree>
    <p:extLst>
      <p:ext uri="{BB962C8B-B14F-4D97-AF65-F5344CB8AC3E}">
        <p14:creationId xmlns:p14="http://schemas.microsoft.com/office/powerpoint/2010/main" val="417991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BBBE-8430-4E1B-842C-BF7682DB31DC}"/>
              </a:ext>
            </a:extLst>
          </p:cNvPr>
          <p:cNvSpPr>
            <a:spLocks noGrp="1"/>
          </p:cNvSpPr>
          <p:nvPr>
            <p:ph type="title"/>
          </p:nvPr>
        </p:nvSpPr>
        <p:spPr/>
        <p:txBody>
          <a:bodyPr/>
          <a:lstStyle/>
          <a:p>
            <a:pPr algn="just"/>
            <a:r>
              <a:rPr lang="sk-SK" sz="3200" dirty="0">
                <a:solidFill>
                  <a:srgbClr val="941100"/>
                </a:solidFill>
              </a:rPr>
              <a:t> </a:t>
            </a:r>
            <a:r>
              <a:rPr lang="sk-SK" sz="3200" dirty="0" err="1">
                <a:solidFill>
                  <a:srgbClr val="941100"/>
                </a:solidFill>
              </a:rPr>
              <a:t>Issues</a:t>
            </a:r>
            <a:r>
              <a:rPr lang="sk-SK" sz="3200" dirty="0">
                <a:solidFill>
                  <a:srgbClr val="941100"/>
                </a:solidFill>
              </a:rPr>
              <a:t> </a:t>
            </a:r>
            <a:r>
              <a:rPr lang="sk-SK" sz="3200" dirty="0" err="1">
                <a:solidFill>
                  <a:srgbClr val="941100"/>
                </a:solidFill>
              </a:rPr>
              <a:t>for</a:t>
            </a:r>
            <a:r>
              <a:rPr lang="sk-SK" sz="3200" dirty="0">
                <a:solidFill>
                  <a:srgbClr val="941100"/>
                </a:solidFill>
              </a:rPr>
              <a:t> </a:t>
            </a:r>
            <a:r>
              <a:rPr lang="sk-SK" sz="3200" dirty="0" err="1">
                <a:solidFill>
                  <a:srgbClr val="941100"/>
                </a:solidFill>
              </a:rPr>
              <a:t>discussion</a:t>
            </a:r>
            <a:endParaRPr lang="sk-SK" sz="3200" dirty="0">
              <a:solidFill>
                <a:srgbClr val="941100"/>
              </a:solidFill>
            </a:endParaRPr>
          </a:p>
        </p:txBody>
      </p:sp>
      <p:sp>
        <p:nvSpPr>
          <p:cNvPr id="6" name="Zástupný objekt pre obsah 5">
            <a:extLst>
              <a:ext uri="{FF2B5EF4-FFF2-40B4-BE49-F238E27FC236}">
                <a16:creationId xmlns:a16="http://schemas.microsoft.com/office/drawing/2014/main" id="{0196B073-9F03-60A7-73BE-AAC66419710F}"/>
              </a:ext>
            </a:extLst>
          </p:cNvPr>
          <p:cNvSpPr>
            <a:spLocks noGrp="1"/>
          </p:cNvSpPr>
          <p:nvPr>
            <p:ph idx="1"/>
          </p:nvPr>
        </p:nvSpPr>
        <p:spPr>
          <a:xfrm>
            <a:off x="1020417" y="1166018"/>
            <a:ext cx="10561983" cy="5334173"/>
          </a:xfrm>
        </p:spPr>
        <p:txBody>
          <a:bodyPr/>
          <a:lstStyle/>
          <a:p>
            <a:r>
              <a:rPr lang="en-GB" sz="2400" dirty="0"/>
              <a:t>CEE as donors and receiving countries </a:t>
            </a:r>
          </a:p>
          <a:p>
            <a:r>
              <a:rPr lang="en-GB" sz="2400" dirty="0" err="1"/>
              <a:t>Transnationalisation</a:t>
            </a:r>
            <a:r>
              <a:rPr lang="en-GB" sz="2400" dirty="0"/>
              <a:t> of care  and care relocation</a:t>
            </a:r>
          </a:p>
          <a:p>
            <a:r>
              <a:rPr lang="en-GB" sz="2400" dirty="0"/>
              <a:t>Care drain, care gap, migrant labour </a:t>
            </a:r>
          </a:p>
          <a:p>
            <a:r>
              <a:rPr lang="en-GB" sz="2400" dirty="0"/>
              <a:t>Working conditions of carers from CEE in other countries </a:t>
            </a:r>
          </a:p>
          <a:p>
            <a:r>
              <a:rPr lang="en-GB" sz="2400" dirty="0"/>
              <a:t>Representation of  CEE carers working abroad and TCN carers in CEE</a:t>
            </a:r>
          </a:p>
          <a:p>
            <a:r>
              <a:rPr lang="en-GB" sz="2400" dirty="0"/>
              <a:t>The same for non-care PHS (?)</a:t>
            </a:r>
          </a:p>
          <a:p>
            <a:pPr marL="0" indent="0">
              <a:buNone/>
            </a:pPr>
            <a:endParaRPr lang="en-GB" sz="2400" dirty="0"/>
          </a:p>
          <a:p>
            <a:pPr marL="0" indent="0">
              <a:buNone/>
            </a:pPr>
            <a:endParaRPr lang="en-GB" sz="2400" dirty="0"/>
          </a:p>
          <a:p>
            <a:pPr marL="0" indent="0">
              <a:buNone/>
            </a:pPr>
            <a:r>
              <a:rPr lang="en-GB" sz="1800" dirty="0"/>
              <a:t>Sources: </a:t>
            </a:r>
          </a:p>
          <a:p>
            <a:pPr marL="0" indent="0" algn="l">
              <a:buNone/>
            </a:pPr>
            <a:r>
              <a:rPr lang="sk-SK" sz="1400" i="0" dirty="0" err="1">
                <a:solidFill>
                  <a:srgbClr val="303030"/>
                </a:solidFill>
                <a:effectLst/>
              </a:rPr>
              <a:t>Ezzedine</a:t>
            </a:r>
            <a:r>
              <a:rPr lang="sk-SK" sz="1400" i="0" dirty="0">
                <a:solidFill>
                  <a:srgbClr val="303030"/>
                </a:solidFill>
                <a:effectLst/>
              </a:rPr>
              <a:t>, P., </a:t>
            </a:r>
            <a:r>
              <a:rPr lang="sk-SK" sz="1400" i="0" dirty="0" err="1">
                <a:solidFill>
                  <a:srgbClr val="303030"/>
                </a:solidFill>
                <a:effectLst/>
              </a:rPr>
              <a:t>Krause</a:t>
            </a:r>
            <a:r>
              <a:rPr lang="sk-SK" sz="1400" i="0" dirty="0">
                <a:solidFill>
                  <a:srgbClr val="303030"/>
                </a:solidFill>
                <a:effectLst/>
              </a:rPr>
              <a:t>, K. (2022). </a:t>
            </a:r>
            <a:r>
              <a:rPr lang="sk-SK" sz="1400" i="0" dirty="0" err="1">
                <a:solidFill>
                  <a:srgbClr val="303030"/>
                </a:solidFill>
                <a:effectLst/>
              </a:rPr>
              <a:t>Profitable</a:t>
            </a:r>
            <a:r>
              <a:rPr lang="sk-SK" sz="1400" i="0" dirty="0">
                <a:solidFill>
                  <a:srgbClr val="303030"/>
                </a:solidFill>
                <a:effectLst/>
              </a:rPr>
              <a:t> </a:t>
            </a:r>
            <a:r>
              <a:rPr lang="sk-SK" sz="1400" i="0" dirty="0" err="1">
                <a:solidFill>
                  <a:srgbClr val="303030"/>
                </a:solidFill>
                <a:effectLst/>
              </a:rPr>
              <a:t>Bodies</a:t>
            </a:r>
            <a:r>
              <a:rPr lang="sk-SK" sz="1400" i="0" dirty="0">
                <a:solidFill>
                  <a:srgbClr val="303030"/>
                </a:solidFill>
                <a:effectLst/>
              </a:rPr>
              <a:t> and </a:t>
            </a:r>
            <a:r>
              <a:rPr lang="sk-SK" sz="1400" i="0" dirty="0" err="1">
                <a:solidFill>
                  <a:srgbClr val="303030"/>
                </a:solidFill>
                <a:effectLst/>
              </a:rPr>
              <a:t>Care</a:t>
            </a:r>
            <a:r>
              <a:rPr lang="sk-SK" sz="1400" i="0" dirty="0">
                <a:solidFill>
                  <a:srgbClr val="303030"/>
                </a:solidFill>
                <a:effectLst/>
              </a:rPr>
              <a:t> </a:t>
            </a:r>
            <a:r>
              <a:rPr lang="sk-SK" sz="1400" i="0" dirty="0" err="1">
                <a:solidFill>
                  <a:srgbClr val="303030"/>
                </a:solidFill>
                <a:effectLst/>
              </a:rPr>
              <a:t>Mobilitiesin</a:t>
            </a:r>
            <a:r>
              <a:rPr lang="sk-SK" sz="1400" i="0" dirty="0">
                <a:solidFill>
                  <a:srgbClr val="303030"/>
                </a:solidFill>
                <a:effectLst/>
              </a:rPr>
              <a:t> </a:t>
            </a:r>
            <a:r>
              <a:rPr lang="sk-SK" sz="1400" i="0" dirty="0" err="1">
                <a:solidFill>
                  <a:srgbClr val="303030"/>
                </a:solidFill>
                <a:effectLst/>
              </a:rPr>
              <a:t>Central</a:t>
            </a:r>
            <a:r>
              <a:rPr lang="sk-SK" sz="1400" i="0" dirty="0">
                <a:solidFill>
                  <a:srgbClr val="303030"/>
                </a:solidFill>
                <a:effectLst/>
              </a:rPr>
              <a:t> and </a:t>
            </a:r>
            <a:r>
              <a:rPr lang="sk-SK" sz="1400" i="0" dirty="0" err="1">
                <a:solidFill>
                  <a:srgbClr val="303030"/>
                </a:solidFill>
                <a:effectLst/>
              </a:rPr>
              <a:t>Eastern</a:t>
            </a:r>
            <a:r>
              <a:rPr lang="sk-SK" sz="1400" i="0" dirty="0">
                <a:solidFill>
                  <a:srgbClr val="303030"/>
                </a:solidFill>
                <a:effectLst/>
              </a:rPr>
              <a:t> </a:t>
            </a:r>
            <a:r>
              <a:rPr lang="sk-SK" sz="1400" i="0" dirty="0" err="1">
                <a:solidFill>
                  <a:srgbClr val="303030"/>
                </a:solidFill>
                <a:effectLst/>
              </a:rPr>
              <a:t>Europe</a:t>
            </a:r>
            <a:endParaRPr lang="sk-SK" sz="1400" i="0" dirty="0">
              <a:solidFill>
                <a:srgbClr val="303030"/>
              </a:solidFill>
              <a:effectLst/>
            </a:endParaRPr>
          </a:p>
          <a:p>
            <a:pPr marL="0" indent="0">
              <a:buNone/>
            </a:pPr>
            <a:r>
              <a:rPr lang="en-GB" sz="1400" dirty="0">
                <a:hlinkClick r:id="rId3"/>
              </a:rPr>
              <a:t>https://www.relocatingcare.org/</a:t>
            </a:r>
            <a:endParaRPr lang="en-GB" sz="1400" dirty="0"/>
          </a:p>
          <a:p>
            <a:pPr marL="0" indent="0">
              <a:buNone/>
            </a:pPr>
            <a:r>
              <a:rPr lang="en-GB" sz="1400" dirty="0">
                <a:hlinkClick r:id="rId4"/>
              </a:rPr>
              <a:t>https://www.care4care.co.uk/</a:t>
            </a:r>
            <a:r>
              <a:rPr lang="en-GB" sz="1400" dirty="0"/>
              <a:t> </a:t>
            </a:r>
          </a:p>
          <a:p>
            <a:pPr marL="0" indent="0">
              <a:buNone/>
            </a:pPr>
            <a:endParaRPr lang="en-GB" sz="1800" dirty="0"/>
          </a:p>
          <a:p>
            <a:pPr marL="0" indent="0">
              <a:buNone/>
            </a:pP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70440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BBBE-8430-4E1B-842C-BF7682DB31DC}"/>
              </a:ext>
            </a:extLst>
          </p:cNvPr>
          <p:cNvSpPr>
            <a:spLocks noGrp="1"/>
          </p:cNvSpPr>
          <p:nvPr>
            <p:ph type="title"/>
          </p:nvPr>
        </p:nvSpPr>
        <p:spPr/>
        <p:txBody>
          <a:bodyPr/>
          <a:lstStyle/>
          <a:p>
            <a:pPr algn="just"/>
            <a:r>
              <a:rPr lang="sk-SK" sz="3200" dirty="0">
                <a:solidFill>
                  <a:srgbClr val="941100"/>
                </a:solidFill>
              </a:rPr>
              <a:t> </a:t>
            </a:r>
            <a:r>
              <a:rPr lang="sk-SK" sz="3200" dirty="0" err="1">
                <a:solidFill>
                  <a:srgbClr val="941100"/>
                </a:solidFill>
              </a:rPr>
              <a:t>Issues</a:t>
            </a:r>
            <a:r>
              <a:rPr lang="sk-SK" sz="3200" dirty="0">
                <a:solidFill>
                  <a:srgbClr val="941100"/>
                </a:solidFill>
              </a:rPr>
              <a:t> </a:t>
            </a:r>
            <a:r>
              <a:rPr lang="sk-SK" sz="3200" dirty="0" err="1">
                <a:solidFill>
                  <a:srgbClr val="941100"/>
                </a:solidFill>
              </a:rPr>
              <a:t>for</a:t>
            </a:r>
            <a:r>
              <a:rPr lang="sk-SK" sz="3200" dirty="0">
                <a:solidFill>
                  <a:srgbClr val="941100"/>
                </a:solidFill>
              </a:rPr>
              <a:t> </a:t>
            </a:r>
            <a:r>
              <a:rPr lang="sk-SK" sz="3200" dirty="0" err="1">
                <a:solidFill>
                  <a:srgbClr val="941100"/>
                </a:solidFill>
              </a:rPr>
              <a:t>discussion</a:t>
            </a:r>
            <a:endParaRPr lang="sk-SK" sz="3200" dirty="0">
              <a:solidFill>
                <a:srgbClr val="941100"/>
              </a:solidFill>
            </a:endParaRPr>
          </a:p>
        </p:txBody>
      </p:sp>
      <p:sp>
        <p:nvSpPr>
          <p:cNvPr id="6" name="Zástupný objekt pre obsah 5">
            <a:extLst>
              <a:ext uri="{FF2B5EF4-FFF2-40B4-BE49-F238E27FC236}">
                <a16:creationId xmlns:a16="http://schemas.microsoft.com/office/drawing/2014/main" id="{0196B073-9F03-60A7-73BE-AAC66419710F}"/>
              </a:ext>
            </a:extLst>
          </p:cNvPr>
          <p:cNvSpPr>
            <a:spLocks noGrp="1"/>
          </p:cNvSpPr>
          <p:nvPr>
            <p:ph idx="1"/>
          </p:nvPr>
        </p:nvSpPr>
        <p:spPr>
          <a:xfrm>
            <a:off x="535781" y="1257301"/>
            <a:ext cx="11120438" cy="5186362"/>
          </a:xfrm>
        </p:spPr>
        <p:txBody>
          <a:bodyPr/>
          <a:lstStyle/>
          <a:p>
            <a:pPr marL="0" indent="0">
              <a:buNone/>
            </a:pPr>
            <a:r>
              <a:rPr kumimoji="0" lang="en-GB" sz="2400" b="0" i="0" u="none" strike="noStrike" kern="1200" cap="none" spc="0" normalizeH="0" baseline="0" noProof="0" dirty="0">
                <a:ln>
                  <a:noFill/>
                </a:ln>
                <a:solidFill>
                  <a:srgbClr val="000000"/>
                </a:solidFill>
                <a:effectLst/>
                <a:uLnTx/>
                <a:uFillTx/>
                <a:latin typeface="Arial"/>
                <a:cs typeface="Arial"/>
              </a:rPr>
              <a:t>WP3 – role and responsibilities of EASPD and CUNI</a:t>
            </a:r>
          </a:p>
          <a:p>
            <a:pPr marL="0" indent="0">
              <a:buNone/>
            </a:pPr>
            <a:endParaRPr lang="en-GB" sz="2400" dirty="0"/>
          </a:p>
          <a:p>
            <a:pPr marL="0" indent="0">
              <a:buNone/>
            </a:pPr>
            <a:r>
              <a:rPr lang="en-GB" sz="2400" dirty="0"/>
              <a:t>According to the project description:</a:t>
            </a:r>
          </a:p>
          <a:p>
            <a:pPr marL="0" indent="0">
              <a:buNone/>
            </a:pPr>
            <a:r>
              <a:rPr lang="sk-SK" sz="1800" dirty="0">
                <a:solidFill>
                  <a:srgbClr val="565656"/>
                </a:solidFill>
                <a:effectLst/>
                <a:latin typeface="ArialMT"/>
              </a:rPr>
              <a:t>EU level </a:t>
            </a:r>
            <a:r>
              <a:rPr lang="sk-SK" sz="1800" dirty="0" err="1">
                <a:solidFill>
                  <a:srgbClr val="565656"/>
                </a:solidFill>
                <a:effectLst/>
                <a:latin typeface="ArialMT"/>
              </a:rPr>
              <a:t>interviews</a:t>
            </a:r>
            <a:r>
              <a:rPr lang="sk-SK" sz="1800" dirty="0">
                <a:solidFill>
                  <a:srgbClr val="565656"/>
                </a:solidFill>
                <a:effectLst/>
                <a:latin typeface="ArialMT"/>
              </a:rPr>
              <a:t> </a:t>
            </a:r>
            <a:r>
              <a:rPr lang="sk-SK" sz="1800" dirty="0" err="1">
                <a:solidFill>
                  <a:srgbClr val="565656"/>
                </a:solidFill>
                <a:effectLst/>
                <a:latin typeface="ArialMT"/>
              </a:rPr>
              <a:t>will</a:t>
            </a:r>
            <a:r>
              <a:rPr lang="sk-SK" sz="1800" dirty="0">
                <a:solidFill>
                  <a:srgbClr val="565656"/>
                </a:solidFill>
                <a:effectLst/>
                <a:latin typeface="ArialMT"/>
              </a:rPr>
              <a:t> </a:t>
            </a:r>
            <a:r>
              <a:rPr lang="sk-SK" sz="1800" dirty="0" err="1">
                <a:solidFill>
                  <a:srgbClr val="565656"/>
                </a:solidFill>
                <a:effectLst/>
                <a:latin typeface="ArialMT"/>
              </a:rPr>
              <a:t>be</a:t>
            </a:r>
            <a:r>
              <a:rPr lang="sk-SK" sz="1800" dirty="0">
                <a:solidFill>
                  <a:srgbClr val="565656"/>
                </a:solidFill>
                <a:effectLst/>
                <a:latin typeface="ArialMT"/>
              </a:rPr>
              <a:t> </a:t>
            </a:r>
            <a:r>
              <a:rPr lang="sk-SK" sz="1800" dirty="0" err="1">
                <a:solidFill>
                  <a:srgbClr val="565656"/>
                </a:solidFill>
                <a:effectLst/>
                <a:latin typeface="ArialMT"/>
              </a:rPr>
              <a:t>realised</a:t>
            </a:r>
            <a:r>
              <a:rPr lang="sk-SK" sz="1800" dirty="0">
                <a:solidFill>
                  <a:srgbClr val="565656"/>
                </a:solidFill>
                <a:effectLst/>
                <a:latin typeface="ArialMT"/>
              </a:rPr>
              <a:t> by </a:t>
            </a:r>
            <a:r>
              <a:rPr lang="sk-SK" sz="1800" dirty="0" err="1">
                <a:solidFill>
                  <a:srgbClr val="565656"/>
                </a:solidFill>
                <a:effectLst/>
                <a:latin typeface="ArialMT"/>
              </a:rPr>
              <a:t>the</a:t>
            </a:r>
            <a:r>
              <a:rPr lang="sk-SK" sz="1800" dirty="0">
                <a:solidFill>
                  <a:srgbClr val="565656"/>
                </a:solidFill>
                <a:effectLst/>
                <a:latin typeface="ArialMT"/>
              </a:rPr>
              <a:t> expert </a:t>
            </a:r>
            <a:r>
              <a:rPr lang="sk-SK" sz="1800" dirty="0" err="1">
                <a:solidFill>
                  <a:srgbClr val="565656"/>
                </a:solidFill>
                <a:effectLst/>
                <a:latin typeface="ArialMT"/>
              </a:rPr>
              <a:t>from</a:t>
            </a:r>
            <a:r>
              <a:rPr lang="sk-SK" sz="1800" dirty="0">
                <a:solidFill>
                  <a:srgbClr val="565656"/>
                </a:solidFill>
                <a:effectLst/>
                <a:latin typeface="ArialMT"/>
              </a:rPr>
              <a:t> CU in </a:t>
            </a:r>
            <a:r>
              <a:rPr lang="sk-SK" sz="1800" dirty="0" err="1">
                <a:solidFill>
                  <a:srgbClr val="565656"/>
                </a:solidFill>
                <a:effectLst/>
                <a:latin typeface="ArialMT"/>
              </a:rPr>
              <a:t>coordination</a:t>
            </a:r>
            <a:r>
              <a:rPr lang="sk-SK" sz="1800" dirty="0">
                <a:solidFill>
                  <a:srgbClr val="565656"/>
                </a:solidFill>
                <a:effectLst/>
                <a:latin typeface="ArialMT"/>
              </a:rPr>
              <a:t> </a:t>
            </a:r>
            <a:r>
              <a:rPr lang="sk-SK" sz="1800" dirty="0" err="1">
                <a:solidFill>
                  <a:srgbClr val="565656"/>
                </a:solidFill>
                <a:effectLst/>
                <a:latin typeface="ArialMT"/>
              </a:rPr>
              <a:t>with</a:t>
            </a:r>
            <a:r>
              <a:rPr lang="sk-SK" sz="1800" dirty="0">
                <a:solidFill>
                  <a:srgbClr val="565656"/>
                </a:solidFill>
                <a:effectLst/>
                <a:latin typeface="ArialMT"/>
              </a:rPr>
              <a:t> EASPD. </a:t>
            </a:r>
            <a:r>
              <a:rPr lang="sk-SK" sz="1800" dirty="0" err="1">
                <a:solidFill>
                  <a:srgbClr val="565656"/>
                </a:solidFill>
                <a:effectLst/>
                <a:latin typeface="ArialMT"/>
              </a:rPr>
              <a:t>The</a:t>
            </a:r>
            <a:r>
              <a:rPr lang="sk-SK" sz="1800" dirty="0">
                <a:solidFill>
                  <a:srgbClr val="565656"/>
                </a:solidFill>
                <a:effectLst/>
                <a:latin typeface="ArialMT"/>
              </a:rPr>
              <a:t> EU level </a:t>
            </a:r>
            <a:r>
              <a:rPr lang="sk-SK" sz="1800" dirty="0" err="1">
                <a:solidFill>
                  <a:srgbClr val="565656"/>
                </a:solidFill>
                <a:effectLst/>
                <a:latin typeface="ArialMT"/>
              </a:rPr>
              <a:t>interviews</a:t>
            </a:r>
            <a:r>
              <a:rPr lang="sk-SK" sz="1800" dirty="0">
                <a:solidFill>
                  <a:srgbClr val="565656"/>
                </a:solidFill>
                <a:effectLst/>
                <a:latin typeface="ArialMT"/>
              </a:rPr>
              <a:t> </a:t>
            </a:r>
            <a:r>
              <a:rPr lang="sk-SK" sz="1800" dirty="0" err="1">
                <a:solidFill>
                  <a:srgbClr val="565656"/>
                </a:solidFill>
                <a:effectLst/>
                <a:latin typeface="ArialMT"/>
              </a:rPr>
              <a:t>will</a:t>
            </a:r>
            <a:r>
              <a:rPr lang="sk-SK" sz="1800" dirty="0">
                <a:solidFill>
                  <a:srgbClr val="565656"/>
                </a:solidFill>
                <a:effectLst/>
                <a:latin typeface="ArialMT"/>
              </a:rPr>
              <a:t> </a:t>
            </a:r>
            <a:r>
              <a:rPr lang="sk-SK" sz="1800" dirty="0" err="1">
                <a:solidFill>
                  <a:srgbClr val="565656"/>
                </a:solidFill>
                <a:effectLst/>
                <a:latin typeface="ArialMT"/>
              </a:rPr>
              <a:t>capture</a:t>
            </a:r>
            <a:r>
              <a:rPr lang="sk-SK" sz="1800" dirty="0">
                <a:solidFill>
                  <a:srgbClr val="565656"/>
                </a:solidFill>
                <a:effectLst/>
                <a:latin typeface="ArialMT"/>
              </a:rPr>
              <a:t> </a:t>
            </a:r>
            <a:r>
              <a:rPr lang="sk-SK" sz="1800" dirty="0" err="1">
                <a:solidFill>
                  <a:srgbClr val="565656"/>
                </a:solidFill>
                <a:effectLst/>
                <a:latin typeface="ArialMT"/>
              </a:rPr>
              <a:t>the</a:t>
            </a:r>
            <a:r>
              <a:rPr lang="sk-SK" sz="1800" dirty="0">
                <a:solidFill>
                  <a:srgbClr val="565656"/>
                </a:solidFill>
                <a:effectLst/>
                <a:latin typeface="ArialMT"/>
              </a:rPr>
              <a:t> EU level </a:t>
            </a:r>
            <a:r>
              <a:rPr lang="sk-SK" sz="1800" dirty="0" err="1">
                <a:solidFill>
                  <a:srgbClr val="565656"/>
                </a:solidFill>
                <a:effectLst/>
                <a:latin typeface="ArialMT"/>
              </a:rPr>
              <a:t>stakeholders</a:t>
            </a:r>
            <a:r>
              <a:rPr lang="sk-SK" sz="1800" dirty="0">
                <a:solidFill>
                  <a:srgbClr val="565656"/>
                </a:solidFill>
                <a:effectLst/>
                <a:latin typeface="ArialMT"/>
              </a:rPr>
              <a:t>’ </a:t>
            </a:r>
            <a:r>
              <a:rPr lang="sk-SK" sz="1800" dirty="0" err="1">
                <a:solidFill>
                  <a:srgbClr val="565656"/>
                </a:solidFill>
                <a:effectLst/>
                <a:latin typeface="ArialMT"/>
              </a:rPr>
              <a:t>views</a:t>
            </a:r>
            <a:r>
              <a:rPr lang="sk-SK" sz="1800" dirty="0">
                <a:solidFill>
                  <a:srgbClr val="565656"/>
                </a:solidFill>
                <a:effectLst/>
                <a:latin typeface="ArialMT"/>
              </a:rPr>
              <a:t> on </a:t>
            </a:r>
            <a:r>
              <a:rPr lang="sk-SK" sz="1800" dirty="0" err="1">
                <a:solidFill>
                  <a:srgbClr val="565656"/>
                </a:solidFill>
                <a:effectLst/>
                <a:latin typeface="ArialMT"/>
              </a:rPr>
              <a:t>the</a:t>
            </a:r>
            <a:r>
              <a:rPr lang="sk-SK" sz="1800" dirty="0">
                <a:solidFill>
                  <a:srgbClr val="565656"/>
                </a:solidFill>
                <a:effectLst/>
                <a:latin typeface="ArialMT"/>
              </a:rPr>
              <a:t> PHS </a:t>
            </a:r>
            <a:r>
              <a:rPr lang="sk-SK" sz="1800" dirty="0" err="1">
                <a:solidFill>
                  <a:srgbClr val="565656"/>
                </a:solidFill>
                <a:effectLst/>
                <a:latin typeface="ArialMT"/>
              </a:rPr>
              <a:t>sector</a:t>
            </a:r>
            <a:r>
              <a:rPr lang="sk-SK" sz="1800" dirty="0">
                <a:solidFill>
                  <a:srgbClr val="565656"/>
                </a:solidFill>
                <a:effectLst/>
                <a:latin typeface="ArialMT"/>
              </a:rPr>
              <a:t> in </a:t>
            </a:r>
            <a:r>
              <a:rPr lang="sk-SK" sz="1800" dirty="0" err="1">
                <a:solidFill>
                  <a:srgbClr val="565656"/>
                </a:solidFill>
                <a:effectLst/>
                <a:latin typeface="ArialMT"/>
              </a:rPr>
              <a:t>the</a:t>
            </a:r>
            <a:r>
              <a:rPr lang="sk-SK" sz="1800" dirty="0">
                <a:solidFill>
                  <a:srgbClr val="565656"/>
                </a:solidFill>
                <a:effectLst/>
                <a:latin typeface="ArialMT"/>
              </a:rPr>
              <a:t> CEE </a:t>
            </a:r>
            <a:r>
              <a:rPr lang="sk-SK" sz="1800" dirty="0" err="1">
                <a:solidFill>
                  <a:srgbClr val="565656"/>
                </a:solidFill>
                <a:effectLst/>
                <a:latin typeface="ArialMT"/>
              </a:rPr>
              <a:t>countries</a:t>
            </a:r>
            <a:r>
              <a:rPr lang="sk-SK" sz="1800" dirty="0">
                <a:solidFill>
                  <a:srgbClr val="565656"/>
                </a:solidFill>
                <a:effectLst/>
                <a:latin typeface="ArialMT"/>
              </a:rPr>
              <a:t>. CUNI </a:t>
            </a:r>
            <a:r>
              <a:rPr lang="sk-SK" sz="1800" dirty="0" err="1">
                <a:solidFill>
                  <a:srgbClr val="565656"/>
                </a:solidFill>
                <a:effectLst/>
                <a:latin typeface="ArialMT"/>
              </a:rPr>
              <a:t>researchers</a:t>
            </a:r>
            <a:r>
              <a:rPr lang="sk-SK" sz="1800" dirty="0">
                <a:solidFill>
                  <a:srgbClr val="565656"/>
                </a:solidFill>
                <a:effectLst/>
                <a:latin typeface="ArialMT"/>
              </a:rPr>
              <a:t> </a:t>
            </a:r>
            <a:r>
              <a:rPr lang="sk-SK" sz="1800" dirty="0" err="1">
                <a:solidFill>
                  <a:srgbClr val="565656"/>
                </a:solidFill>
                <a:effectLst/>
                <a:latin typeface="ArialMT"/>
              </a:rPr>
              <a:t>will</a:t>
            </a:r>
            <a:r>
              <a:rPr lang="sk-SK" sz="1800" dirty="0">
                <a:solidFill>
                  <a:srgbClr val="565656"/>
                </a:solidFill>
                <a:effectLst/>
                <a:latin typeface="ArialMT"/>
              </a:rPr>
              <a:t> </a:t>
            </a:r>
            <a:r>
              <a:rPr lang="sk-SK" sz="1800" dirty="0" err="1">
                <a:solidFill>
                  <a:srgbClr val="565656"/>
                </a:solidFill>
                <a:effectLst/>
                <a:latin typeface="ArialMT"/>
              </a:rPr>
              <a:t>conduct</a:t>
            </a:r>
            <a:r>
              <a:rPr lang="sk-SK" sz="1800" dirty="0">
                <a:solidFill>
                  <a:srgbClr val="565656"/>
                </a:solidFill>
                <a:effectLst/>
                <a:latin typeface="ArialMT"/>
              </a:rPr>
              <a:t> </a:t>
            </a:r>
            <a:r>
              <a:rPr lang="sk-SK" sz="1800" dirty="0" err="1">
                <a:solidFill>
                  <a:srgbClr val="565656"/>
                </a:solidFill>
                <a:effectLst/>
                <a:latin typeface="ArialMT"/>
              </a:rPr>
              <a:t>interviews</a:t>
            </a:r>
            <a:r>
              <a:rPr lang="sk-SK" sz="1800" dirty="0">
                <a:solidFill>
                  <a:srgbClr val="565656"/>
                </a:solidFill>
                <a:effectLst/>
                <a:latin typeface="ArialMT"/>
              </a:rPr>
              <a:t>. </a:t>
            </a:r>
            <a:r>
              <a:rPr lang="sk-SK" sz="1800" dirty="0" err="1">
                <a:solidFill>
                  <a:srgbClr val="565656"/>
                </a:solidFill>
                <a:effectLst/>
                <a:latin typeface="ArialMT"/>
              </a:rPr>
              <a:t>Stakeholders</a:t>
            </a:r>
            <a:r>
              <a:rPr lang="sk-SK" sz="1800" dirty="0">
                <a:solidFill>
                  <a:srgbClr val="565656"/>
                </a:solidFill>
                <a:effectLst/>
                <a:latin typeface="ArialMT"/>
              </a:rPr>
              <a:t> </a:t>
            </a:r>
            <a:r>
              <a:rPr lang="sk-SK" sz="1800" dirty="0" err="1">
                <a:solidFill>
                  <a:srgbClr val="565656"/>
                </a:solidFill>
                <a:effectLst/>
                <a:latin typeface="ArialMT"/>
              </a:rPr>
              <a:t>will</a:t>
            </a:r>
            <a:r>
              <a:rPr lang="sk-SK" sz="1800" dirty="0">
                <a:solidFill>
                  <a:srgbClr val="565656"/>
                </a:solidFill>
                <a:effectLst/>
                <a:latin typeface="ArialMT"/>
              </a:rPr>
              <a:t> </a:t>
            </a:r>
            <a:r>
              <a:rPr lang="sk-SK" sz="1800" dirty="0" err="1">
                <a:solidFill>
                  <a:srgbClr val="565656"/>
                </a:solidFill>
                <a:effectLst/>
                <a:latin typeface="ArialMT"/>
              </a:rPr>
              <a:t>be</a:t>
            </a:r>
            <a:r>
              <a:rPr lang="sk-SK" sz="1800" dirty="0">
                <a:solidFill>
                  <a:srgbClr val="565656"/>
                </a:solidFill>
                <a:effectLst/>
                <a:latin typeface="ArialMT"/>
              </a:rPr>
              <a:t> </a:t>
            </a:r>
            <a:r>
              <a:rPr lang="sk-SK" sz="1800" dirty="0" err="1">
                <a:solidFill>
                  <a:srgbClr val="565656"/>
                </a:solidFill>
                <a:effectLst/>
                <a:latin typeface="ArialMT"/>
              </a:rPr>
              <a:t>selected</a:t>
            </a:r>
            <a:r>
              <a:rPr lang="sk-SK" sz="1800" dirty="0">
                <a:solidFill>
                  <a:srgbClr val="565656"/>
                </a:solidFill>
                <a:effectLst/>
                <a:latin typeface="ArialMT"/>
              </a:rPr>
              <a:t> </a:t>
            </a:r>
            <a:r>
              <a:rPr lang="sk-SK" sz="1800" dirty="0" err="1">
                <a:solidFill>
                  <a:srgbClr val="565656"/>
                </a:solidFill>
                <a:effectLst/>
                <a:latin typeface="ArialMT"/>
              </a:rPr>
              <a:t>based</a:t>
            </a:r>
            <a:r>
              <a:rPr lang="sk-SK" sz="1800" dirty="0">
                <a:solidFill>
                  <a:srgbClr val="565656"/>
                </a:solidFill>
                <a:effectLst/>
                <a:latin typeface="ArialMT"/>
              </a:rPr>
              <a:t> on </a:t>
            </a:r>
            <a:r>
              <a:rPr lang="sk-SK" sz="1800" dirty="0" err="1">
                <a:solidFill>
                  <a:srgbClr val="565656"/>
                </a:solidFill>
                <a:effectLst/>
                <a:latin typeface="ArialMT"/>
              </a:rPr>
              <a:t>their</a:t>
            </a:r>
            <a:r>
              <a:rPr lang="sk-SK" sz="1800" dirty="0">
                <a:solidFill>
                  <a:srgbClr val="565656"/>
                </a:solidFill>
                <a:effectLst/>
                <a:latin typeface="ArialMT"/>
              </a:rPr>
              <a:t> </a:t>
            </a:r>
            <a:r>
              <a:rPr lang="sk-SK" sz="1800" dirty="0" err="1">
                <a:solidFill>
                  <a:srgbClr val="565656"/>
                </a:solidFill>
                <a:effectLst/>
                <a:latin typeface="ArialMT"/>
              </a:rPr>
              <a:t>relevance</a:t>
            </a:r>
            <a:r>
              <a:rPr lang="sk-SK" sz="1800" dirty="0">
                <a:solidFill>
                  <a:srgbClr val="565656"/>
                </a:solidFill>
                <a:effectLst/>
                <a:latin typeface="ArialMT"/>
              </a:rPr>
              <a:t> </a:t>
            </a:r>
            <a:r>
              <a:rPr lang="sk-SK" sz="1800" dirty="0" err="1">
                <a:solidFill>
                  <a:srgbClr val="565656"/>
                </a:solidFill>
                <a:effectLst/>
                <a:latin typeface="ArialMT"/>
              </a:rPr>
              <a:t>for</a:t>
            </a:r>
            <a:r>
              <a:rPr lang="sk-SK" sz="1800" dirty="0">
                <a:solidFill>
                  <a:srgbClr val="565656"/>
                </a:solidFill>
                <a:effectLst/>
                <a:latin typeface="ArialMT"/>
              </a:rPr>
              <a:t> </a:t>
            </a:r>
            <a:r>
              <a:rPr lang="sk-SK" sz="1800" dirty="0" err="1">
                <a:solidFill>
                  <a:srgbClr val="565656"/>
                </a:solidFill>
                <a:effectLst/>
                <a:latin typeface="ArialMT"/>
              </a:rPr>
              <a:t>the</a:t>
            </a:r>
            <a:r>
              <a:rPr lang="sk-SK" sz="1800" dirty="0">
                <a:solidFill>
                  <a:srgbClr val="565656"/>
                </a:solidFill>
                <a:effectLst/>
                <a:latin typeface="ArialMT"/>
              </a:rPr>
              <a:t> </a:t>
            </a:r>
            <a:r>
              <a:rPr lang="sk-SK" sz="1800" dirty="0" err="1">
                <a:solidFill>
                  <a:srgbClr val="565656"/>
                </a:solidFill>
                <a:effectLst/>
                <a:latin typeface="ArialMT"/>
              </a:rPr>
              <a:t>sector</a:t>
            </a:r>
            <a:r>
              <a:rPr lang="sk-SK" sz="1800" dirty="0">
                <a:solidFill>
                  <a:srgbClr val="565656"/>
                </a:solidFill>
                <a:effectLst/>
                <a:latin typeface="ArialMT"/>
              </a:rPr>
              <a:t>, </a:t>
            </a:r>
            <a:r>
              <a:rPr lang="sk-SK" sz="1800" dirty="0" err="1">
                <a:solidFill>
                  <a:srgbClr val="565656"/>
                </a:solidFill>
                <a:effectLst/>
                <a:latin typeface="ArialMT"/>
              </a:rPr>
              <a:t>the</a:t>
            </a:r>
            <a:r>
              <a:rPr lang="sk-SK" sz="1800" dirty="0">
                <a:solidFill>
                  <a:srgbClr val="565656"/>
                </a:solidFill>
                <a:effectLst/>
                <a:latin typeface="ArialMT"/>
              </a:rPr>
              <a:t> </a:t>
            </a:r>
            <a:r>
              <a:rPr lang="sk-SK" sz="1800" dirty="0" err="1">
                <a:solidFill>
                  <a:srgbClr val="565656"/>
                </a:solidFill>
                <a:effectLst/>
                <a:latin typeface="ArialMT"/>
              </a:rPr>
              <a:t>selection</a:t>
            </a:r>
            <a:r>
              <a:rPr lang="sk-SK" sz="1800" dirty="0">
                <a:solidFill>
                  <a:srgbClr val="565656"/>
                </a:solidFill>
                <a:effectLst/>
                <a:latin typeface="ArialMT"/>
              </a:rPr>
              <a:t> </a:t>
            </a:r>
            <a:r>
              <a:rPr lang="sk-SK" sz="1800" dirty="0" err="1">
                <a:solidFill>
                  <a:srgbClr val="565656"/>
                </a:solidFill>
                <a:effectLst/>
                <a:latin typeface="ArialMT"/>
              </a:rPr>
              <a:t>will</a:t>
            </a:r>
            <a:r>
              <a:rPr lang="sk-SK" sz="1800" dirty="0">
                <a:solidFill>
                  <a:srgbClr val="565656"/>
                </a:solidFill>
                <a:effectLst/>
                <a:latin typeface="ArialMT"/>
              </a:rPr>
              <a:t> </a:t>
            </a:r>
            <a:r>
              <a:rPr lang="sk-SK" sz="1800" dirty="0" err="1">
                <a:solidFill>
                  <a:srgbClr val="565656"/>
                </a:solidFill>
                <a:effectLst/>
                <a:latin typeface="ArialMT"/>
              </a:rPr>
              <a:t>be</a:t>
            </a:r>
            <a:r>
              <a:rPr lang="sk-SK" sz="1800" dirty="0">
                <a:solidFill>
                  <a:srgbClr val="565656"/>
                </a:solidFill>
                <a:effectLst/>
                <a:latin typeface="ArialMT"/>
              </a:rPr>
              <a:t> </a:t>
            </a:r>
            <a:r>
              <a:rPr lang="sk-SK" sz="1800" dirty="0" err="1">
                <a:solidFill>
                  <a:srgbClr val="565656"/>
                </a:solidFill>
                <a:effectLst/>
                <a:latin typeface="ArialMT"/>
              </a:rPr>
              <a:t>coordinated</a:t>
            </a:r>
            <a:r>
              <a:rPr lang="sk-SK" sz="1800" dirty="0">
                <a:solidFill>
                  <a:srgbClr val="565656"/>
                </a:solidFill>
                <a:effectLst/>
                <a:latin typeface="ArialMT"/>
              </a:rPr>
              <a:t> </a:t>
            </a:r>
            <a:r>
              <a:rPr lang="sk-SK" sz="1800" dirty="0" err="1">
                <a:solidFill>
                  <a:srgbClr val="565656"/>
                </a:solidFill>
                <a:effectLst/>
                <a:latin typeface="ArialMT"/>
              </a:rPr>
              <a:t>with</a:t>
            </a:r>
            <a:r>
              <a:rPr lang="sk-SK" sz="1800" dirty="0">
                <a:solidFill>
                  <a:srgbClr val="565656"/>
                </a:solidFill>
                <a:effectLst/>
                <a:latin typeface="ArialMT"/>
              </a:rPr>
              <a:t> </a:t>
            </a:r>
            <a:r>
              <a:rPr lang="sk-SK" sz="1800" dirty="0" err="1">
                <a:solidFill>
                  <a:srgbClr val="565656"/>
                </a:solidFill>
                <a:effectLst/>
                <a:latin typeface="ArialMT"/>
              </a:rPr>
              <a:t>the</a:t>
            </a:r>
            <a:r>
              <a:rPr lang="sk-SK" sz="1800" dirty="0">
                <a:solidFill>
                  <a:srgbClr val="565656"/>
                </a:solidFill>
                <a:effectLst/>
                <a:latin typeface="ArialMT"/>
              </a:rPr>
              <a:t> EASPD and </a:t>
            </a:r>
            <a:r>
              <a:rPr lang="sk-SK" sz="1800" dirty="0" err="1">
                <a:solidFill>
                  <a:srgbClr val="565656"/>
                </a:solidFill>
                <a:effectLst/>
                <a:latin typeface="ArialMT"/>
              </a:rPr>
              <a:t>associated</a:t>
            </a:r>
            <a:r>
              <a:rPr lang="sk-SK" sz="1800" dirty="0">
                <a:solidFill>
                  <a:srgbClr val="565656"/>
                </a:solidFill>
                <a:effectLst/>
                <a:latin typeface="ArialMT"/>
              </a:rPr>
              <a:t> </a:t>
            </a:r>
            <a:r>
              <a:rPr lang="sk-SK" sz="1800" dirty="0" err="1">
                <a:solidFill>
                  <a:srgbClr val="565656"/>
                </a:solidFill>
                <a:effectLst/>
                <a:latin typeface="ArialMT"/>
              </a:rPr>
              <a:t>partners</a:t>
            </a:r>
            <a:r>
              <a:rPr lang="sk-SK" sz="1800" dirty="0">
                <a:solidFill>
                  <a:srgbClr val="565656"/>
                </a:solidFill>
                <a:effectLst/>
                <a:latin typeface="ArialMT"/>
              </a:rPr>
              <a:t> (EFSI, UNI ETUI, EFFAT and EFFE, etc.). </a:t>
            </a:r>
            <a:r>
              <a:rPr lang="sk-SK" sz="1800" dirty="0" err="1">
                <a:solidFill>
                  <a:srgbClr val="565656"/>
                </a:solidFill>
                <a:effectLst/>
                <a:latin typeface="ArialMT"/>
              </a:rPr>
              <a:t>The</a:t>
            </a:r>
            <a:r>
              <a:rPr lang="sk-SK" sz="1800" dirty="0">
                <a:solidFill>
                  <a:srgbClr val="565656"/>
                </a:solidFill>
                <a:effectLst/>
                <a:latin typeface="ArialMT"/>
              </a:rPr>
              <a:t> </a:t>
            </a:r>
            <a:r>
              <a:rPr lang="sk-SK" sz="1800" dirty="0" err="1">
                <a:solidFill>
                  <a:srgbClr val="565656"/>
                </a:solidFill>
                <a:effectLst/>
                <a:latin typeface="ArialMT"/>
              </a:rPr>
              <a:t>number</a:t>
            </a:r>
            <a:r>
              <a:rPr lang="sk-SK" sz="1800" dirty="0">
                <a:solidFill>
                  <a:srgbClr val="565656"/>
                </a:solidFill>
                <a:effectLst/>
                <a:latin typeface="ArialMT"/>
              </a:rPr>
              <a:t> of </a:t>
            </a:r>
            <a:r>
              <a:rPr lang="sk-SK" sz="1800" dirty="0" err="1">
                <a:solidFill>
                  <a:srgbClr val="565656"/>
                </a:solidFill>
                <a:effectLst/>
                <a:latin typeface="ArialMT"/>
              </a:rPr>
              <a:t>interviews</a:t>
            </a:r>
            <a:r>
              <a:rPr lang="sk-SK" sz="1800" dirty="0">
                <a:solidFill>
                  <a:srgbClr val="565656"/>
                </a:solidFill>
                <a:effectLst/>
                <a:latin typeface="ArialMT"/>
              </a:rPr>
              <a:t>: 10. </a:t>
            </a:r>
          </a:p>
          <a:p>
            <a:pPr marL="0" indent="0">
              <a:buNone/>
            </a:pPr>
            <a:endParaRPr lang="sk-SK" sz="1400" dirty="0">
              <a:effectLst/>
            </a:endParaRPr>
          </a:p>
          <a:p>
            <a:pPr marL="0" indent="0">
              <a:buNone/>
            </a:pPr>
            <a:r>
              <a:rPr lang="en-GB" sz="2400" dirty="0"/>
              <a:t>D3.1. </a:t>
            </a:r>
            <a:r>
              <a:rPr lang="sk-SK" sz="1800" dirty="0">
                <a:solidFill>
                  <a:srgbClr val="565656"/>
                </a:solidFill>
                <a:effectLst/>
                <a:latin typeface="+mj-lt"/>
              </a:rPr>
              <a:t>EU </a:t>
            </a:r>
            <a:r>
              <a:rPr lang="sk-SK" sz="1800" dirty="0" err="1">
                <a:solidFill>
                  <a:srgbClr val="565656"/>
                </a:solidFill>
                <a:effectLst/>
                <a:latin typeface="+mj-lt"/>
              </a:rPr>
              <a:t>Stakeholder</a:t>
            </a:r>
            <a:r>
              <a:rPr lang="sk-SK" sz="1800" dirty="0">
                <a:solidFill>
                  <a:srgbClr val="565656"/>
                </a:solidFill>
                <a:effectLst/>
                <a:latin typeface="+mj-lt"/>
              </a:rPr>
              <a:t> </a:t>
            </a:r>
            <a:r>
              <a:rPr lang="sk-SK" sz="1800" dirty="0" err="1">
                <a:solidFill>
                  <a:srgbClr val="565656"/>
                </a:solidFill>
                <a:effectLst/>
                <a:latin typeface="+mj-lt"/>
              </a:rPr>
              <a:t>views</a:t>
            </a:r>
            <a:r>
              <a:rPr lang="sk-SK" sz="1800" dirty="0">
                <a:solidFill>
                  <a:srgbClr val="565656"/>
                </a:solidFill>
                <a:effectLst/>
                <a:latin typeface="+mj-lt"/>
              </a:rPr>
              <a:t> study, CU/EASPD: </a:t>
            </a:r>
            <a:r>
              <a:rPr lang="sk-SK" sz="1800" dirty="0" err="1">
                <a:solidFill>
                  <a:srgbClr val="565656"/>
                </a:solidFill>
                <a:effectLst/>
                <a:latin typeface="+mj-lt"/>
              </a:rPr>
              <a:t>The</a:t>
            </a:r>
            <a:r>
              <a:rPr lang="sk-SK" sz="1800" dirty="0">
                <a:solidFill>
                  <a:srgbClr val="565656"/>
                </a:solidFill>
                <a:effectLst/>
                <a:latin typeface="+mj-lt"/>
              </a:rPr>
              <a:t> study </a:t>
            </a:r>
            <a:r>
              <a:rPr lang="sk-SK" sz="1800" dirty="0" err="1">
                <a:solidFill>
                  <a:srgbClr val="565656"/>
                </a:solidFill>
                <a:effectLst/>
                <a:latin typeface="+mj-lt"/>
              </a:rPr>
              <a:t>will</a:t>
            </a:r>
            <a:r>
              <a:rPr lang="sk-SK" sz="1800" dirty="0">
                <a:solidFill>
                  <a:srgbClr val="565656"/>
                </a:solidFill>
                <a:effectLst/>
                <a:latin typeface="+mj-lt"/>
              </a:rPr>
              <a:t> </a:t>
            </a:r>
            <a:r>
              <a:rPr lang="sk-SK" sz="1800" dirty="0" err="1">
                <a:solidFill>
                  <a:srgbClr val="565656"/>
                </a:solidFill>
                <a:effectLst/>
                <a:latin typeface="+mj-lt"/>
              </a:rPr>
              <a:t>be</a:t>
            </a:r>
            <a:r>
              <a:rPr lang="sk-SK" sz="1800" dirty="0">
                <a:solidFill>
                  <a:srgbClr val="565656"/>
                </a:solidFill>
                <a:effectLst/>
                <a:latin typeface="+mj-lt"/>
              </a:rPr>
              <a:t> </a:t>
            </a:r>
            <a:r>
              <a:rPr lang="sk-SK" sz="1800" dirty="0" err="1">
                <a:solidFill>
                  <a:srgbClr val="565656"/>
                </a:solidFill>
                <a:effectLst/>
                <a:latin typeface="+mj-lt"/>
              </a:rPr>
              <a:t>based</a:t>
            </a:r>
            <a:r>
              <a:rPr lang="sk-SK" sz="1800" dirty="0">
                <a:solidFill>
                  <a:srgbClr val="565656"/>
                </a:solidFill>
                <a:effectLst/>
                <a:latin typeface="+mj-lt"/>
              </a:rPr>
              <a:t> on </a:t>
            </a:r>
            <a:r>
              <a:rPr lang="sk-SK" sz="1800" dirty="0" err="1">
                <a:solidFill>
                  <a:srgbClr val="565656"/>
                </a:solidFill>
                <a:effectLst/>
                <a:latin typeface="+mj-lt"/>
              </a:rPr>
              <a:t>the</a:t>
            </a:r>
            <a:r>
              <a:rPr lang="sk-SK" sz="1800" dirty="0">
                <a:solidFill>
                  <a:srgbClr val="565656"/>
                </a:solidFill>
                <a:effectLst/>
                <a:latin typeface="+mj-lt"/>
              </a:rPr>
              <a:t> </a:t>
            </a:r>
            <a:r>
              <a:rPr lang="sk-SK" sz="1800" dirty="0" err="1">
                <a:solidFill>
                  <a:srgbClr val="565656"/>
                </a:solidFill>
                <a:effectLst/>
                <a:latin typeface="+mj-lt"/>
              </a:rPr>
              <a:t>analysis</a:t>
            </a:r>
            <a:r>
              <a:rPr lang="sk-SK" sz="1800" dirty="0">
                <a:solidFill>
                  <a:srgbClr val="565656"/>
                </a:solidFill>
                <a:effectLst/>
                <a:latin typeface="+mj-lt"/>
              </a:rPr>
              <a:t> of </a:t>
            </a:r>
            <a:r>
              <a:rPr lang="sk-SK" sz="1800" dirty="0" err="1">
                <a:solidFill>
                  <a:srgbClr val="565656"/>
                </a:solidFill>
                <a:effectLst/>
                <a:latin typeface="+mj-lt"/>
              </a:rPr>
              <a:t>the</a:t>
            </a:r>
            <a:r>
              <a:rPr lang="sk-SK" sz="1800" dirty="0">
                <a:solidFill>
                  <a:srgbClr val="565656"/>
                </a:solidFill>
                <a:effectLst/>
                <a:latin typeface="+mj-lt"/>
              </a:rPr>
              <a:t> 10 </a:t>
            </a:r>
            <a:r>
              <a:rPr lang="sk-SK" sz="1800" dirty="0" err="1">
                <a:solidFill>
                  <a:srgbClr val="565656"/>
                </a:solidFill>
                <a:effectLst/>
                <a:latin typeface="+mj-lt"/>
              </a:rPr>
              <a:t>interviews</a:t>
            </a:r>
            <a:r>
              <a:rPr lang="sk-SK" sz="1800" dirty="0">
                <a:solidFill>
                  <a:srgbClr val="565656"/>
                </a:solidFill>
                <a:effectLst/>
                <a:latin typeface="+mj-lt"/>
              </a:rPr>
              <a:t> </a:t>
            </a:r>
            <a:r>
              <a:rPr lang="sk-SK" sz="1800" dirty="0" err="1">
                <a:solidFill>
                  <a:srgbClr val="565656"/>
                </a:solidFill>
                <a:effectLst/>
                <a:latin typeface="+mj-lt"/>
              </a:rPr>
              <a:t>with</a:t>
            </a:r>
            <a:r>
              <a:rPr lang="sk-SK" sz="1800" dirty="0">
                <a:solidFill>
                  <a:srgbClr val="565656"/>
                </a:solidFill>
                <a:effectLst/>
                <a:latin typeface="+mj-lt"/>
              </a:rPr>
              <a:t> </a:t>
            </a:r>
            <a:r>
              <a:rPr lang="sk-SK" sz="1800" dirty="0" err="1">
                <a:solidFill>
                  <a:srgbClr val="565656"/>
                </a:solidFill>
                <a:effectLst/>
                <a:latin typeface="+mj-lt"/>
              </a:rPr>
              <a:t>the</a:t>
            </a:r>
            <a:r>
              <a:rPr lang="sk-SK" sz="1800" dirty="0">
                <a:solidFill>
                  <a:srgbClr val="565656"/>
                </a:solidFill>
                <a:effectLst/>
                <a:latin typeface="+mj-lt"/>
              </a:rPr>
              <a:t> EU- level </a:t>
            </a:r>
            <a:r>
              <a:rPr lang="sk-SK" sz="1800" dirty="0" err="1">
                <a:solidFill>
                  <a:srgbClr val="565656"/>
                </a:solidFill>
                <a:effectLst/>
                <a:latin typeface="+mj-lt"/>
              </a:rPr>
              <a:t>social</a:t>
            </a:r>
            <a:r>
              <a:rPr lang="sk-SK" sz="1800" dirty="0">
                <a:solidFill>
                  <a:srgbClr val="565656"/>
                </a:solidFill>
                <a:effectLst/>
                <a:latin typeface="+mj-lt"/>
              </a:rPr>
              <a:t> </a:t>
            </a:r>
            <a:r>
              <a:rPr lang="sk-SK" sz="1800" dirty="0" err="1">
                <a:solidFill>
                  <a:srgbClr val="565656"/>
                </a:solidFill>
                <a:effectLst/>
                <a:latin typeface="+mj-lt"/>
              </a:rPr>
              <a:t>partners</a:t>
            </a:r>
            <a:r>
              <a:rPr lang="sk-SK" sz="1800" dirty="0">
                <a:solidFill>
                  <a:srgbClr val="565656"/>
                </a:solidFill>
                <a:effectLst/>
                <a:latin typeface="+mj-lt"/>
              </a:rPr>
              <a:t> and </a:t>
            </a:r>
            <a:r>
              <a:rPr lang="sk-SK" sz="1800" dirty="0" err="1">
                <a:solidFill>
                  <a:srgbClr val="565656"/>
                </a:solidFill>
                <a:effectLst/>
                <a:latin typeface="+mj-lt"/>
              </a:rPr>
              <a:t>stakeholders</a:t>
            </a:r>
            <a:r>
              <a:rPr lang="sk-SK" sz="1800" dirty="0">
                <a:solidFill>
                  <a:srgbClr val="565656"/>
                </a:solidFill>
                <a:effectLst/>
                <a:latin typeface="+mj-lt"/>
              </a:rPr>
              <a:t> </a:t>
            </a:r>
            <a:r>
              <a:rPr lang="sk-SK" sz="1800" dirty="0" err="1">
                <a:solidFill>
                  <a:srgbClr val="565656"/>
                </a:solidFill>
                <a:effectLst/>
                <a:latin typeface="+mj-lt"/>
              </a:rPr>
              <a:t>relevant</a:t>
            </a:r>
            <a:r>
              <a:rPr lang="sk-SK" sz="1800" dirty="0">
                <a:solidFill>
                  <a:srgbClr val="565656"/>
                </a:solidFill>
                <a:effectLst/>
                <a:latin typeface="+mj-lt"/>
              </a:rPr>
              <a:t> to </a:t>
            </a:r>
            <a:r>
              <a:rPr lang="sk-SK" sz="1800" dirty="0" err="1">
                <a:solidFill>
                  <a:srgbClr val="565656"/>
                </a:solidFill>
                <a:effectLst/>
                <a:latin typeface="+mj-lt"/>
              </a:rPr>
              <a:t>the</a:t>
            </a:r>
            <a:r>
              <a:rPr lang="sk-SK" sz="1800" dirty="0">
                <a:solidFill>
                  <a:srgbClr val="565656"/>
                </a:solidFill>
                <a:effectLst/>
                <a:latin typeface="+mj-lt"/>
              </a:rPr>
              <a:t> PHS </a:t>
            </a:r>
            <a:r>
              <a:rPr lang="sk-SK" sz="1800" dirty="0" err="1">
                <a:solidFill>
                  <a:srgbClr val="565656"/>
                </a:solidFill>
                <a:effectLst/>
                <a:latin typeface="+mj-lt"/>
              </a:rPr>
              <a:t>sector</a:t>
            </a:r>
            <a:r>
              <a:rPr lang="sk-SK" sz="1800" dirty="0">
                <a:solidFill>
                  <a:srgbClr val="565656"/>
                </a:solidFill>
                <a:effectLst/>
                <a:latin typeface="+mj-lt"/>
              </a:rPr>
              <a:t>. </a:t>
            </a:r>
            <a:r>
              <a:rPr lang="sk-SK" sz="1800" dirty="0" err="1">
                <a:solidFill>
                  <a:srgbClr val="565656"/>
                </a:solidFill>
                <a:effectLst/>
                <a:latin typeface="+mj-lt"/>
              </a:rPr>
              <a:t>Data</a:t>
            </a:r>
            <a:r>
              <a:rPr lang="sk-SK" sz="1800" dirty="0">
                <a:solidFill>
                  <a:srgbClr val="565656"/>
                </a:solidFill>
                <a:effectLst/>
                <a:latin typeface="+mj-lt"/>
              </a:rPr>
              <a:t> </a:t>
            </a:r>
            <a:r>
              <a:rPr lang="sk-SK" sz="1800" dirty="0" err="1">
                <a:solidFill>
                  <a:srgbClr val="565656"/>
                </a:solidFill>
                <a:effectLst/>
                <a:latin typeface="+mj-lt"/>
              </a:rPr>
              <a:t>from</a:t>
            </a:r>
            <a:r>
              <a:rPr lang="sk-SK" sz="1800" dirty="0">
                <a:solidFill>
                  <a:srgbClr val="565656"/>
                </a:solidFill>
                <a:effectLst/>
                <a:latin typeface="+mj-lt"/>
              </a:rPr>
              <a:t> </a:t>
            </a:r>
            <a:r>
              <a:rPr lang="sk-SK" sz="1800" dirty="0" err="1">
                <a:solidFill>
                  <a:srgbClr val="565656"/>
                </a:solidFill>
                <a:effectLst/>
                <a:latin typeface="+mj-lt"/>
              </a:rPr>
              <a:t>the</a:t>
            </a:r>
            <a:r>
              <a:rPr lang="sk-SK" sz="1800" dirty="0">
                <a:solidFill>
                  <a:srgbClr val="565656"/>
                </a:solidFill>
                <a:effectLst/>
                <a:latin typeface="+mj-lt"/>
              </a:rPr>
              <a:t> online </a:t>
            </a:r>
            <a:r>
              <a:rPr lang="sk-SK" sz="1800" dirty="0" err="1">
                <a:solidFill>
                  <a:srgbClr val="565656"/>
                </a:solidFill>
                <a:effectLst/>
                <a:latin typeface="+mj-lt"/>
              </a:rPr>
              <a:t>survey</a:t>
            </a:r>
            <a:r>
              <a:rPr lang="sk-SK" sz="1800" dirty="0">
                <a:solidFill>
                  <a:srgbClr val="565656"/>
                </a:solidFill>
                <a:effectLst/>
                <a:latin typeface="+mj-lt"/>
              </a:rPr>
              <a:t> </a:t>
            </a:r>
            <a:r>
              <a:rPr lang="sk-SK" sz="1800" dirty="0" err="1">
                <a:solidFill>
                  <a:srgbClr val="565656"/>
                </a:solidFill>
                <a:effectLst/>
                <a:latin typeface="+mj-lt"/>
              </a:rPr>
              <a:t>among</a:t>
            </a:r>
            <a:r>
              <a:rPr lang="sk-SK" sz="1800" dirty="0">
                <a:solidFill>
                  <a:srgbClr val="565656"/>
                </a:solidFill>
                <a:effectLst/>
                <a:latin typeface="+mj-lt"/>
              </a:rPr>
              <a:t> </a:t>
            </a:r>
            <a:r>
              <a:rPr lang="sk-SK" sz="1800" dirty="0" err="1">
                <a:solidFill>
                  <a:srgbClr val="565656"/>
                </a:solidFill>
                <a:effectLst/>
                <a:latin typeface="+mj-lt"/>
              </a:rPr>
              <a:t>stakeholders</a:t>
            </a:r>
            <a:r>
              <a:rPr lang="sk-SK" sz="1800" dirty="0">
                <a:solidFill>
                  <a:srgbClr val="565656"/>
                </a:solidFill>
                <a:effectLst/>
                <a:latin typeface="+mj-lt"/>
              </a:rPr>
              <a:t> </a:t>
            </a:r>
            <a:r>
              <a:rPr lang="sk-SK" sz="1800" dirty="0" err="1">
                <a:solidFill>
                  <a:srgbClr val="565656"/>
                </a:solidFill>
                <a:effectLst/>
                <a:latin typeface="+mj-lt"/>
              </a:rPr>
              <a:t>will</a:t>
            </a:r>
            <a:r>
              <a:rPr lang="sk-SK" sz="1800" dirty="0">
                <a:solidFill>
                  <a:srgbClr val="565656"/>
                </a:solidFill>
                <a:effectLst/>
                <a:latin typeface="+mj-lt"/>
              </a:rPr>
              <a:t> </a:t>
            </a:r>
            <a:r>
              <a:rPr lang="sk-SK" sz="1800" dirty="0" err="1">
                <a:solidFill>
                  <a:srgbClr val="565656"/>
                </a:solidFill>
                <a:effectLst/>
                <a:latin typeface="+mj-lt"/>
              </a:rPr>
              <a:t>also</a:t>
            </a:r>
            <a:r>
              <a:rPr lang="sk-SK" sz="1800" dirty="0">
                <a:solidFill>
                  <a:srgbClr val="565656"/>
                </a:solidFill>
                <a:effectLst/>
                <a:latin typeface="+mj-lt"/>
              </a:rPr>
              <a:t> </a:t>
            </a:r>
            <a:r>
              <a:rPr lang="sk-SK" sz="1800" dirty="0" err="1">
                <a:solidFill>
                  <a:srgbClr val="565656"/>
                </a:solidFill>
                <a:effectLst/>
                <a:latin typeface="+mj-lt"/>
              </a:rPr>
              <a:t>be</a:t>
            </a:r>
            <a:r>
              <a:rPr lang="sk-SK" sz="1800" dirty="0">
                <a:solidFill>
                  <a:srgbClr val="565656"/>
                </a:solidFill>
                <a:effectLst/>
                <a:latin typeface="+mj-lt"/>
              </a:rPr>
              <a:t> </a:t>
            </a:r>
            <a:r>
              <a:rPr lang="sk-SK" sz="1800" dirty="0" err="1">
                <a:solidFill>
                  <a:srgbClr val="565656"/>
                </a:solidFill>
                <a:effectLst/>
                <a:latin typeface="+mj-lt"/>
              </a:rPr>
              <a:t>included</a:t>
            </a:r>
            <a:r>
              <a:rPr lang="sk-SK" sz="1800" dirty="0">
                <a:solidFill>
                  <a:srgbClr val="565656"/>
                </a:solidFill>
                <a:effectLst/>
                <a:latin typeface="+mj-lt"/>
              </a:rPr>
              <a:t>. </a:t>
            </a:r>
            <a:r>
              <a:rPr lang="sk-SK" sz="1800" dirty="0" err="1">
                <a:solidFill>
                  <a:srgbClr val="565656"/>
                </a:solidFill>
                <a:effectLst/>
                <a:latin typeface="+mj-lt"/>
              </a:rPr>
              <a:t>Format</a:t>
            </a:r>
            <a:r>
              <a:rPr lang="sk-SK" sz="1800" dirty="0">
                <a:solidFill>
                  <a:srgbClr val="565656"/>
                </a:solidFill>
                <a:effectLst/>
                <a:latin typeface="+mj-lt"/>
              </a:rPr>
              <a:t> </a:t>
            </a:r>
            <a:r>
              <a:rPr lang="sk-SK" sz="1800" dirty="0" err="1">
                <a:solidFill>
                  <a:srgbClr val="565656"/>
                </a:solidFill>
                <a:effectLst/>
                <a:latin typeface="+mj-lt"/>
              </a:rPr>
              <a:t>electronic</a:t>
            </a:r>
            <a:r>
              <a:rPr lang="sk-SK" sz="1800" dirty="0">
                <a:solidFill>
                  <a:srgbClr val="565656"/>
                </a:solidFill>
                <a:effectLst/>
                <a:latin typeface="+mj-lt"/>
              </a:rPr>
              <a:t>, English </a:t>
            </a:r>
            <a:r>
              <a:rPr lang="sk-SK" sz="1800" dirty="0" err="1">
                <a:solidFill>
                  <a:srgbClr val="565656"/>
                </a:solidFill>
                <a:effectLst/>
                <a:latin typeface="+mj-lt"/>
              </a:rPr>
              <a:t>language</a:t>
            </a:r>
            <a:r>
              <a:rPr lang="sk-SK" sz="1800" dirty="0">
                <a:solidFill>
                  <a:srgbClr val="565656"/>
                </a:solidFill>
                <a:effectLst/>
                <a:latin typeface="+mj-lt"/>
              </a:rPr>
              <a:t>. </a:t>
            </a:r>
          </a:p>
          <a:p>
            <a:pPr marL="0" indent="0">
              <a:buNone/>
            </a:pPr>
            <a:endParaRPr lang="sk-SK" sz="1800" dirty="0">
              <a:solidFill>
                <a:srgbClr val="565656"/>
              </a:solidFill>
              <a:latin typeface="+mj-lt"/>
            </a:endParaRPr>
          </a:p>
          <a:p>
            <a:pPr marL="0" indent="0">
              <a:buNone/>
            </a:pPr>
            <a:r>
              <a:rPr lang="sk-SK" sz="1800" dirty="0">
                <a:solidFill>
                  <a:srgbClr val="FF0000"/>
                </a:solidFill>
                <a:effectLst/>
                <a:latin typeface="+mj-lt"/>
              </a:rPr>
              <a:t>CUNI </a:t>
            </a:r>
            <a:r>
              <a:rPr lang="sk-SK" sz="1800" dirty="0" err="1">
                <a:solidFill>
                  <a:srgbClr val="FF0000"/>
                </a:solidFill>
                <a:effectLst/>
                <a:latin typeface="+mj-lt"/>
              </a:rPr>
              <a:t>will</a:t>
            </a:r>
            <a:r>
              <a:rPr lang="sk-SK" sz="1800" dirty="0">
                <a:solidFill>
                  <a:srgbClr val="FF0000"/>
                </a:solidFill>
                <a:effectLst/>
                <a:latin typeface="+mj-lt"/>
              </a:rPr>
              <a:t> </a:t>
            </a:r>
            <a:r>
              <a:rPr lang="sk-SK" sz="1800" dirty="0" err="1">
                <a:solidFill>
                  <a:srgbClr val="FF0000"/>
                </a:solidFill>
                <a:effectLst/>
                <a:latin typeface="+mj-lt"/>
              </a:rPr>
              <a:t>prepare</a:t>
            </a:r>
            <a:r>
              <a:rPr lang="sk-SK" sz="1800" dirty="0">
                <a:solidFill>
                  <a:srgbClr val="FF0000"/>
                </a:solidFill>
                <a:effectLst/>
                <a:latin typeface="+mj-lt"/>
              </a:rPr>
              <a:t> </a:t>
            </a:r>
            <a:r>
              <a:rPr lang="sk-SK" sz="1800" dirty="0" err="1">
                <a:solidFill>
                  <a:srgbClr val="FF0000"/>
                </a:solidFill>
                <a:effectLst/>
                <a:latin typeface="+mj-lt"/>
              </a:rPr>
              <a:t>the</a:t>
            </a:r>
            <a:r>
              <a:rPr lang="sk-SK" sz="1800" dirty="0">
                <a:solidFill>
                  <a:srgbClr val="FF0000"/>
                </a:solidFill>
                <a:effectLst/>
                <a:latin typeface="+mj-lt"/>
              </a:rPr>
              <a:t> draft of </a:t>
            </a:r>
            <a:r>
              <a:rPr lang="sk-SK" sz="1800" dirty="0" err="1">
                <a:solidFill>
                  <a:srgbClr val="FF0000"/>
                </a:solidFill>
                <a:effectLst/>
                <a:latin typeface="+mj-lt"/>
              </a:rPr>
              <a:t>the</a:t>
            </a:r>
            <a:r>
              <a:rPr lang="sk-SK" sz="1800" dirty="0">
                <a:solidFill>
                  <a:srgbClr val="FF0000"/>
                </a:solidFill>
                <a:effectLst/>
                <a:latin typeface="+mj-lt"/>
              </a:rPr>
              <a:t> </a:t>
            </a:r>
            <a:r>
              <a:rPr lang="sk-SK" sz="1800" dirty="0" err="1">
                <a:solidFill>
                  <a:srgbClr val="FF0000"/>
                </a:solidFill>
                <a:effectLst/>
                <a:latin typeface="+mj-lt"/>
              </a:rPr>
              <a:t>interviews</a:t>
            </a:r>
            <a:r>
              <a:rPr lang="sk-SK" sz="1800" dirty="0">
                <a:solidFill>
                  <a:srgbClr val="FF0000"/>
                </a:solidFill>
                <a:effectLst/>
                <a:latin typeface="+mj-lt"/>
              </a:rPr>
              <a:t> </a:t>
            </a:r>
            <a:r>
              <a:rPr lang="sk-SK" sz="1800" dirty="0" err="1">
                <a:solidFill>
                  <a:srgbClr val="FF0000"/>
                </a:solidFill>
                <a:effectLst/>
                <a:latin typeface="+mj-lt"/>
              </a:rPr>
              <a:t>based</a:t>
            </a:r>
            <a:r>
              <a:rPr lang="sk-SK" sz="1800" dirty="0">
                <a:solidFill>
                  <a:srgbClr val="FF0000"/>
                </a:solidFill>
                <a:effectLst/>
                <a:latin typeface="+mj-lt"/>
              </a:rPr>
              <a:t> on </a:t>
            </a:r>
            <a:r>
              <a:rPr lang="sk-SK" sz="1800" dirty="0" err="1">
                <a:solidFill>
                  <a:srgbClr val="FF0000"/>
                </a:solidFill>
                <a:effectLst/>
                <a:latin typeface="+mj-lt"/>
              </a:rPr>
              <a:t>the</a:t>
            </a:r>
            <a:r>
              <a:rPr lang="sk-SK" sz="1800" dirty="0">
                <a:solidFill>
                  <a:srgbClr val="FF0000"/>
                </a:solidFill>
                <a:effectLst/>
                <a:latin typeface="+mj-lt"/>
              </a:rPr>
              <a:t> </a:t>
            </a:r>
            <a:r>
              <a:rPr lang="sk-SK" sz="1800" dirty="0" err="1">
                <a:solidFill>
                  <a:srgbClr val="FF0000"/>
                </a:solidFill>
                <a:effectLst/>
                <a:latin typeface="+mj-lt"/>
              </a:rPr>
              <a:t>relevant</a:t>
            </a:r>
            <a:r>
              <a:rPr lang="sk-SK" sz="1800" dirty="0">
                <a:solidFill>
                  <a:srgbClr val="FF0000"/>
                </a:solidFill>
                <a:effectLst/>
                <a:latin typeface="+mj-lt"/>
              </a:rPr>
              <a:t> </a:t>
            </a:r>
            <a:r>
              <a:rPr lang="sk-SK" sz="1800" dirty="0">
                <a:solidFill>
                  <a:srgbClr val="FF0000"/>
                </a:solidFill>
                <a:latin typeface="+mj-lt"/>
              </a:rPr>
              <a:t>lit. on </a:t>
            </a:r>
            <a:r>
              <a:rPr lang="sk-SK" sz="1800" dirty="0" err="1">
                <a:solidFill>
                  <a:srgbClr val="FF0000"/>
                </a:solidFill>
                <a:latin typeface="+mj-lt"/>
              </a:rPr>
              <a:t>interrelations</a:t>
            </a:r>
            <a:r>
              <a:rPr lang="sk-SK" sz="1800" dirty="0">
                <a:solidFill>
                  <a:srgbClr val="FF0000"/>
                </a:solidFill>
                <a:latin typeface="+mj-lt"/>
              </a:rPr>
              <a:t> of </a:t>
            </a:r>
            <a:r>
              <a:rPr lang="sk-SK" sz="1800" dirty="0" err="1">
                <a:solidFill>
                  <a:srgbClr val="FF0000"/>
                </a:solidFill>
                <a:latin typeface="+mj-lt"/>
              </a:rPr>
              <a:t>the</a:t>
            </a:r>
            <a:r>
              <a:rPr lang="sk-SK" sz="1800" dirty="0">
                <a:solidFill>
                  <a:srgbClr val="FF0000"/>
                </a:solidFill>
                <a:latin typeface="+mj-lt"/>
              </a:rPr>
              <a:t> EU level and PHS in CEE. CUNI </a:t>
            </a:r>
            <a:r>
              <a:rPr lang="sk-SK" sz="1800" dirty="0" err="1">
                <a:solidFill>
                  <a:srgbClr val="FF0000"/>
                </a:solidFill>
                <a:latin typeface="+mj-lt"/>
              </a:rPr>
              <a:t>asked</a:t>
            </a:r>
            <a:r>
              <a:rPr lang="sk-SK" sz="1800" dirty="0">
                <a:solidFill>
                  <a:srgbClr val="FF0000"/>
                </a:solidFill>
                <a:latin typeface="+mj-lt"/>
              </a:rPr>
              <a:t> </a:t>
            </a:r>
            <a:r>
              <a:rPr lang="sk-SK" sz="1800" dirty="0" err="1">
                <a:solidFill>
                  <a:srgbClr val="FF0000"/>
                </a:solidFill>
                <a:latin typeface="+mj-lt"/>
              </a:rPr>
              <a:t>the</a:t>
            </a:r>
            <a:r>
              <a:rPr lang="sk-SK" sz="1800" dirty="0">
                <a:solidFill>
                  <a:srgbClr val="FF0000"/>
                </a:solidFill>
                <a:latin typeface="+mj-lt"/>
              </a:rPr>
              <a:t> </a:t>
            </a:r>
            <a:r>
              <a:rPr lang="sk-SK" sz="1800" dirty="0" err="1">
                <a:solidFill>
                  <a:srgbClr val="FF0000"/>
                </a:solidFill>
                <a:latin typeface="+mj-lt"/>
              </a:rPr>
              <a:t>partners</a:t>
            </a:r>
            <a:r>
              <a:rPr lang="sk-SK" sz="1800" dirty="0">
                <a:solidFill>
                  <a:srgbClr val="FF0000"/>
                </a:solidFill>
                <a:latin typeface="+mj-lt"/>
              </a:rPr>
              <a:t> </a:t>
            </a:r>
            <a:r>
              <a:rPr lang="sk-SK" sz="1800" dirty="0" err="1">
                <a:solidFill>
                  <a:srgbClr val="FF0000"/>
                </a:solidFill>
                <a:latin typeface="+mj-lt"/>
              </a:rPr>
              <a:t>for</a:t>
            </a:r>
            <a:r>
              <a:rPr lang="sk-SK" sz="1800" dirty="0">
                <a:solidFill>
                  <a:srgbClr val="FF0000"/>
                </a:solidFill>
                <a:latin typeface="+mj-lt"/>
              </a:rPr>
              <a:t> </a:t>
            </a:r>
            <a:r>
              <a:rPr lang="sk-SK" sz="1800" dirty="0" err="1">
                <a:solidFill>
                  <a:srgbClr val="FF0000"/>
                </a:solidFill>
                <a:latin typeface="+mj-lt"/>
              </a:rPr>
              <a:t>suggestions</a:t>
            </a:r>
            <a:r>
              <a:rPr lang="sk-SK" sz="1800" dirty="0">
                <a:solidFill>
                  <a:srgbClr val="FF0000"/>
                </a:solidFill>
                <a:latin typeface="+mj-lt"/>
              </a:rPr>
              <a:t> </a:t>
            </a:r>
            <a:r>
              <a:rPr lang="sk-SK" sz="1800" dirty="0" err="1">
                <a:solidFill>
                  <a:srgbClr val="FF0000"/>
                </a:solidFill>
                <a:latin typeface="+mj-lt"/>
              </a:rPr>
              <a:t>related</a:t>
            </a:r>
            <a:r>
              <a:rPr lang="sk-SK" sz="1800" dirty="0">
                <a:solidFill>
                  <a:srgbClr val="FF0000"/>
                </a:solidFill>
                <a:latin typeface="+mj-lt"/>
              </a:rPr>
              <a:t> to </a:t>
            </a:r>
            <a:r>
              <a:rPr lang="sk-SK" sz="1800" dirty="0" err="1">
                <a:solidFill>
                  <a:srgbClr val="FF0000"/>
                </a:solidFill>
                <a:latin typeface="+mj-lt"/>
              </a:rPr>
              <a:t>relevant</a:t>
            </a:r>
            <a:r>
              <a:rPr lang="sk-SK" sz="1800" dirty="0">
                <a:solidFill>
                  <a:srgbClr val="FF0000"/>
                </a:solidFill>
                <a:latin typeface="+mj-lt"/>
              </a:rPr>
              <a:t> </a:t>
            </a:r>
            <a:r>
              <a:rPr lang="sk-SK" sz="1800" dirty="0" err="1">
                <a:solidFill>
                  <a:srgbClr val="FF0000"/>
                </a:solidFill>
                <a:latin typeface="+mj-lt"/>
              </a:rPr>
              <a:t>documents</a:t>
            </a:r>
            <a:r>
              <a:rPr lang="sk-SK" sz="1800" dirty="0">
                <a:solidFill>
                  <a:srgbClr val="FF0000"/>
                </a:solidFill>
                <a:latin typeface="+mj-lt"/>
              </a:rPr>
              <a:t> </a:t>
            </a:r>
            <a:r>
              <a:rPr lang="sk-SK" sz="1800" dirty="0" err="1">
                <a:solidFill>
                  <a:srgbClr val="FF0000"/>
                </a:solidFill>
                <a:latin typeface="+mj-lt"/>
              </a:rPr>
              <a:t>linked</a:t>
            </a:r>
            <a:r>
              <a:rPr lang="sk-SK" sz="1800" dirty="0">
                <a:solidFill>
                  <a:srgbClr val="FF0000"/>
                </a:solidFill>
                <a:latin typeface="+mj-lt"/>
              </a:rPr>
              <a:t> to </a:t>
            </a:r>
            <a:r>
              <a:rPr lang="sk-SK" sz="1800" dirty="0" err="1">
                <a:solidFill>
                  <a:srgbClr val="FF0000"/>
                </a:solidFill>
                <a:latin typeface="+mj-lt"/>
              </a:rPr>
              <a:t>thier</a:t>
            </a:r>
            <a:r>
              <a:rPr lang="sk-SK" sz="1800" dirty="0">
                <a:solidFill>
                  <a:srgbClr val="FF0000"/>
                </a:solidFill>
                <a:latin typeface="+mj-lt"/>
              </a:rPr>
              <a:t> country PHS agenda and EU.  </a:t>
            </a:r>
            <a:r>
              <a:rPr lang="sk-SK" sz="1800" dirty="0" err="1">
                <a:solidFill>
                  <a:srgbClr val="FF0000"/>
                </a:solidFill>
                <a:latin typeface="+mj-lt"/>
              </a:rPr>
              <a:t>The</a:t>
            </a:r>
            <a:r>
              <a:rPr lang="sk-SK" sz="1800" dirty="0">
                <a:solidFill>
                  <a:srgbClr val="FF0000"/>
                </a:solidFill>
                <a:latin typeface="+mj-lt"/>
              </a:rPr>
              <a:t> draft interview </a:t>
            </a:r>
            <a:r>
              <a:rPr lang="sk-SK" sz="1800" dirty="0" err="1">
                <a:solidFill>
                  <a:srgbClr val="FF0000"/>
                </a:solidFill>
                <a:latin typeface="+mj-lt"/>
              </a:rPr>
              <a:t>guide</a:t>
            </a:r>
            <a:r>
              <a:rPr lang="sk-SK" sz="1800" dirty="0">
                <a:solidFill>
                  <a:srgbClr val="FF0000"/>
                </a:solidFill>
                <a:latin typeface="+mj-lt"/>
              </a:rPr>
              <a:t> to </a:t>
            </a:r>
            <a:r>
              <a:rPr lang="sk-SK" sz="1800" dirty="0" err="1">
                <a:solidFill>
                  <a:srgbClr val="FF0000"/>
                </a:solidFill>
                <a:latin typeface="+mj-lt"/>
              </a:rPr>
              <a:t>be</a:t>
            </a:r>
            <a:r>
              <a:rPr lang="sk-SK" sz="1800" dirty="0">
                <a:solidFill>
                  <a:srgbClr val="FF0000"/>
                </a:solidFill>
                <a:latin typeface="+mj-lt"/>
              </a:rPr>
              <a:t> </a:t>
            </a:r>
            <a:r>
              <a:rPr lang="sk-SK" sz="1800" dirty="0" err="1">
                <a:solidFill>
                  <a:srgbClr val="FF0000"/>
                </a:solidFill>
                <a:latin typeface="+mj-lt"/>
              </a:rPr>
              <a:t>feedbacked</a:t>
            </a:r>
            <a:r>
              <a:rPr lang="sk-SK" sz="1800" dirty="0">
                <a:solidFill>
                  <a:srgbClr val="FF0000"/>
                </a:solidFill>
                <a:latin typeface="+mj-lt"/>
              </a:rPr>
              <a:t> by </a:t>
            </a:r>
            <a:r>
              <a:rPr lang="sk-SK" sz="1800" dirty="0" err="1">
                <a:solidFill>
                  <a:srgbClr val="FF0000"/>
                </a:solidFill>
                <a:latin typeface="+mj-lt"/>
              </a:rPr>
              <a:t>other</a:t>
            </a:r>
            <a:r>
              <a:rPr lang="sk-SK" sz="1800" dirty="0">
                <a:solidFill>
                  <a:srgbClr val="FF0000"/>
                </a:solidFill>
                <a:latin typeface="+mj-lt"/>
              </a:rPr>
              <a:t> </a:t>
            </a:r>
            <a:r>
              <a:rPr lang="sk-SK" sz="1800" dirty="0" err="1">
                <a:solidFill>
                  <a:srgbClr val="FF0000"/>
                </a:solidFill>
                <a:latin typeface="+mj-lt"/>
              </a:rPr>
              <a:t>partners</a:t>
            </a:r>
            <a:r>
              <a:rPr lang="sk-SK" sz="1800" dirty="0">
                <a:solidFill>
                  <a:srgbClr val="FF0000"/>
                </a:solidFill>
                <a:latin typeface="+mj-lt"/>
              </a:rPr>
              <a:t> by 15 of FEB 23.</a:t>
            </a:r>
            <a:endParaRPr lang="sk-SK" sz="1000" dirty="0">
              <a:solidFill>
                <a:srgbClr val="FF0000"/>
              </a:solidFill>
              <a:effectLst/>
              <a:latin typeface="+mj-lt"/>
            </a:endParaRPr>
          </a:p>
          <a:p>
            <a:pPr marL="0" indent="0">
              <a:buNone/>
            </a:pPr>
            <a:endParaRPr lang="sk-SK" sz="1400" dirty="0">
              <a:solidFill>
                <a:srgbClr val="FF0000"/>
              </a:solidFill>
              <a:effectLst/>
              <a:latin typeface="+mj-lt"/>
            </a:endParaRPr>
          </a:p>
          <a:p>
            <a:pPr marL="0" indent="0">
              <a:buNone/>
            </a:pPr>
            <a:endParaRPr lang="en-GB" sz="2400" dirty="0"/>
          </a:p>
          <a:p>
            <a:pPr marL="0" indent="0">
              <a:buNone/>
            </a:pPr>
            <a:endParaRPr lang="en-GB" sz="2400" dirty="0"/>
          </a:p>
          <a:p>
            <a:endParaRPr lang="en-GB" sz="2400" dirty="0"/>
          </a:p>
          <a:p>
            <a:endParaRPr lang="en-GB" sz="2400" dirty="0"/>
          </a:p>
        </p:txBody>
      </p:sp>
    </p:spTree>
    <p:extLst>
      <p:ext uri="{BB962C8B-B14F-4D97-AF65-F5344CB8AC3E}">
        <p14:creationId xmlns:p14="http://schemas.microsoft.com/office/powerpoint/2010/main" val="5044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360017-9A1F-4DF2-9E6F-4438C0C675B9}"/>
              </a:ext>
            </a:extLst>
          </p:cNvPr>
          <p:cNvSpPr>
            <a:spLocks noGrp="1"/>
          </p:cNvSpPr>
          <p:nvPr>
            <p:ph type="title"/>
          </p:nvPr>
        </p:nvSpPr>
        <p:spPr>
          <a:xfrm>
            <a:off x="123825" y="457201"/>
            <a:ext cx="10972800" cy="1143000"/>
          </a:xfrm>
        </p:spPr>
        <p:txBody>
          <a:bodyPr/>
          <a:lstStyle/>
          <a:p>
            <a:r>
              <a:rPr lang="en-GB" dirty="0">
                <a:solidFill>
                  <a:srgbClr val="FF0000"/>
                </a:solidFill>
              </a:rPr>
              <a:t>Issues agreed and follow up: </a:t>
            </a:r>
          </a:p>
        </p:txBody>
      </p:sp>
      <p:sp>
        <p:nvSpPr>
          <p:cNvPr id="3" name="Zástupný objekt pre obsah 2">
            <a:extLst>
              <a:ext uri="{FF2B5EF4-FFF2-40B4-BE49-F238E27FC236}">
                <a16:creationId xmlns:a16="http://schemas.microsoft.com/office/drawing/2014/main" id="{2622DE9F-9123-CDC0-391B-C20E357304F1}"/>
              </a:ext>
            </a:extLst>
          </p:cNvPr>
          <p:cNvSpPr>
            <a:spLocks noGrp="1"/>
          </p:cNvSpPr>
          <p:nvPr>
            <p:ph idx="1"/>
          </p:nvPr>
        </p:nvSpPr>
        <p:spPr/>
        <p:txBody>
          <a:bodyPr/>
          <a:lstStyle/>
          <a:p>
            <a:r>
              <a:rPr lang="en-GB" dirty="0">
                <a:solidFill>
                  <a:srgbClr val="FF0000"/>
                </a:solidFill>
              </a:rPr>
              <a:t>The draft lit. the review is to be sent to partners for comments by the end of 2022 latest</a:t>
            </a:r>
          </a:p>
          <a:p>
            <a:r>
              <a:rPr lang="en-GB" dirty="0">
                <a:solidFill>
                  <a:srgbClr val="FF0000"/>
                </a:solidFill>
              </a:rPr>
              <a:t>The next monthly meeting will be in the first week of 2023</a:t>
            </a:r>
          </a:p>
          <a:p>
            <a:r>
              <a:rPr lang="en-GB" dirty="0">
                <a:solidFill>
                  <a:srgbClr val="FF0000"/>
                </a:solidFill>
              </a:rPr>
              <a:t>The  WP2 Deliverables are to be finalised by the end of January 2023</a:t>
            </a:r>
          </a:p>
        </p:txBody>
      </p:sp>
    </p:spTree>
    <p:extLst>
      <p:ext uri="{BB962C8B-B14F-4D97-AF65-F5344CB8AC3E}">
        <p14:creationId xmlns:p14="http://schemas.microsoft.com/office/powerpoint/2010/main" val="395212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64695" y="231428"/>
            <a:ext cx="10972800" cy="1143000"/>
          </a:xfrm>
        </p:spPr>
        <p:txBody>
          <a:bodyPr/>
          <a:lstStyle/>
          <a:p>
            <a:r>
              <a:rPr lang="sk-SK" dirty="0" err="1">
                <a:solidFill>
                  <a:srgbClr val="941100"/>
                </a:solidFill>
              </a:rPr>
              <a:t>Objectives</a:t>
            </a:r>
            <a:r>
              <a:rPr lang="sk-SK" dirty="0">
                <a:solidFill>
                  <a:srgbClr val="941100"/>
                </a:solidFill>
              </a:rPr>
              <a:t> and </a:t>
            </a:r>
            <a:r>
              <a:rPr lang="sk-SK" dirty="0" err="1">
                <a:solidFill>
                  <a:srgbClr val="941100"/>
                </a:solidFill>
              </a:rPr>
              <a:t>aims</a:t>
            </a:r>
            <a:r>
              <a:rPr lang="sk-SK" dirty="0">
                <a:solidFill>
                  <a:srgbClr val="941100"/>
                </a:solidFill>
              </a:rPr>
              <a:t>   </a:t>
            </a:r>
          </a:p>
        </p:txBody>
      </p:sp>
      <p:sp>
        <p:nvSpPr>
          <p:cNvPr id="3" name="BlokTextu 2">
            <a:extLst>
              <a:ext uri="{FF2B5EF4-FFF2-40B4-BE49-F238E27FC236}">
                <a16:creationId xmlns:a16="http://schemas.microsoft.com/office/drawing/2014/main" id="{632B6121-265D-F1A2-66C2-45D0378AF4FD}"/>
              </a:ext>
            </a:extLst>
          </p:cNvPr>
          <p:cNvSpPr txBox="1"/>
          <p:nvPr/>
        </p:nvSpPr>
        <p:spPr>
          <a:xfrm>
            <a:off x="818147" y="1374428"/>
            <a:ext cx="10972800" cy="6278642"/>
          </a:xfrm>
          <a:prstGeom prst="rect">
            <a:avLst/>
          </a:prstGeom>
          <a:noFill/>
        </p:spPr>
        <p:txBody>
          <a:bodyPr wrap="square" rtlCol="0">
            <a:spAutoFit/>
          </a:bodyPr>
          <a:lstStyle/>
          <a:p>
            <a:r>
              <a:rPr lang="en-GB" sz="2400" b="1" dirty="0">
                <a:latin typeface="+mj-lt"/>
              </a:rPr>
              <a:t>General objective</a:t>
            </a:r>
            <a:r>
              <a:rPr lang="en-GB" sz="2400" dirty="0">
                <a:latin typeface="+mj-lt"/>
              </a:rPr>
              <a:t>: </a:t>
            </a:r>
            <a:r>
              <a:rPr lang="en-GB" sz="2400" dirty="0"/>
              <a:t>To </a:t>
            </a:r>
            <a:r>
              <a:rPr lang="sk-SK" sz="2400" dirty="0" err="1">
                <a:effectLst/>
              </a:rPr>
              <a:t>explore</a:t>
            </a:r>
            <a:r>
              <a:rPr lang="sk-SK" sz="2400" dirty="0">
                <a:effectLst/>
              </a:rPr>
              <a:t> </a:t>
            </a:r>
            <a:r>
              <a:rPr lang="sk-SK" sz="2400" dirty="0" err="1">
                <a:effectLst/>
              </a:rPr>
              <a:t>industrial</a:t>
            </a:r>
            <a:r>
              <a:rPr lang="sk-SK" sz="2400" dirty="0">
                <a:effectLst/>
              </a:rPr>
              <a:t> </a:t>
            </a:r>
            <a:r>
              <a:rPr lang="sk-SK" sz="2400" dirty="0" err="1">
                <a:effectLst/>
              </a:rPr>
              <a:t>relations</a:t>
            </a:r>
            <a:r>
              <a:rPr lang="sk-SK" sz="2400" dirty="0">
                <a:effectLst/>
              </a:rPr>
              <a:t> to </a:t>
            </a:r>
            <a:r>
              <a:rPr lang="sk-SK" sz="2400" dirty="0" err="1">
                <a:effectLst/>
              </a:rPr>
              <a:t>improve</a:t>
            </a:r>
            <a:r>
              <a:rPr lang="sk-SK" sz="2400" dirty="0">
                <a:effectLst/>
              </a:rPr>
              <a:t> </a:t>
            </a:r>
            <a:r>
              <a:rPr lang="sk-SK" sz="2400" dirty="0" err="1">
                <a:effectLst/>
              </a:rPr>
              <a:t>the</a:t>
            </a:r>
            <a:r>
              <a:rPr lang="sk-SK" sz="2400" dirty="0">
                <a:effectLst/>
              </a:rPr>
              <a:t> </a:t>
            </a:r>
            <a:r>
              <a:rPr lang="sk-SK" sz="2400" dirty="0" err="1">
                <a:effectLst/>
              </a:rPr>
              <a:t>working</a:t>
            </a:r>
            <a:r>
              <a:rPr lang="sk-SK" sz="2400" dirty="0">
                <a:effectLst/>
              </a:rPr>
              <a:t> </a:t>
            </a:r>
            <a:r>
              <a:rPr lang="sk-SK" sz="2400" dirty="0" err="1">
                <a:effectLst/>
              </a:rPr>
              <a:t>conditions</a:t>
            </a:r>
            <a:r>
              <a:rPr lang="sk-SK" sz="2400" dirty="0">
                <a:effectLst/>
              </a:rPr>
              <a:t> and </a:t>
            </a:r>
            <a:r>
              <a:rPr lang="sk-SK" sz="2400" dirty="0" err="1">
                <a:effectLst/>
              </a:rPr>
              <a:t>services</a:t>
            </a:r>
            <a:r>
              <a:rPr lang="sk-SK" sz="2400" dirty="0">
                <a:effectLst/>
              </a:rPr>
              <a:t> in </a:t>
            </a:r>
            <a:r>
              <a:rPr lang="sk-SK" sz="2400" dirty="0" err="1">
                <a:effectLst/>
              </a:rPr>
              <a:t>the</a:t>
            </a:r>
            <a:r>
              <a:rPr lang="sk-SK" sz="2400" dirty="0">
                <a:effectLst/>
              </a:rPr>
              <a:t> PHS </a:t>
            </a:r>
            <a:r>
              <a:rPr lang="sk-SK" sz="2400" dirty="0" err="1">
                <a:effectLst/>
              </a:rPr>
              <a:t>sector</a:t>
            </a:r>
            <a:r>
              <a:rPr lang="sk-SK" sz="2400" dirty="0">
                <a:effectLst/>
              </a:rPr>
              <a:t> of CEE </a:t>
            </a:r>
            <a:r>
              <a:rPr lang="sk-SK" sz="2400" dirty="0" err="1">
                <a:effectLst/>
              </a:rPr>
              <a:t>countries</a:t>
            </a:r>
            <a:r>
              <a:rPr lang="sk-SK" sz="2400" dirty="0">
                <a:effectLst/>
              </a:rPr>
              <a:t>. </a:t>
            </a:r>
          </a:p>
          <a:p>
            <a:r>
              <a:rPr lang="sk-SK" sz="2000" dirty="0" err="1">
                <a:solidFill>
                  <a:srgbClr val="FF0000"/>
                </a:solidFill>
              </a:rPr>
              <a:t>Reminder</a:t>
            </a:r>
            <a:r>
              <a:rPr lang="sk-SK" sz="2000" dirty="0">
                <a:solidFill>
                  <a:srgbClr val="FF0000"/>
                </a:solidFill>
              </a:rPr>
              <a:t>: </a:t>
            </a:r>
            <a:r>
              <a:rPr lang="sk-SK" sz="2000" dirty="0" err="1">
                <a:solidFill>
                  <a:srgbClr val="FF0000"/>
                </a:solidFill>
              </a:rPr>
              <a:t>the</a:t>
            </a:r>
            <a:r>
              <a:rPr lang="sk-SK" sz="2000" dirty="0">
                <a:solidFill>
                  <a:srgbClr val="FF0000"/>
                </a:solidFill>
              </a:rPr>
              <a:t> </a:t>
            </a:r>
            <a:r>
              <a:rPr lang="sk-SK" sz="2000" dirty="0" err="1">
                <a:solidFill>
                  <a:srgbClr val="FF0000"/>
                </a:solidFill>
              </a:rPr>
              <a:t>core</a:t>
            </a:r>
            <a:r>
              <a:rPr lang="sk-SK" sz="2000" dirty="0">
                <a:solidFill>
                  <a:srgbClr val="FF0000"/>
                </a:solidFill>
              </a:rPr>
              <a:t> </a:t>
            </a:r>
            <a:r>
              <a:rPr lang="sk-SK" sz="2000" dirty="0" err="1">
                <a:solidFill>
                  <a:srgbClr val="FF0000"/>
                </a:solidFill>
              </a:rPr>
              <a:t>is</a:t>
            </a:r>
            <a:r>
              <a:rPr lang="sk-SK" sz="2000" dirty="0">
                <a:solidFill>
                  <a:srgbClr val="FF0000"/>
                </a:solidFill>
              </a:rPr>
              <a:t> to </a:t>
            </a:r>
            <a:r>
              <a:rPr lang="sk-SK" sz="2000" dirty="0" err="1">
                <a:solidFill>
                  <a:srgbClr val="FF0000"/>
                </a:solidFill>
              </a:rPr>
              <a:t>investigate</a:t>
            </a:r>
            <a:r>
              <a:rPr lang="sk-SK" sz="2000" dirty="0">
                <a:solidFill>
                  <a:srgbClr val="FF0000"/>
                </a:solidFill>
              </a:rPr>
              <a:t> </a:t>
            </a:r>
            <a:r>
              <a:rPr lang="sk-SK" sz="2000" dirty="0" err="1">
                <a:solidFill>
                  <a:srgbClr val="FF0000"/>
                </a:solidFill>
              </a:rPr>
              <a:t>the</a:t>
            </a:r>
            <a:r>
              <a:rPr lang="sk-SK" sz="2000" dirty="0">
                <a:solidFill>
                  <a:srgbClr val="FF0000"/>
                </a:solidFill>
              </a:rPr>
              <a:t> IR, </a:t>
            </a:r>
            <a:r>
              <a:rPr lang="sk-SK" sz="2000" dirty="0" err="1">
                <a:solidFill>
                  <a:srgbClr val="FF0000"/>
                </a:solidFill>
              </a:rPr>
              <a:t>but</a:t>
            </a:r>
            <a:r>
              <a:rPr lang="sk-SK" sz="2000" dirty="0">
                <a:solidFill>
                  <a:srgbClr val="FF0000"/>
                </a:solidFill>
              </a:rPr>
              <a:t> </a:t>
            </a:r>
            <a:r>
              <a:rPr lang="sk-SK" sz="2000" dirty="0" err="1">
                <a:solidFill>
                  <a:srgbClr val="FF0000"/>
                </a:solidFill>
              </a:rPr>
              <a:t>before</a:t>
            </a:r>
            <a:r>
              <a:rPr lang="sk-SK" sz="2000" dirty="0">
                <a:solidFill>
                  <a:srgbClr val="FF0000"/>
                </a:solidFill>
              </a:rPr>
              <a:t> </a:t>
            </a:r>
            <a:r>
              <a:rPr lang="sk-SK" sz="2000" dirty="0" err="1">
                <a:solidFill>
                  <a:srgbClr val="FF0000"/>
                </a:solidFill>
              </a:rPr>
              <a:t>that</a:t>
            </a:r>
            <a:r>
              <a:rPr lang="sk-SK" sz="2000" dirty="0">
                <a:solidFill>
                  <a:srgbClr val="FF0000"/>
                </a:solidFill>
              </a:rPr>
              <a:t>, </a:t>
            </a:r>
            <a:r>
              <a:rPr lang="sk-SK" sz="2000" dirty="0" err="1">
                <a:solidFill>
                  <a:srgbClr val="FF0000"/>
                </a:solidFill>
              </a:rPr>
              <a:t>the</a:t>
            </a:r>
            <a:r>
              <a:rPr lang="sk-SK" sz="2000" dirty="0">
                <a:solidFill>
                  <a:srgbClr val="FF0000"/>
                </a:solidFill>
              </a:rPr>
              <a:t> </a:t>
            </a:r>
            <a:r>
              <a:rPr lang="sk-SK" sz="2000" dirty="0" err="1">
                <a:solidFill>
                  <a:srgbClr val="FF0000"/>
                </a:solidFill>
              </a:rPr>
              <a:t>complex</a:t>
            </a:r>
            <a:r>
              <a:rPr lang="sk-SK" sz="2000" dirty="0">
                <a:solidFill>
                  <a:srgbClr val="FF0000"/>
                </a:solidFill>
              </a:rPr>
              <a:t> </a:t>
            </a:r>
            <a:r>
              <a:rPr lang="sk-SK" sz="2000" dirty="0" err="1">
                <a:solidFill>
                  <a:srgbClr val="FF0000"/>
                </a:solidFill>
              </a:rPr>
              <a:t>description</a:t>
            </a:r>
            <a:r>
              <a:rPr lang="sk-SK" sz="2000" dirty="0">
                <a:solidFill>
                  <a:srgbClr val="FF0000"/>
                </a:solidFill>
              </a:rPr>
              <a:t> of </a:t>
            </a:r>
            <a:r>
              <a:rPr lang="sk-SK" sz="2000" dirty="0" err="1">
                <a:solidFill>
                  <a:srgbClr val="FF0000"/>
                </a:solidFill>
              </a:rPr>
              <a:t>the</a:t>
            </a:r>
            <a:r>
              <a:rPr lang="sk-SK" sz="2000" dirty="0">
                <a:solidFill>
                  <a:srgbClr val="FF0000"/>
                </a:solidFill>
              </a:rPr>
              <a:t> PHS </a:t>
            </a:r>
            <a:r>
              <a:rPr lang="sk-SK" sz="2000" dirty="0" err="1">
                <a:solidFill>
                  <a:srgbClr val="FF0000"/>
                </a:solidFill>
              </a:rPr>
              <a:t>sector</a:t>
            </a:r>
            <a:r>
              <a:rPr lang="sk-SK" sz="2000" dirty="0">
                <a:solidFill>
                  <a:srgbClr val="FF0000"/>
                </a:solidFill>
              </a:rPr>
              <a:t> </a:t>
            </a:r>
            <a:r>
              <a:rPr lang="sk-SK" sz="2000" dirty="0" err="1">
                <a:solidFill>
                  <a:srgbClr val="FF0000"/>
                </a:solidFill>
              </a:rPr>
              <a:t>needs</a:t>
            </a:r>
            <a:r>
              <a:rPr lang="sk-SK" sz="2000" dirty="0">
                <a:solidFill>
                  <a:srgbClr val="FF0000"/>
                </a:solidFill>
              </a:rPr>
              <a:t> to </a:t>
            </a:r>
            <a:r>
              <a:rPr lang="sk-SK" sz="2000" dirty="0" err="1">
                <a:solidFill>
                  <a:srgbClr val="FF0000"/>
                </a:solidFill>
              </a:rPr>
              <a:t>be</a:t>
            </a:r>
            <a:r>
              <a:rPr lang="sk-SK" sz="2000" dirty="0">
                <a:solidFill>
                  <a:srgbClr val="FF0000"/>
                </a:solidFill>
              </a:rPr>
              <a:t> </a:t>
            </a:r>
            <a:r>
              <a:rPr lang="sk-SK" sz="2000" dirty="0" err="1">
                <a:solidFill>
                  <a:srgbClr val="FF0000"/>
                </a:solidFill>
              </a:rPr>
              <a:t>provided</a:t>
            </a:r>
            <a:r>
              <a:rPr lang="sk-SK" sz="2000" dirty="0">
                <a:solidFill>
                  <a:srgbClr val="FF0000"/>
                </a:solidFill>
              </a:rPr>
              <a:t>. </a:t>
            </a:r>
            <a:endParaRPr lang="sk-SK" sz="2000" dirty="0">
              <a:solidFill>
                <a:srgbClr val="FF0000"/>
              </a:solidFill>
              <a:effectLst/>
            </a:endParaRPr>
          </a:p>
          <a:p>
            <a:endParaRPr lang="sk-SK" sz="2000" dirty="0"/>
          </a:p>
          <a:p>
            <a:r>
              <a:rPr lang="sk-SK" sz="2400" b="1" dirty="0" err="1">
                <a:solidFill>
                  <a:srgbClr val="565656"/>
                </a:solidFill>
                <a:effectLst/>
                <a:latin typeface="+mj-lt"/>
              </a:rPr>
              <a:t>Aims</a:t>
            </a:r>
            <a:r>
              <a:rPr lang="sk-SK" sz="2400" b="1" dirty="0">
                <a:solidFill>
                  <a:srgbClr val="565656"/>
                </a:solidFill>
                <a:effectLst/>
                <a:latin typeface="+mj-lt"/>
              </a:rPr>
              <a:t> </a:t>
            </a:r>
            <a:endParaRPr lang="sk-SK" sz="2400" dirty="0">
              <a:latin typeface="+mj-lt"/>
            </a:endParaRPr>
          </a:p>
          <a:p>
            <a:pPr marL="342900" indent="-342900">
              <a:lnSpc>
                <a:spcPct val="150000"/>
              </a:lnSpc>
              <a:buFont typeface="Wingdings" pitchFamily="2" charset="2"/>
              <a:buChar char="Ø"/>
            </a:pPr>
            <a:r>
              <a:rPr lang="sk-SK" sz="2000" dirty="0" err="1">
                <a:effectLst/>
                <a:latin typeface="+mj-lt"/>
              </a:rPr>
              <a:t>Address</a:t>
            </a:r>
            <a:r>
              <a:rPr lang="sk-SK" sz="2000" dirty="0">
                <a:effectLst/>
                <a:latin typeface="+mj-lt"/>
              </a:rPr>
              <a:t> </a:t>
            </a:r>
            <a:r>
              <a:rPr lang="sk-SK" sz="2000" dirty="0" err="1">
                <a:effectLst/>
                <a:latin typeface="+mj-lt"/>
              </a:rPr>
              <a:t>the</a:t>
            </a:r>
            <a:r>
              <a:rPr lang="sk-SK" sz="2000" dirty="0">
                <a:effectLst/>
                <a:latin typeface="+mj-lt"/>
              </a:rPr>
              <a:t> </a:t>
            </a:r>
            <a:r>
              <a:rPr lang="sk-SK" sz="2000" dirty="0" err="1">
                <a:effectLst/>
                <a:latin typeface="+mj-lt"/>
              </a:rPr>
              <a:t>challenges</a:t>
            </a:r>
            <a:r>
              <a:rPr lang="sk-SK" sz="2000" dirty="0">
                <a:effectLst/>
                <a:latin typeface="+mj-lt"/>
              </a:rPr>
              <a:t> of </a:t>
            </a:r>
            <a:r>
              <a:rPr lang="sk-SK" sz="2000" dirty="0" err="1">
                <a:effectLst/>
                <a:latin typeface="+mj-lt"/>
              </a:rPr>
              <a:t>working</a:t>
            </a:r>
            <a:r>
              <a:rPr lang="sk-SK" sz="2000" dirty="0">
                <a:effectLst/>
                <a:latin typeface="+mj-lt"/>
              </a:rPr>
              <a:t> </a:t>
            </a:r>
            <a:r>
              <a:rPr lang="sk-SK" sz="2000" dirty="0" err="1">
                <a:effectLst/>
                <a:latin typeface="+mj-lt"/>
              </a:rPr>
              <a:t>conditions</a:t>
            </a:r>
            <a:r>
              <a:rPr lang="sk-SK" sz="2000" dirty="0">
                <a:effectLst/>
                <a:latin typeface="+mj-lt"/>
              </a:rPr>
              <a:t> and </a:t>
            </a:r>
            <a:r>
              <a:rPr lang="sk-SK" sz="2000" dirty="0" err="1">
                <a:effectLst/>
                <a:latin typeface="+mj-lt"/>
              </a:rPr>
              <a:t>services</a:t>
            </a:r>
            <a:r>
              <a:rPr lang="sk-SK" sz="2000" dirty="0">
                <a:effectLst/>
                <a:latin typeface="+mj-lt"/>
              </a:rPr>
              <a:t> in </a:t>
            </a:r>
            <a:r>
              <a:rPr lang="sk-SK" sz="2000" dirty="0" err="1">
                <a:effectLst/>
                <a:latin typeface="+mj-lt"/>
              </a:rPr>
              <a:t>the</a:t>
            </a:r>
            <a:r>
              <a:rPr lang="sk-SK" sz="2000" dirty="0">
                <a:effectLst/>
                <a:latin typeface="+mj-lt"/>
              </a:rPr>
              <a:t> PHS </a:t>
            </a:r>
            <a:r>
              <a:rPr lang="sk-SK" sz="2000" dirty="0" err="1">
                <a:effectLst/>
                <a:latin typeface="+mj-lt"/>
              </a:rPr>
              <a:t>sector</a:t>
            </a:r>
            <a:r>
              <a:rPr lang="sk-SK" sz="2000" dirty="0">
                <a:effectLst/>
                <a:latin typeface="+mj-lt"/>
              </a:rPr>
              <a:t> of CEE </a:t>
            </a:r>
            <a:r>
              <a:rPr lang="sk-SK" sz="2000" dirty="0" err="1">
                <a:effectLst/>
                <a:latin typeface="+mj-lt"/>
              </a:rPr>
              <a:t>countries</a:t>
            </a:r>
            <a:r>
              <a:rPr lang="sk-SK" sz="2000" dirty="0">
                <a:effectLst/>
                <a:latin typeface="+mj-lt"/>
              </a:rPr>
              <a:t>. </a:t>
            </a:r>
          </a:p>
          <a:p>
            <a:pPr marL="342900" indent="-342900">
              <a:lnSpc>
                <a:spcPct val="150000"/>
              </a:lnSpc>
              <a:buFont typeface="Wingdings" pitchFamily="2" charset="2"/>
              <a:buChar char="Ø"/>
            </a:pPr>
            <a:r>
              <a:rPr lang="sk-SK" sz="2000" dirty="0" err="1">
                <a:effectLst/>
                <a:latin typeface="+mj-lt"/>
              </a:rPr>
              <a:t>Deepen</a:t>
            </a:r>
            <a:r>
              <a:rPr lang="sk-SK" sz="2000" dirty="0">
                <a:effectLst/>
                <a:latin typeface="+mj-lt"/>
              </a:rPr>
              <a:t> </a:t>
            </a:r>
            <a:r>
              <a:rPr lang="sk-SK" sz="2000" dirty="0" err="1">
                <a:effectLst/>
                <a:latin typeface="+mj-lt"/>
              </a:rPr>
              <a:t>the</a:t>
            </a:r>
            <a:r>
              <a:rPr lang="sk-SK" sz="2000" dirty="0">
                <a:effectLst/>
                <a:latin typeface="+mj-lt"/>
              </a:rPr>
              <a:t> </a:t>
            </a:r>
            <a:r>
              <a:rPr lang="sk-SK" sz="2000" dirty="0" err="1">
                <a:effectLst/>
                <a:latin typeface="+mj-lt"/>
              </a:rPr>
              <a:t>industrial</a:t>
            </a:r>
            <a:r>
              <a:rPr lang="sk-SK" sz="2000" dirty="0">
                <a:effectLst/>
                <a:latin typeface="+mj-lt"/>
              </a:rPr>
              <a:t> </a:t>
            </a:r>
            <a:r>
              <a:rPr lang="sk-SK" sz="2000" dirty="0" err="1">
                <a:effectLst/>
                <a:latin typeface="+mj-lt"/>
              </a:rPr>
              <a:t>relations</a:t>
            </a:r>
            <a:r>
              <a:rPr lang="sk-SK" sz="2000" dirty="0">
                <a:effectLst/>
                <a:latin typeface="+mj-lt"/>
              </a:rPr>
              <a:t> (IR) </a:t>
            </a:r>
            <a:r>
              <a:rPr lang="sk-SK" sz="2000" dirty="0" err="1">
                <a:effectLst/>
                <a:latin typeface="+mj-lt"/>
              </a:rPr>
              <a:t>analysis</a:t>
            </a:r>
            <a:r>
              <a:rPr lang="sk-SK" sz="2000" dirty="0">
                <a:effectLst/>
                <a:latin typeface="+mj-lt"/>
              </a:rPr>
              <a:t> and </a:t>
            </a:r>
            <a:r>
              <a:rPr lang="sk-SK" sz="2000" dirty="0" err="1">
                <a:effectLst/>
                <a:latin typeface="+mj-lt"/>
              </a:rPr>
              <a:t>the</a:t>
            </a:r>
            <a:r>
              <a:rPr lang="sk-SK" sz="2000" dirty="0">
                <a:effectLst/>
                <a:latin typeface="+mj-lt"/>
              </a:rPr>
              <a:t> </a:t>
            </a:r>
            <a:r>
              <a:rPr lang="sk-SK" sz="2000" dirty="0" err="1">
                <a:effectLst/>
                <a:latin typeface="+mj-lt"/>
              </a:rPr>
              <a:t>potential</a:t>
            </a:r>
            <a:r>
              <a:rPr lang="sk-SK" sz="2000" dirty="0">
                <a:effectLst/>
                <a:latin typeface="+mj-lt"/>
              </a:rPr>
              <a:t> of </a:t>
            </a:r>
            <a:r>
              <a:rPr lang="sk-SK" sz="2000" dirty="0" err="1">
                <a:effectLst/>
                <a:latin typeface="+mj-lt"/>
              </a:rPr>
              <a:t>social</a:t>
            </a:r>
            <a:r>
              <a:rPr lang="sk-SK" sz="2000" dirty="0">
                <a:effectLst/>
                <a:latin typeface="+mj-lt"/>
              </a:rPr>
              <a:t> </a:t>
            </a:r>
            <a:r>
              <a:rPr lang="sk-SK" sz="2000" dirty="0" err="1">
                <a:effectLst/>
                <a:latin typeface="+mj-lt"/>
              </a:rPr>
              <a:t>dialogue</a:t>
            </a:r>
            <a:r>
              <a:rPr lang="sk-SK" sz="2000" dirty="0">
                <a:effectLst/>
                <a:latin typeface="+mj-lt"/>
              </a:rPr>
              <a:t> in </a:t>
            </a:r>
            <a:r>
              <a:rPr lang="sk-SK" sz="2000" dirty="0" err="1">
                <a:effectLst/>
                <a:latin typeface="+mj-lt"/>
              </a:rPr>
              <a:t>the</a:t>
            </a:r>
            <a:r>
              <a:rPr lang="sk-SK" sz="2000" dirty="0">
                <a:effectLst/>
                <a:latin typeface="+mj-lt"/>
              </a:rPr>
              <a:t> PHS of CEE </a:t>
            </a:r>
            <a:r>
              <a:rPr lang="sk-SK" sz="2000" dirty="0" err="1">
                <a:effectLst/>
                <a:latin typeface="+mj-lt"/>
              </a:rPr>
              <a:t>countries</a:t>
            </a:r>
            <a:r>
              <a:rPr lang="sk-SK" sz="2000" dirty="0">
                <a:effectLst/>
                <a:latin typeface="+mj-lt"/>
              </a:rPr>
              <a:t>. </a:t>
            </a:r>
          </a:p>
          <a:p>
            <a:pPr marL="342900" indent="-342900">
              <a:lnSpc>
                <a:spcPct val="150000"/>
              </a:lnSpc>
              <a:buFont typeface="Wingdings" pitchFamily="2" charset="2"/>
              <a:buChar char="Ø"/>
            </a:pPr>
            <a:r>
              <a:rPr lang="sk-SK" sz="2000" dirty="0" err="1">
                <a:effectLst/>
                <a:latin typeface="+mj-lt"/>
              </a:rPr>
              <a:t>Provide</a:t>
            </a:r>
            <a:r>
              <a:rPr lang="sk-SK" sz="2000" dirty="0">
                <a:effectLst/>
                <a:latin typeface="+mj-lt"/>
              </a:rPr>
              <a:t> a </a:t>
            </a:r>
            <a:r>
              <a:rPr lang="sk-SK" sz="2000" dirty="0" err="1">
                <a:effectLst/>
                <a:latin typeface="+mj-lt"/>
              </a:rPr>
              <a:t>comparative</a:t>
            </a:r>
            <a:r>
              <a:rPr lang="sk-SK" sz="2000" dirty="0">
                <a:effectLst/>
                <a:latin typeface="+mj-lt"/>
              </a:rPr>
              <a:t> </a:t>
            </a:r>
            <a:r>
              <a:rPr lang="sk-SK" sz="2000" dirty="0" err="1">
                <a:effectLst/>
                <a:latin typeface="+mj-lt"/>
              </a:rPr>
              <a:t>analysis</a:t>
            </a:r>
            <a:r>
              <a:rPr lang="sk-SK" sz="2000" dirty="0">
                <a:effectLst/>
                <a:latin typeface="+mj-lt"/>
              </a:rPr>
              <a:t> of </a:t>
            </a:r>
            <a:r>
              <a:rPr lang="sk-SK" sz="2000" dirty="0" err="1">
                <a:effectLst/>
                <a:latin typeface="+mj-lt"/>
              </a:rPr>
              <a:t>national</a:t>
            </a:r>
            <a:r>
              <a:rPr lang="sk-SK" sz="2000" dirty="0">
                <a:effectLst/>
                <a:latin typeface="+mj-lt"/>
              </a:rPr>
              <a:t> </a:t>
            </a:r>
            <a:r>
              <a:rPr lang="sk-SK" sz="2000" dirty="0" err="1">
                <a:effectLst/>
                <a:latin typeface="+mj-lt"/>
              </a:rPr>
              <a:t>experiences</a:t>
            </a:r>
            <a:r>
              <a:rPr lang="sk-SK" sz="2000" dirty="0">
                <a:effectLst/>
                <a:latin typeface="+mj-lt"/>
              </a:rPr>
              <a:t> in IR and </a:t>
            </a:r>
            <a:r>
              <a:rPr lang="sk-SK" sz="2000" dirty="0" err="1">
                <a:effectLst/>
                <a:latin typeface="+mj-lt"/>
              </a:rPr>
              <a:t>working</a:t>
            </a:r>
            <a:r>
              <a:rPr lang="sk-SK" sz="2000" dirty="0">
                <a:effectLst/>
                <a:latin typeface="+mj-lt"/>
              </a:rPr>
              <a:t> </a:t>
            </a:r>
            <a:r>
              <a:rPr lang="sk-SK" sz="2000" dirty="0" err="1">
                <a:effectLst/>
                <a:latin typeface="+mj-lt"/>
              </a:rPr>
              <a:t>relations</a:t>
            </a:r>
            <a:r>
              <a:rPr lang="sk-SK" sz="2000" dirty="0">
                <a:effectLst/>
                <a:latin typeface="+mj-lt"/>
              </a:rPr>
              <a:t> in PHS and </a:t>
            </a:r>
            <a:r>
              <a:rPr lang="sk-SK" sz="2000" dirty="0" err="1">
                <a:effectLst/>
                <a:latin typeface="+mj-lt"/>
              </a:rPr>
              <a:t>explore</a:t>
            </a:r>
            <a:r>
              <a:rPr lang="sk-SK" sz="2000" dirty="0">
                <a:effectLst/>
                <a:latin typeface="+mj-lt"/>
              </a:rPr>
              <a:t> </a:t>
            </a:r>
            <a:r>
              <a:rPr lang="sk-SK" sz="2000" dirty="0" err="1">
                <a:effectLst/>
                <a:latin typeface="+mj-lt"/>
              </a:rPr>
              <a:t>the</a:t>
            </a:r>
            <a:r>
              <a:rPr lang="sk-SK" sz="2000" dirty="0">
                <a:effectLst/>
                <a:latin typeface="+mj-lt"/>
              </a:rPr>
              <a:t> </a:t>
            </a:r>
            <a:r>
              <a:rPr lang="sk-SK" sz="2000" dirty="0" err="1">
                <a:effectLst/>
                <a:latin typeface="+mj-lt"/>
              </a:rPr>
              <a:t>link</a:t>
            </a:r>
            <a:r>
              <a:rPr lang="sk-SK" sz="2000" dirty="0">
                <a:effectLst/>
                <a:latin typeface="+mj-lt"/>
              </a:rPr>
              <a:t> to EU-level </a:t>
            </a:r>
            <a:r>
              <a:rPr lang="sk-SK" sz="2000" dirty="0" err="1">
                <a:effectLst/>
                <a:latin typeface="+mj-lt"/>
              </a:rPr>
              <a:t>social</a:t>
            </a:r>
            <a:r>
              <a:rPr lang="sk-SK" sz="2000" dirty="0">
                <a:effectLst/>
                <a:latin typeface="+mj-lt"/>
              </a:rPr>
              <a:t> </a:t>
            </a:r>
            <a:r>
              <a:rPr lang="sk-SK" sz="2000" dirty="0" err="1">
                <a:effectLst/>
                <a:latin typeface="+mj-lt"/>
              </a:rPr>
              <a:t>dialogue</a:t>
            </a:r>
            <a:r>
              <a:rPr lang="sk-SK" sz="2000" dirty="0">
                <a:effectLst/>
                <a:latin typeface="+mj-lt"/>
              </a:rPr>
              <a:t> </a:t>
            </a:r>
            <a:r>
              <a:rPr lang="sk-SK" sz="2000" dirty="0" err="1">
                <a:effectLst/>
                <a:latin typeface="+mj-lt"/>
              </a:rPr>
              <a:t>structures</a:t>
            </a:r>
            <a:r>
              <a:rPr lang="sk-SK" sz="2000" dirty="0">
                <a:effectLst/>
                <a:latin typeface="+mj-lt"/>
              </a:rPr>
              <a:t>. </a:t>
            </a:r>
          </a:p>
          <a:p>
            <a:pPr marL="342900" indent="-342900">
              <a:lnSpc>
                <a:spcPct val="150000"/>
              </a:lnSpc>
              <a:buFont typeface="Wingdings" pitchFamily="2" charset="2"/>
              <a:buChar char="Ø"/>
            </a:pPr>
            <a:r>
              <a:rPr lang="sk-SK" sz="2000" dirty="0" err="1">
                <a:effectLst/>
                <a:latin typeface="+mj-lt"/>
              </a:rPr>
              <a:t>Promote</a:t>
            </a:r>
            <a:r>
              <a:rPr lang="sk-SK" sz="2000" dirty="0">
                <a:effectLst/>
                <a:latin typeface="+mj-lt"/>
              </a:rPr>
              <a:t> </a:t>
            </a:r>
            <a:r>
              <a:rPr lang="sk-SK" sz="2000" dirty="0" err="1">
                <a:effectLst/>
                <a:latin typeface="+mj-lt"/>
              </a:rPr>
              <a:t>awareness</a:t>
            </a:r>
            <a:r>
              <a:rPr lang="sk-SK" sz="2000" dirty="0">
                <a:effectLst/>
                <a:latin typeface="+mj-lt"/>
              </a:rPr>
              <a:t> of </a:t>
            </a:r>
            <a:r>
              <a:rPr lang="sk-SK" sz="2000" dirty="0" err="1">
                <a:effectLst/>
                <a:latin typeface="+mj-lt"/>
              </a:rPr>
              <a:t>the</a:t>
            </a:r>
            <a:r>
              <a:rPr lang="sk-SK" sz="2000" dirty="0">
                <a:effectLst/>
                <a:latin typeface="+mj-lt"/>
              </a:rPr>
              <a:t> </a:t>
            </a:r>
            <a:r>
              <a:rPr lang="sk-SK" sz="2000" dirty="0" err="1">
                <a:effectLst/>
                <a:latin typeface="+mj-lt"/>
              </a:rPr>
              <a:t>industrial</a:t>
            </a:r>
            <a:r>
              <a:rPr lang="sk-SK" sz="2000" dirty="0">
                <a:effectLst/>
                <a:latin typeface="+mj-lt"/>
              </a:rPr>
              <a:t> </a:t>
            </a:r>
            <a:r>
              <a:rPr lang="sk-SK" sz="2000" dirty="0" err="1">
                <a:effectLst/>
                <a:latin typeface="+mj-lt"/>
              </a:rPr>
              <a:t>relations</a:t>
            </a:r>
            <a:r>
              <a:rPr lang="sk-SK" sz="2000" dirty="0">
                <a:effectLst/>
                <a:latin typeface="+mj-lt"/>
              </a:rPr>
              <a:t> </a:t>
            </a:r>
            <a:r>
              <a:rPr lang="sk-SK" sz="2000" dirty="0" err="1">
                <a:effectLst/>
                <a:latin typeface="+mj-lt"/>
              </a:rPr>
              <a:t>practices</a:t>
            </a:r>
            <a:r>
              <a:rPr lang="sk-SK" sz="2000" dirty="0">
                <a:effectLst/>
                <a:latin typeface="+mj-lt"/>
              </a:rPr>
              <a:t> </a:t>
            </a:r>
            <a:r>
              <a:rPr lang="sk-SK" sz="2000" dirty="0" err="1">
                <a:effectLst/>
                <a:latin typeface="+mj-lt"/>
              </a:rPr>
              <a:t>related</a:t>
            </a:r>
            <a:r>
              <a:rPr lang="sk-SK" sz="2000" dirty="0">
                <a:effectLst/>
                <a:latin typeface="+mj-lt"/>
              </a:rPr>
              <a:t> to </a:t>
            </a:r>
            <a:r>
              <a:rPr lang="sk-SK" sz="2000" dirty="0" err="1">
                <a:effectLst/>
                <a:latin typeface="+mj-lt"/>
              </a:rPr>
              <a:t>the</a:t>
            </a:r>
            <a:r>
              <a:rPr lang="sk-SK" sz="2000" dirty="0">
                <a:effectLst/>
                <a:latin typeface="+mj-lt"/>
              </a:rPr>
              <a:t> PHS </a:t>
            </a:r>
            <a:r>
              <a:rPr lang="sk-SK" sz="2000" dirty="0" err="1">
                <a:effectLst/>
                <a:latin typeface="+mj-lt"/>
              </a:rPr>
              <a:t>sector</a:t>
            </a:r>
            <a:r>
              <a:rPr lang="sk-SK" sz="2000" dirty="0">
                <a:effectLst/>
                <a:latin typeface="+mj-lt"/>
              </a:rPr>
              <a:t>. </a:t>
            </a:r>
          </a:p>
          <a:p>
            <a:endParaRPr lang="sk-SK" sz="2400" dirty="0">
              <a:latin typeface="+mj-lt"/>
            </a:endParaRPr>
          </a:p>
          <a:p>
            <a:endParaRPr lang="en-GB" sz="2400" dirty="0">
              <a:latin typeface="+mj-lt"/>
            </a:endParaRPr>
          </a:p>
        </p:txBody>
      </p:sp>
    </p:spTree>
    <p:extLst>
      <p:ext uri="{BB962C8B-B14F-4D97-AF65-F5344CB8AC3E}">
        <p14:creationId xmlns:p14="http://schemas.microsoft.com/office/powerpoint/2010/main" val="279832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5B565-D4B3-7264-B575-8DCA576967C1}"/>
              </a:ext>
            </a:extLst>
          </p:cNvPr>
          <p:cNvSpPr>
            <a:spLocks noGrp="1"/>
          </p:cNvSpPr>
          <p:nvPr>
            <p:ph type="title"/>
          </p:nvPr>
        </p:nvSpPr>
        <p:spPr/>
        <p:txBody>
          <a:bodyPr/>
          <a:lstStyle/>
          <a:p>
            <a:r>
              <a:rPr lang="en-GB" dirty="0">
                <a:solidFill>
                  <a:srgbClr val="941100"/>
                </a:solidFill>
              </a:rPr>
              <a:t>Specific objectives </a:t>
            </a:r>
            <a:br>
              <a:rPr lang="en-GB" dirty="0">
                <a:solidFill>
                  <a:srgbClr val="941100"/>
                </a:solidFill>
              </a:rPr>
            </a:br>
            <a:r>
              <a:rPr lang="en-GB" sz="1600" dirty="0">
                <a:solidFill>
                  <a:srgbClr val="FF0000"/>
                </a:solidFill>
              </a:rPr>
              <a:t>Interrelated objectives informing each other.</a:t>
            </a:r>
            <a:endParaRPr lang="en-GB" dirty="0">
              <a:solidFill>
                <a:srgbClr val="941100"/>
              </a:solidFill>
            </a:endParaRPr>
          </a:p>
        </p:txBody>
      </p:sp>
      <p:graphicFrame>
        <p:nvGraphicFramePr>
          <p:cNvPr id="8" name="Diagram 7">
            <a:extLst>
              <a:ext uri="{FF2B5EF4-FFF2-40B4-BE49-F238E27FC236}">
                <a16:creationId xmlns:a16="http://schemas.microsoft.com/office/drawing/2014/main" id="{8A4C532A-685E-A510-262A-D49A36DE54E3}"/>
              </a:ext>
            </a:extLst>
          </p:cNvPr>
          <p:cNvGraphicFramePr/>
          <p:nvPr/>
        </p:nvGraphicFramePr>
        <p:xfrm>
          <a:off x="800583" y="1565474"/>
          <a:ext cx="10590834" cy="4965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18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64695" y="231428"/>
            <a:ext cx="10972800" cy="1143000"/>
          </a:xfrm>
        </p:spPr>
        <p:txBody>
          <a:bodyPr/>
          <a:lstStyle/>
          <a:p>
            <a:r>
              <a:rPr lang="sk-SK" dirty="0" err="1">
                <a:solidFill>
                  <a:srgbClr val="941100"/>
                </a:solidFill>
              </a:rPr>
              <a:t>Research</a:t>
            </a:r>
            <a:r>
              <a:rPr lang="sk-SK" dirty="0">
                <a:solidFill>
                  <a:srgbClr val="941100"/>
                </a:solidFill>
              </a:rPr>
              <a:t> </a:t>
            </a:r>
            <a:r>
              <a:rPr lang="sk-SK" dirty="0" err="1">
                <a:solidFill>
                  <a:srgbClr val="941100"/>
                </a:solidFill>
              </a:rPr>
              <a:t>questions</a:t>
            </a:r>
            <a:r>
              <a:rPr lang="sk-SK" dirty="0">
                <a:solidFill>
                  <a:srgbClr val="941100"/>
                </a:solidFill>
              </a:rPr>
              <a:t>  </a:t>
            </a:r>
          </a:p>
        </p:txBody>
      </p:sp>
      <p:sp>
        <p:nvSpPr>
          <p:cNvPr id="3" name="BlokTextu 2">
            <a:extLst>
              <a:ext uri="{FF2B5EF4-FFF2-40B4-BE49-F238E27FC236}">
                <a16:creationId xmlns:a16="http://schemas.microsoft.com/office/drawing/2014/main" id="{4BCCD814-EBA4-6101-BF5C-8F5110296611}"/>
              </a:ext>
            </a:extLst>
          </p:cNvPr>
          <p:cNvSpPr txBox="1"/>
          <p:nvPr/>
        </p:nvSpPr>
        <p:spPr>
          <a:xfrm>
            <a:off x="782053" y="1696453"/>
            <a:ext cx="10455441" cy="4708981"/>
          </a:xfrm>
          <a:prstGeom prst="rect">
            <a:avLst/>
          </a:prstGeom>
          <a:noFill/>
        </p:spPr>
        <p:txBody>
          <a:bodyPr wrap="square" rtlCol="0">
            <a:spAutoFit/>
          </a:bodyPr>
          <a:lstStyle/>
          <a:p>
            <a:pPr algn="just"/>
            <a:r>
              <a:rPr lang="en-GB" dirty="0">
                <a:solidFill>
                  <a:srgbClr val="FF0000"/>
                </a:solidFill>
              </a:rPr>
              <a:t>Stay on the right track to find the answers to the research questions:</a:t>
            </a:r>
          </a:p>
          <a:p>
            <a:pPr algn="just"/>
            <a:endParaRPr lang="en-GB" dirty="0">
              <a:solidFill>
                <a:srgbClr val="FF0000"/>
              </a:solidFill>
            </a:endParaRPr>
          </a:p>
          <a:p>
            <a:pPr algn="just"/>
            <a:r>
              <a:rPr lang="sk-SK" sz="2400" b="1" i="1" dirty="0">
                <a:solidFill>
                  <a:srgbClr val="565656"/>
                </a:solidFill>
                <a:effectLst/>
                <a:latin typeface="+mj-lt"/>
              </a:rPr>
              <a:t>RQ1)</a:t>
            </a:r>
            <a:r>
              <a:rPr lang="sk-SK" sz="2400" i="1" dirty="0">
                <a:solidFill>
                  <a:srgbClr val="565656"/>
                </a:solidFill>
                <a:effectLst/>
                <a:latin typeface="+mj-lt"/>
              </a:rPr>
              <a:t> </a:t>
            </a:r>
            <a:r>
              <a:rPr lang="sk-SK" sz="2400" i="1" dirty="0" err="1">
                <a:solidFill>
                  <a:srgbClr val="565656"/>
                </a:solidFill>
                <a:effectLst/>
                <a:latin typeface="+mj-lt"/>
              </a:rPr>
              <a:t>What</a:t>
            </a:r>
            <a:r>
              <a:rPr lang="sk-SK" sz="2400" i="1" dirty="0">
                <a:solidFill>
                  <a:srgbClr val="565656"/>
                </a:solidFill>
                <a:effectLst/>
                <a:latin typeface="+mj-lt"/>
              </a:rPr>
              <a:t> </a:t>
            </a:r>
            <a:r>
              <a:rPr lang="sk-SK" sz="2400" i="1" dirty="0" err="1">
                <a:solidFill>
                  <a:srgbClr val="565656"/>
                </a:solidFill>
                <a:effectLst/>
                <a:latin typeface="+mj-lt"/>
              </a:rPr>
              <a:t>is</a:t>
            </a:r>
            <a:r>
              <a:rPr lang="sk-SK" sz="2400" i="1" dirty="0">
                <a:solidFill>
                  <a:srgbClr val="565656"/>
                </a:solidFill>
                <a:effectLst/>
                <a:latin typeface="+mj-lt"/>
              </a:rPr>
              <a:t> </a:t>
            </a:r>
            <a:r>
              <a:rPr lang="sk-SK" sz="2400" i="1" dirty="0" err="1">
                <a:solidFill>
                  <a:srgbClr val="565656"/>
                </a:solidFill>
                <a:effectLst/>
                <a:latin typeface="+mj-lt"/>
              </a:rPr>
              <a:t>the</a:t>
            </a:r>
            <a:r>
              <a:rPr lang="sk-SK" sz="2400" i="1" dirty="0">
                <a:solidFill>
                  <a:srgbClr val="565656"/>
                </a:solidFill>
                <a:effectLst/>
                <a:latin typeface="+mj-lt"/>
              </a:rPr>
              <a:t> </a:t>
            </a:r>
            <a:r>
              <a:rPr lang="sk-SK" sz="2400" i="1" dirty="0" err="1">
                <a:solidFill>
                  <a:srgbClr val="565656"/>
                </a:solidFill>
                <a:effectLst/>
                <a:latin typeface="+mj-lt"/>
              </a:rPr>
              <a:t>current</a:t>
            </a:r>
            <a:r>
              <a:rPr lang="sk-SK" sz="2400" i="1" dirty="0">
                <a:solidFill>
                  <a:srgbClr val="565656"/>
                </a:solidFill>
                <a:effectLst/>
                <a:latin typeface="+mj-lt"/>
              </a:rPr>
              <a:t> state and </a:t>
            </a:r>
            <a:r>
              <a:rPr lang="sk-SK" sz="2400" i="1" dirty="0" err="1">
                <a:solidFill>
                  <a:srgbClr val="565656"/>
                </a:solidFill>
                <a:effectLst/>
                <a:latin typeface="+mj-lt"/>
              </a:rPr>
              <a:t>structure</a:t>
            </a:r>
            <a:r>
              <a:rPr lang="sk-SK" sz="2400" i="1" dirty="0">
                <a:solidFill>
                  <a:srgbClr val="565656"/>
                </a:solidFill>
                <a:effectLst/>
                <a:latin typeface="+mj-lt"/>
              </a:rPr>
              <a:t> of </a:t>
            </a:r>
            <a:r>
              <a:rPr lang="sk-SK" sz="2400" i="1" dirty="0" err="1">
                <a:solidFill>
                  <a:srgbClr val="565656"/>
                </a:solidFill>
                <a:effectLst/>
                <a:latin typeface="+mj-lt"/>
              </a:rPr>
              <a:t>service</a:t>
            </a:r>
            <a:r>
              <a:rPr lang="sk-SK" sz="2400" i="1" dirty="0">
                <a:solidFill>
                  <a:srgbClr val="565656"/>
                </a:solidFill>
                <a:effectLst/>
                <a:latin typeface="+mj-lt"/>
              </a:rPr>
              <a:t> </a:t>
            </a:r>
            <a:r>
              <a:rPr lang="sk-SK" sz="2400" i="1" dirty="0" err="1">
                <a:solidFill>
                  <a:srgbClr val="565656"/>
                </a:solidFill>
                <a:effectLst/>
                <a:latin typeface="+mj-lt"/>
              </a:rPr>
              <a:t>provision</a:t>
            </a:r>
            <a:r>
              <a:rPr lang="sk-SK" sz="2400" i="1" dirty="0">
                <a:solidFill>
                  <a:srgbClr val="565656"/>
                </a:solidFill>
                <a:effectLst/>
                <a:latin typeface="+mj-lt"/>
              </a:rPr>
              <a:t> of PHS in</a:t>
            </a:r>
          </a:p>
          <a:p>
            <a:pPr algn="just"/>
            <a:r>
              <a:rPr lang="sk-SK" sz="2400" i="1" dirty="0">
                <a:solidFill>
                  <a:srgbClr val="565656"/>
                </a:solidFill>
                <a:effectLst/>
                <a:latin typeface="+mj-lt"/>
              </a:rPr>
              <a:t>         CEE and </a:t>
            </a:r>
            <a:r>
              <a:rPr lang="sk-SK" sz="2400" i="1" dirty="0" err="1">
                <a:solidFill>
                  <a:srgbClr val="565656"/>
                </a:solidFill>
                <a:effectLst/>
                <a:latin typeface="+mj-lt"/>
              </a:rPr>
              <a:t>what</a:t>
            </a:r>
            <a:r>
              <a:rPr lang="sk-SK" sz="2400" i="1" dirty="0">
                <a:solidFill>
                  <a:srgbClr val="565656"/>
                </a:solidFill>
                <a:effectLst/>
                <a:latin typeface="+mj-lt"/>
              </a:rPr>
              <a:t> are </a:t>
            </a:r>
            <a:r>
              <a:rPr lang="sk-SK" sz="2400" i="1" dirty="0" err="1">
                <a:solidFill>
                  <a:srgbClr val="565656"/>
                </a:solidFill>
                <a:effectLst/>
                <a:latin typeface="+mj-lt"/>
              </a:rPr>
              <a:t>the</a:t>
            </a:r>
            <a:r>
              <a:rPr lang="sk-SK" sz="2400" i="1" dirty="0">
                <a:solidFill>
                  <a:srgbClr val="565656"/>
                </a:solidFill>
                <a:effectLst/>
                <a:latin typeface="+mj-lt"/>
              </a:rPr>
              <a:t> </a:t>
            </a:r>
            <a:r>
              <a:rPr lang="sk-SK" sz="2400" i="1" dirty="0" err="1">
                <a:solidFill>
                  <a:srgbClr val="565656"/>
                </a:solidFill>
                <a:effectLst/>
                <a:latin typeface="+mj-lt"/>
              </a:rPr>
              <a:t>working</a:t>
            </a:r>
            <a:r>
              <a:rPr lang="sk-SK" sz="2400" i="1" dirty="0">
                <a:solidFill>
                  <a:srgbClr val="565656"/>
                </a:solidFill>
                <a:effectLst/>
                <a:latin typeface="+mj-lt"/>
              </a:rPr>
              <a:t> </a:t>
            </a:r>
            <a:r>
              <a:rPr lang="sk-SK" sz="2400" i="1" dirty="0" err="1">
                <a:solidFill>
                  <a:srgbClr val="565656"/>
                </a:solidFill>
                <a:effectLst/>
                <a:latin typeface="+mj-lt"/>
              </a:rPr>
              <a:t>conditions</a:t>
            </a:r>
            <a:r>
              <a:rPr lang="sk-SK" sz="2400" i="1" dirty="0">
                <a:solidFill>
                  <a:srgbClr val="565656"/>
                </a:solidFill>
                <a:effectLst/>
                <a:latin typeface="+mj-lt"/>
              </a:rPr>
              <a:t> in </a:t>
            </a:r>
            <a:r>
              <a:rPr lang="sk-SK" sz="2400" i="1" dirty="0" err="1">
                <a:solidFill>
                  <a:srgbClr val="565656"/>
                </a:solidFill>
                <a:effectLst/>
                <a:latin typeface="+mj-lt"/>
              </a:rPr>
              <a:t>the</a:t>
            </a:r>
            <a:r>
              <a:rPr lang="sk-SK" sz="2400" i="1" dirty="0">
                <a:solidFill>
                  <a:srgbClr val="565656"/>
                </a:solidFill>
                <a:effectLst/>
                <a:latin typeface="+mj-lt"/>
              </a:rPr>
              <a:t>  PHS </a:t>
            </a:r>
            <a:r>
              <a:rPr lang="sk-SK" sz="2400" i="1" dirty="0" err="1">
                <a:solidFill>
                  <a:srgbClr val="565656"/>
                </a:solidFill>
                <a:effectLst/>
                <a:latin typeface="+mj-lt"/>
              </a:rPr>
              <a:t>sector</a:t>
            </a:r>
            <a:r>
              <a:rPr lang="sk-SK" sz="2400" i="1" dirty="0">
                <a:solidFill>
                  <a:srgbClr val="565656"/>
                </a:solidFill>
                <a:effectLst/>
                <a:latin typeface="+mj-lt"/>
              </a:rPr>
              <a:t>?</a:t>
            </a:r>
          </a:p>
          <a:p>
            <a:pPr algn="just"/>
            <a:r>
              <a:rPr lang="sk-SK" sz="2400" i="1" dirty="0">
                <a:solidFill>
                  <a:srgbClr val="565656"/>
                </a:solidFill>
                <a:latin typeface="+mj-lt"/>
              </a:rPr>
              <a:t>         </a:t>
            </a:r>
            <a:r>
              <a:rPr lang="sk-SK" sz="2400" i="1" dirty="0">
                <a:solidFill>
                  <a:srgbClr val="565656"/>
                </a:solidFill>
                <a:effectLst/>
                <a:latin typeface="+mj-lt"/>
              </a:rPr>
              <a:t> </a:t>
            </a:r>
          </a:p>
          <a:p>
            <a:pPr algn="just"/>
            <a:endParaRPr lang="sk-SK" sz="2400" dirty="0">
              <a:latin typeface="+mj-lt"/>
            </a:endParaRPr>
          </a:p>
          <a:p>
            <a:pPr algn="just"/>
            <a:r>
              <a:rPr lang="sk-SK" sz="2400" b="1" i="1" dirty="0">
                <a:solidFill>
                  <a:srgbClr val="565656"/>
                </a:solidFill>
                <a:effectLst/>
                <a:latin typeface="+mj-lt"/>
              </a:rPr>
              <a:t>RQ2)</a:t>
            </a:r>
            <a:r>
              <a:rPr lang="sk-SK" sz="2400" i="1" dirty="0">
                <a:solidFill>
                  <a:srgbClr val="565656"/>
                </a:solidFill>
                <a:effectLst/>
                <a:latin typeface="+mj-lt"/>
              </a:rPr>
              <a:t> </a:t>
            </a:r>
            <a:r>
              <a:rPr lang="sk-SK" sz="2400" i="1" dirty="0" err="1">
                <a:solidFill>
                  <a:srgbClr val="565656"/>
                </a:solidFill>
                <a:effectLst/>
                <a:latin typeface="+mj-lt"/>
              </a:rPr>
              <a:t>What</a:t>
            </a:r>
            <a:r>
              <a:rPr lang="sk-SK" sz="2400" i="1" dirty="0">
                <a:solidFill>
                  <a:srgbClr val="565656"/>
                </a:solidFill>
                <a:effectLst/>
                <a:latin typeface="+mj-lt"/>
              </a:rPr>
              <a:t> </a:t>
            </a:r>
            <a:r>
              <a:rPr lang="sk-SK" sz="2400" i="1" dirty="0" err="1">
                <a:solidFill>
                  <a:srgbClr val="565656"/>
                </a:solidFill>
                <a:effectLst/>
                <a:latin typeface="+mj-lt"/>
              </a:rPr>
              <a:t>is</a:t>
            </a:r>
            <a:r>
              <a:rPr lang="sk-SK" sz="2400" i="1" dirty="0">
                <a:solidFill>
                  <a:srgbClr val="565656"/>
                </a:solidFill>
                <a:effectLst/>
                <a:latin typeface="+mj-lt"/>
              </a:rPr>
              <a:t> </a:t>
            </a:r>
            <a:r>
              <a:rPr lang="sk-SK" sz="2400" i="1" dirty="0" err="1">
                <a:solidFill>
                  <a:srgbClr val="565656"/>
                </a:solidFill>
                <a:effectLst/>
                <a:latin typeface="+mj-lt"/>
              </a:rPr>
              <a:t>the</a:t>
            </a:r>
            <a:r>
              <a:rPr lang="sk-SK" sz="2400" i="1" dirty="0">
                <a:solidFill>
                  <a:srgbClr val="565656"/>
                </a:solidFill>
                <a:effectLst/>
                <a:latin typeface="+mj-lt"/>
              </a:rPr>
              <a:t> role of </a:t>
            </a:r>
            <a:r>
              <a:rPr lang="sk-SK" sz="2400" i="1" dirty="0" err="1">
                <a:solidFill>
                  <a:srgbClr val="565656"/>
                </a:solidFill>
                <a:effectLst/>
                <a:latin typeface="+mj-lt"/>
              </a:rPr>
              <a:t>social</a:t>
            </a:r>
            <a:r>
              <a:rPr lang="sk-SK" sz="2400" i="1" dirty="0">
                <a:solidFill>
                  <a:srgbClr val="565656"/>
                </a:solidFill>
                <a:effectLst/>
                <a:latin typeface="+mj-lt"/>
              </a:rPr>
              <a:t> </a:t>
            </a:r>
            <a:r>
              <a:rPr lang="sk-SK" sz="2400" i="1" dirty="0" err="1">
                <a:solidFill>
                  <a:srgbClr val="565656"/>
                </a:solidFill>
                <a:effectLst/>
                <a:latin typeface="+mj-lt"/>
              </a:rPr>
              <a:t>dialogue</a:t>
            </a:r>
            <a:r>
              <a:rPr lang="sk-SK" sz="2400" i="1" dirty="0">
                <a:solidFill>
                  <a:srgbClr val="565656"/>
                </a:solidFill>
                <a:effectLst/>
                <a:latin typeface="+mj-lt"/>
              </a:rPr>
              <a:t> in </a:t>
            </a:r>
            <a:r>
              <a:rPr lang="sk-SK" sz="2400" i="1" dirty="0" err="1">
                <a:solidFill>
                  <a:srgbClr val="565656"/>
                </a:solidFill>
                <a:effectLst/>
                <a:latin typeface="+mj-lt"/>
              </a:rPr>
              <a:t>regulating</a:t>
            </a:r>
            <a:r>
              <a:rPr lang="sk-SK" sz="2400" i="1" dirty="0">
                <a:solidFill>
                  <a:srgbClr val="565656"/>
                </a:solidFill>
                <a:effectLst/>
                <a:latin typeface="+mj-lt"/>
              </a:rPr>
              <a:t> and </a:t>
            </a:r>
            <a:r>
              <a:rPr lang="sk-SK" sz="2400" i="1" dirty="0" err="1">
                <a:solidFill>
                  <a:srgbClr val="565656"/>
                </a:solidFill>
                <a:effectLst/>
                <a:latin typeface="+mj-lt"/>
              </a:rPr>
              <a:t>improving</a:t>
            </a:r>
            <a:r>
              <a:rPr lang="sk-SK" sz="2400" i="1" dirty="0">
                <a:solidFill>
                  <a:srgbClr val="565656"/>
                </a:solidFill>
                <a:effectLst/>
                <a:latin typeface="+mj-lt"/>
              </a:rPr>
              <a:t> </a:t>
            </a:r>
            <a:r>
              <a:rPr lang="sk-SK" sz="2400" i="1" dirty="0" err="1">
                <a:solidFill>
                  <a:srgbClr val="565656"/>
                </a:solidFill>
                <a:effectLst/>
                <a:latin typeface="+mj-lt"/>
              </a:rPr>
              <a:t>the</a:t>
            </a:r>
            <a:endParaRPr lang="sk-SK" sz="2400" i="1" dirty="0">
              <a:solidFill>
                <a:srgbClr val="565656"/>
              </a:solidFill>
              <a:effectLst/>
              <a:latin typeface="+mj-lt"/>
            </a:endParaRPr>
          </a:p>
          <a:p>
            <a:pPr algn="just"/>
            <a:r>
              <a:rPr lang="sk-SK" sz="2400" i="1" dirty="0">
                <a:solidFill>
                  <a:srgbClr val="565656"/>
                </a:solidFill>
                <a:latin typeface="+mj-lt"/>
              </a:rPr>
              <a:t>        </a:t>
            </a:r>
            <a:r>
              <a:rPr lang="sk-SK" sz="2400" i="1" dirty="0">
                <a:solidFill>
                  <a:srgbClr val="565656"/>
                </a:solidFill>
                <a:effectLst/>
                <a:latin typeface="+mj-lt"/>
              </a:rPr>
              <a:t> </a:t>
            </a:r>
            <a:r>
              <a:rPr lang="sk-SK" sz="2400" i="1" dirty="0" err="1">
                <a:solidFill>
                  <a:srgbClr val="565656"/>
                </a:solidFill>
                <a:effectLst/>
                <a:latin typeface="+mj-lt"/>
              </a:rPr>
              <a:t>work</a:t>
            </a:r>
            <a:r>
              <a:rPr lang="sk-SK" sz="2400" i="1" dirty="0">
                <a:solidFill>
                  <a:srgbClr val="565656"/>
                </a:solidFill>
                <a:effectLst/>
                <a:latin typeface="+mj-lt"/>
              </a:rPr>
              <a:t> </a:t>
            </a:r>
            <a:r>
              <a:rPr lang="sk-SK" sz="2400" i="1" dirty="0" err="1">
                <a:solidFill>
                  <a:srgbClr val="565656"/>
                </a:solidFill>
                <a:effectLst/>
                <a:latin typeface="+mj-lt"/>
              </a:rPr>
              <a:t>patterns</a:t>
            </a:r>
            <a:r>
              <a:rPr lang="sk-SK" sz="2400" i="1" dirty="0">
                <a:solidFill>
                  <a:srgbClr val="565656"/>
                </a:solidFill>
                <a:effectLst/>
                <a:latin typeface="+mj-lt"/>
              </a:rPr>
              <a:t> in </a:t>
            </a:r>
            <a:r>
              <a:rPr lang="sk-SK" sz="2400" i="1" dirty="0" err="1">
                <a:solidFill>
                  <a:srgbClr val="565656"/>
                </a:solidFill>
                <a:effectLst/>
                <a:latin typeface="+mj-lt"/>
              </a:rPr>
              <a:t>the</a:t>
            </a:r>
            <a:r>
              <a:rPr lang="sk-SK" sz="2400" i="1" dirty="0">
                <a:solidFill>
                  <a:srgbClr val="565656"/>
                </a:solidFill>
                <a:effectLst/>
                <a:latin typeface="+mj-lt"/>
              </a:rPr>
              <a:t> </a:t>
            </a:r>
            <a:r>
              <a:rPr lang="sk-SK" sz="2400" i="1" dirty="0" err="1">
                <a:solidFill>
                  <a:srgbClr val="565656"/>
                </a:solidFill>
                <a:effectLst/>
                <a:latin typeface="+mj-lt"/>
              </a:rPr>
              <a:t>personal</a:t>
            </a:r>
            <a:r>
              <a:rPr lang="sk-SK" sz="2400" i="1" dirty="0">
                <a:solidFill>
                  <a:srgbClr val="565656"/>
                </a:solidFill>
                <a:effectLst/>
                <a:latin typeface="+mj-lt"/>
              </a:rPr>
              <a:t>  and </a:t>
            </a:r>
            <a:r>
              <a:rPr lang="sk-SK" sz="2400" i="1" dirty="0" err="1">
                <a:solidFill>
                  <a:srgbClr val="565656"/>
                </a:solidFill>
                <a:effectLst/>
                <a:latin typeface="+mj-lt"/>
              </a:rPr>
              <a:t>household</a:t>
            </a:r>
            <a:r>
              <a:rPr lang="sk-SK" sz="2400" i="1" dirty="0">
                <a:solidFill>
                  <a:srgbClr val="565656"/>
                </a:solidFill>
                <a:effectLst/>
                <a:latin typeface="+mj-lt"/>
              </a:rPr>
              <a:t> </a:t>
            </a:r>
            <a:r>
              <a:rPr lang="sk-SK" sz="2400" i="1" dirty="0" err="1">
                <a:solidFill>
                  <a:srgbClr val="565656"/>
                </a:solidFill>
                <a:effectLst/>
                <a:latin typeface="+mj-lt"/>
              </a:rPr>
              <a:t>services</a:t>
            </a:r>
            <a:r>
              <a:rPr lang="sk-SK" sz="2400" i="1" dirty="0">
                <a:solidFill>
                  <a:srgbClr val="565656"/>
                </a:solidFill>
                <a:effectLst/>
                <a:latin typeface="+mj-lt"/>
              </a:rPr>
              <a:t> (PHS) </a:t>
            </a:r>
            <a:r>
              <a:rPr lang="sk-SK" sz="2400" i="1" dirty="0" err="1">
                <a:solidFill>
                  <a:srgbClr val="565656"/>
                </a:solidFill>
                <a:effectLst/>
                <a:latin typeface="+mj-lt"/>
              </a:rPr>
              <a:t>sector</a:t>
            </a:r>
            <a:r>
              <a:rPr lang="sk-SK" sz="2400" i="1" dirty="0">
                <a:solidFill>
                  <a:srgbClr val="565656"/>
                </a:solidFill>
                <a:effectLst/>
                <a:latin typeface="+mj-lt"/>
              </a:rPr>
              <a:t> of</a:t>
            </a:r>
          </a:p>
          <a:p>
            <a:pPr algn="just"/>
            <a:r>
              <a:rPr lang="sk-SK" sz="2400" i="1" dirty="0">
                <a:solidFill>
                  <a:srgbClr val="565656"/>
                </a:solidFill>
                <a:latin typeface="+mj-lt"/>
              </a:rPr>
              <a:t>        </a:t>
            </a:r>
            <a:r>
              <a:rPr lang="sk-SK" sz="2400" i="1" dirty="0">
                <a:solidFill>
                  <a:srgbClr val="565656"/>
                </a:solidFill>
                <a:effectLst/>
                <a:latin typeface="+mj-lt"/>
              </a:rPr>
              <a:t> </a:t>
            </a:r>
            <a:r>
              <a:rPr lang="sk-SK" sz="2400" i="1" dirty="0" err="1">
                <a:solidFill>
                  <a:srgbClr val="565656"/>
                </a:solidFill>
                <a:effectLst/>
                <a:latin typeface="+mj-lt"/>
              </a:rPr>
              <a:t>domestic</a:t>
            </a:r>
            <a:r>
              <a:rPr lang="sk-SK" sz="2400" i="1" dirty="0">
                <a:solidFill>
                  <a:srgbClr val="565656"/>
                </a:solidFill>
                <a:effectLst/>
                <a:latin typeface="+mj-lt"/>
              </a:rPr>
              <a:t> </a:t>
            </a:r>
            <a:r>
              <a:rPr lang="sk-SK" sz="2400" i="1" dirty="0" err="1">
                <a:solidFill>
                  <a:srgbClr val="565656"/>
                </a:solidFill>
                <a:effectLst/>
                <a:latin typeface="+mj-lt"/>
              </a:rPr>
              <a:t>workers</a:t>
            </a:r>
            <a:r>
              <a:rPr lang="sk-SK" sz="2400" i="1" dirty="0">
                <a:solidFill>
                  <a:srgbClr val="565656"/>
                </a:solidFill>
                <a:effectLst/>
                <a:latin typeface="+mj-lt"/>
              </a:rPr>
              <a:t> in </a:t>
            </a:r>
            <a:r>
              <a:rPr lang="sk-SK" sz="2400" i="1" dirty="0" err="1">
                <a:solidFill>
                  <a:srgbClr val="565656"/>
                </a:solidFill>
                <a:effectLst/>
                <a:latin typeface="+mj-lt"/>
              </a:rPr>
              <a:t>Central</a:t>
            </a:r>
            <a:r>
              <a:rPr lang="sk-SK" sz="2400" i="1" dirty="0">
                <a:solidFill>
                  <a:srgbClr val="565656"/>
                </a:solidFill>
                <a:effectLst/>
                <a:latin typeface="+mj-lt"/>
              </a:rPr>
              <a:t> and </a:t>
            </a:r>
            <a:r>
              <a:rPr lang="sk-SK" sz="2400" i="1" dirty="0" err="1">
                <a:solidFill>
                  <a:srgbClr val="565656"/>
                </a:solidFill>
                <a:effectLst/>
                <a:latin typeface="+mj-lt"/>
              </a:rPr>
              <a:t>Eastern</a:t>
            </a:r>
            <a:r>
              <a:rPr lang="sk-SK" sz="2400" i="1" dirty="0">
                <a:solidFill>
                  <a:srgbClr val="565656"/>
                </a:solidFill>
                <a:effectLst/>
                <a:latin typeface="+mj-lt"/>
              </a:rPr>
              <a:t> </a:t>
            </a:r>
            <a:r>
              <a:rPr lang="sk-SK" sz="2400" i="1" dirty="0" err="1">
                <a:solidFill>
                  <a:srgbClr val="565656"/>
                </a:solidFill>
                <a:effectLst/>
                <a:latin typeface="+mj-lt"/>
              </a:rPr>
              <a:t>European</a:t>
            </a:r>
            <a:r>
              <a:rPr lang="sk-SK" sz="2400" i="1" dirty="0">
                <a:solidFill>
                  <a:srgbClr val="565656"/>
                </a:solidFill>
                <a:effectLst/>
                <a:latin typeface="+mj-lt"/>
              </a:rPr>
              <a:t> </a:t>
            </a:r>
            <a:r>
              <a:rPr lang="sk-SK" sz="2400" i="1" dirty="0" err="1">
                <a:solidFill>
                  <a:srgbClr val="565656"/>
                </a:solidFill>
                <a:effectLst/>
                <a:latin typeface="+mj-lt"/>
              </a:rPr>
              <a:t>countries</a:t>
            </a:r>
            <a:r>
              <a:rPr lang="sk-SK" sz="2400" i="1" dirty="0">
                <a:solidFill>
                  <a:srgbClr val="565656"/>
                </a:solidFill>
                <a:effectLst/>
                <a:latin typeface="+mj-lt"/>
              </a:rPr>
              <a:t> (CEE)? </a:t>
            </a:r>
            <a:endParaRPr lang="sk-SK" sz="2400" dirty="0">
              <a:latin typeface="+mj-lt"/>
            </a:endParaRPr>
          </a:p>
          <a:p>
            <a:pPr algn="just"/>
            <a:r>
              <a:rPr lang="en-GB" sz="2400" dirty="0">
                <a:latin typeface="+mj-lt"/>
              </a:rPr>
              <a:t> </a:t>
            </a:r>
          </a:p>
          <a:p>
            <a:pPr algn="just"/>
            <a:r>
              <a:rPr lang="en-GB" dirty="0">
                <a:solidFill>
                  <a:srgbClr val="FF0000"/>
                </a:solidFill>
              </a:rPr>
              <a:t>NM and other partners indicated that the IR in PHS are limited, and the SD is absent due to prevalent informal services, self-employment, and a relatively generous social security system. The limits and the reasons of SD will be described in the national reports as well. </a:t>
            </a:r>
          </a:p>
          <a:p>
            <a:pPr algn="just"/>
            <a:endParaRPr lang="en-GB" dirty="0"/>
          </a:p>
        </p:txBody>
      </p:sp>
    </p:spTree>
    <p:extLst>
      <p:ext uri="{BB962C8B-B14F-4D97-AF65-F5344CB8AC3E}">
        <p14:creationId xmlns:p14="http://schemas.microsoft.com/office/powerpoint/2010/main" val="377089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0" y="368522"/>
            <a:ext cx="10972800" cy="1143000"/>
          </a:xfrm>
        </p:spPr>
        <p:txBody>
          <a:bodyPr/>
          <a:lstStyle/>
          <a:p>
            <a:r>
              <a:rPr lang="sk-SK" sz="3200" dirty="0">
                <a:solidFill>
                  <a:srgbClr val="941100"/>
                </a:solidFill>
              </a:rPr>
              <a:t>WP2 –  </a:t>
            </a:r>
            <a:r>
              <a:rPr lang="sk-SK" sz="3200" dirty="0" err="1">
                <a:solidFill>
                  <a:srgbClr val="941100"/>
                </a:solidFill>
              </a:rPr>
              <a:t>analytical</a:t>
            </a:r>
            <a:r>
              <a:rPr lang="sk-SK" sz="3200" dirty="0">
                <a:solidFill>
                  <a:srgbClr val="941100"/>
                </a:solidFill>
              </a:rPr>
              <a:t> </a:t>
            </a:r>
            <a:r>
              <a:rPr lang="sk-SK" sz="3200" dirty="0" err="1">
                <a:solidFill>
                  <a:srgbClr val="941100"/>
                </a:solidFill>
              </a:rPr>
              <a:t>framework</a:t>
            </a:r>
            <a:r>
              <a:rPr lang="sk-SK" sz="3200" dirty="0">
                <a:solidFill>
                  <a:srgbClr val="941100"/>
                </a:solidFill>
              </a:rPr>
              <a:t>, </a:t>
            </a:r>
            <a:r>
              <a:rPr lang="sk-SK" sz="3200" dirty="0" err="1">
                <a:solidFill>
                  <a:srgbClr val="941100"/>
                </a:solidFill>
              </a:rPr>
              <a:t>comparative</a:t>
            </a:r>
            <a:r>
              <a:rPr lang="sk-SK" sz="3200" dirty="0">
                <a:solidFill>
                  <a:srgbClr val="941100"/>
                </a:solidFill>
              </a:rPr>
              <a:t> </a:t>
            </a:r>
            <a:r>
              <a:rPr lang="sk-SK" sz="3200" dirty="0" err="1">
                <a:solidFill>
                  <a:srgbClr val="941100"/>
                </a:solidFill>
              </a:rPr>
              <a:t>data</a:t>
            </a:r>
            <a:r>
              <a:rPr lang="sk-SK" sz="3200" dirty="0">
                <a:solidFill>
                  <a:srgbClr val="941100"/>
                </a:solidFill>
              </a:rPr>
              <a:t>, </a:t>
            </a:r>
            <a:br>
              <a:rPr lang="sk-SK" sz="3200" dirty="0">
                <a:solidFill>
                  <a:srgbClr val="941100"/>
                </a:solidFill>
              </a:rPr>
            </a:br>
            <a:r>
              <a:rPr lang="sk-SK" sz="3200" dirty="0" err="1">
                <a:solidFill>
                  <a:srgbClr val="941100"/>
                </a:solidFill>
              </a:rPr>
              <a:t>data</a:t>
            </a:r>
            <a:r>
              <a:rPr lang="sk-SK" sz="3200" dirty="0">
                <a:solidFill>
                  <a:srgbClr val="941100"/>
                </a:solidFill>
              </a:rPr>
              <a:t> </a:t>
            </a:r>
            <a:r>
              <a:rPr lang="sk-SK" sz="3200" dirty="0" err="1">
                <a:solidFill>
                  <a:srgbClr val="941100"/>
                </a:solidFill>
              </a:rPr>
              <a:t>collection</a:t>
            </a:r>
            <a:r>
              <a:rPr lang="sk-SK" sz="3200" dirty="0">
                <a:solidFill>
                  <a:srgbClr val="941100"/>
                </a:solidFill>
              </a:rPr>
              <a:t> </a:t>
            </a:r>
            <a:r>
              <a:rPr lang="sk-SK" sz="3200" dirty="0" err="1">
                <a:solidFill>
                  <a:srgbClr val="941100"/>
                </a:solidFill>
              </a:rPr>
              <a:t>tools</a:t>
            </a:r>
            <a:r>
              <a:rPr lang="sk-SK" sz="3200" dirty="0">
                <a:solidFill>
                  <a:srgbClr val="941100"/>
                </a:solidFill>
              </a:rPr>
              <a:t>   </a:t>
            </a:r>
            <a:br>
              <a:rPr lang="sk-SK" sz="3200" dirty="0">
                <a:solidFill>
                  <a:srgbClr val="941100"/>
                </a:solidFill>
              </a:rPr>
            </a:br>
            <a:endParaRPr lang="sk-SK" sz="3200" dirty="0">
              <a:solidFill>
                <a:srgbClr val="941100"/>
              </a:solidFill>
            </a:endParaRPr>
          </a:p>
        </p:txBody>
      </p:sp>
      <p:sp>
        <p:nvSpPr>
          <p:cNvPr id="4" name="BlokTextu 3">
            <a:extLst>
              <a:ext uri="{FF2B5EF4-FFF2-40B4-BE49-F238E27FC236}">
                <a16:creationId xmlns:a16="http://schemas.microsoft.com/office/drawing/2014/main" id="{AA091635-92B3-4DE6-F7EF-766AB04FD658}"/>
              </a:ext>
            </a:extLst>
          </p:cNvPr>
          <p:cNvSpPr txBox="1"/>
          <p:nvPr/>
        </p:nvSpPr>
        <p:spPr>
          <a:xfrm>
            <a:off x="958269" y="3570550"/>
            <a:ext cx="184731" cy="369332"/>
          </a:xfrm>
          <a:prstGeom prst="rect">
            <a:avLst/>
          </a:prstGeom>
          <a:noFill/>
        </p:spPr>
        <p:txBody>
          <a:bodyPr wrap="none" rtlCol="0">
            <a:spAutoFit/>
          </a:bodyPr>
          <a:lstStyle/>
          <a:p>
            <a:endParaRPr lang="en-GB"/>
          </a:p>
        </p:txBody>
      </p:sp>
      <p:graphicFrame>
        <p:nvGraphicFramePr>
          <p:cNvPr id="3" name="Diagram 2">
            <a:extLst>
              <a:ext uri="{FF2B5EF4-FFF2-40B4-BE49-F238E27FC236}">
                <a16:creationId xmlns:a16="http://schemas.microsoft.com/office/drawing/2014/main" id="{BF7A26A8-9EC8-1B58-2EB0-2C6DC92F1BAE}"/>
              </a:ext>
            </a:extLst>
          </p:cNvPr>
          <p:cNvGraphicFramePr/>
          <p:nvPr/>
        </p:nvGraphicFramePr>
        <p:xfrm>
          <a:off x="1143000" y="1355112"/>
          <a:ext cx="1019074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86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279400" y="258864"/>
            <a:ext cx="10972800" cy="1143000"/>
          </a:xfrm>
        </p:spPr>
        <p:txBody>
          <a:bodyPr/>
          <a:lstStyle/>
          <a:p>
            <a:r>
              <a:rPr lang="sk-SK" sz="3200" dirty="0">
                <a:solidFill>
                  <a:srgbClr val="941100"/>
                </a:solidFill>
              </a:rPr>
              <a:t>WP2 –  </a:t>
            </a:r>
            <a:r>
              <a:rPr lang="sk-SK" sz="3200" dirty="0" err="1">
                <a:solidFill>
                  <a:srgbClr val="941100"/>
                </a:solidFill>
              </a:rPr>
              <a:t>Deliverables</a:t>
            </a:r>
            <a:r>
              <a:rPr lang="sk-SK" sz="3200" dirty="0">
                <a:solidFill>
                  <a:srgbClr val="941100"/>
                </a:solidFill>
              </a:rPr>
              <a:t> and </a:t>
            </a:r>
            <a:r>
              <a:rPr lang="sk-SK" sz="3200" dirty="0" err="1">
                <a:solidFill>
                  <a:srgbClr val="941100"/>
                </a:solidFill>
              </a:rPr>
              <a:t>responsibilities</a:t>
            </a:r>
            <a:r>
              <a:rPr lang="sk-SK" sz="3200" dirty="0">
                <a:solidFill>
                  <a:srgbClr val="941100"/>
                </a:solidFill>
              </a:rPr>
              <a:t> </a:t>
            </a:r>
          </a:p>
        </p:txBody>
      </p:sp>
      <p:sp>
        <p:nvSpPr>
          <p:cNvPr id="4" name="BlokTextu 3">
            <a:extLst>
              <a:ext uri="{FF2B5EF4-FFF2-40B4-BE49-F238E27FC236}">
                <a16:creationId xmlns:a16="http://schemas.microsoft.com/office/drawing/2014/main" id="{AA091635-92B3-4DE6-F7EF-766AB04FD658}"/>
              </a:ext>
            </a:extLst>
          </p:cNvPr>
          <p:cNvSpPr txBox="1"/>
          <p:nvPr/>
        </p:nvSpPr>
        <p:spPr>
          <a:xfrm>
            <a:off x="958269" y="3570550"/>
            <a:ext cx="184731" cy="369332"/>
          </a:xfrm>
          <a:prstGeom prst="rect">
            <a:avLst/>
          </a:prstGeom>
          <a:noFill/>
        </p:spPr>
        <p:txBody>
          <a:bodyPr wrap="none" rtlCol="0">
            <a:spAutoFit/>
          </a:bodyPr>
          <a:lstStyle/>
          <a:p>
            <a:endParaRPr lang="en-GB"/>
          </a:p>
        </p:txBody>
      </p:sp>
      <p:sp>
        <p:nvSpPr>
          <p:cNvPr id="7" name="BlokTextu 6">
            <a:extLst>
              <a:ext uri="{FF2B5EF4-FFF2-40B4-BE49-F238E27FC236}">
                <a16:creationId xmlns:a16="http://schemas.microsoft.com/office/drawing/2014/main" id="{CDEBF143-A100-C189-F6DE-0781F770D32D}"/>
              </a:ext>
            </a:extLst>
          </p:cNvPr>
          <p:cNvSpPr txBox="1"/>
          <p:nvPr/>
        </p:nvSpPr>
        <p:spPr>
          <a:xfrm>
            <a:off x="1118435" y="1609044"/>
            <a:ext cx="9955129" cy="369332"/>
          </a:xfrm>
          <a:prstGeom prst="rect">
            <a:avLst/>
          </a:prstGeom>
          <a:noFill/>
        </p:spPr>
        <p:txBody>
          <a:bodyPr wrap="square">
            <a:spAutoFit/>
          </a:bodyPr>
          <a:lstStyle/>
          <a:p>
            <a:r>
              <a:rPr lang="en-GB" dirty="0"/>
              <a:t>.</a:t>
            </a:r>
          </a:p>
        </p:txBody>
      </p:sp>
      <p:pic>
        <p:nvPicPr>
          <p:cNvPr id="1026" name="Picture 2" descr="page29image21136608">
            <a:extLst>
              <a:ext uri="{FF2B5EF4-FFF2-40B4-BE49-F238E27FC236}">
                <a16:creationId xmlns:a16="http://schemas.microsoft.com/office/drawing/2014/main" id="{18693407-0E63-0AB0-93FF-4ADB8664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9image21143264">
            <a:extLst>
              <a:ext uri="{FF2B5EF4-FFF2-40B4-BE49-F238E27FC236}">
                <a16:creationId xmlns:a16="http://schemas.microsoft.com/office/drawing/2014/main" id="{9BA7ECD8-07A1-576A-79DB-BE0646C6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365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9image21147008">
            <a:extLst>
              <a:ext uri="{FF2B5EF4-FFF2-40B4-BE49-F238E27FC236}">
                <a16:creationId xmlns:a16="http://schemas.microsoft.com/office/drawing/2014/main" id="{A955989F-FD4F-1455-159D-D34E97C3F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136525"/>
            <a:ext cx="3136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29image21136608">
            <a:extLst>
              <a:ext uri="{FF2B5EF4-FFF2-40B4-BE49-F238E27FC236}">
                <a16:creationId xmlns:a16="http://schemas.microsoft.com/office/drawing/2014/main" id="{D7F8F7CC-728C-6A93-AD92-EF6AD0B99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9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29image21143264">
            <a:extLst>
              <a:ext uri="{FF2B5EF4-FFF2-40B4-BE49-F238E27FC236}">
                <a16:creationId xmlns:a16="http://schemas.microsoft.com/office/drawing/2014/main" id="{B0A6ECD1-9A93-7DDA-421F-5BFBC00D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2889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9image21147008">
            <a:extLst>
              <a:ext uri="{FF2B5EF4-FFF2-40B4-BE49-F238E27FC236}">
                <a16:creationId xmlns:a16="http://schemas.microsoft.com/office/drawing/2014/main" id="{445D0583-17A7-58AA-3AD9-4211882F6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8925"/>
            <a:ext cx="3136900" cy="25400"/>
          </a:xfrm>
          <a:prstGeom prst="rect">
            <a:avLst/>
          </a:prstGeom>
          <a:noFill/>
          <a:extLst>
            <a:ext uri="{909E8E84-426E-40DD-AFC4-6F175D3DCCD1}">
              <a14:hiddenFill xmlns:a14="http://schemas.microsoft.com/office/drawing/2010/main">
                <a:solidFill>
                  <a:srgbClr val="FFFFFF"/>
                </a:solidFill>
              </a14:hiddenFill>
            </a:ext>
          </a:extLst>
        </p:spPr>
      </p:pic>
      <p:sp>
        <p:nvSpPr>
          <p:cNvPr id="8" name="BlokTextu 7">
            <a:extLst>
              <a:ext uri="{FF2B5EF4-FFF2-40B4-BE49-F238E27FC236}">
                <a16:creationId xmlns:a16="http://schemas.microsoft.com/office/drawing/2014/main" id="{B2C23DFA-51AB-C764-EA9C-F295B839C95F}"/>
              </a:ext>
            </a:extLst>
          </p:cNvPr>
          <p:cNvSpPr txBox="1"/>
          <p:nvPr/>
        </p:nvSpPr>
        <p:spPr>
          <a:xfrm>
            <a:off x="1003300" y="1401864"/>
            <a:ext cx="10572750" cy="5078313"/>
          </a:xfrm>
          <a:prstGeom prst="rect">
            <a:avLst/>
          </a:prstGeom>
          <a:noFill/>
        </p:spPr>
        <p:txBody>
          <a:bodyPr wrap="square">
            <a:spAutoFit/>
          </a:bodyPr>
          <a:lstStyle/>
          <a:p>
            <a:r>
              <a:rPr lang="en-GB" dirty="0">
                <a:solidFill>
                  <a:srgbClr val="941100"/>
                </a:solidFill>
              </a:rPr>
              <a:t>D2.1. Working paper on conceptualisation of the PHS sector in CEE - M6 (1/23)</a:t>
            </a:r>
          </a:p>
          <a:p>
            <a:r>
              <a:rPr lang="sk-SK" sz="1800" dirty="0" err="1">
                <a:effectLst/>
              </a:rPr>
              <a:t>The</a:t>
            </a:r>
            <a:r>
              <a:rPr lang="sk-SK" sz="1800" dirty="0">
                <a:effectLst/>
              </a:rPr>
              <a:t> </a:t>
            </a:r>
            <a:r>
              <a:rPr lang="sk-SK" sz="1800" dirty="0" err="1">
                <a:effectLst/>
              </a:rPr>
              <a:t>paper</a:t>
            </a:r>
            <a:r>
              <a:rPr lang="sk-SK" sz="1800" dirty="0">
                <a:effectLst/>
              </a:rPr>
              <a:t> </a:t>
            </a:r>
            <a:r>
              <a:rPr lang="sk-SK" sz="1800" dirty="0" err="1">
                <a:effectLst/>
              </a:rPr>
              <a:t>is</a:t>
            </a:r>
            <a:r>
              <a:rPr lang="sk-SK" sz="1800" dirty="0">
                <a:effectLst/>
              </a:rPr>
              <a:t> </a:t>
            </a:r>
            <a:r>
              <a:rPr lang="sk-SK" sz="1800" dirty="0" err="1">
                <a:effectLst/>
              </a:rPr>
              <a:t>based</a:t>
            </a:r>
            <a:r>
              <a:rPr lang="sk-SK" sz="1800" dirty="0">
                <a:effectLst/>
              </a:rPr>
              <a:t> on </a:t>
            </a:r>
            <a:r>
              <a:rPr lang="sk-SK" sz="1800" dirty="0" err="1">
                <a:effectLst/>
              </a:rPr>
              <a:t>the</a:t>
            </a:r>
            <a:r>
              <a:rPr lang="sk-SK" sz="1800" dirty="0">
                <a:effectLst/>
              </a:rPr>
              <a:t> </a:t>
            </a:r>
            <a:r>
              <a:rPr lang="sk-SK" sz="1800" dirty="0" err="1">
                <a:effectLst/>
              </a:rPr>
              <a:t>literature</a:t>
            </a:r>
            <a:r>
              <a:rPr lang="sk-SK" sz="1800" dirty="0">
                <a:effectLst/>
              </a:rPr>
              <a:t> </a:t>
            </a:r>
            <a:r>
              <a:rPr lang="sk-SK" sz="1800" dirty="0" err="1">
                <a:effectLst/>
              </a:rPr>
              <a:t>review</a:t>
            </a:r>
            <a:r>
              <a:rPr lang="sk-SK" sz="1800" dirty="0">
                <a:effectLst/>
              </a:rPr>
              <a:t> and </a:t>
            </a:r>
            <a:r>
              <a:rPr lang="sk-SK" sz="1800" dirty="0" err="1">
                <a:effectLst/>
              </a:rPr>
              <a:t>will</a:t>
            </a:r>
            <a:r>
              <a:rPr lang="sk-SK" sz="1800" dirty="0">
                <a:effectLst/>
              </a:rPr>
              <a:t> </a:t>
            </a:r>
            <a:r>
              <a:rPr lang="sk-SK" sz="1800" dirty="0" err="1">
                <a:effectLst/>
              </a:rPr>
              <a:t>encompass</a:t>
            </a:r>
            <a:r>
              <a:rPr lang="sk-SK" sz="1800" dirty="0">
                <a:effectLst/>
              </a:rPr>
              <a:t> </a:t>
            </a:r>
            <a:r>
              <a:rPr lang="sk-SK" sz="1800" dirty="0" err="1">
                <a:effectLst/>
              </a:rPr>
              <a:t>all</a:t>
            </a:r>
            <a:r>
              <a:rPr lang="sk-SK" sz="1800" dirty="0">
                <a:effectLst/>
              </a:rPr>
              <a:t> </a:t>
            </a:r>
            <a:r>
              <a:rPr lang="sk-SK" sz="1800" dirty="0" err="1">
                <a:effectLst/>
              </a:rPr>
              <a:t>the</a:t>
            </a:r>
            <a:r>
              <a:rPr lang="sk-SK" sz="1800" dirty="0">
                <a:effectLst/>
              </a:rPr>
              <a:t> </a:t>
            </a:r>
            <a:r>
              <a:rPr lang="sk-SK" sz="1800" dirty="0" err="1">
                <a:effectLst/>
              </a:rPr>
              <a:t>main</a:t>
            </a:r>
            <a:r>
              <a:rPr lang="sk-SK" sz="1800" dirty="0">
                <a:effectLst/>
              </a:rPr>
              <a:t> </a:t>
            </a:r>
            <a:r>
              <a:rPr lang="sk-SK" sz="1800" dirty="0" err="1">
                <a:effectLst/>
              </a:rPr>
              <a:t>findings</a:t>
            </a:r>
            <a:r>
              <a:rPr lang="sk-SK" sz="1800" dirty="0">
                <a:effectLst/>
              </a:rPr>
              <a:t> and set </a:t>
            </a:r>
            <a:r>
              <a:rPr lang="sk-SK" sz="1800" dirty="0" err="1">
                <a:effectLst/>
              </a:rPr>
              <a:t>the</a:t>
            </a:r>
            <a:r>
              <a:rPr lang="sk-SK" sz="1800" dirty="0">
                <a:effectLst/>
              </a:rPr>
              <a:t> PHS </a:t>
            </a:r>
            <a:r>
              <a:rPr lang="sk-SK" sz="1800" dirty="0" err="1">
                <a:effectLst/>
              </a:rPr>
              <a:t>sector's</a:t>
            </a:r>
            <a:r>
              <a:rPr lang="sk-SK" sz="1800" dirty="0">
                <a:effectLst/>
              </a:rPr>
              <a:t> </a:t>
            </a:r>
            <a:r>
              <a:rPr lang="sk-SK" sz="1800" dirty="0" err="1">
                <a:effectLst/>
              </a:rPr>
              <a:t>central</a:t>
            </a:r>
            <a:r>
              <a:rPr lang="sk-SK" sz="1800" dirty="0">
                <a:effectLst/>
              </a:rPr>
              <a:t> </a:t>
            </a:r>
            <a:r>
              <a:rPr lang="sk-SK" sz="1800" dirty="0" err="1">
                <a:effectLst/>
              </a:rPr>
              <a:t>concept</a:t>
            </a:r>
            <a:r>
              <a:rPr lang="sk-SK" sz="1800" dirty="0">
                <a:effectLst/>
              </a:rPr>
              <a:t> and </a:t>
            </a:r>
            <a:r>
              <a:rPr lang="sk-SK" sz="1800" dirty="0" err="1">
                <a:effectLst/>
              </a:rPr>
              <a:t>future</a:t>
            </a:r>
            <a:r>
              <a:rPr lang="sk-SK" sz="1800" dirty="0">
                <a:effectLst/>
              </a:rPr>
              <a:t> </a:t>
            </a:r>
            <a:r>
              <a:rPr lang="sk-SK" sz="1800" dirty="0" err="1">
                <a:effectLst/>
              </a:rPr>
              <a:t>analysis</a:t>
            </a:r>
            <a:r>
              <a:rPr lang="sk-SK" sz="1800" dirty="0">
                <a:effectLst/>
              </a:rPr>
              <a:t>. </a:t>
            </a:r>
            <a:r>
              <a:rPr lang="sk-SK" sz="1800" dirty="0" err="1">
                <a:effectLst/>
              </a:rPr>
              <a:t>The</a:t>
            </a:r>
            <a:r>
              <a:rPr lang="sk-SK" sz="1800" dirty="0">
                <a:effectLst/>
              </a:rPr>
              <a:t> </a:t>
            </a:r>
            <a:r>
              <a:rPr lang="sk-SK" sz="1800" dirty="0" err="1">
                <a:effectLst/>
              </a:rPr>
              <a:t>working</a:t>
            </a:r>
            <a:r>
              <a:rPr lang="sk-SK" sz="1800" dirty="0">
                <a:effectLst/>
              </a:rPr>
              <a:t> </a:t>
            </a:r>
            <a:r>
              <a:rPr lang="sk-SK" sz="1800" dirty="0" err="1">
                <a:effectLst/>
              </a:rPr>
              <a:t>paper</a:t>
            </a:r>
            <a:r>
              <a:rPr lang="sk-SK" sz="1800" dirty="0">
                <a:effectLst/>
              </a:rPr>
              <a:t> </a:t>
            </a:r>
            <a:r>
              <a:rPr lang="sk-SK" sz="1800" dirty="0" err="1">
                <a:effectLst/>
              </a:rPr>
              <a:t>aims</a:t>
            </a:r>
            <a:r>
              <a:rPr lang="sk-SK" sz="1800" dirty="0">
                <a:effectLst/>
              </a:rPr>
              <a:t> to </a:t>
            </a:r>
            <a:r>
              <a:rPr lang="sk-SK" sz="1800" dirty="0" err="1">
                <a:effectLst/>
              </a:rPr>
              <a:t>provide</a:t>
            </a:r>
            <a:r>
              <a:rPr lang="sk-SK" sz="1800" dirty="0">
                <a:effectLst/>
              </a:rPr>
              <a:t> a </a:t>
            </a:r>
            <a:r>
              <a:rPr lang="sk-SK" sz="1800" dirty="0" err="1">
                <a:effectLst/>
              </a:rPr>
              <a:t>comprehensive</a:t>
            </a:r>
            <a:r>
              <a:rPr lang="sk-SK" sz="1800" dirty="0">
                <a:effectLst/>
              </a:rPr>
              <a:t> </a:t>
            </a:r>
            <a:r>
              <a:rPr lang="sk-SK" sz="1800" dirty="0" err="1">
                <a:effectLst/>
              </a:rPr>
              <a:t>framework</a:t>
            </a:r>
            <a:r>
              <a:rPr lang="sk-SK" sz="1800" dirty="0">
                <a:effectLst/>
              </a:rPr>
              <a:t> </a:t>
            </a:r>
            <a:r>
              <a:rPr lang="sk-SK" sz="1800" dirty="0" err="1">
                <a:effectLst/>
              </a:rPr>
              <a:t>for</a:t>
            </a:r>
            <a:r>
              <a:rPr lang="sk-SK" sz="1800" dirty="0">
                <a:effectLst/>
              </a:rPr>
              <a:t> </a:t>
            </a:r>
            <a:r>
              <a:rPr lang="sk-SK" sz="1800" dirty="0" err="1">
                <a:effectLst/>
              </a:rPr>
              <a:t>the</a:t>
            </a:r>
            <a:r>
              <a:rPr lang="sk-SK" sz="1800" dirty="0">
                <a:effectLst/>
              </a:rPr>
              <a:t> </a:t>
            </a:r>
            <a:r>
              <a:rPr lang="sk-SK" sz="1800" dirty="0" err="1">
                <a:effectLst/>
              </a:rPr>
              <a:t>upcoming</a:t>
            </a:r>
            <a:r>
              <a:rPr lang="sk-SK" sz="1800" dirty="0">
                <a:effectLst/>
              </a:rPr>
              <a:t> </a:t>
            </a:r>
            <a:r>
              <a:rPr lang="sk-SK" sz="1800" dirty="0" err="1">
                <a:effectLst/>
              </a:rPr>
              <a:t>research</a:t>
            </a:r>
            <a:r>
              <a:rPr lang="sk-SK" sz="1800" dirty="0">
                <a:effectLst/>
              </a:rPr>
              <a:t> </a:t>
            </a:r>
            <a:r>
              <a:rPr lang="sk-SK" sz="1800" dirty="0" err="1">
                <a:effectLst/>
              </a:rPr>
              <a:t>activities</a:t>
            </a:r>
            <a:r>
              <a:rPr lang="sk-SK" sz="1800" dirty="0">
                <a:effectLst/>
              </a:rPr>
              <a:t> of </a:t>
            </a:r>
            <a:r>
              <a:rPr lang="sk-SK" sz="1800" dirty="0" err="1">
                <a:effectLst/>
              </a:rPr>
              <a:t>the</a:t>
            </a:r>
            <a:r>
              <a:rPr lang="sk-SK" sz="1800" dirty="0">
                <a:effectLst/>
              </a:rPr>
              <a:t> </a:t>
            </a:r>
            <a:r>
              <a:rPr lang="sk-SK" sz="1800" dirty="0" err="1">
                <a:effectLst/>
              </a:rPr>
              <a:t>consortium</a:t>
            </a:r>
            <a:r>
              <a:rPr lang="sk-SK" sz="1800" dirty="0">
                <a:effectLst/>
              </a:rPr>
              <a:t>. </a:t>
            </a:r>
            <a:r>
              <a:rPr lang="sk-SK" sz="1800" dirty="0" err="1">
                <a:effectLst/>
              </a:rPr>
              <a:t>The</a:t>
            </a:r>
            <a:r>
              <a:rPr lang="sk-SK" sz="1800" dirty="0">
                <a:effectLst/>
              </a:rPr>
              <a:t> </a:t>
            </a:r>
            <a:r>
              <a:rPr lang="sk-SK" sz="1800" dirty="0" err="1">
                <a:effectLst/>
              </a:rPr>
              <a:t>format</a:t>
            </a:r>
            <a:r>
              <a:rPr lang="sk-SK" sz="1800" dirty="0">
                <a:effectLst/>
              </a:rPr>
              <a:t> </a:t>
            </a:r>
            <a:r>
              <a:rPr lang="sk-SK" sz="1800" dirty="0" err="1">
                <a:effectLst/>
              </a:rPr>
              <a:t>is</a:t>
            </a:r>
            <a:r>
              <a:rPr lang="sk-SK" sz="1800" dirty="0">
                <a:effectLst/>
              </a:rPr>
              <a:t> </a:t>
            </a:r>
            <a:r>
              <a:rPr lang="sk-SK" sz="1800" dirty="0" err="1">
                <a:effectLst/>
              </a:rPr>
              <a:t>electronic</a:t>
            </a:r>
            <a:r>
              <a:rPr lang="sk-SK" sz="1800" dirty="0">
                <a:effectLst/>
              </a:rPr>
              <a:t>, English </a:t>
            </a:r>
            <a:r>
              <a:rPr lang="sk-SK" sz="1800" dirty="0" err="1">
                <a:effectLst/>
              </a:rPr>
              <a:t>language</a:t>
            </a:r>
            <a:r>
              <a:rPr lang="sk-SK" sz="1800" dirty="0">
                <a:effectLst/>
              </a:rPr>
              <a:t>). </a:t>
            </a:r>
            <a:endParaRPr lang="sk-SK" dirty="0">
              <a:effectLst/>
            </a:endParaRPr>
          </a:p>
          <a:p>
            <a:endParaRPr lang="sk-SK" dirty="0">
              <a:effectLst/>
            </a:endParaRPr>
          </a:p>
          <a:p>
            <a:r>
              <a:rPr lang="en-GB" dirty="0">
                <a:solidFill>
                  <a:srgbClr val="941100"/>
                </a:solidFill>
              </a:rPr>
              <a:t>D2.2. Methodological tools (survey, interviews, focus groups, outlines)  - M6 (1/23) – </a:t>
            </a:r>
            <a:r>
              <a:rPr lang="en-GB" dirty="0">
                <a:solidFill>
                  <a:srgbClr val="FF0000"/>
                </a:solidFill>
              </a:rPr>
              <a:t>DD is January 23</a:t>
            </a:r>
          </a:p>
          <a:p>
            <a:r>
              <a:rPr lang="sk-SK" sz="1800" dirty="0" err="1">
                <a:effectLst/>
              </a:rPr>
              <a:t>This</a:t>
            </a:r>
            <a:r>
              <a:rPr lang="sk-SK" sz="1800" dirty="0">
                <a:effectLst/>
              </a:rPr>
              <a:t> </a:t>
            </a:r>
            <a:r>
              <a:rPr lang="sk-SK" sz="1800" dirty="0" err="1">
                <a:effectLst/>
              </a:rPr>
              <a:t>deliverable</a:t>
            </a:r>
            <a:r>
              <a:rPr lang="sk-SK" sz="1800" dirty="0">
                <a:effectLst/>
              </a:rPr>
              <a:t> </a:t>
            </a:r>
            <a:r>
              <a:rPr lang="sk-SK" sz="1800" dirty="0" err="1">
                <a:effectLst/>
              </a:rPr>
              <a:t>contains</a:t>
            </a:r>
            <a:r>
              <a:rPr lang="sk-SK" sz="1800" dirty="0">
                <a:effectLst/>
              </a:rPr>
              <a:t> </a:t>
            </a:r>
            <a:r>
              <a:rPr lang="sk-SK" sz="1800" dirty="0" err="1">
                <a:effectLst/>
              </a:rPr>
              <a:t>all</a:t>
            </a:r>
            <a:r>
              <a:rPr lang="sk-SK" sz="1800" dirty="0">
                <a:effectLst/>
              </a:rPr>
              <a:t> </a:t>
            </a:r>
            <a:r>
              <a:rPr lang="sk-SK" sz="1800" dirty="0" err="1">
                <a:effectLst/>
              </a:rPr>
              <a:t>data</a:t>
            </a:r>
            <a:r>
              <a:rPr lang="sk-SK" sz="1800" dirty="0">
                <a:effectLst/>
              </a:rPr>
              <a:t> </a:t>
            </a:r>
            <a:r>
              <a:rPr lang="sk-SK" sz="1800" dirty="0" err="1">
                <a:effectLst/>
              </a:rPr>
              <a:t>collection</a:t>
            </a:r>
            <a:r>
              <a:rPr lang="sk-SK" sz="1800" dirty="0">
                <a:effectLst/>
              </a:rPr>
              <a:t> </a:t>
            </a:r>
            <a:r>
              <a:rPr lang="sk-SK" sz="1800" dirty="0" err="1">
                <a:effectLst/>
              </a:rPr>
              <a:t>tools</a:t>
            </a:r>
            <a:r>
              <a:rPr lang="sk-SK" sz="1800" dirty="0">
                <a:effectLst/>
              </a:rPr>
              <a:t> </a:t>
            </a:r>
            <a:r>
              <a:rPr lang="sk-SK" sz="1800" dirty="0" err="1">
                <a:effectLst/>
              </a:rPr>
              <a:t>for</a:t>
            </a:r>
            <a:r>
              <a:rPr lang="sk-SK" sz="1800" dirty="0">
                <a:effectLst/>
              </a:rPr>
              <a:t> </a:t>
            </a:r>
            <a:r>
              <a:rPr lang="sk-SK" sz="1800" dirty="0" err="1">
                <a:effectLst/>
              </a:rPr>
              <a:t>the</a:t>
            </a:r>
            <a:r>
              <a:rPr lang="sk-SK" sz="1800" dirty="0">
                <a:effectLst/>
              </a:rPr>
              <a:t> </a:t>
            </a:r>
            <a:r>
              <a:rPr lang="sk-SK" sz="1800" dirty="0" err="1">
                <a:effectLst/>
              </a:rPr>
              <a:t>tasks</a:t>
            </a:r>
            <a:r>
              <a:rPr lang="sk-SK" sz="1800" dirty="0">
                <a:effectLst/>
              </a:rPr>
              <a:t> in WP3 and WP4: </a:t>
            </a:r>
            <a:endParaRPr lang="sk-SK" dirty="0">
              <a:effectLst/>
            </a:endParaRPr>
          </a:p>
          <a:p>
            <a:pPr marL="285750" indent="-285750">
              <a:buFont typeface="Arial" panose="020B0604020202020204" pitchFamily="34" charset="0"/>
              <a:buChar char="•"/>
            </a:pPr>
            <a:r>
              <a:rPr lang="sk-SK" sz="1800" dirty="0">
                <a:effectLst/>
              </a:rPr>
              <a:t>Online </a:t>
            </a:r>
            <a:r>
              <a:rPr lang="sk-SK" sz="1800" dirty="0" err="1">
                <a:effectLst/>
              </a:rPr>
              <a:t>survey</a:t>
            </a:r>
            <a:r>
              <a:rPr lang="sk-SK" sz="1800" dirty="0">
                <a:effectLst/>
              </a:rPr>
              <a:t> </a:t>
            </a:r>
            <a:r>
              <a:rPr lang="sk-SK" sz="1800" dirty="0" err="1">
                <a:effectLst/>
              </a:rPr>
              <a:t>for</a:t>
            </a:r>
            <a:r>
              <a:rPr lang="sk-SK" sz="1800" dirty="0">
                <a:effectLst/>
              </a:rPr>
              <a:t> </a:t>
            </a:r>
            <a:r>
              <a:rPr lang="sk-SK" sz="1800" dirty="0" err="1">
                <a:effectLst/>
              </a:rPr>
              <a:t>social</a:t>
            </a:r>
            <a:r>
              <a:rPr lang="sk-SK" sz="1800" dirty="0">
                <a:effectLst/>
              </a:rPr>
              <a:t> </a:t>
            </a:r>
            <a:r>
              <a:rPr lang="sk-SK" sz="1800" dirty="0" err="1">
                <a:effectLst/>
              </a:rPr>
              <a:t>partners</a:t>
            </a:r>
            <a:r>
              <a:rPr lang="sk-SK" sz="1800" dirty="0">
                <a:effectLst/>
              </a:rPr>
              <a:t> and </a:t>
            </a:r>
            <a:r>
              <a:rPr lang="sk-SK" sz="1800" dirty="0" err="1">
                <a:effectLst/>
              </a:rPr>
              <a:t>stakeholders</a:t>
            </a:r>
            <a:r>
              <a:rPr lang="sk-SK" sz="1800" dirty="0">
                <a:effectLst/>
              </a:rPr>
              <a:t> in 12 CEE; </a:t>
            </a:r>
          </a:p>
          <a:p>
            <a:pPr marL="285750" indent="-285750">
              <a:buFont typeface="Arial" panose="020B0604020202020204" pitchFamily="34" charset="0"/>
              <a:buChar char="•"/>
            </a:pPr>
            <a:r>
              <a:rPr lang="sk-SK" sz="1800" dirty="0">
                <a:effectLst/>
              </a:rPr>
              <a:t>Online </a:t>
            </a:r>
            <a:r>
              <a:rPr lang="sk-SK" sz="1800" dirty="0" err="1">
                <a:effectLst/>
              </a:rPr>
              <a:t>survey</a:t>
            </a:r>
            <a:r>
              <a:rPr lang="sk-SK" sz="1800" dirty="0">
                <a:effectLst/>
              </a:rPr>
              <a:t> to study </a:t>
            </a:r>
            <a:r>
              <a:rPr lang="sk-SK" sz="1800" dirty="0" err="1">
                <a:effectLst/>
              </a:rPr>
              <a:t>the</a:t>
            </a:r>
            <a:r>
              <a:rPr lang="sk-SK" sz="1800" dirty="0">
                <a:effectLst/>
              </a:rPr>
              <a:t> </a:t>
            </a:r>
            <a:r>
              <a:rPr lang="sk-SK" sz="1800" dirty="0" err="1">
                <a:effectLst/>
              </a:rPr>
              <a:t>demand</a:t>
            </a:r>
            <a:r>
              <a:rPr lang="sk-SK" sz="1800" dirty="0">
                <a:effectLst/>
              </a:rPr>
              <a:t> </a:t>
            </a:r>
            <a:r>
              <a:rPr lang="sk-SK" sz="1800" dirty="0" err="1">
                <a:effectLst/>
              </a:rPr>
              <a:t>for</a:t>
            </a:r>
            <a:r>
              <a:rPr lang="sk-SK" sz="1800" dirty="0">
                <a:effectLst/>
              </a:rPr>
              <a:t> PHS in 12 CEE; </a:t>
            </a:r>
            <a:endParaRPr lang="sk-SK" dirty="0">
              <a:effectLst/>
            </a:endParaRPr>
          </a:p>
          <a:p>
            <a:pPr marL="285750" indent="-285750">
              <a:buFont typeface="Arial" panose="020B0604020202020204" pitchFamily="34" charset="0"/>
              <a:buChar char="•"/>
            </a:pPr>
            <a:r>
              <a:rPr lang="sk-SK" sz="1800" dirty="0">
                <a:effectLst/>
              </a:rPr>
              <a:t>Interview </a:t>
            </a:r>
            <a:r>
              <a:rPr lang="sk-SK" sz="1800" dirty="0" err="1">
                <a:effectLst/>
              </a:rPr>
              <a:t>guide</a:t>
            </a:r>
            <a:r>
              <a:rPr lang="sk-SK" sz="1800" dirty="0">
                <a:effectLst/>
              </a:rPr>
              <a:t> </a:t>
            </a:r>
            <a:r>
              <a:rPr lang="sk-SK" sz="1800" dirty="0" err="1">
                <a:effectLst/>
              </a:rPr>
              <a:t>for</a:t>
            </a:r>
            <a:r>
              <a:rPr lang="sk-SK" sz="1800" dirty="0">
                <a:effectLst/>
              </a:rPr>
              <a:t> EU-level </a:t>
            </a:r>
            <a:r>
              <a:rPr lang="sk-SK" sz="1800" dirty="0" err="1">
                <a:effectLst/>
              </a:rPr>
              <a:t>stakeholders</a:t>
            </a:r>
            <a:r>
              <a:rPr lang="sk-SK" dirty="0"/>
              <a:t> – </a:t>
            </a:r>
            <a:r>
              <a:rPr lang="sk-SK" dirty="0" err="1">
                <a:solidFill>
                  <a:srgbClr val="FF0000"/>
                </a:solidFill>
              </a:rPr>
              <a:t>will</a:t>
            </a:r>
            <a:r>
              <a:rPr lang="sk-SK" dirty="0">
                <a:solidFill>
                  <a:srgbClr val="FF0000"/>
                </a:solidFill>
              </a:rPr>
              <a:t> </a:t>
            </a:r>
            <a:r>
              <a:rPr lang="sk-SK" dirty="0" err="1">
                <a:solidFill>
                  <a:srgbClr val="FF0000"/>
                </a:solidFill>
              </a:rPr>
              <a:t>be</a:t>
            </a:r>
            <a:r>
              <a:rPr lang="sk-SK" dirty="0">
                <a:solidFill>
                  <a:srgbClr val="FF0000"/>
                </a:solidFill>
              </a:rPr>
              <a:t> </a:t>
            </a:r>
            <a:r>
              <a:rPr lang="sk-SK" dirty="0" err="1">
                <a:solidFill>
                  <a:srgbClr val="FF0000"/>
                </a:solidFill>
              </a:rPr>
              <a:t>prepared</a:t>
            </a:r>
            <a:r>
              <a:rPr lang="sk-SK" dirty="0">
                <a:solidFill>
                  <a:srgbClr val="FF0000"/>
                </a:solidFill>
              </a:rPr>
              <a:t> by CUNI </a:t>
            </a:r>
            <a:endParaRPr lang="sk-SK" sz="1800" dirty="0">
              <a:effectLst/>
            </a:endParaRPr>
          </a:p>
          <a:p>
            <a:pPr marL="285750" indent="-285750">
              <a:buFont typeface="Arial" panose="020B0604020202020204" pitchFamily="34" charset="0"/>
              <a:buChar char="•"/>
            </a:pPr>
            <a:r>
              <a:rPr lang="sk-SK" sz="1800" dirty="0" err="1">
                <a:effectLst/>
              </a:rPr>
              <a:t>Three</a:t>
            </a:r>
            <a:r>
              <a:rPr lang="sk-SK" sz="1800" dirty="0">
                <a:effectLst/>
              </a:rPr>
              <a:t> </a:t>
            </a:r>
            <a:r>
              <a:rPr lang="sk-SK" sz="1800" dirty="0" err="1">
                <a:effectLst/>
              </a:rPr>
              <a:t>focus</a:t>
            </a:r>
            <a:r>
              <a:rPr lang="sk-SK" sz="1800" dirty="0">
                <a:effectLst/>
              </a:rPr>
              <a:t> </a:t>
            </a:r>
            <a:r>
              <a:rPr lang="sk-SK" sz="1800" dirty="0" err="1">
                <a:effectLst/>
              </a:rPr>
              <a:t>groups</a:t>
            </a:r>
            <a:r>
              <a:rPr lang="sk-SK" sz="1800" dirty="0">
                <a:effectLst/>
              </a:rPr>
              <a:t> interview </a:t>
            </a:r>
            <a:r>
              <a:rPr lang="sk-SK" sz="1800" dirty="0" err="1">
                <a:effectLst/>
              </a:rPr>
              <a:t>guides</a:t>
            </a:r>
            <a:r>
              <a:rPr lang="sk-SK" sz="1800" dirty="0">
                <a:effectLst/>
              </a:rPr>
              <a:t> </a:t>
            </a:r>
            <a:r>
              <a:rPr lang="sk-SK" sz="1800" dirty="0" err="1">
                <a:effectLst/>
              </a:rPr>
              <a:t>with</a:t>
            </a:r>
            <a:r>
              <a:rPr lang="sk-SK" sz="1800" dirty="0">
                <a:effectLst/>
              </a:rPr>
              <a:t> </a:t>
            </a:r>
            <a:r>
              <a:rPr lang="sk-SK" sz="1800" dirty="0" err="1">
                <a:effectLst/>
              </a:rPr>
              <a:t>domestic</a:t>
            </a:r>
            <a:r>
              <a:rPr lang="sk-SK" sz="1800" dirty="0">
                <a:effectLst/>
              </a:rPr>
              <a:t> </a:t>
            </a:r>
            <a:r>
              <a:rPr lang="sk-SK" sz="1800" dirty="0" err="1">
                <a:effectLst/>
              </a:rPr>
              <a:t>workers</a:t>
            </a:r>
            <a:r>
              <a:rPr lang="sk-SK" sz="1800" dirty="0">
                <a:effectLst/>
              </a:rPr>
              <a:t> (</a:t>
            </a:r>
            <a:r>
              <a:rPr lang="sk-SK" sz="1800" dirty="0" err="1">
                <a:effectLst/>
              </a:rPr>
              <a:t>child</a:t>
            </a:r>
            <a:r>
              <a:rPr lang="sk-SK" sz="1800" dirty="0">
                <a:effectLst/>
              </a:rPr>
              <a:t> </a:t>
            </a:r>
            <a:r>
              <a:rPr lang="sk-SK" sz="1800" dirty="0" err="1">
                <a:effectLst/>
              </a:rPr>
              <a:t>care</a:t>
            </a:r>
            <a:r>
              <a:rPr lang="sk-SK" sz="1800" dirty="0">
                <a:effectLst/>
              </a:rPr>
              <a:t>, LTC, </a:t>
            </a:r>
            <a:r>
              <a:rPr lang="sk-SK" sz="1800" dirty="0" err="1">
                <a:effectLst/>
              </a:rPr>
              <a:t>non-care</a:t>
            </a:r>
            <a:r>
              <a:rPr lang="sk-SK" sz="1800" dirty="0">
                <a:effectLst/>
              </a:rPr>
              <a:t> </a:t>
            </a:r>
            <a:r>
              <a:rPr lang="sk-SK" sz="1800" dirty="0" err="1">
                <a:effectLst/>
              </a:rPr>
              <a:t>services</a:t>
            </a:r>
            <a:r>
              <a:rPr lang="sk-SK" sz="1800" dirty="0">
                <a:effectLst/>
              </a:rPr>
              <a:t>); </a:t>
            </a:r>
          </a:p>
          <a:p>
            <a:pPr marL="285750" indent="-285750">
              <a:buFont typeface="Arial" panose="020B0604020202020204" pitchFamily="34" charset="0"/>
              <a:buChar char="•"/>
            </a:pPr>
            <a:r>
              <a:rPr lang="sk-SK" sz="1800">
                <a:effectLst/>
              </a:rPr>
              <a:t>Structure</a:t>
            </a:r>
            <a:r>
              <a:rPr lang="sk-SK" sz="1800" dirty="0">
                <a:effectLst/>
              </a:rPr>
              <a:t> of </a:t>
            </a:r>
            <a:r>
              <a:rPr lang="sk-SK" sz="1800" dirty="0" err="1">
                <a:effectLst/>
              </a:rPr>
              <a:t>the</a:t>
            </a:r>
            <a:r>
              <a:rPr lang="sk-SK" sz="1800" dirty="0">
                <a:effectLst/>
              </a:rPr>
              <a:t> </a:t>
            </a:r>
            <a:r>
              <a:rPr lang="sk-SK" sz="1800" dirty="0" err="1">
                <a:effectLst/>
              </a:rPr>
              <a:t>national</a:t>
            </a:r>
            <a:r>
              <a:rPr lang="sk-SK" sz="1800" dirty="0">
                <a:effectLst/>
              </a:rPr>
              <a:t> </a:t>
            </a:r>
            <a:r>
              <a:rPr lang="sk-SK" sz="1800" dirty="0" err="1">
                <a:effectLst/>
              </a:rPr>
              <a:t>case</a:t>
            </a:r>
            <a:r>
              <a:rPr lang="sk-SK" sz="1800" dirty="0">
                <a:effectLst/>
              </a:rPr>
              <a:t> </a:t>
            </a:r>
            <a:r>
              <a:rPr lang="sk-SK" sz="1800" dirty="0" err="1">
                <a:effectLst/>
              </a:rPr>
              <a:t>studies</a:t>
            </a:r>
            <a:r>
              <a:rPr lang="sk-SK" sz="1800" dirty="0">
                <a:effectLst/>
              </a:rPr>
              <a:t> </a:t>
            </a:r>
          </a:p>
          <a:p>
            <a:pPr marL="285750" indent="-285750">
              <a:buFont typeface="Arial" panose="020B0604020202020204" pitchFamily="34" charset="0"/>
              <a:buChar char="•"/>
            </a:pPr>
            <a:endParaRPr lang="sk-SK" dirty="0"/>
          </a:p>
          <a:p>
            <a:r>
              <a:rPr lang="sk-SK" dirty="0" err="1"/>
              <a:t>Responsible</a:t>
            </a:r>
            <a:r>
              <a:rPr lang="sk-SK" dirty="0"/>
              <a:t>: </a:t>
            </a:r>
            <a:r>
              <a:rPr lang="sk-SK" b="1" dirty="0"/>
              <a:t>CELSI (</a:t>
            </a:r>
            <a:r>
              <a:rPr lang="sk-SK" b="1" dirty="0" err="1"/>
              <a:t>lead</a:t>
            </a:r>
            <a:r>
              <a:rPr lang="sk-SK" b="1" dirty="0"/>
              <a:t>) in </a:t>
            </a:r>
            <a:r>
              <a:rPr lang="sk-SK" b="1" dirty="0" err="1"/>
              <a:t>cooperation</a:t>
            </a:r>
            <a:r>
              <a:rPr lang="sk-SK" b="1" dirty="0"/>
              <a:t> </a:t>
            </a:r>
            <a:r>
              <a:rPr lang="sk-SK" b="1" dirty="0" err="1"/>
              <a:t>with</a:t>
            </a:r>
            <a:r>
              <a:rPr lang="sk-SK" b="1" dirty="0"/>
              <a:t> </a:t>
            </a:r>
            <a:r>
              <a:rPr lang="sk-SK" b="1" dirty="0" err="1"/>
              <a:t>all</a:t>
            </a:r>
            <a:r>
              <a:rPr lang="sk-SK" b="1" dirty="0"/>
              <a:t> </a:t>
            </a:r>
            <a:r>
              <a:rPr lang="sk-SK" b="1" dirty="0" err="1"/>
              <a:t>benefitiaries</a:t>
            </a:r>
            <a:r>
              <a:rPr lang="sk-SK" b="1" dirty="0"/>
              <a:t>: </a:t>
            </a:r>
            <a:r>
              <a:rPr lang="sk-SK" sz="1800" dirty="0">
                <a:effectLst/>
              </a:rPr>
              <a:t>UT, CU,UL,UMCS, MK2025, EASPD </a:t>
            </a:r>
            <a:endParaRPr lang="sk-SK" dirty="0">
              <a:effectLst/>
            </a:endParaRPr>
          </a:p>
          <a:p>
            <a:endParaRPr lang="en-GB" b="1" dirty="0"/>
          </a:p>
          <a:p>
            <a:endParaRPr lang="en-GB" dirty="0"/>
          </a:p>
        </p:txBody>
      </p:sp>
    </p:spTree>
    <p:extLst>
      <p:ext uri="{BB962C8B-B14F-4D97-AF65-F5344CB8AC3E}">
        <p14:creationId xmlns:p14="http://schemas.microsoft.com/office/powerpoint/2010/main" val="21152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0321B8-B652-463F-43F2-ECB3143F3CCC}"/>
              </a:ext>
            </a:extLst>
          </p:cNvPr>
          <p:cNvSpPr>
            <a:spLocks noGrp="1"/>
          </p:cNvSpPr>
          <p:nvPr>
            <p:ph type="title"/>
          </p:nvPr>
        </p:nvSpPr>
        <p:spPr>
          <a:xfrm>
            <a:off x="127000" y="441325"/>
            <a:ext cx="10972800" cy="878961"/>
          </a:xfrm>
        </p:spPr>
        <p:txBody>
          <a:bodyPr/>
          <a:lstStyle/>
          <a:p>
            <a:r>
              <a:rPr lang="sk-SK" sz="3200" dirty="0" err="1">
                <a:solidFill>
                  <a:srgbClr val="941100"/>
                </a:solidFill>
              </a:rPr>
              <a:t>Literature</a:t>
            </a:r>
            <a:r>
              <a:rPr lang="sk-SK" sz="3200" dirty="0">
                <a:solidFill>
                  <a:srgbClr val="941100"/>
                </a:solidFill>
              </a:rPr>
              <a:t> </a:t>
            </a:r>
            <a:r>
              <a:rPr lang="sk-SK" sz="3200" dirty="0" err="1">
                <a:solidFill>
                  <a:srgbClr val="941100"/>
                </a:solidFill>
              </a:rPr>
              <a:t>review</a:t>
            </a:r>
            <a:r>
              <a:rPr lang="sk-SK" sz="3200" dirty="0">
                <a:solidFill>
                  <a:srgbClr val="941100"/>
                </a:solidFill>
              </a:rPr>
              <a:t>    </a:t>
            </a:r>
            <a:br>
              <a:rPr lang="sk-SK" sz="3200" dirty="0">
                <a:solidFill>
                  <a:srgbClr val="941100"/>
                </a:solidFill>
              </a:rPr>
            </a:br>
            <a:endParaRPr lang="sk-SK" sz="3200" dirty="0">
              <a:solidFill>
                <a:srgbClr val="941100"/>
              </a:solidFill>
            </a:endParaRPr>
          </a:p>
        </p:txBody>
      </p:sp>
      <p:sp>
        <p:nvSpPr>
          <p:cNvPr id="4" name="BlokTextu 3">
            <a:extLst>
              <a:ext uri="{FF2B5EF4-FFF2-40B4-BE49-F238E27FC236}">
                <a16:creationId xmlns:a16="http://schemas.microsoft.com/office/drawing/2014/main" id="{AA091635-92B3-4DE6-F7EF-766AB04FD658}"/>
              </a:ext>
            </a:extLst>
          </p:cNvPr>
          <p:cNvSpPr txBox="1"/>
          <p:nvPr/>
        </p:nvSpPr>
        <p:spPr>
          <a:xfrm>
            <a:off x="958269" y="3570550"/>
            <a:ext cx="184731" cy="369332"/>
          </a:xfrm>
          <a:prstGeom prst="rect">
            <a:avLst/>
          </a:prstGeom>
          <a:noFill/>
        </p:spPr>
        <p:txBody>
          <a:bodyPr wrap="none" rtlCol="0">
            <a:spAutoFit/>
          </a:bodyPr>
          <a:lstStyle/>
          <a:p>
            <a:endParaRPr lang="en-GB"/>
          </a:p>
        </p:txBody>
      </p:sp>
      <p:sp>
        <p:nvSpPr>
          <p:cNvPr id="7" name="BlokTextu 6">
            <a:extLst>
              <a:ext uri="{FF2B5EF4-FFF2-40B4-BE49-F238E27FC236}">
                <a16:creationId xmlns:a16="http://schemas.microsoft.com/office/drawing/2014/main" id="{CDEBF143-A100-C189-F6DE-0781F770D32D}"/>
              </a:ext>
            </a:extLst>
          </p:cNvPr>
          <p:cNvSpPr txBox="1"/>
          <p:nvPr/>
        </p:nvSpPr>
        <p:spPr>
          <a:xfrm>
            <a:off x="716170" y="1022112"/>
            <a:ext cx="9955129" cy="5355312"/>
          </a:xfrm>
          <a:prstGeom prst="rect">
            <a:avLst/>
          </a:prstGeom>
          <a:noFill/>
        </p:spPr>
        <p:txBody>
          <a:bodyPr wrap="square">
            <a:spAutoFit/>
          </a:bodyPr>
          <a:lstStyle/>
          <a:p>
            <a:r>
              <a:rPr lang="en-GB"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Methodology </a:t>
            </a:r>
          </a:p>
          <a:p>
            <a:endParaRPr lang="en-GB" dirty="0">
              <a:solidFill>
                <a:srgbClr val="565656"/>
              </a:solidFill>
              <a:latin typeface="Arial" panose="020B060402020202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Key words: Personal and household services, Europe, Central European Countries, care and non-care services, care economy, domestic work,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Second level key words: structure, employment, service provision, financing, working conditions, services quality, employment quality,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Third level key words: industrial relations. social partners, unionisations, representatives, social dialogue, social actors, collective agreements</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solidFill>
                <a:srgbClr val="565656"/>
              </a:solidFill>
              <a:effectLst/>
              <a:latin typeface="Arial" panose="020B0604020202020204" pitchFamily="34" charset="0"/>
              <a:cs typeface="Times New Roman" panose="02020603050405020304" pitchFamily="18" charset="0"/>
            </a:endParaRPr>
          </a:p>
          <a:p>
            <a:r>
              <a:rPr lang="en-GB" sz="1800" b="1" dirty="0">
                <a:solidFill>
                  <a:srgbClr val="941651"/>
                </a:solidFill>
                <a:effectLst/>
                <a:latin typeface="Arial" panose="020B0604020202020204" pitchFamily="34" charset="0"/>
                <a:ea typeface="Times New Roman" panose="02020603050405020304" pitchFamily="18" charset="0"/>
                <a:cs typeface="Times New Roman" panose="02020603050405020304" pitchFamily="18" charset="0"/>
              </a:rPr>
              <a:t>Sources/databases – search strategy </a:t>
            </a:r>
            <a:endParaRPr lang="sk-SK" sz="1800" b="1" dirty="0">
              <a:solidFill>
                <a:srgbClr val="941651"/>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rgbClr val="565656"/>
              </a:solidFill>
              <a:latin typeface="Arial" panose="020B0604020202020204" pitchFamily="34" charset="0"/>
              <a:cs typeface="Times New Roman" panose="02020603050405020304" pitchFamily="18" charset="0"/>
            </a:endParaRPr>
          </a:p>
          <a:p>
            <a:pPr marL="342900" lvl="0" indent="-342900" algn="just">
              <a:buFont typeface="Wingdings" pitchFamily="2" charset="2"/>
              <a:buChar char="Ø"/>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Desk research based on the available academic and policy studies, media articles, regulations, project outputs, etc.  </a:t>
            </a:r>
            <a:endParaRPr lang="sk-SK"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Wingdings" pitchFamily="2" charset="2"/>
              <a:buChar char="Ø"/>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Statistical evidence on the PHS sector and domestic work in CEE countries (e.g. structure of service provision and financing, working conditions, employment trends and structures); Inspecting the available data at the European level and/or national data for its comparability; </a:t>
            </a:r>
          </a:p>
          <a:p>
            <a:pPr marL="342900" indent="-342900" algn="just">
              <a:buFont typeface="Wingdings" pitchFamily="2" charset="2"/>
              <a:buChar char="Ø"/>
              <a:tabLst>
                <a:tab pos="457200" algn="l"/>
              </a:tabLst>
            </a:pPr>
            <a:r>
              <a:rPr lang="en-GB" dirty="0">
                <a:latin typeface="Arial" panose="020B0604020202020204" pitchFamily="34" charset="0"/>
                <a:ea typeface="Calibri" panose="020F0502020204030204" pitchFamily="34" charset="0"/>
                <a:cs typeface="Times New Roman" panose="02020603050405020304" pitchFamily="18" charset="0"/>
              </a:rPr>
              <a:t>Sources: scientific databases, ResearchGate, Academia,  Journals, ….</a:t>
            </a:r>
            <a:endParaRPr lang="en-GB" dirty="0">
              <a:solidFill>
                <a:srgbClr val="565656"/>
              </a:solidFill>
              <a:latin typeface="ArialMT"/>
            </a:endParaRPr>
          </a:p>
          <a:p>
            <a:pPr marL="285750" indent="-285750">
              <a:buFont typeface="Wingdings" pitchFamily="2" charset="2"/>
              <a:buChar char="Ø"/>
            </a:pPr>
            <a:r>
              <a:rPr lang="en-GB" sz="1800" b="1" dirty="0">
                <a:solidFill>
                  <a:srgbClr val="565656"/>
                </a:solidFill>
                <a:effectLst/>
                <a:latin typeface="ArialMT"/>
              </a:rPr>
              <a:t>Geographical coverage EU and CEE region</a:t>
            </a:r>
            <a:r>
              <a:rPr lang="sk-SK" sz="1800" b="1" dirty="0">
                <a:solidFill>
                  <a:srgbClr val="565656"/>
                </a:solidFill>
                <a:effectLst/>
                <a:latin typeface="ArialMT"/>
              </a:rPr>
              <a:t> (SK, PL, HU, HR, SI, BG, LT, LV, RO, CZ, EE, and North </a:t>
            </a:r>
            <a:r>
              <a:rPr lang="sk-SK" sz="1800" b="1" dirty="0" err="1">
                <a:solidFill>
                  <a:srgbClr val="565656"/>
                </a:solidFill>
                <a:effectLst/>
                <a:latin typeface="ArialMT"/>
              </a:rPr>
              <a:t>Macedonia</a:t>
            </a:r>
            <a:r>
              <a:rPr lang="sk-SK" sz="1800" b="1" dirty="0">
                <a:solidFill>
                  <a:srgbClr val="565656"/>
                </a:solidFill>
                <a:effectLst/>
                <a:latin typeface="ArialMT"/>
              </a:rPr>
              <a:t>); </a:t>
            </a:r>
          </a:p>
        </p:txBody>
      </p:sp>
      <p:pic>
        <p:nvPicPr>
          <p:cNvPr id="1026" name="Picture 2" descr="page29image21136608">
            <a:extLst>
              <a:ext uri="{FF2B5EF4-FFF2-40B4-BE49-F238E27FC236}">
                <a16:creationId xmlns:a16="http://schemas.microsoft.com/office/drawing/2014/main" id="{18693407-0E63-0AB0-93FF-4ADB8664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29image21143264">
            <a:extLst>
              <a:ext uri="{FF2B5EF4-FFF2-40B4-BE49-F238E27FC236}">
                <a16:creationId xmlns:a16="http://schemas.microsoft.com/office/drawing/2014/main" id="{9BA7ECD8-07A1-576A-79DB-BE0646C6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1365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29image21147008">
            <a:extLst>
              <a:ext uri="{FF2B5EF4-FFF2-40B4-BE49-F238E27FC236}">
                <a16:creationId xmlns:a16="http://schemas.microsoft.com/office/drawing/2014/main" id="{A955989F-FD4F-1455-159D-D34E97C3F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136525"/>
            <a:ext cx="3136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29image21136608">
            <a:extLst>
              <a:ext uri="{FF2B5EF4-FFF2-40B4-BE49-F238E27FC236}">
                <a16:creationId xmlns:a16="http://schemas.microsoft.com/office/drawing/2014/main" id="{D7F8F7CC-728C-6A93-AD92-EF6AD0B99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925"/>
            <a:ext cx="6985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29image21143264">
            <a:extLst>
              <a:ext uri="{FF2B5EF4-FFF2-40B4-BE49-F238E27FC236}">
                <a16:creationId xmlns:a16="http://schemas.microsoft.com/office/drawing/2014/main" id="{B0A6ECD1-9A93-7DDA-421F-5BFBC00DB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288925"/>
            <a:ext cx="22479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29image21147008">
            <a:extLst>
              <a:ext uri="{FF2B5EF4-FFF2-40B4-BE49-F238E27FC236}">
                <a16:creationId xmlns:a16="http://schemas.microsoft.com/office/drawing/2014/main" id="{445D0583-17A7-58AA-3AD9-4211882F6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8925"/>
            <a:ext cx="3136900" cy="2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8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B0D07-865E-8FEC-7F50-2FE620265CA1}"/>
              </a:ext>
            </a:extLst>
          </p:cNvPr>
          <p:cNvSpPr>
            <a:spLocks noGrp="1"/>
          </p:cNvSpPr>
          <p:nvPr>
            <p:ph type="title"/>
          </p:nvPr>
        </p:nvSpPr>
        <p:spPr>
          <a:xfrm>
            <a:off x="152400" y="374651"/>
            <a:ext cx="10972800" cy="1143000"/>
          </a:xfrm>
        </p:spPr>
        <p:txBody>
          <a:bodyPr/>
          <a:lstStyle/>
          <a:p>
            <a:r>
              <a:rPr lang="en-GB" dirty="0">
                <a:solidFill>
                  <a:srgbClr val="FF0000"/>
                </a:solidFill>
              </a:rPr>
              <a:t>We are looking for the CEE specificities</a:t>
            </a:r>
          </a:p>
        </p:txBody>
      </p:sp>
      <p:sp>
        <p:nvSpPr>
          <p:cNvPr id="3" name="BlokTextu 2">
            <a:extLst>
              <a:ext uri="{FF2B5EF4-FFF2-40B4-BE49-F238E27FC236}">
                <a16:creationId xmlns:a16="http://schemas.microsoft.com/office/drawing/2014/main" id="{3B3EC526-8610-E514-3444-A701EFC34B59}"/>
              </a:ext>
            </a:extLst>
          </p:cNvPr>
          <p:cNvSpPr txBox="1"/>
          <p:nvPr/>
        </p:nvSpPr>
        <p:spPr>
          <a:xfrm>
            <a:off x="842964" y="1885951"/>
            <a:ext cx="9939336" cy="397031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The added value of the project is to focus on CEE countries – to fill the knowledge gap on IR and PHS in the CEE countries </a:t>
            </a:r>
          </a:p>
          <a:p>
            <a:pPr marL="285750" indent="-285750">
              <a:buFont typeface="Arial" panose="020B0604020202020204" pitchFamily="34" charset="0"/>
              <a:buChar char="•"/>
            </a:pPr>
            <a:r>
              <a:rPr lang="en-GB" dirty="0">
                <a:solidFill>
                  <a:srgbClr val="FF0000"/>
                </a:solidFill>
              </a:rPr>
              <a:t>To find overview studies on the whole region or specific CEE countries </a:t>
            </a:r>
          </a:p>
          <a:p>
            <a:pPr marL="285750" indent="-285750">
              <a:buFont typeface="Arial" panose="020B0604020202020204" pitchFamily="34" charset="0"/>
              <a:buChar char="•"/>
            </a:pPr>
            <a:r>
              <a:rPr lang="en-GB" dirty="0">
                <a:solidFill>
                  <a:srgbClr val="FF0000"/>
                </a:solidFill>
              </a:rPr>
              <a:t>We are searching for the CEE region specificities regarding PHS provisions, structure, employment models, interrelation to the social security system, care drain, care gap, etc. </a:t>
            </a:r>
          </a:p>
          <a:p>
            <a:pPr marL="285750" indent="-285750">
              <a:buFont typeface="Arial" panose="020B0604020202020204" pitchFamily="34" charset="0"/>
              <a:buChar char="•"/>
            </a:pPr>
            <a:r>
              <a:rPr lang="en-GB" dirty="0">
                <a:solidFill>
                  <a:srgbClr val="FF0000"/>
                </a:solidFill>
              </a:rPr>
              <a:t>To have in mind:</a:t>
            </a:r>
          </a:p>
          <a:p>
            <a:pPr marL="742950" lvl="1" indent="-285750">
              <a:buFont typeface="Arial" panose="020B0604020202020204" pitchFamily="34" charset="0"/>
              <a:buChar char="•"/>
            </a:pPr>
            <a:r>
              <a:rPr lang="en-GB" dirty="0">
                <a:solidFill>
                  <a:srgbClr val="FF0000"/>
                </a:solidFill>
              </a:rPr>
              <a:t>Challenge the assumptions on CEE regions as a region in constant transition and the often outdated perspective of the Western countries on the “Ost-block”</a:t>
            </a:r>
          </a:p>
          <a:p>
            <a:pPr marL="742950" lvl="1" indent="-285750">
              <a:buFont typeface="Arial" panose="020B0604020202020204" pitchFamily="34" charset="0"/>
              <a:buChar char="•"/>
            </a:pPr>
            <a:r>
              <a:rPr lang="en-GB" dirty="0">
                <a:solidFill>
                  <a:srgbClr val="FF0000"/>
                </a:solidFill>
              </a:rPr>
              <a:t>Verify the assumption that the working conditions in (non)public services are better than in private/non-public services</a:t>
            </a:r>
          </a:p>
          <a:p>
            <a:pPr marL="742950" lvl="1"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684536637"/>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5072</Words>
  <Application>Microsoft Macintosh PowerPoint</Application>
  <PresentationFormat>Širokouhlá</PresentationFormat>
  <Paragraphs>368</Paragraphs>
  <Slides>23</Slides>
  <Notes>19</Notes>
  <HiddenSlides>0</HiddenSlides>
  <MMClips>0</MMClips>
  <ScaleCrop>false</ScaleCrop>
  <HeadingPairs>
    <vt:vector size="6" baseType="variant">
      <vt:variant>
        <vt:lpstr>Použité písma</vt:lpstr>
      </vt:variant>
      <vt:variant>
        <vt:i4>9</vt:i4>
      </vt:variant>
      <vt:variant>
        <vt:lpstr>Motív</vt:lpstr>
      </vt:variant>
      <vt:variant>
        <vt:i4>2</vt:i4>
      </vt:variant>
      <vt:variant>
        <vt:lpstr>Nadpisy snímok</vt:lpstr>
      </vt:variant>
      <vt:variant>
        <vt:i4>23</vt:i4>
      </vt:variant>
    </vt:vector>
  </HeadingPairs>
  <TitlesOfParts>
    <vt:vector size="34" baseType="lpstr">
      <vt:lpstr>Arial</vt:lpstr>
      <vt:lpstr>ArialMT</vt:lpstr>
      <vt:lpstr>Calibri</vt:lpstr>
      <vt:lpstr>Calibri Light</vt:lpstr>
      <vt:lpstr>corporate-e</vt:lpstr>
      <vt:lpstr>Roboto</vt:lpstr>
      <vt:lpstr>Symbol</vt:lpstr>
      <vt:lpstr>Times New Roman</vt:lpstr>
      <vt:lpstr>Wingdings</vt:lpstr>
      <vt:lpstr>Motív balíka Office</vt:lpstr>
      <vt:lpstr>Predvolený návrh</vt:lpstr>
      <vt:lpstr>Personal and household services (PHS) in Central and Eastern European Countries: Improving working conditions and services through industrial relations PERHOUSE </vt:lpstr>
      <vt:lpstr>Meeting agenda (?)  </vt:lpstr>
      <vt:lpstr>Objectives and aims   </vt:lpstr>
      <vt:lpstr>Specific objectives  Interrelated objectives informing each other.</vt:lpstr>
      <vt:lpstr>Research questions  </vt:lpstr>
      <vt:lpstr>WP2 –  analytical framework, comparative data,  data collection tools    </vt:lpstr>
      <vt:lpstr>WP2 –  Deliverables and responsibilities </vt:lpstr>
      <vt:lpstr>Literature review     </vt:lpstr>
      <vt:lpstr>We are looking for the CEE specificities</vt:lpstr>
      <vt:lpstr>Literature review     </vt:lpstr>
      <vt:lpstr>Scope/definitions of the PHS sector</vt:lpstr>
      <vt:lpstr>Scope/definitions of the PHS sector</vt:lpstr>
      <vt:lpstr>Scope/definitions of the PHS sector</vt:lpstr>
      <vt:lpstr>Structure/sub-sectors </vt:lpstr>
      <vt:lpstr>Structure/sub-sectors </vt:lpstr>
      <vt:lpstr>Structure/sub-sectors </vt:lpstr>
      <vt:lpstr>Interaction and interdependence between the public sector and PHS</vt:lpstr>
      <vt:lpstr> Data and measurement  - following the scope (?)</vt:lpstr>
      <vt:lpstr> Data and measurement  - following the scope (?)</vt:lpstr>
      <vt:lpstr> Data and measurement  - following the scope (?)</vt:lpstr>
      <vt:lpstr> Issues for discussion</vt:lpstr>
      <vt:lpstr> Issues for discussion</vt:lpstr>
      <vt:lpstr>Issues agreed and follow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and household services (PHS) in Central and Eastern European Countries: Improving working conditions and services through industrial relations PERHOUSE </dc:title>
  <dc:creator>Holubova Barbora</dc:creator>
  <cp:lastModifiedBy>Holubova Barbora</cp:lastModifiedBy>
  <cp:revision>10</cp:revision>
  <dcterms:created xsi:type="dcterms:W3CDTF">2022-11-29T07:05:50Z</dcterms:created>
  <dcterms:modified xsi:type="dcterms:W3CDTF">2023-01-02T13:24:41Z</dcterms:modified>
</cp:coreProperties>
</file>