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57" r:id="rId4"/>
    <p:sldId id="265" r:id="rId5"/>
    <p:sldId id="267" r:id="rId6"/>
    <p:sldId id="268" r:id="rId7"/>
    <p:sldId id="272" r:id="rId8"/>
    <p:sldId id="274" r:id="rId9"/>
    <p:sldId id="276" r:id="rId10"/>
    <p:sldId id="275" r:id="rId11"/>
    <p:sldId id="277" r:id="rId12"/>
    <p:sldId id="278" r:id="rId13"/>
    <p:sldId id="279" r:id="rId14"/>
    <p:sldId id="281" r:id="rId15"/>
    <p:sldId id="282" r:id="rId16"/>
    <p:sldId id="261" r:id="rId17"/>
  </p:sldIdLst>
  <p:sldSz cx="18288000" cy="10287000"/>
  <p:notesSz cx="6858000" cy="9144000"/>
  <p:embeddedFontLst>
    <p:embeddedFont>
      <p:font typeface="DM Sans Bold" panose="020B0604020202020204" charset="-18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01" autoAdjust="0"/>
  </p:normalViewPr>
  <p:slideViewPr>
    <p:cSldViewPr>
      <p:cViewPr varScale="1">
        <p:scale>
          <a:sx n="55" d="100"/>
          <a:sy n="55" d="100"/>
        </p:scale>
        <p:origin x="681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"/>
          <p:cNvSpPr/>
          <p:nvPr/>
        </p:nvSpPr>
        <p:spPr>
          <a:xfrm rot="-4319139" flipH="1">
            <a:off x="1717312" y="-2532663"/>
            <a:ext cx="14853376" cy="15352326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 dirty="0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08">
            <a:off x="1028700" y="7129449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14273908" y="3421587"/>
            <a:ext cx="3471574" cy="3702283"/>
          </a:xfrm>
          <a:custGeom>
            <a:avLst/>
            <a:gdLst/>
            <a:ahLst/>
            <a:cxnLst/>
            <a:rect l="l" t="t" r="r" b="b"/>
            <a:pathLst>
              <a:path w="4132941" h="4656835">
                <a:moveTo>
                  <a:pt x="0" y="0"/>
                </a:moveTo>
                <a:lnTo>
                  <a:pt x="4132941" y="0"/>
                </a:lnTo>
                <a:lnTo>
                  <a:pt x="4132941" y="4656834"/>
                </a:lnTo>
                <a:lnTo>
                  <a:pt x="0" y="4656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5" name="Group 5"/>
          <p:cNvGrpSpPr/>
          <p:nvPr/>
        </p:nvGrpSpPr>
        <p:grpSpPr>
          <a:xfrm>
            <a:off x="1028699" y="884929"/>
            <a:ext cx="14654833" cy="6226341"/>
            <a:chOff x="0" y="-856298"/>
            <a:chExt cx="19539776" cy="8301789"/>
          </a:xfrm>
        </p:grpSpPr>
        <p:sp>
          <p:nvSpPr>
            <p:cNvPr id="6" name="TextBox 6"/>
            <p:cNvSpPr txBox="1"/>
            <p:nvPr/>
          </p:nvSpPr>
          <p:spPr>
            <a:xfrm>
              <a:off x="152401" y="-856298"/>
              <a:ext cx="19387375" cy="2545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800"/>
                </a:lnSpc>
              </a:pPr>
              <a:endParaRPr lang="en-US" sz="80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207118"/>
              <a:ext cx="19387375" cy="1238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559"/>
                </a:lnSpc>
              </a:pPr>
              <a:endParaRPr lang="en-US" sz="5399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304275" y="7743700"/>
            <a:ext cx="6955025" cy="1889448"/>
          </a:xfrm>
          <a:custGeom>
            <a:avLst/>
            <a:gdLst/>
            <a:ahLst/>
            <a:cxnLst/>
            <a:rect l="l" t="t" r="r" b="b"/>
            <a:pathLst>
              <a:path w="6955025" h="1889448">
                <a:moveTo>
                  <a:pt x="0" y="0"/>
                </a:moveTo>
                <a:lnTo>
                  <a:pt x="6955025" y="0"/>
                </a:lnTo>
                <a:lnTo>
                  <a:pt x="6955025" y="1889448"/>
                </a:lnTo>
                <a:lnTo>
                  <a:pt x="0" y="1889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>
            <a:off x="11437879" y="-608575"/>
            <a:ext cx="5821421" cy="3274549"/>
          </a:xfrm>
          <a:custGeom>
            <a:avLst/>
            <a:gdLst/>
            <a:ahLst/>
            <a:cxnLst/>
            <a:rect l="l" t="t" r="r" b="b"/>
            <a:pathLst>
              <a:path w="5821421" h="3274549">
                <a:moveTo>
                  <a:pt x="0" y="0"/>
                </a:moveTo>
                <a:lnTo>
                  <a:pt x="5821421" y="0"/>
                </a:lnTo>
                <a:lnTo>
                  <a:pt x="5821421" y="3274550"/>
                </a:lnTo>
                <a:lnTo>
                  <a:pt x="0" y="32745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TextBox 10"/>
          <p:cNvSpPr txBox="1"/>
          <p:nvPr/>
        </p:nvSpPr>
        <p:spPr>
          <a:xfrm>
            <a:off x="828563" y="7657975"/>
            <a:ext cx="7747885" cy="211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Simona Brunnerová</a:t>
            </a:r>
          </a:p>
          <a:p>
            <a:pPr algn="ctr">
              <a:lnSpc>
                <a:spcPts val="6019"/>
              </a:lnSpc>
            </a:pPr>
            <a:r>
              <a:rPr lang="en-US" sz="42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CEECAW </a:t>
            </a:r>
            <a:r>
              <a:rPr lang="sk-SK" sz="42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CARE</a:t>
            </a:r>
            <a:r>
              <a:rPr lang="en-US" sz="42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42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WEBINAR</a:t>
            </a:r>
            <a:endParaRPr lang="en-US" sz="4299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ctr">
              <a:lnSpc>
                <a:spcPts val="4759"/>
              </a:lnSpc>
            </a:pPr>
            <a:r>
              <a:rPr lang="sk-SK" sz="33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23.06.2025</a:t>
            </a:r>
            <a:endParaRPr lang="en-US" sz="3399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219E2DBC-9331-E0D3-9CDB-B65C82E84566}"/>
              </a:ext>
            </a:extLst>
          </p:cNvPr>
          <p:cNvSpPr txBox="1"/>
          <p:nvPr/>
        </p:nvSpPr>
        <p:spPr>
          <a:xfrm>
            <a:off x="1028698" y="1959257"/>
            <a:ext cx="1398270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DM Sans Bold" panose="020B0604020202020204" charset="-18"/>
              </a:rPr>
              <a:t>Findings on the crisis in the care sector and the way forward</a:t>
            </a:r>
            <a:r>
              <a:rPr lang="sk-SK" sz="6600" b="1" dirty="0">
                <a:solidFill>
                  <a:schemeClr val="accent2">
                    <a:lumMod val="75000"/>
                  </a:schemeClr>
                </a:solidFill>
                <a:latin typeface="DM Sans Bold" panose="020B0604020202020204" charset="-18"/>
              </a:rPr>
              <a:t> 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DM Sans Bold" panose="020B0604020202020204" charset="-18"/>
              </a:rPr>
              <a:t>for collective bargaining</a:t>
            </a:r>
            <a:r>
              <a:rPr lang="sk-SK" sz="6600" b="1" dirty="0">
                <a:solidFill>
                  <a:schemeClr val="accent2">
                    <a:lumMod val="75000"/>
                  </a:schemeClr>
                </a:solidFill>
                <a:latin typeface="DM Sans Bold" panose="020B0604020202020204" charset="-18"/>
              </a:rPr>
              <a:t>:</a:t>
            </a:r>
          </a:p>
          <a:p>
            <a:pPr algn="just"/>
            <a:endParaRPr lang="sk-SK" sz="6600" b="1" dirty="0">
              <a:solidFill>
                <a:schemeClr val="accent2">
                  <a:lumMod val="75000"/>
                </a:schemeClr>
              </a:solidFill>
              <a:latin typeface="DM Sans Bold" panose="020B0604020202020204" charset="-18"/>
            </a:endParaRPr>
          </a:p>
          <a:p>
            <a:r>
              <a:rPr lang="sk-SK" sz="5400" dirty="0" err="1">
                <a:solidFill>
                  <a:schemeClr val="accent2">
                    <a:lumMod val="75000"/>
                  </a:schemeClr>
                </a:solidFill>
                <a:latin typeface="DM Sans Bold" panose="020B0604020202020204" charset="-18"/>
              </a:rPr>
              <a:t>Czech</a:t>
            </a:r>
            <a:r>
              <a:rPr lang="sk-SK" sz="5400" dirty="0">
                <a:solidFill>
                  <a:schemeClr val="accent2">
                    <a:lumMod val="75000"/>
                  </a:schemeClr>
                </a:solidFill>
                <a:latin typeface="DM Sans Bold" panose="020B0604020202020204" charset="-18"/>
              </a:rPr>
              <a:t> and Slovak </a:t>
            </a:r>
            <a:r>
              <a:rPr lang="sk-SK" sz="5400" dirty="0" err="1">
                <a:solidFill>
                  <a:schemeClr val="accent2">
                    <a:lumMod val="75000"/>
                  </a:schemeClr>
                </a:solidFill>
                <a:latin typeface="DM Sans Bold" panose="020B0604020202020204" charset="-18"/>
              </a:rPr>
              <a:t>perspective</a:t>
            </a:r>
            <a:endParaRPr lang="sk-SK" sz="5400" dirty="0">
              <a:solidFill>
                <a:schemeClr val="accent2">
                  <a:lumMod val="75000"/>
                </a:schemeClr>
              </a:solidFill>
              <a:latin typeface="DM Sans Bold" panose="020B0604020202020204" charset="-18"/>
            </a:endParaRPr>
          </a:p>
        </p:txBody>
      </p:sp>
      <p:pic>
        <p:nvPicPr>
          <p:cNvPr id="12290" name="Picture 2" descr="Challenges for Organising and Collective Bargaining in Care ...">
            <a:extLst>
              <a:ext uri="{FF2B5EF4-FFF2-40B4-BE49-F238E27FC236}">
                <a16:creationId xmlns:a16="http://schemas.microsoft.com/office/drawing/2014/main" id="{5574FB0B-9405-374A-34BC-4288D7B39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-139034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0EC91-FF38-AB7F-55A9-128E92673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>
            <a:extLst>
              <a:ext uri="{FF2B5EF4-FFF2-40B4-BE49-F238E27FC236}">
                <a16:creationId xmlns:a16="http://schemas.microsoft.com/office/drawing/2014/main" id="{604690BD-5035-1608-E47F-E231EDCDDB29}"/>
              </a:ext>
            </a:extLst>
          </p:cNvPr>
          <p:cNvSpPr/>
          <p:nvPr/>
        </p:nvSpPr>
        <p:spPr>
          <a:xfrm>
            <a:off x="3200400" y="-266700"/>
            <a:ext cx="12712390" cy="4878380"/>
          </a:xfrm>
          <a:custGeom>
            <a:avLst/>
            <a:gdLst/>
            <a:ahLst/>
            <a:cxnLst/>
            <a:rect l="l" t="t" r="r" b="b"/>
            <a:pathLst>
              <a:path w="12712390" h="4878380">
                <a:moveTo>
                  <a:pt x="0" y="0"/>
                </a:moveTo>
                <a:lnTo>
                  <a:pt x="12712390" y="0"/>
                </a:lnTo>
                <a:lnTo>
                  <a:pt x="12712390" y="4878380"/>
                </a:lnTo>
                <a:lnTo>
                  <a:pt x="0" y="487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AE1E476-9596-9183-0CEA-435F93F82208}"/>
              </a:ext>
            </a:extLst>
          </p:cNvPr>
          <p:cNvSpPr txBox="1"/>
          <p:nvPr/>
        </p:nvSpPr>
        <p:spPr>
          <a:xfrm>
            <a:off x="376132" y="153097"/>
            <a:ext cx="17911868" cy="1309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39"/>
              </a:lnSpc>
              <a:spcBef>
                <a:spcPct val="0"/>
              </a:spcBef>
            </a:pP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Social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dialogue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structures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: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Czechia</a:t>
            </a:r>
            <a:endParaRPr lang="en-US" sz="6600" b="1" dirty="0">
              <a:solidFill>
                <a:srgbClr val="943235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C76805E-392F-AFCC-42B5-8AFB58A79E44}"/>
              </a:ext>
            </a:extLst>
          </p:cNvPr>
          <p:cNvSpPr txBox="1"/>
          <p:nvPr/>
        </p:nvSpPr>
        <p:spPr>
          <a:xfrm>
            <a:off x="-217193" y="2286920"/>
            <a:ext cx="7151393" cy="1014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sk-SK" sz="5893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         </a:t>
            </a:r>
            <a:endParaRPr lang="en-US" sz="5893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3F04D38-3DAF-33E1-77BE-520D8FEF3436}"/>
              </a:ext>
            </a:extLst>
          </p:cNvPr>
          <p:cNvSpPr txBox="1"/>
          <p:nvPr/>
        </p:nvSpPr>
        <p:spPr>
          <a:xfrm>
            <a:off x="1331066" y="2361245"/>
            <a:ext cx="16002000" cy="95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 err="1">
                <a:latin typeface="DM Sans Bold" panose="020B0604020202020204" charset="-18"/>
              </a:rPr>
              <a:t>Multiple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trade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unions</a:t>
            </a:r>
            <a:r>
              <a:rPr lang="sk-SK" altLang="sk-SK" sz="2800" dirty="0">
                <a:latin typeface="DM Sans Bold" panose="020B0604020202020204" charset="-18"/>
              </a:rPr>
              <a:t> and </a:t>
            </a:r>
            <a:r>
              <a:rPr lang="sk-SK" altLang="sk-SK" sz="2800" dirty="0" err="1">
                <a:latin typeface="DM Sans Bold" panose="020B0604020202020204" charset="-18"/>
              </a:rPr>
              <a:t>employer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associations</a:t>
            </a:r>
            <a:r>
              <a:rPr lang="sk-SK" altLang="sk-SK" sz="2800" dirty="0">
                <a:latin typeface="DM Sans Bold" panose="020B0604020202020204" charset="-18"/>
              </a:rPr>
              <a:t> are </a:t>
            </a:r>
            <a:r>
              <a:rPr lang="sk-SK" altLang="sk-SK" sz="2800" dirty="0" err="1">
                <a:latin typeface="DM Sans Bold" panose="020B0604020202020204" charset="-18"/>
              </a:rPr>
              <a:t>involved</a:t>
            </a:r>
            <a:r>
              <a:rPr lang="sk-SK" altLang="sk-SK" sz="2800" dirty="0">
                <a:latin typeface="DM Sans Bold" panose="020B0604020202020204" charset="-18"/>
              </a:rPr>
              <a:t> in </a:t>
            </a:r>
            <a:r>
              <a:rPr lang="sk-SK" altLang="sk-SK" sz="2800" dirty="0" err="1">
                <a:latin typeface="DM Sans Bold" panose="020B0604020202020204" charset="-18"/>
              </a:rPr>
              <a:t>social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dialogue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>
                <a:latin typeface="DM Sans Bold" panose="020B0604020202020204" charset="-18"/>
              </a:rPr>
              <a:t>OSZSP ČR </a:t>
            </a:r>
            <a:r>
              <a:rPr lang="sk-SK" altLang="sk-SK" sz="2800" dirty="0" err="1">
                <a:latin typeface="DM Sans Bold" panose="020B0604020202020204" charset="-18"/>
              </a:rPr>
              <a:t>represents</a:t>
            </a:r>
            <a:r>
              <a:rPr lang="sk-SK" altLang="sk-SK" sz="2800" dirty="0">
                <a:latin typeface="DM Sans Bold" panose="020B0604020202020204" charset="-18"/>
              </a:rPr>
              <a:t> ~45,000 </a:t>
            </a:r>
            <a:r>
              <a:rPr lang="sk-SK" altLang="sk-SK" sz="2800" dirty="0" err="1">
                <a:latin typeface="DM Sans Bold" panose="020B0604020202020204" charset="-18"/>
              </a:rPr>
              <a:t>health</a:t>
            </a:r>
            <a:r>
              <a:rPr lang="sk-SK" altLang="sk-SK" sz="2800" dirty="0">
                <a:latin typeface="DM Sans Bold" panose="020B0604020202020204" charset="-18"/>
              </a:rPr>
              <a:t> and </a:t>
            </a:r>
            <a:r>
              <a:rPr lang="sk-SK" altLang="sk-SK" sz="2800" dirty="0" err="1">
                <a:latin typeface="DM Sans Bold" panose="020B0604020202020204" charset="-18"/>
              </a:rPr>
              <a:t>social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care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workers</a:t>
            </a:r>
            <a:r>
              <a:rPr lang="sk-SK" altLang="sk-SK" sz="2800" dirty="0">
                <a:latin typeface="DM Sans Bold" panose="020B0604020202020204" charset="-18"/>
              </a:rPr>
              <a:t>, </a:t>
            </a:r>
            <a:r>
              <a:rPr lang="sk-SK" altLang="sk-SK" sz="2800" dirty="0" err="1">
                <a:latin typeface="DM Sans Bold" panose="020B0604020202020204" charset="-18"/>
              </a:rPr>
              <a:t>with</a:t>
            </a:r>
            <a:r>
              <a:rPr lang="sk-SK" altLang="sk-SK" sz="2800" dirty="0">
                <a:latin typeface="DM Sans Bold" panose="020B0604020202020204" charset="-18"/>
              </a:rPr>
              <a:t> ~3,000 in </a:t>
            </a:r>
            <a:r>
              <a:rPr lang="sk-SK" altLang="sk-SK" sz="2800" dirty="0" err="1">
                <a:latin typeface="DM Sans Bold" panose="020B0604020202020204" charset="-18"/>
              </a:rPr>
              <a:t>social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care</a:t>
            </a:r>
            <a:r>
              <a:rPr lang="sk-SK" altLang="sk-SK" sz="2800" dirty="0">
                <a:latin typeface="DM Sans Bold" panose="020B0604020202020204" charset="-18"/>
              </a:rPr>
              <a:t> (</a:t>
            </a:r>
            <a:r>
              <a:rPr lang="sk-SK" altLang="sk-SK" sz="2800" dirty="0" err="1">
                <a:latin typeface="DM Sans Bold" panose="020B0604020202020204" charset="-18"/>
              </a:rPr>
              <a:t>mainly</a:t>
            </a:r>
            <a:r>
              <a:rPr lang="sk-SK" altLang="sk-SK" sz="2800" dirty="0">
                <a:latin typeface="DM Sans Bold" panose="020B0604020202020204" charset="-18"/>
              </a:rPr>
              <a:t> in </a:t>
            </a:r>
            <a:r>
              <a:rPr lang="sk-SK" altLang="sk-SK" sz="2800" dirty="0" err="1">
                <a:latin typeface="DM Sans Bold" panose="020B0604020202020204" charset="-18"/>
              </a:rPr>
              <a:t>public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facilities</a:t>
            </a:r>
            <a:r>
              <a:rPr lang="sk-SK" altLang="sk-SK" sz="2800" dirty="0">
                <a:latin typeface="DM Sans Bold" panose="020B0604020202020204" charset="-18"/>
              </a:rPr>
              <a:t>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>
                <a:latin typeface="DM Sans Bold" panose="020B0604020202020204" charset="-18"/>
              </a:rPr>
              <a:t>ALICE </a:t>
            </a:r>
            <a:r>
              <a:rPr lang="sk-SK" altLang="sk-SK" sz="2800" dirty="0" err="1">
                <a:latin typeface="DM Sans Bold" panose="020B0604020202020204" charset="-18"/>
              </a:rPr>
              <a:t>union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represents</a:t>
            </a:r>
            <a:r>
              <a:rPr lang="sk-SK" altLang="sk-SK" sz="2800" dirty="0">
                <a:latin typeface="DM Sans Bold" panose="020B0604020202020204" charset="-18"/>
              </a:rPr>
              <a:t> ~500 </a:t>
            </a:r>
            <a:r>
              <a:rPr lang="sk-SK" altLang="sk-SK" sz="2800" dirty="0" err="1">
                <a:latin typeface="DM Sans Bold" panose="020B0604020202020204" charset="-18"/>
              </a:rPr>
              <a:t>social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care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workers</a:t>
            </a:r>
            <a:r>
              <a:rPr lang="sk-SK" altLang="sk-SK" sz="2800" dirty="0">
                <a:latin typeface="DM Sans Bold" panose="020B0604020202020204" charset="-18"/>
              </a:rPr>
              <a:t> and </a:t>
            </a:r>
            <a:r>
              <a:rPr lang="sk-SK" altLang="sk-SK" sz="2800" dirty="0" err="1">
                <a:latin typeface="DM Sans Bold" panose="020B0604020202020204" charset="-18"/>
              </a:rPr>
              <a:t>uses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innovative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organising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approaches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>
                <a:latin typeface="DM Sans Bold" panose="020B0604020202020204" charset="-18"/>
              </a:rPr>
              <a:t>ČMOS PŠ </a:t>
            </a:r>
            <a:r>
              <a:rPr lang="sk-SK" altLang="sk-SK" sz="2800" dirty="0" err="1">
                <a:latin typeface="DM Sans Bold" panose="020B0604020202020204" charset="-18"/>
              </a:rPr>
              <a:t>covers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education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workers</a:t>
            </a:r>
            <a:r>
              <a:rPr lang="sk-SK" altLang="sk-SK" sz="2800" dirty="0">
                <a:latin typeface="DM Sans Bold" panose="020B0604020202020204" charset="-18"/>
              </a:rPr>
              <a:t>, </a:t>
            </a:r>
            <a:r>
              <a:rPr lang="sk-SK" altLang="sk-SK" sz="2800" dirty="0" err="1">
                <a:latin typeface="DM Sans Bold" panose="020B0604020202020204" charset="-18"/>
              </a:rPr>
              <a:t>including</a:t>
            </a:r>
            <a:r>
              <a:rPr lang="sk-SK" altLang="sk-SK" sz="2800" dirty="0">
                <a:latin typeface="DM Sans Bold" panose="020B0604020202020204" charset="-18"/>
              </a:rPr>
              <a:t> pre-</a:t>
            </a:r>
            <a:r>
              <a:rPr lang="sk-SK" altLang="sk-SK" sz="2800" dirty="0" err="1">
                <a:latin typeface="DM Sans Bold" panose="020B0604020202020204" charset="-18"/>
              </a:rPr>
              <a:t>primary</a:t>
            </a:r>
            <a:r>
              <a:rPr lang="sk-SK" altLang="sk-SK" sz="2800" dirty="0">
                <a:latin typeface="DM Sans Bold" panose="020B0604020202020204" charset="-18"/>
              </a:rPr>
              <a:t>, </a:t>
            </a:r>
            <a:r>
              <a:rPr lang="sk-SK" altLang="sk-SK" sz="2800" dirty="0" err="1">
                <a:latin typeface="DM Sans Bold" panose="020B0604020202020204" charset="-18"/>
              </a:rPr>
              <a:t>though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unionisation</a:t>
            </a:r>
            <a:r>
              <a:rPr lang="sk-SK" altLang="sk-SK" sz="2800" dirty="0">
                <a:latin typeface="DM Sans Bold" panose="020B0604020202020204" charset="-18"/>
              </a:rPr>
              <a:t> in </a:t>
            </a:r>
            <a:r>
              <a:rPr lang="sk-SK" altLang="sk-SK" sz="2800" dirty="0" err="1">
                <a:latin typeface="DM Sans Bold" panose="020B0604020202020204" charset="-18"/>
              </a:rPr>
              <a:t>kindergartens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is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very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low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>
                <a:latin typeface="DM Sans Bold" panose="020B0604020202020204" charset="-18"/>
              </a:rPr>
              <a:t>National-level </a:t>
            </a:r>
            <a:r>
              <a:rPr lang="sk-SK" altLang="sk-SK" sz="2800" dirty="0" err="1">
                <a:latin typeface="DM Sans Bold" panose="020B0604020202020204" charset="-18"/>
              </a:rPr>
              <a:t>social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dialogue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occurs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through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the</a:t>
            </a:r>
            <a:r>
              <a:rPr lang="sk-SK" altLang="sk-SK" sz="2800" dirty="0">
                <a:latin typeface="DM Sans Bold" panose="020B0604020202020204" charset="-18"/>
              </a:rPr>
              <a:t> tripartite </a:t>
            </a:r>
            <a:r>
              <a:rPr lang="sk-SK" altLang="sk-SK" sz="2800" dirty="0" err="1">
                <a:latin typeface="DM Sans Bold" panose="020B0604020202020204" charset="-18"/>
              </a:rPr>
              <a:t>Council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for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Social</a:t>
            </a:r>
            <a:r>
              <a:rPr lang="sk-SK" altLang="sk-SK" sz="2800" dirty="0">
                <a:latin typeface="DM Sans Bold" panose="020B0604020202020204" charset="-18"/>
              </a:rPr>
              <a:t> and </a:t>
            </a:r>
            <a:r>
              <a:rPr lang="sk-SK" altLang="sk-SK" sz="2800" dirty="0" err="1">
                <a:latin typeface="DM Sans Bold" panose="020B0604020202020204" charset="-18"/>
              </a:rPr>
              <a:t>Economic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Agreement</a:t>
            </a:r>
            <a:r>
              <a:rPr lang="sk-SK" altLang="sk-SK" sz="2800" dirty="0">
                <a:latin typeface="DM Sans Bold" panose="020B0604020202020204" charset="-18"/>
              </a:rPr>
              <a:t> (RHSD).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>
                <a:latin typeface="DM Sans Bold" panose="020B0604020202020204" charset="-18"/>
              </a:rPr>
              <a:t>No </a:t>
            </a:r>
            <a:r>
              <a:rPr lang="sk-SK" altLang="sk-SK" sz="2800" dirty="0" err="1">
                <a:latin typeface="DM Sans Bold" panose="020B0604020202020204" charset="-18"/>
              </a:rPr>
              <a:t>sector</a:t>
            </a:r>
            <a:r>
              <a:rPr lang="sk-SK" altLang="sk-SK" sz="2800" dirty="0">
                <a:latin typeface="DM Sans Bold" panose="020B0604020202020204" charset="-18"/>
              </a:rPr>
              <a:t>-level </a:t>
            </a:r>
            <a:r>
              <a:rPr lang="sk-SK" altLang="sk-SK" sz="2800" dirty="0" err="1">
                <a:latin typeface="DM Sans Bold" panose="020B0604020202020204" charset="-18"/>
              </a:rPr>
              <a:t>collective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bargaining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exists</a:t>
            </a:r>
            <a:r>
              <a:rPr lang="sk-SK" altLang="sk-SK" sz="2800" dirty="0">
                <a:latin typeface="DM Sans Bold" panose="020B0604020202020204" charset="-18"/>
              </a:rPr>
              <a:t> in </a:t>
            </a:r>
            <a:r>
              <a:rPr lang="sk-SK" altLang="sk-SK" sz="2800" dirty="0" err="1">
                <a:latin typeface="DM Sans Bold" panose="020B0604020202020204" charset="-18"/>
              </a:rPr>
              <a:t>care</a:t>
            </a:r>
            <a:r>
              <a:rPr lang="sk-SK" altLang="sk-SK" sz="2800" dirty="0">
                <a:latin typeface="DM Sans Bold" panose="020B0604020202020204" charset="-18"/>
              </a:rPr>
              <a:t> or </a:t>
            </a:r>
            <a:r>
              <a:rPr lang="sk-SK" altLang="sk-SK" sz="2800" dirty="0" err="1">
                <a:latin typeface="DM Sans Bold" panose="020B0604020202020204" charset="-18"/>
              </a:rPr>
              <a:t>childcare</a:t>
            </a:r>
            <a:r>
              <a:rPr lang="sk-SK" altLang="sk-SK" sz="2800" dirty="0">
                <a:latin typeface="DM Sans Bold" panose="020B0604020202020204" charset="-18"/>
              </a:rPr>
              <a:t>—</a:t>
            </a:r>
            <a:r>
              <a:rPr lang="sk-SK" altLang="sk-SK" sz="2800" dirty="0" err="1">
                <a:latin typeface="DM Sans Bold" panose="020B0604020202020204" charset="-18"/>
              </a:rPr>
              <a:t>dialogue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is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expected</a:t>
            </a:r>
            <a:r>
              <a:rPr lang="sk-SK" altLang="sk-SK" sz="2800" dirty="0">
                <a:latin typeface="DM Sans Bold" panose="020B0604020202020204" charset="-18"/>
              </a:rPr>
              <a:t> at </a:t>
            </a:r>
            <a:r>
              <a:rPr lang="sk-SK" altLang="sk-SK" sz="2800" dirty="0" err="1">
                <a:latin typeface="DM Sans Bold" panose="020B0604020202020204" charset="-18"/>
              </a:rPr>
              <a:t>the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establishment</a:t>
            </a:r>
            <a:r>
              <a:rPr lang="sk-SK" altLang="sk-SK" sz="2800" dirty="0">
                <a:latin typeface="DM Sans Bold" panose="020B0604020202020204" charset="-18"/>
              </a:rPr>
              <a:t> level.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 err="1">
                <a:latin typeface="DM Sans Bold" panose="020B0604020202020204" charset="-18"/>
              </a:rPr>
              <a:t>Organising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is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difficult</a:t>
            </a:r>
            <a:r>
              <a:rPr lang="sk-SK" altLang="sk-SK" sz="2800" dirty="0">
                <a:latin typeface="DM Sans Bold" panose="020B0604020202020204" charset="-18"/>
              </a:rPr>
              <a:t> in </a:t>
            </a:r>
            <a:r>
              <a:rPr lang="sk-SK" altLang="sk-SK" sz="2800" dirty="0" err="1">
                <a:latin typeface="DM Sans Bold" panose="020B0604020202020204" charset="-18"/>
              </a:rPr>
              <a:t>small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establishments</a:t>
            </a:r>
            <a:r>
              <a:rPr lang="sk-SK" altLang="sk-SK" sz="2800" dirty="0">
                <a:latin typeface="DM Sans Bold" panose="020B0604020202020204" charset="-18"/>
              </a:rPr>
              <a:t> (≤20 </a:t>
            </a:r>
            <a:r>
              <a:rPr lang="sk-SK" altLang="sk-SK" sz="2800" dirty="0" err="1">
                <a:latin typeface="DM Sans Bold" panose="020B0604020202020204" charset="-18"/>
              </a:rPr>
              <a:t>employees</a:t>
            </a:r>
            <a:r>
              <a:rPr lang="sk-SK" altLang="sk-SK" sz="2800" dirty="0">
                <a:latin typeface="DM Sans Bold" panose="020B0604020202020204" charset="-18"/>
              </a:rPr>
              <a:t>), </a:t>
            </a:r>
            <a:r>
              <a:rPr lang="sk-SK" altLang="sk-SK" sz="2800" dirty="0" err="1">
                <a:latin typeface="DM Sans Bold" panose="020B0604020202020204" charset="-18"/>
              </a:rPr>
              <a:t>especially</a:t>
            </a:r>
            <a:r>
              <a:rPr lang="sk-SK" altLang="sk-SK" sz="2800" dirty="0">
                <a:latin typeface="DM Sans Bold" panose="020B0604020202020204" charset="-18"/>
              </a:rPr>
              <a:t> in </a:t>
            </a:r>
            <a:r>
              <a:rPr lang="sk-SK" altLang="sk-SK" sz="2800" dirty="0" err="1">
                <a:latin typeface="DM Sans Bold" panose="020B0604020202020204" charset="-18"/>
              </a:rPr>
              <a:t>childcare</a:t>
            </a:r>
            <a:r>
              <a:rPr lang="sk-SK" altLang="sk-SK" sz="2800" dirty="0">
                <a:latin typeface="DM Sans Bold" panose="020B0604020202020204" charset="-18"/>
              </a:rPr>
              <a:t> (5,300+ </a:t>
            </a:r>
            <a:r>
              <a:rPr lang="sk-SK" altLang="sk-SK" sz="2800" dirty="0" err="1">
                <a:latin typeface="DM Sans Bold" panose="020B0604020202020204" charset="-18"/>
              </a:rPr>
              <a:t>small</a:t>
            </a:r>
            <a:r>
              <a:rPr lang="sk-SK" altLang="sk-SK" sz="2800" dirty="0">
                <a:latin typeface="DM Sans Bold" panose="020B0604020202020204" charset="-18"/>
              </a:rPr>
              <a:t> pre-</a:t>
            </a:r>
            <a:r>
              <a:rPr lang="sk-SK" altLang="sk-SK" sz="2800" dirty="0" err="1">
                <a:latin typeface="DM Sans Bold" panose="020B0604020202020204" charset="-18"/>
              </a:rPr>
              <a:t>primary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facilities</a:t>
            </a:r>
            <a:r>
              <a:rPr lang="sk-SK" altLang="sk-SK" sz="2800" dirty="0">
                <a:latin typeface="DM Sans Bold" panose="020B0604020202020204" charset="-18"/>
              </a:rPr>
              <a:t>).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sk-SK" alt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sk-SK" alt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sk-SK" alt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sk-SK" alt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sk-SK" altLang="sk-SK" sz="2800" dirty="0">
              <a:latin typeface="DM Sans Bold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10743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63DCA9-036A-02C8-970D-052569742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>
            <a:extLst>
              <a:ext uri="{FF2B5EF4-FFF2-40B4-BE49-F238E27FC236}">
                <a16:creationId xmlns:a16="http://schemas.microsoft.com/office/drawing/2014/main" id="{12C7466A-D1D8-EAC0-643E-E4BE6405A944}"/>
              </a:ext>
            </a:extLst>
          </p:cNvPr>
          <p:cNvSpPr/>
          <p:nvPr/>
        </p:nvSpPr>
        <p:spPr>
          <a:xfrm>
            <a:off x="3200400" y="-266700"/>
            <a:ext cx="12712390" cy="4878380"/>
          </a:xfrm>
          <a:custGeom>
            <a:avLst/>
            <a:gdLst/>
            <a:ahLst/>
            <a:cxnLst/>
            <a:rect l="l" t="t" r="r" b="b"/>
            <a:pathLst>
              <a:path w="12712390" h="4878380">
                <a:moveTo>
                  <a:pt x="0" y="0"/>
                </a:moveTo>
                <a:lnTo>
                  <a:pt x="12712390" y="0"/>
                </a:lnTo>
                <a:lnTo>
                  <a:pt x="12712390" y="4878380"/>
                </a:lnTo>
                <a:lnTo>
                  <a:pt x="0" y="487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3ECEA12-3358-0F11-1C32-AAFD8A3EE944}"/>
              </a:ext>
            </a:extLst>
          </p:cNvPr>
          <p:cNvSpPr txBox="1"/>
          <p:nvPr/>
        </p:nvSpPr>
        <p:spPr>
          <a:xfrm>
            <a:off x="376132" y="153097"/>
            <a:ext cx="17911868" cy="1309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39"/>
              </a:lnSpc>
              <a:spcBef>
                <a:spcPct val="0"/>
              </a:spcBef>
            </a:pP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Social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dialogue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structures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: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Czechia</a:t>
            </a:r>
            <a:endParaRPr lang="en-US" sz="6600" b="1" dirty="0">
              <a:solidFill>
                <a:srgbClr val="943235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EA72ACF-1CDE-606B-579A-E997CA023839}"/>
              </a:ext>
            </a:extLst>
          </p:cNvPr>
          <p:cNvSpPr txBox="1"/>
          <p:nvPr/>
        </p:nvSpPr>
        <p:spPr>
          <a:xfrm>
            <a:off x="-217193" y="2286920"/>
            <a:ext cx="7151393" cy="1014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sk-SK" sz="5893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         </a:t>
            </a:r>
            <a:endParaRPr lang="en-US" sz="5893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F2AB2720-77CB-5858-BBBB-2958A3C0EEF1}"/>
              </a:ext>
            </a:extLst>
          </p:cNvPr>
          <p:cNvSpPr txBox="1"/>
          <p:nvPr/>
        </p:nvSpPr>
        <p:spPr>
          <a:xfrm>
            <a:off x="1331066" y="2361245"/>
            <a:ext cx="16002000" cy="8279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2800" dirty="0" err="1">
                <a:latin typeface="DM Sans Bold" panose="020B0604020202020204" charset="-18"/>
              </a:rPr>
              <a:t>Organising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challenges</a:t>
            </a:r>
            <a:r>
              <a:rPr lang="sk-SK" altLang="sk-SK" sz="2800" dirty="0">
                <a:latin typeface="DM Sans Bold" panose="020B0604020202020204" charset="-18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2800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DM Sans Bold" panose="020B0604020202020204" charset="-18"/>
              </a:rPr>
              <a:t>Employers often hostile to unions; employees reluctant to initiate formal dialogue.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DM Sans Bold" panose="020B0604020202020204" charset="-18"/>
              </a:rPr>
              <a:t>Home care workers hard to </a:t>
            </a:r>
            <a:r>
              <a:rPr lang="en-US" sz="2800" dirty="0" err="1">
                <a:latin typeface="DM Sans Bold" panose="020B0604020202020204" charset="-18"/>
              </a:rPr>
              <a:t>organise</a:t>
            </a:r>
            <a:r>
              <a:rPr lang="en-US" sz="2800" dirty="0">
                <a:latin typeface="DM Sans Bold" panose="020B0604020202020204" charset="-18"/>
              </a:rPr>
              <a:t> due to dispersed work sites, precarious jobs, and high turnover.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DM Sans Bold" panose="020B0604020202020204" charset="-18"/>
              </a:rPr>
              <a:t>Child groups and pre-primary facilities mostly </a:t>
            </a:r>
            <a:r>
              <a:rPr lang="en-US" sz="2800" dirty="0" err="1">
                <a:latin typeface="DM Sans Bold" panose="020B0604020202020204" charset="-18"/>
              </a:rPr>
              <a:t>unorganised</a:t>
            </a:r>
            <a:r>
              <a:rPr lang="en-US" sz="2800" dirty="0">
                <a:latin typeface="DM Sans Bold" panose="020B0604020202020204" charset="-18"/>
              </a:rPr>
              <a:t> due to small size and fragmentation.</a:t>
            </a:r>
            <a:endParaRPr lang="sk-SK" sz="2800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sk-SK" sz="2800" dirty="0">
              <a:latin typeface="DM Sans Bold" panose="020B0604020202020204" charset="-18"/>
            </a:endParaRPr>
          </a:p>
          <a:p>
            <a:pPr algn="just"/>
            <a:r>
              <a:rPr lang="sk-SK" sz="2800" dirty="0" err="1">
                <a:latin typeface="DM Sans Bold" panose="020B0604020202020204" charset="-18"/>
              </a:rPr>
              <a:t>Good</a:t>
            </a:r>
            <a:r>
              <a:rPr lang="sk-SK" sz="2800" dirty="0">
                <a:latin typeface="DM Sans Bold" panose="020B0604020202020204" charset="-18"/>
              </a:rPr>
              <a:t> </a:t>
            </a:r>
            <a:r>
              <a:rPr lang="sk-SK" sz="2800" dirty="0" err="1">
                <a:latin typeface="DM Sans Bold" panose="020B0604020202020204" charset="-18"/>
              </a:rPr>
              <a:t>practices</a:t>
            </a:r>
            <a:r>
              <a:rPr lang="sk-SK" sz="2800" dirty="0">
                <a:latin typeface="DM Sans Bold" panose="020B0604020202020204" charset="-18"/>
              </a:rPr>
              <a:t>: </a:t>
            </a:r>
          </a:p>
          <a:p>
            <a:pPr algn="just"/>
            <a:endParaRPr lang="sk-SK" sz="2800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k-SK" altLang="sk-SK" sz="2800" dirty="0" err="1">
                <a:latin typeface="DM Sans Bold" panose="020B0604020202020204" charset="-18"/>
              </a:rPr>
              <a:t>Improved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conditions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reported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after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worker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mobilisation</a:t>
            </a:r>
            <a:r>
              <a:rPr lang="sk-SK" altLang="sk-SK" sz="2800" dirty="0">
                <a:latin typeface="DM Sans Bold" panose="020B0604020202020204" charset="-18"/>
              </a:rPr>
              <a:t> and </a:t>
            </a:r>
            <a:r>
              <a:rPr lang="sk-SK" altLang="sk-SK" sz="2800" dirty="0" err="1">
                <a:latin typeface="DM Sans Bold" panose="020B0604020202020204" charset="-18"/>
              </a:rPr>
              <a:t>trade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union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formation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k-SK" altLang="sk-SK" sz="2800" dirty="0">
                <a:latin typeface="DM Sans Bold" panose="020B0604020202020204" charset="-18"/>
              </a:rPr>
              <a:t>ALICE </a:t>
            </a:r>
            <a:r>
              <a:rPr lang="sk-SK" altLang="sk-SK" sz="2800" dirty="0" err="1">
                <a:latin typeface="DM Sans Bold" panose="020B0604020202020204" charset="-18"/>
              </a:rPr>
              <a:t>applies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proactive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organising</a:t>
            </a:r>
            <a:r>
              <a:rPr lang="sk-SK" altLang="sk-SK" sz="2800" dirty="0">
                <a:latin typeface="DM Sans Bold" panose="020B0604020202020204" charset="-18"/>
              </a:rPr>
              <a:t>: </a:t>
            </a:r>
            <a:r>
              <a:rPr lang="sk-SK" altLang="sk-SK" sz="2800" dirty="0" err="1">
                <a:latin typeface="DM Sans Bold" panose="020B0604020202020204" charset="-18"/>
              </a:rPr>
              <a:t>recruitment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through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education</a:t>
            </a:r>
            <a:r>
              <a:rPr lang="sk-SK" altLang="sk-SK" sz="2800" dirty="0">
                <a:latin typeface="DM Sans Bold" panose="020B0604020202020204" charset="-18"/>
              </a:rPr>
              <a:t>, </a:t>
            </a:r>
            <a:r>
              <a:rPr lang="sk-SK" altLang="sk-SK" sz="2800" dirty="0" err="1">
                <a:latin typeface="DM Sans Bold" panose="020B0604020202020204" charset="-18"/>
              </a:rPr>
              <a:t>services</a:t>
            </a:r>
            <a:r>
              <a:rPr lang="sk-SK" altLang="sk-SK" sz="2800" dirty="0">
                <a:latin typeface="DM Sans Bold" panose="020B0604020202020204" charset="-18"/>
              </a:rPr>
              <a:t>, and </a:t>
            </a:r>
            <a:r>
              <a:rPr lang="sk-SK" altLang="sk-SK" sz="2800" dirty="0" err="1">
                <a:latin typeface="DM Sans Bold" panose="020B0604020202020204" charset="-18"/>
              </a:rPr>
              <a:t>empowerment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k-SK" altLang="sk-SK" sz="2800" dirty="0" err="1">
                <a:latin typeface="DM Sans Bold" panose="020B0604020202020204" charset="-18"/>
              </a:rPr>
              <a:t>Success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stories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include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organising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within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multinational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care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providers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k-SK" altLang="sk-SK" sz="2800" dirty="0" err="1">
                <a:latin typeface="DM Sans Bold" panose="020B0604020202020204" charset="-18"/>
              </a:rPr>
              <a:t>All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three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sector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unions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offer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individual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membership</a:t>
            </a:r>
            <a:r>
              <a:rPr lang="sk-SK" altLang="sk-SK" sz="2800" dirty="0">
                <a:latin typeface="DM Sans Bold" panose="020B0604020202020204" charset="-18"/>
              </a:rPr>
              <a:t>; </a:t>
            </a:r>
            <a:r>
              <a:rPr lang="sk-SK" altLang="sk-SK" sz="2800" dirty="0" err="1">
                <a:latin typeface="DM Sans Bold" panose="020B0604020202020204" charset="-18"/>
              </a:rPr>
              <a:t>cross-establishment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organising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units</a:t>
            </a:r>
            <a:r>
              <a:rPr lang="sk-SK" altLang="sk-SK" sz="2800" dirty="0">
                <a:latin typeface="DM Sans Bold" panose="020B0604020202020204" charset="-18"/>
              </a:rPr>
              <a:t> are </a:t>
            </a:r>
            <a:r>
              <a:rPr lang="sk-SK" altLang="sk-SK" sz="2800" dirty="0" err="1">
                <a:latin typeface="DM Sans Bold" panose="020B0604020202020204" charset="-18"/>
              </a:rPr>
              <a:t>recommended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due</a:t>
            </a:r>
            <a:r>
              <a:rPr lang="sk-SK" altLang="sk-SK" sz="2800" dirty="0">
                <a:latin typeface="DM Sans Bold" panose="020B0604020202020204" charset="-18"/>
              </a:rPr>
              <a:t> to </a:t>
            </a:r>
            <a:r>
              <a:rPr lang="sk-SK" altLang="sk-SK" sz="2800" dirty="0" err="1">
                <a:latin typeface="DM Sans Bold" panose="020B0604020202020204" charset="-18"/>
              </a:rPr>
              <a:t>workplace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fragmentation</a:t>
            </a:r>
            <a:r>
              <a:rPr lang="sk-SK" altLang="sk-SK" sz="2800" dirty="0">
                <a:latin typeface="DM Sans Bold" panose="020B0604020202020204" charset="-18"/>
              </a:rPr>
              <a:t> and </a:t>
            </a:r>
            <a:r>
              <a:rPr lang="sk-SK" altLang="sk-SK" sz="2800" dirty="0" err="1">
                <a:latin typeface="DM Sans Bold" panose="020B0604020202020204" charset="-18"/>
              </a:rPr>
              <a:t>high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staff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turnover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</a:p>
          <a:p>
            <a:pPr algn="just"/>
            <a:endParaRPr lang="sk-SK" sz="2800" dirty="0">
              <a:latin typeface="DM Sans Bold" panose="020B0604020202020204" charset="-18"/>
            </a:endParaRPr>
          </a:p>
          <a:p>
            <a:pPr algn="just"/>
            <a:endParaRPr lang="en-US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sk-SK" altLang="sk-SK" sz="2800" dirty="0">
              <a:latin typeface="DM Sans Bold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52753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114AE-984C-C95A-E435-2E32EBC28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>
            <a:extLst>
              <a:ext uri="{FF2B5EF4-FFF2-40B4-BE49-F238E27FC236}">
                <a16:creationId xmlns:a16="http://schemas.microsoft.com/office/drawing/2014/main" id="{D12564DB-6010-720A-74D1-2A730E107CB3}"/>
              </a:ext>
            </a:extLst>
          </p:cNvPr>
          <p:cNvSpPr/>
          <p:nvPr/>
        </p:nvSpPr>
        <p:spPr>
          <a:xfrm>
            <a:off x="3200400" y="-266700"/>
            <a:ext cx="12712390" cy="4878380"/>
          </a:xfrm>
          <a:custGeom>
            <a:avLst/>
            <a:gdLst/>
            <a:ahLst/>
            <a:cxnLst/>
            <a:rect l="l" t="t" r="r" b="b"/>
            <a:pathLst>
              <a:path w="12712390" h="4878380">
                <a:moveTo>
                  <a:pt x="0" y="0"/>
                </a:moveTo>
                <a:lnTo>
                  <a:pt x="12712390" y="0"/>
                </a:lnTo>
                <a:lnTo>
                  <a:pt x="12712390" y="4878380"/>
                </a:lnTo>
                <a:lnTo>
                  <a:pt x="0" y="487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36D9844-C732-35E4-ECF6-BB48E5B2078A}"/>
              </a:ext>
            </a:extLst>
          </p:cNvPr>
          <p:cNvSpPr txBox="1"/>
          <p:nvPr/>
        </p:nvSpPr>
        <p:spPr>
          <a:xfrm>
            <a:off x="376132" y="153097"/>
            <a:ext cx="17911868" cy="1309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39"/>
              </a:lnSpc>
              <a:spcBef>
                <a:spcPct val="0"/>
              </a:spcBef>
            </a:pP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Collective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bargaining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: Slovakia</a:t>
            </a:r>
            <a:endParaRPr lang="en-US" sz="6600" b="1" dirty="0">
              <a:solidFill>
                <a:srgbClr val="943235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39CE629-6B06-1195-6EF3-259724E05CAE}"/>
              </a:ext>
            </a:extLst>
          </p:cNvPr>
          <p:cNvSpPr txBox="1"/>
          <p:nvPr/>
        </p:nvSpPr>
        <p:spPr>
          <a:xfrm>
            <a:off x="-217193" y="2286920"/>
            <a:ext cx="7151393" cy="1014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sk-SK" sz="5893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         </a:t>
            </a:r>
            <a:endParaRPr lang="en-US" sz="5893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539F199-2F37-A6FF-7490-BB4AAE28AB25}"/>
              </a:ext>
            </a:extLst>
          </p:cNvPr>
          <p:cNvSpPr txBox="1"/>
          <p:nvPr/>
        </p:nvSpPr>
        <p:spPr>
          <a:xfrm>
            <a:off x="1331066" y="2361245"/>
            <a:ext cx="16002000" cy="8279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DM Sans Bold" panose="020B0604020202020204" charset="-18"/>
              </a:rPr>
              <a:t>Collective bargaining is highly decentralized, mainly occurring at the enterprise level.</a:t>
            </a:r>
            <a:endParaRPr lang="sk-SK" sz="2800" dirty="0">
              <a:latin typeface="DM Sans Bold" panose="020B0604020202020204" charset="-18"/>
            </a:endParaRPr>
          </a:p>
          <a:p>
            <a:pPr algn="just"/>
            <a:endParaRPr lang="en-US" sz="2800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DM Sans Bold" panose="020B0604020202020204" charset="-18"/>
              </a:rPr>
              <a:t>Multi-employer agreements exist, especially in the public sector, covering ~230,000 workers.</a:t>
            </a:r>
            <a:endParaRPr lang="sk-SK" sz="2800" dirty="0">
              <a:latin typeface="DM Sans Bold" panose="020B0604020202020204" charset="-18"/>
            </a:endParaRPr>
          </a:p>
          <a:p>
            <a:pPr algn="just"/>
            <a:endParaRPr lang="sk-SK" sz="2800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DM Sans Bold" panose="020B0604020202020204" charset="-18"/>
              </a:rPr>
              <a:t>Content of agreements is often minimalist, mirroring legal minimums rather than improving conditions.</a:t>
            </a:r>
            <a:endParaRPr lang="sk-SK" sz="2800" dirty="0">
              <a:latin typeface="DM Sans Bold" panose="020B0604020202020204" charset="-18"/>
            </a:endParaRPr>
          </a:p>
          <a:p>
            <a:pPr algn="just"/>
            <a:endParaRPr lang="en-US" sz="2800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DM Sans Bold" panose="020B0604020202020204" charset="-18"/>
              </a:rPr>
              <a:t>“Opt-out” clauses are common, weakening the enforceability of some agreement provisions.</a:t>
            </a:r>
            <a:endParaRPr lang="sk-SK" sz="2800" dirty="0">
              <a:latin typeface="DM Sans Bold" panose="020B0604020202020204" charset="-18"/>
            </a:endParaRPr>
          </a:p>
          <a:p>
            <a:pPr algn="just"/>
            <a:endParaRPr lang="sk-SK" sz="2800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DM Sans Bold" panose="020B0604020202020204" charset="-18"/>
              </a:rPr>
              <a:t>Imbalance of power between unions and employers limits negotiation outcomes.</a:t>
            </a:r>
            <a:endParaRPr lang="sk-SK" sz="2800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 err="1">
                <a:latin typeface="DM Sans Bold" panose="020B0604020202020204" charset="-18"/>
              </a:rPr>
              <a:t>Agreements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typically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include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provisions</a:t>
            </a:r>
            <a:r>
              <a:rPr lang="sk-SK" altLang="sk-SK" sz="2800" dirty="0">
                <a:latin typeface="DM Sans Bold" panose="020B0604020202020204" charset="-18"/>
              </a:rPr>
              <a:t> on </a:t>
            </a:r>
            <a:r>
              <a:rPr lang="sk-SK" altLang="sk-SK" sz="2800" dirty="0" err="1">
                <a:latin typeface="DM Sans Bold" panose="020B0604020202020204" charset="-18"/>
              </a:rPr>
              <a:t>working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hours</a:t>
            </a:r>
            <a:r>
              <a:rPr lang="sk-SK" altLang="sk-SK" sz="2800" dirty="0">
                <a:latin typeface="DM Sans Bold" panose="020B0604020202020204" charset="-18"/>
              </a:rPr>
              <a:t>, </a:t>
            </a:r>
            <a:r>
              <a:rPr lang="sk-SK" altLang="sk-SK" sz="2800" dirty="0" err="1">
                <a:latin typeface="DM Sans Bold" panose="020B0604020202020204" charset="-18"/>
              </a:rPr>
              <a:t>six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weeks</a:t>
            </a:r>
            <a:r>
              <a:rPr lang="sk-SK" altLang="sk-SK" sz="2800" dirty="0">
                <a:latin typeface="DM Sans Bold" panose="020B0604020202020204" charset="-18"/>
              </a:rPr>
              <a:t> of </a:t>
            </a:r>
            <a:r>
              <a:rPr lang="sk-SK" altLang="sk-SK" sz="2800" dirty="0" err="1">
                <a:latin typeface="DM Sans Bold" panose="020B0604020202020204" charset="-18"/>
              </a:rPr>
              <a:t>vacation</a:t>
            </a:r>
            <a:r>
              <a:rPr lang="sk-SK" altLang="sk-SK" sz="2800" dirty="0">
                <a:latin typeface="DM Sans Bold" panose="020B0604020202020204" charset="-18"/>
              </a:rPr>
              <a:t>, </a:t>
            </a:r>
            <a:r>
              <a:rPr lang="sk-SK" altLang="sk-SK" sz="2800" dirty="0" err="1">
                <a:latin typeface="DM Sans Bold" panose="020B0604020202020204" charset="-18"/>
              </a:rPr>
              <a:t>health</a:t>
            </a:r>
            <a:r>
              <a:rPr lang="sk-SK" altLang="sk-SK" sz="2800" dirty="0">
                <a:latin typeface="DM Sans Bold" panose="020B0604020202020204" charset="-18"/>
              </a:rPr>
              <a:t> and </a:t>
            </a:r>
            <a:r>
              <a:rPr lang="sk-SK" altLang="sk-SK" sz="2800" dirty="0" err="1">
                <a:latin typeface="DM Sans Bold" panose="020B0604020202020204" charset="-18"/>
              </a:rPr>
              <a:t>safety</a:t>
            </a:r>
            <a:r>
              <a:rPr lang="sk-SK" altLang="sk-SK" sz="2800" dirty="0">
                <a:latin typeface="DM Sans Bold" panose="020B0604020202020204" charset="-18"/>
              </a:rPr>
              <a:t>, and </a:t>
            </a:r>
            <a:r>
              <a:rPr lang="sk-SK" altLang="sk-SK" sz="2800" dirty="0" err="1">
                <a:latin typeface="DM Sans Bold" panose="020B0604020202020204" charset="-18"/>
              </a:rPr>
              <a:t>family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leave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 err="1">
                <a:latin typeface="DM Sans Bold" panose="020B0604020202020204" charset="-18"/>
              </a:rPr>
              <a:t>Many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agreements</a:t>
            </a:r>
            <a:r>
              <a:rPr lang="sk-SK" altLang="sk-SK" sz="2800" dirty="0">
                <a:latin typeface="DM Sans Bold" panose="020B0604020202020204" charset="-18"/>
              </a:rPr>
              <a:t> are </a:t>
            </a:r>
            <a:r>
              <a:rPr lang="sk-SK" altLang="sk-SK" sz="2800" dirty="0" err="1">
                <a:latin typeface="DM Sans Bold" panose="020B0604020202020204" charset="-18"/>
              </a:rPr>
              <a:t>outdated</a:t>
            </a:r>
            <a:r>
              <a:rPr lang="sk-SK" altLang="sk-SK" sz="2800" dirty="0">
                <a:latin typeface="DM Sans Bold" panose="020B0604020202020204" charset="-18"/>
              </a:rPr>
              <a:t>, </a:t>
            </a:r>
            <a:r>
              <a:rPr lang="sk-SK" altLang="sk-SK" sz="2800" dirty="0" err="1">
                <a:latin typeface="DM Sans Bold" panose="020B0604020202020204" charset="-18"/>
              </a:rPr>
              <a:t>lagging</a:t>
            </a:r>
            <a:r>
              <a:rPr lang="sk-SK" altLang="sk-SK" sz="2800" dirty="0">
                <a:latin typeface="DM Sans Bold" panose="020B0604020202020204" charset="-18"/>
              </a:rPr>
              <a:t> 13–22% </a:t>
            </a:r>
            <a:r>
              <a:rPr lang="sk-SK" altLang="sk-SK" sz="2800" dirty="0" err="1">
                <a:latin typeface="DM Sans Bold" panose="020B0604020202020204" charset="-18"/>
              </a:rPr>
              <a:t>behind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current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legal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wage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minimums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  <a:endParaRPr lang="sk-SK" sz="2800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sk-SK" sz="2800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sk-SK" sz="2800" dirty="0">
              <a:latin typeface="DM Sans Bold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96198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5A4792-BBC7-E403-30B7-650A16B67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>
            <a:extLst>
              <a:ext uri="{FF2B5EF4-FFF2-40B4-BE49-F238E27FC236}">
                <a16:creationId xmlns:a16="http://schemas.microsoft.com/office/drawing/2014/main" id="{F8B2711F-4B30-D38F-FF4D-8BDD41F9510F}"/>
              </a:ext>
            </a:extLst>
          </p:cNvPr>
          <p:cNvSpPr/>
          <p:nvPr/>
        </p:nvSpPr>
        <p:spPr>
          <a:xfrm>
            <a:off x="3200400" y="-266700"/>
            <a:ext cx="12712390" cy="4878380"/>
          </a:xfrm>
          <a:custGeom>
            <a:avLst/>
            <a:gdLst/>
            <a:ahLst/>
            <a:cxnLst/>
            <a:rect l="l" t="t" r="r" b="b"/>
            <a:pathLst>
              <a:path w="12712390" h="4878380">
                <a:moveTo>
                  <a:pt x="0" y="0"/>
                </a:moveTo>
                <a:lnTo>
                  <a:pt x="12712390" y="0"/>
                </a:lnTo>
                <a:lnTo>
                  <a:pt x="12712390" y="4878380"/>
                </a:lnTo>
                <a:lnTo>
                  <a:pt x="0" y="487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010977C-AFD0-9C69-D5EC-46E34FA0A9E0}"/>
              </a:ext>
            </a:extLst>
          </p:cNvPr>
          <p:cNvSpPr txBox="1"/>
          <p:nvPr/>
        </p:nvSpPr>
        <p:spPr>
          <a:xfrm>
            <a:off x="376132" y="153097"/>
            <a:ext cx="17911868" cy="1309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39"/>
              </a:lnSpc>
              <a:spcBef>
                <a:spcPct val="0"/>
              </a:spcBef>
            </a:pP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Collective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bargaining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: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Czechia</a:t>
            </a:r>
            <a:endParaRPr lang="en-US" sz="6600" b="1" dirty="0">
              <a:solidFill>
                <a:srgbClr val="943235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6629A25-7488-55AE-1F4F-81FCE67100ED}"/>
              </a:ext>
            </a:extLst>
          </p:cNvPr>
          <p:cNvSpPr txBox="1"/>
          <p:nvPr/>
        </p:nvSpPr>
        <p:spPr>
          <a:xfrm>
            <a:off x="-217193" y="2286920"/>
            <a:ext cx="7151393" cy="1014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sk-SK" sz="5893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         </a:t>
            </a:r>
            <a:endParaRPr lang="en-US" sz="5893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5482A9E2-AD22-02EB-0144-5A319CDAAF8F}"/>
              </a:ext>
            </a:extLst>
          </p:cNvPr>
          <p:cNvSpPr txBox="1"/>
          <p:nvPr/>
        </p:nvSpPr>
        <p:spPr>
          <a:xfrm>
            <a:off x="1331066" y="2361245"/>
            <a:ext cx="1600200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 err="1">
                <a:latin typeface="DM Sans Bold" panose="020B0604020202020204" charset="-18"/>
              </a:rPr>
              <a:t>Collective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bargaining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is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almost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entirely</a:t>
            </a:r>
            <a:r>
              <a:rPr lang="sk-SK" altLang="sk-SK" sz="2800" dirty="0">
                <a:latin typeface="DM Sans Bold" panose="020B0604020202020204" charset="-18"/>
              </a:rPr>
              <a:t> at </a:t>
            </a:r>
            <a:r>
              <a:rPr lang="sk-SK" altLang="sk-SK" sz="2800" dirty="0" err="1">
                <a:latin typeface="DM Sans Bold" panose="020B0604020202020204" charset="-18"/>
              </a:rPr>
              <a:t>the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company</a:t>
            </a:r>
            <a:r>
              <a:rPr lang="sk-SK" altLang="sk-SK" sz="2800" dirty="0">
                <a:latin typeface="DM Sans Bold" panose="020B0604020202020204" charset="-18"/>
              </a:rPr>
              <a:t> level; no </a:t>
            </a:r>
            <a:r>
              <a:rPr lang="sk-SK" altLang="sk-SK" sz="2800" dirty="0" err="1">
                <a:latin typeface="DM Sans Bold" panose="020B0604020202020204" charset="-18"/>
              </a:rPr>
              <a:t>sectoral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agreements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exist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 err="1">
                <a:latin typeface="DM Sans Bold" panose="020B0604020202020204" charset="-18"/>
              </a:rPr>
              <a:t>Coverage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is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low</a:t>
            </a:r>
            <a:r>
              <a:rPr lang="sk-SK" altLang="sk-SK" sz="2800" dirty="0">
                <a:latin typeface="DM Sans Bold" panose="020B0604020202020204" charset="-18"/>
              </a:rPr>
              <a:t>: ~20% of </a:t>
            </a:r>
            <a:r>
              <a:rPr lang="sk-SK" altLang="sk-SK" sz="2800" dirty="0" err="1">
                <a:latin typeface="DM Sans Bold" panose="020B0604020202020204" charset="-18"/>
              </a:rPr>
              <a:t>social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care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workers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covered</a:t>
            </a:r>
            <a:r>
              <a:rPr lang="sk-SK" altLang="sk-SK" sz="2800" dirty="0">
                <a:latin typeface="DM Sans Bold" panose="020B0604020202020204" charset="-18"/>
              </a:rPr>
              <a:t>, </a:t>
            </a:r>
            <a:r>
              <a:rPr lang="sk-SK" altLang="sk-SK" sz="2800" dirty="0" err="1">
                <a:latin typeface="DM Sans Bold" panose="020B0604020202020204" charset="-18"/>
              </a:rPr>
              <a:t>even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less</a:t>
            </a:r>
            <a:r>
              <a:rPr lang="sk-SK" altLang="sk-SK" sz="2800" dirty="0">
                <a:latin typeface="DM Sans Bold" panose="020B0604020202020204" charset="-18"/>
              </a:rPr>
              <a:t> in pre-</a:t>
            </a:r>
            <a:r>
              <a:rPr lang="sk-SK" altLang="sk-SK" sz="2800" dirty="0" err="1">
                <a:latin typeface="DM Sans Bold" panose="020B0604020202020204" charset="-18"/>
              </a:rPr>
              <a:t>primary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education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sk-SK" alt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 err="1">
                <a:latin typeface="DM Sans Bold" panose="020B0604020202020204" charset="-18"/>
              </a:rPr>
              <a:t>Despite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willingness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from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both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sides</a:t>
            </a:r>
            <a:r>
              <a:rPr lang="sk-SK" altLang="sk-SK" sz="2800" dirty="0">
                <a:latin typeface="DM Sans Bold" panose="020B0604020202020204" charset="-18"/>
              </a:rPr>
              <a:t>, no </a:t>
            </a:r>
            <a:r>
              <a:rPr lang="sk-SK" altLang="sk-SK" sz="2800" dirty="0" err="1">
                <a:latin typeface="DM Sans Bold" panose="020B0604020202020204" charset="-18"/>
              </a:rPr>
              <a:t>sectoral</a:t>
            </a:r>
            <a:r>
              <a:rPr lang="sk-SK" altLang="sk-SK" sz="2800" dirty="0">
                <a:latin typeface="DM Sans Bold" panose="020B0604020202020204" charset="-18"/>
              </a:rPr>
              <a:t>-level </a:t>
            </a:r>
            <a:r>
              <a:rPr lang="sk-SK" altLang="sk-SK" sz="2800" dirty="0" err="1">
                <a:latin typeface="DM Sans Bold" panose="020B0604020202020204" charset="-18"/>
              </a:rPr>
              <a:t>bargaining</a:t>
            </a:r>
            <a:r>
              <a:rPr lang="sk-SK" altLang="sk-SK" sz="2800" dirty="0">
                <a:latin typeface="DM Sans Bold" panose="020B0604020202020204" charset="-18"/>
              </a:rPr>
              <a:t> has </a:t>
            </a:r>
            <a:r>
              <a:rPr lang="sk-SK" altLang="sk-SK" sz="2800" dirty="0" err="1">
                <a:latin typeface="DM Sans Bold" panose="020B0604020202020204" charset="-18"/>
              </a:rPr>
              <a:t>been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achieved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DM Sans Bold" panose="020B0604020202020204" charset="-18"/>
              </a:rPr>
              <a:t>Recent agreements in private LTC include 6–10% wage increases</a:t>
            </a:r>
            <a:r>
              <a:rPr lang="sk-SK" sz="2800" dirty="0">
                <a:latin typeface="DM Sans Bold" panose="020B0604020202020204" charset="-18"/>
              </a:rPr>
              <a:t>.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DM Sans Bold" panose="020B0604020202020204" charset="-18"/>
              </a:rPr>
              <a:t>Additional benefits: paid leave on birthdays, parental leave for first school day, employee benefit funds, and vouchers for sports/culture.</a:t>
            </a:r>
            <a:endParaRPr 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DM Sans Bold" panose="020B0604020202020204" charset="-18"/>
              </a:rPr>
              <a:t>Disagreements persist: unions push for blanket wage increases and client-to-staff ratio limits; employers prefer individualized raises and lower staffing standards.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sk-SK" altLang="sk-SK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784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964948-E22D-BA6C-C8D4-326A58040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>
            <a:extLst>
              <a:ext uri="{FF2B5EF4-FFF2-40B4-BE49-F238E27FC236}">
                <a16:creationId xmlns:a16="http://schemas.microsoft.com/office/drawing/2014/main" id="{424D8B2F-8EE0-5CC0-92CF-75E78B68F3C5}"/>
              </a:ext>
            </a:extLst>
          </p:cNvPr>
          <p:cNvSpPr/>
          <p:nvPr/>
        </p:nvSpPr>
        <p:spPr>
          <a:xfrm>
            <a:off x="3200400" y="-266700"/>
            <a:ext cx="12712390" cy="4878380"/>
          </a:xfrm>
          <a:custGeom>
            <a:avLst/>
            <a:gdLst/>
            <a:ahLst/>
            <a:cxnLst/>
            <a:rect l="l" t="t" r="r" b="b"/>
            <a:pathLst>
              <a:path w="12712390" h="4878380">
                <a:moveTo>
                  <a:pt x="0" y="0"/>
                </a:moveTo>
                <a:lnTo>
                  <a:pt x="12712390" y="0"/>
                </a:lnTo>
                <a:lnTo>
                  <a:pt x="12712390" y="4878380"/>
                </a:lnTo>
                <a:lnTo>
                  <a:pt x="0" y="487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B105E2D-57AF-52A1-8BE9-9C5548DA81A7}"/>
              </a:ext>
            </a:extLst>
          </p:cNvPr>
          <p:cNvSpPr txBox="1"/>
          <p:nvPr/>
        </p:nvSpPr>
        <p:spPr>
          <a:xfrm>
            <a:off x="376132" y="153097"/>
            <a:ext cx="17911868" cy="1309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39"/>
              </a:lnSpc>
              <a:spcBef>
                <a:spcPct val="0"/>
              </a:spcBef>
            </a:pP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Recommendations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for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ways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forward</a:t>
            </a:r>
            <a:endParaRPr lang="en-US" sz="6600" b="1" dirty="0">
              <a:solidFill>
                <a:srgbClr val="943235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D89101A-2EA9-3A5D-8716-115CD5465C57}"/>
              </a:ext>
            </a:extLst>
          </p:cNvPr>
          <p:cNvSpPr txBox="1"/>
          <p:nvPr/>
        </p:nvSpPr>
        <p:spPr>
          <a:xfrm>
            <a:off x="-217193" y="2286920"/>
            <a:ext cx="7151393" cy="1014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sk-SK" sz="5893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         </a:t>
            </a:r>
            <a:endParaRPr lang="en-US" sz="5893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35F64C62-1961-2B43-D5D2-F94A1A31A7D7}"/>
              </a:ext>
            </a:extLst>
          </p:cNvPr>
          <p:cNvSpPr txBox="1"/>
          <p:nvPr/>
        </p:nvSpPr>
        <p:spPr>
          <a:xfrm>
            <a:off x="1331066" y="2361245"/>
            <a:ext cx="1600200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3200" b="1" dirty="0" err="1">
                <a:latin typeface="DM Sans Bold" panose="020B0604020202020204" charset="-18"/>
              </a:rPr>
              <a:t>Improve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recruitment</a:t>
            </a:r>
            <a:r>
              <a:rPr lang="sk-SK" altLang="sk-SK" sz="3200" b="1" dirty="0">
                <a:latin typeface="DM Sans Bold" panose="020B0604020202020204" charset="-18"/>
              </a:rPr>
              <a:t> and </a:t>
            </a:r>
            <a:r>
              <a:rPr lang="sk-SK" altLang="sk-SK" sz="3200" b="1" dirty="0" err="1">
                <a:latin typeface="DM Sans Bold" panose="020B0604020202020204" charset="-18"/>
              </a:rPr>
              <a:t>retention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through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better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wages</a:t>
            </a:r>
            <a:r>
              <a:rPr lang="sk-SK" altLang="sk-SK" sz="3200" dirty="0">
                <a:latin typeface="DM Sans Bold" panose="020B0604020202020204" charset="-18"/>
              </a:rPr>
              <a:t>, </a:t>
            </a:r>
            <a:r>
              <a:rPr lang="sk-SK" altLang="sk-SK" sz="3200" dirty="0" err="1">
                <a:latin typeface="DM Sans Bold" panose="020B0604020202020204" charset="-18"/>
              </a:rPr>
              <a:t>benefits</a:t>
            </a:r>
            <a:r>
              <a:rPr lang="sk-SK" altLang="sk-SK" sz="3200" dirty="0">
                <a:latin typeface="DM Sans Bold" panose="020B0604020202020204" charset="-18"/>
              </a:rPr>
              <a:t>, </a:t>
            </a:r>
            <a:r>
              <a:rPr lang="sk-SK" altLang="sk-SK" sz="3200" dirty="0" err="1">
                <a:latin typeface="DM Sans Bold" panose="020B0604020202020204" charset="-18"/>
              </a:rPr>
              <a:t>job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security</a:t>
            </a:r>
            <a:r>
              <a:rPr lang="sk-SK" altLang="sk-SK" sz="3200" dirty="0">
                <a:latin typeface="DM Sans Bold" panose="020B0604020202020204" charset="-18"/>
              </a:rPr>
              <a:t>, and </a:t>
            </a:r>
            <a:r>
              <a:rPr lang="sk-SK" altLang="sk-SK" sz="3200" dirty="0" err="1">
                <a:latin typeface="DM Sans Bold" panose="020B0604020202020204" charset="-18"/>
              </a:rPr>
              <a:t>career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development</a:t>
            </a:r>
            <a:r>
              <a:rPr lang="sk-SK" altLang="sk-SK" sz="3200" dirty="0">
                <a:latin typeface="DM Sans Bold" panose="020B0604020202020204" charset="-18"/>
              </a:rPr>
              <a:t>; </a:t>
            </a:r>
            <a:r>
              <a:rPr lang="sk-SK" altLang="sk-SK" sz="3200" dirty="0" err="1">
                <a:latin typeface="DM Sans Bold" panose="020B0604020202020204" charset="-18"/>
              </a:rPr>
              <a:t>consider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subsidies</a:t>
            </a:r>
            <a:r>
              <a:rPr lang="sk-SK" altLang="sk-SK" sz="3200" dirty="0">
                <a:latin typeface="DM Sans Bold" panose="020B0604020202020204" charset="-18"/>
              </a:rPr>
              <a:t> and </a:t>
            </a:r>
            <a:r>
              <a:rPr lang="sk-SK" altLang="sk-SK" sz="3200" dirty="0" err="1">
                <a:latin typeface="DM Sans Bold" panose="020B0604020202020204" charset="-18"/>
              </a:rPr>
              <a:t>incentives</a:t>
            </a:r>
            <a:r>
              <a:rPr lang="sk-SK" altLang="sk-SK" sz="3200" dirty="0">
                <a:latin typeface="DM Sans Bold" panose="020B0604020202020204" charset="-18"/>
              </a:rPr>
              <a:t> (</a:t>
            </a:r>
            <a:r>
              <a:rPr lang="sk-SK" altLang="sk-SK" sz="3200" dirty="0" err="1">
                <a:latin typeface="DM Sans Bold" panose="020B0604020202020204" charset="-18"/>
              </a:rPr>
              <a:t>e.g</a:t>
            </a:r>
            <a:r>
              <a:rPr lang="sk-SK" altLang="sk-SK" sz="3200" dirty="0">
                <a:latin typeface="DM Sans Bold" panose="020B0604020202020204" charset="-18"/>
              </a:rPr>
              <a:t>. </a:t>
            </a:r>
            <a:r>
              <a:rPr lang="sk-SK" altLang="sk-SK" sz="3200" dirty="0" err="1">
                <a:latin typeface="DM Sans Bold" panose="020B0604020202020204" charset="-18"/>
              </a:rPr>
              <a:t>housing</a:t>
            </a:r>
            <a:r>
              <a:rPr lang="sk-SK" altLang="sk-SK" sz="3200" dirty="0">
                <a:latin typeface="DM Sans Bold" panose="020B0604020202020204" charset="-18"/>
              </a:rPr>
              <a:t>, </a:t>
            </a:r>
            <a:r>
              <a:rPr lang="sk-SK" altLang="sk-SK" sz="3200" dirty="0" err="1">
                <a:latin typeface="DM Sans Bold" panose="020B0604020202020204" charset="-18"/>
              </a:rPr>
              <a:t>tax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relief</a:t>
            </a:r>
            <a:r>
              <a:rPr lang="sk-SK" altLang="sk-SK" sz="3200" dirty="0">
                <a:latin typeface="DM Sans Bold" panose="020B0604020202020204" charset="-18"/>
              </a:rPr>
              <a:t>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3200" dirty="0">
              <a:latin typeface="DM Sans Bold" panose="020B0604020202020204" charset="-18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3200" b="1" dirty="0" err="1">
                <a:latin typeface="DM Sans Bold" panose="020B0604020202020204" charset="-18"/>
              </a:rPr>
              <a:t>Boost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public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investment</a:t>
            </a:r>
            <a:r>
              <a:rPr lang="sk-SK" altLang="sk-SK" sz="3200" dirty="0">
                <a:latin typeface="DM Sans Bold" panose="020B0604020202020204" charset="-18"/>
              </a:rPr>
              <a:t> to </a:t>
            </a:r>
            <a:r>
              <a:rPr lang="sk-SK" altLang="sk-SK" sz="3200" dirty="0" err="1">
                <a:latin typeface="DM Sans Bold" panose="020B0604020202020204" charset="-18"/>
              </a:rPr>
              <a:t>expand</a:t>
            </a:r>
            <a:r>
              <a:rPr lang="sk-SK" altLang="sk-SK" sz="3200" dirty="0">
                <a:latin typeface="DM Sans Bold" panose="020B0604020202020204" charset="-18"/>
              </a:rPr>
              <a:t> and </a:t>
            </a:r>
            <a:r>
              <a:rPr lang="sk-SK" altLang="sk-SK" sz="3200" dirty="0" err="1">
                <a:latin typeface="DM Sans Bold" panose="020B0604020202020204" charset="-18"/>
              </a:rPr>
              <a:t>modernize</a:t>
            </a:r>
            <a:r>
              <a:rPr lang="sk-SK" altLang="sk-SK" sz="3200" dirty="0">
                <a:latin typeface="DM Sans Bold" panose="020B0604020202020204" charset="-18"/>
              </a:rPr>
              <a:t> LTC and ECEC </a:t>
            </a:r>
            <a:r>
              <a:rPr lang="sk-SK" altLang="sk-SK" sz="3200" dirty="0" err="1">
                <a:latin typeface="DM Sans Bold" panose="020B0604020202020204" charset="-18"/>
              </a:rPr>
              <a:t>infrastructure</a:t>
            </a:r>
            <a:r>
              <a:rPr lang="sk-SK" altLang="sk-SK" sz="3200" dirty="0">
                <a:latin typeface="DM Sans Bold" panose="020B0604020202020204" charset="-18"/>
              </a:rPr>
              <a:t>, </a:t>
            </a:r>
            <a:r>
              <a:rPr lang="sk-SK" altLang="sk-SK" sz="3200" dirty="0" err="1">
                <a:latin typeface="DM Sans Bold" panose="020B0604020202020204" charset="-18"/>
              </a:rPr>
              <a:t>especially</a:t>
            </a:r>
            <a:r>
              <a:rPr lang="sk-SK" altLang="sk-SK" sz="3200" dirty="0">
                <a:latin typeface="DM Sans Bold" panose="020B0604020202020204" charset="-18"/>
              </a:rPr>
              <a:t> in </a:t>
            </a:r>
            <a:r>
              <a:rPr lang="sk-SK" altLang="sk-SK" sz="3200" dirty="0" err="1">
                <a:latin typeface="DM Sans Bold" panose="020B0604020202020204" charset="-18"/>
              </a:rPr>
              <a:t>underserved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areas</a:t>
            </a:r>
            <a:r>
              <a:rPr lang="sk-SK" altLang="sk-SK" sz="3200" dirty="0">
                <a:latin typeface="DM Sans Bold" panose="020B0604020202020204" charset="-18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3200" dirty="0">
              <a:latin typeface="DM Sans Bold" panose="020B0604020202020204" charset="-18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3200" b="1" dirty="0" err="1">
                <a:latin typeface="DM Sans Bold" panose="020B0604020202020204" charset="-18"/>
              </a:rPr>
              <a:t>Strengthen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social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dialogue</a:t>
            </a:r>
            <a:r>
              <a:rPr lang="sk-SK" altLang="sk-SK" sz="3200" dirty="0">
                <a:latin typeface="DM Sans Bold" panose="020B0604020202020204" charset="-18"/>
              </a:rPr>
              <a:t> by </a:t>
            </a:r>
            <a:r>
              <a:rPr lang="sk-SK" altLang="sk-SK" sz="3200" dirty="0" err="1">
                <a:latin typeface="DM Sans Bold" panose="020B0604020202020204" charset="-18"/>
              </a:rPr>
              <a:t>including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all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care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workers</a:t>
            </a:r>
            <a:r>
              <a:rPr lang="sk-SK" altLang="sk-SK" sz="3200" dirty="0">
                <a:latin typeface="DM Sans Bold" panose="020B0604020202020204" charset="-18"/>
              </a:rPr>
              <a:t>—</a:t>
            </a:r>
            <a:r>
              <a:rPr lang="sk-SK" altLang="sk-SK" sz="3200" dirty="0" err="1">
                <a:latin typeface="DM Sans Bold" panose="020B0604020202020204" charset="-18"/>
              </a:rPr>
              <a:t>especially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informal</a:t>
            </a:r>
            <a:r>
              <a:rPr lang="sk-SK" altLang="sk-SK" sz="3200" dirty="0">
                <a:latin typeface="DM Sans Bold" panose="020B0604020202020204" charset="-18"/>
              </a:rPr>
              <a:t> and </a:t>
            </a:r>
            <a:r>
              <a:rPr lang="sk-SK" altLang="sk-SK" sz="3200" dirty="0" err="1">
                <a:latin typeface="DM Sans Bold" panose="020B0604020202020204" charset="-18"/>
              </a:rPr>
              <a:t>domestic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carers</a:t>
            </a:r>
            <a:r>
              <a:rPr lang="sk-SK" altLang="sk-SK" sz="3200" dirty="0">
                <a:latin typeface="DM Sans Bold" panose="020B0604020202020204" charset="-18"/>
              </a:rPr>
              <a:t>—and </a:t>
            </a:r>
            <a:r>
              <a:rPr lang="sk-SK" altLang="sk-SK" sz="3200" dirty="0" err="1">
                <a:latin typeface="DM Sans Bold" panose="020B0604020202020204" charset="-18"/>
              </a:rPr>
              <a:t>building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sector</a:t>
            </a:r>
            <a:r>
              <a:rPr lang="sk-SK" altLang="sk-SK" sz="3200" dirty="0">
                <a:latin typeface="DM Sans Bold" panose="020B0604020202020204" charset="-18"/>
              </a:rPr>
              <a:t>-level </a:t>
            </a:r>
            <a:r>
              <a:rPr lang="sk-SK" altLang="sk-SK" sz="3200" dirty="0" err="1">
                <a:latin typeface="DM Sans Bold" panose="020B0604020202020204" charset="-18"/>
              </a:rPr>
              <a:t>dialogue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platforms</a:t>
            </a:r>
            <a:r>
              <a:rPr lang="sk-SK" altLang="sk-SK" sz="3200" dirty="0">
                <a:latin typeface="DM Sans Bold" panose="020B0604020202020204" charset="-18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3200" dirty="0">
              <a:latin typeface="DM Sans Bold" panose="020B0604020202020204" charset="-18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3200" b="1" dirty="0" err="1">
                <a:latin typeface="DM Sans Bold" panose="020B0604020202020204" charset="-18"/>
              </a:rPr>
              <a:t>Address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workforce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fragmentation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with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targeted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organizing</a:t>
            </a:r>
            <a:r>
              <a:rPr lang="sk-SK" altLang="sk-SK" sz="3200" dirty="0">
                <a:latin typeface="DM Sans Bold" panose="020B0604020202020204" charset="-18"/>
              </a:rPr>
              <a:t> in </a:t>
            </a:r>
            <a:r>
              <a:rPr lang="sk-SK" altLang="sk-SK" sz="3200" dirty="0" err="1">
                <a:latin typeface="DM Sans Bold" panose="020B0604020202020204" charset="-18"/>
              </a:rPr>
              <a:t>home</a:t>
            </a:r>
            <a:r>
              <a:rPr lang="sk-SK" altLang="sk-SK" sz="3200" dirty="0">
                <a:latin typeface="DM Sans Bold" panose="020B0604020202020204" charset="-18"/>
              </a:rPr>
              <a:t> and </a:t>
            </a:r>
            <a:r>
              <a:rPr lang="sk-SK" altLang="sk-SK" sz="3200" dirty="0" err="1">
                <a:latin typeface="DM Sans Bold" panose="020B0604020202020204" charset="-18"/>
              </a:rPr>
              <a:t>private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care</a:t>
            </a:r>
            <a:r>
              <a:rPr lang="sk-SK" altLang="sk-SK" sz="3200" dirty="0">
                <a:latin typeface="DM Sans Bold" panose="020B0604020202020204" charset="-18"/>
              </a:rPr>
              <a:t>, and </a:t>
            </a:r>
            <a:r>
              <a:rPr lang="sk-SK" altLang="sk-SK" sz="3200" dirty="0" err="1">
                <a:latin typeface="DM Sans Bold" panose="020B0604020202020204" charset="-18"/>
              </a:rPr>
              <a:t>extend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bargaining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coverage</a:t>
            </a:r>
            <a:r>
              <a:rPr lang="sk-SK" altLang="sk-SK" sz="3200" dirty="0">
                <a:latin typeface="DM Sans Bold" panose="020B0604020202020204" charset="-18"/>
              </a:rPr>
              <a:t> to </a:t>
            </a:r>
            <a:r>
              <a:rPr lang="sk-SK" altLang="sk-SK" sz="3200" dirty="0" err="1">
                <a:latin typeface="DM Sans Bold" panose="020B0604020202020204" charset="-18"/>
              </a:rPr>
              <a:t>precarious</a:t>
            </a:r>
            <a:r>
              <a:rPr lang="sk-SK" altLang="sk-SK" sz="3200" dirty="0">
                <a:latin typeface="DM Sans Bold" panose="020B0604020202020204" charset="-18"/>
              </a:rPr>
              <a:t> and </a:t>
            </a:r>
            <a:r>
              <a:rPr lang="sk-SK" altLang="sk-SK" sz="3200" dirty="0" err="1">
                <a:latin typeface="DM Sans Bold" panose="020B0604020202020204" charset="-18"/>
              </a:rPr>
              <a:t>informal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workers</a:t>
            </a:r>
            <a:r>
              <a:rPr lang="sk-SK" altLang="sk-SK" sz="3200" dirty="0">
                <a:latin typeface="DM Sans Bold" panose="020B0604020202020204" charset="-18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3200" dirty="0">
              <a:latin typeface="DM Sans Bold" panose="020B0604020202020204" charset="-18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3200" b="1" dirty="0">
                <a:latin typeface="DM Sans Bold" panose="020B0604020202020204" charset="-18"/>
              </a:rPr>
              <a:t>Raise </a:t>
            </a:r>
            <a:r>
              <a:rPr lang="sk-SK" altLang="sk-SK" sz="3200" b="1" dirty="0" err="1">
                <a:latin typeface="DM Sans Bold" panose="020B0604020202020204" charset="-18"/>
              </a:rPr>
              <a:t>collective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bargaining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standards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beyond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legal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minimums</a:t>
            </a:r>
            <a:r>
              <a:rPr lang="sk-SK" altLang="sk-SK" sz="3200" dirty="0">
                <a:latin typeface="DM Sans Bold" panose="020B0604020202020204" charset="-18"/>
              </a:rPr>
              <a:t>; </a:t>
            </a:r>
            <a:r>
              <a:rPr lang="sk-SK" altLang="sk-SK" sz="3200" dirty="0" err="1">
                <a:latin typeface="DM Sans Bold" panose="020B0604020202020204" charset="-18"/>
              </a:rPr>
              <a:t>support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unions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with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training</a:t>
            </a:r>
            <a:r>
              <a:rPr lang="sk-SK" altLang="sk-SK" sz="3200" dirty="0">
                <a:latin typeface="DM Sans Bold" panose="020B0604020202020204" charset="-18"/>
              </a:rPr>
              <a:t>, </a:t>
            </a:r>
            <a:r>
              <a:rPr lang="sk-SK" altLang="sk-SK" sz="3200" dirty="0" err="1">
                <a:latin typeface="DM Sans Bold" panose="020B0604020202020204" charset="-18"/>
              </a:rPr>
              <a:t>templates</a:t>
            </a:r>
            <a:r>
              <a:rPr lang="sk-SK" altLang="sk-SK" sz="3200" dirty="0">
                <a:latin typeface="DM Sans Bold" panose="020B0604020202020204" charset="-18"/>
              </a:rPr>
              <a:t>, and </a:t>
            </a:r>
            <a:r>
              <a:rPr lang="sk-SK" altLang="sk-SK" sz="3200" dirty="0" err="1">
                <a:latin typeface="DM Sans Bold" panose="020B0604020202020204" charset="-18"/>
              </a:rPr>
              <a:t>vertically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coordinated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strategies</a:t>
            </a:r>
            <a:r>
              <a:rPr lang="sk-SK" altLang="sk-SK" sz="3200" dirty="0">
                <a:latin typeface="DM Sans Bold" panose="020B0604020202020204" charset="-18"/>
              </a:rPr>
              <a:t>.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F8FE7D6-C312-F9C9-1209-896B56972C8F}"/>
              </a:ext>
            </a:extLst>
          </p:cNvPr>
          <p:cNvSpPr/>
          <p:nvPr/>
        </p:nvSpPr>
        <p:spPr>
          <a:xfrm>
            <a:off x="376132" y="2172490"/>
            <a:ext cx="812242" cy="1019939"/>
          </a:xfrm>
          <a:custGeom>
            <a:avLst/>
            <a:gdLst/>
            <a:ahLst/>
            <a:cxnLst/>
            <a:rect l="l" t="t" r="r" b="b"/>
            <a:pathLst>
              <a:path w="812242" h="1019939">
                <a:moveTo>
                  <a:pt x="0" y="0"/>
                </a:moveTo>
                <a:lnTo>
                  <a:pt x="812242" y="0"/>
                </a:lnTo>
                <a:lnTo>
                  <a:pt x="812242" y="1019939"/>
                </a:lnTo>
                <a:lnTo>
                  <a:pt x="0" y="1019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E9BBE337-9961-00E6-A152-D96A4BD52BC1}"/>
              </a:ext>
            </a:extLst>
          </p:cNvPr>
          <p:cNvSpPr/>
          <p:nvPr/>
        </p:nvSpPr>
        <p:spPr>
          <a:xfrm>
            <a:off x="365905" y="7094571"/>
            <a:ext cx="812242" cy="1019939"/>
          </a:xfrm>
          <a:custGeom>
            <a:avLst/>
            <a:gdLst/>
            <a:ahLst/>
            <a:cxnLst/>
            <a:rect l="l" t="t" r="r" b="b"/>
            <a:pathLst>
              <a:path w="812242" h="1019939">
                <a:moveTo>
                  <a:pt x="0" y="0"/>
                </a:moveTo>
                <a:lnTo>
                  <a:pt x="812242" y="0"/>
                </a:lnTo>
                <a:lnTo>
                  <a:pt x="812242" y="1019939"/>
                </a:lnTo>
                <a:lnTo>
                  <a:pt x="0" y="1019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3C03A78-11AE-EB97-759A-24AE930A67DE}"/>
              </a:ext>
            </a:extLst>
          </p:cNvPr>
          <p:cNvSpPr/>
          <p:nvPr/>
        </p:nvSpPr>
        <p:spPr>
          <a:xfrm>
            <a:off x="376132" y="5688232"/>
            <a:ext cx="812242" cy="1019939"/>
          </a:xfrm>
          <a:custGeom>
            <a:avLst/>
            <a:gdLst/>
            <a:ahLst/>
            <a:cxnLst/>
            <a:rect l="l" t="t" r="r" b="b"/>
            <a:pathLst>
              <a:path w="812242" h="1019939">
                <a:moveTo>
                  <a:pt x="0" y="0"/>
                </a:moveTo>
                <a:lnTo>
                  <a:pt x="812242" y="0"/>
                </a:lnTo>
                <a:lnTo>
                  <a:pt x="812242" y="1019939"/>
                </a:lnTo>
                <a:lnTo>
                  <a:pt x="0" y="1019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70EEC1C-8B91-5873-BFDB-0A47CE8A2AF4}"/>
              </a:ext>
            </a:extLst>
          </p:cNvPr>
          <p:cNvSpPr/>
          <p:nvPr/>
        </p:nvSpPr>
        <p:spPr>
          <a:xfrm>
            <a:off x="362398" y="4312979"/>
            <a:ext cx="812242" cy="1019939"/>
          </a:xfrm>
          <a:custGeom>
            <a:avLst/>
            <a:gdLst/>
            <a:ahLst/>
            <a:cxnLst/>
            <a:rect l="l" t="t" r="r" b="b"/>
            <a:pathLst>
              <a:path w="812242" h="1019939">
                <a:moveTo>
                  <a:pt x="0" y="0"/>
                </a:moveTo>
                <a:lnTo>
                  <a:pt x="812242" y="0"/>
                </a:lnTo>
                <a:lnTo>
                  <a:pt x="812242" y="1019939"/>
                </a:lnTo>
                <a:lnTo>
                  <a:pt x="0" y="1019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0667B7D-05AF-0F0A-BD87-E046F0DAD8BB}"/>
              </a:ext>
            </a:extLst>
          </p:cNvPr>
          <p:cNvSpPr/>
          <p:nvPr/>
        </p:nvSpPr>
        <p:spPr>
          <a:xfrm>
            <a:off x="376132" y="8585261"/>
            <a:ext cx="812242" cy="1019939"/>
          </a:xfrm>
          <a:custGeom>
            <a:avLst/>
            <a:gdLst/>
            <a:ahLst/>
            <a:cxnLst/>
            <a:rect l="l" t="t" r="r" b="b"/>
            <a:pathLst>
              <a:path w="812242" h="1019939">
                <a:moveTo>
                  <a:pt x="0" y="0"/>
                </a:moveTo>
                <a:lnTo>
                  <a:pt x="812242" y="0"/>
                </a:lnTo>
                <a:lnTo>
                  <a:pt x="812242" y="1019939"/>
                </a:lnTo>
                <a:lnTo>
                  <a:pt x="0" y="1019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5406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30F540-196A-DB3F-1A24-72C668237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>
            <a:extLst>
              <a:ext uri="{FF2B5EF4-FFF2-40B4-BE49-F238E27FC236}">
                <a16:creationId xmlns:a16="http://schemas.microsoft.com/office/drawing/2014/main" id="{1DD87DE1-B5FF-5996-A966-0649F356DDA9}"/>
              </a:ext>
            </a:extLst>
          </p:cNvPr>
          <p:cNvSpPr/>
          <p:nvPr/>
        </p:nvSpPr>
        <p:spPr>
          <a:xfrm>
            <a:off x="3124200" y="123537"/>
            <a:ext cx="12712390" cy="4878380"/>
          </a:xfrm>
          <a:custGeom>
            <a:avLst/>
            <a:gdLst/>
            <a:ahLst/>
            <a:cxnLst/>
            <a:rect l="l" t="t" r="r" b="b"/>
            <a:pathLst>
              <a:path w="12712390" h="4878380">
                <a:moveTo>
                  <a:pt x="0" y="0"/>
                </a:moveTo>
                <a:lnTo>
                  <a:pt x="12712390" y="0"/>
                </a:lnTo>
                <a:lnTo>
                  <a:pt x="12712390" y="4878380"/>
                </a:lnTo>
                <a:lnTo>
                  <a:pt x="0" y="487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21F96C0-2447-C3FE-F6A4-2A3EB524642E}"/>
              </a:ext>
            </a:extLst>
          </p:cNvPr>
          <p:cNvSpPr txBox="1"/>
          <p:nvPr/>
        </p:nvSpPr>
        <p:spPr>
          <a:xfrm>
            <a:off x="376132" y="153097"/>
            <a:ext cx="17911868" cy="1309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39"/>
              </a:lnSpc>
              <a:spcBef>
                <a:spcPct val="0"/>
              </a:spcBef>
            </a:pP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Recommendations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for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ways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forward</a:t>
            </a:r>
            <a:endParaRPr lang="en-US" sz="6600" b="1" dirty="0">
              <a:solidFill>
                <a:srgbClr val="943235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796860C-75DA-16E4-6011-EE4E5FDD5ED8}"/>
              </a:ext>
            </a:extLst>
          </p:cNvPr>
          <p:cNvSpPr txBox="1"/>
          <p:nvPr/>
        </p:nvSpPr>
        <p:spPr>
          <a:xfrm>
            <a:off x="-217193" y="2286920"/>
            <a:ext cx="7151393" cy="1014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sk-SK" sz="5893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         </a:t>
            </a:r>
            <a:endParaRPr lang="en-US" sz="5893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A7331D7C-575A-7EE7-1141-FBD050236D5D}"/>
              </a:ext>
            </a:extLst>
          </p:cNvPr>
          <p:cNvSpPr txBox="1"/>
          <p:nvPr/>
        </p:nvSpPr>
        <p:spPr>
          <a:xfrm>
            <a:off x="1447800" y="3619500"/>
            <a:ext cx="16002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3200" b="1" dirty="0" err="1">
                <a:latin typeface="DM Sans Bold" panose="020B0604020202020204" charset="-18"/>
              </a:rPr>
              <a:t>Counteract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the</a:t>
            </a:r>
            <a:r>
              <a:rPr lang="sk-SK" altLang="sk-SK" sz="3200" b="1" dirty="0">
                <a:latin typeface="DM Sans Bold" panose="020B0604020202020204" charset="-18"/>
              </a:rPr>
              <a:t> ‘</a:t>
            </a:r>
            <a:r>
              <a:rPr lang="sk-SK" altLang="sk-SK" sz="3200" b="1" dirty="0" err="1">
                <a:latin typeface="DM Sans Bold" panose="020B0604020202020204" charset="-18"/>
              </a:rPr>
              <a:t>care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drain</a:t>
            </a:r>
            <a:r>
              <a:rPr lang="sk-SK" altLang="sk-SK" sz="3200" b="1" dirty="0">
                <a:latin typeface="DM Sans Bold" panose="020B0604020202020204" charset="-18"/>
              </a:rPr>
              <a:t>’</a:t>
            </a:r>
            <a:r>
              <a:rPr lang="sk-SK" altLang="sk-SK" sz="3200" dirty="0">
                <a:latin typeface="DM Sans Bold" panose="020B0604020202020204" charset="-18"/>
              </a:rPr>
              <a:t> by </a:t>
            </a:r>
            <a:r>
              <a:rPr lang="sk-SK" altLang="sk-SK" sz="3200" dirty="0" err="1">
                <a:latin typeface="DM Sans Bold" panose="020B0604020202020204" charset="-18"/>
              </a:rPr>
              <a:t>making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local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jobs</a:t>
            </a:r>
            <a:r>
              <a:rPr lang="sk-SK" altLang="sk-SK" sz="3200" dirty="0">
                <a:latin typeface="DM Sans Bold" panose="020B0604020202020204" charset="-18"/>
              </a:rPr>
              <a:t> more </a:t>
            </a:r>
            <a:r>
              <a:rPr lang="sk-SK" altLang="sk-SK" sz="3200" dirty="0" err="1">
                <a:latin typeface="DM Sans Bold" panose="020B0604020202020204" charset="-18"/>
              </a:rPr>
              <a:t>appealing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through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financial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incentives</a:t>
            </a:r>
            <a:r>
              <a:rPr lang="sk-SK" altLang="sk-SK" sz="3200" dirty="0">
                <a:latin typeface="DM Sans Bold" panose="020B0604020202020204" charset="-18"/>
              </a:rPr>
              <a:t>, </a:t>
            </a:r>
            <a:r>
              <a:rPr lang="sk-SK" altLang="sk-SK" sz="3200" dirty="0" err="1">
                <a:latin typeface="DM Sans Bold" panose="020B0604020202020204" charset="-18"/>
              </a:rPr>
              <a:t>better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conditions</a:t>
            </a:r>
            <a:r>
              <a:rPr lang="sk-SK" altLang="sk-SK" sz="3200" dirty="0">
                <a:latin typeface="DM Sans Bold" panose="020B0604020202020204" charset="-18"/>
              </a:rPr>
              <a:t>, and </a:t>
            </a:r>
            <a:r>
              <a:rPr lang="sk-SK" altLang="sk-SK" sz="3200" dirty="0" err="1">
                <a:latin typeface="DM Sans Bold" panose="020B0604020202020204" charset="-18"/>
              </a:rPr>
              <a:t>recognition</a:t>
            </a:r>
            <a:r>
              <a:rPr lang="sk-SK" altLang="sk-SK" sz="3200" dirty="0">
                <a:latin typeface="DM Sans Bold" panose="020B0604020202020204" charset="-18"/>
              </a:rPr>
              <a:t> of </a:t>
            </a:r>
            <a:r>
              <a:rPr lang="sk-SK" altLang="sk-SK" sz="3200" dirty="0" err="1">
                <a:latin typeface="DM Sans Bold" panose="020B0604020202020204" charset="-18"/>
              </a:rPr>
              <a:t>care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work</a:t>
            </a:r>
            <a:r>
              <a:rPr lang="sk-SK" altLang="sk-SK" sz="3200" dirty="0">
                <a:latin typeface="DM Sans Bold" panose="020B0604020202020204" charset="-18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3200" dirty="0">
              <a:latin typeface="DM Sans Bold" panose="020B0604020202020204" charset="-18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3200" b="1" dirty="0" err="1">
                <a:latin typeface="DM Sans Bold" panose="020B0604020202020204" charset="-18"/>
              </a:rPr>
              <a:t>Align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with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European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social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dialogue</a:t>
            </a:r>
            <a:r>
              <a:rPr lang="sk-SK" altLang="sk-SK" sz="3200" dirty="0">
                <a:latin typeface="DM Sans Bold" panose="020B0604020202020204" charset="-18"/>
              </a:rPr>
              <a:t> by </a:t>
            </a:r>
            <a:r>
              <a:rPr lang="sk-SK" altLang="sk-SK" sz="3200" dirty="0" err="1">
                <a:latin typeface="DM Sans Bold" panose="020B0604020202020204" charset="-18"/>
              </a:rPr>
              <a:t>participating</a:t>
            </a:r>
            <a:r>
              <a:rPr lang="sk-SK" altLang="sk-SK" sz="3200" dirty="0">
                <a:latin typeface="DM Sans Bold" panose="020B0604020202020204" charset="-18"/>
              </a:rPr>
              <a:t> in EU-level </a:t>
            </a:r>
            <a:r>
              <a:rPr lang="sk-SK" altLang="sk-SK" sz="3200" dirty="0" err="1">
                <a:latin typeface="DM Sans Bold" panose="020B0604020202020204" charset="-18"/>
              </a:rPr>
              <a:t>platforms</a:t>
            </a:r>
            <a:r>
              <a:rPr lang="sk-SK" altLang="sk-SK" sz="3200" dirty="0">
                <a:latin typeface="DM Sans Bold" panose="020B0604020202020204" charset="-18"/>
              </a:rPr>
              <a:t> and </a:t>
            </a:r>
            <a:r>
              <a:rPr lang="sk-SK" altLang="sk-SK" sz="3200" dirty="0" err="1">
                <a:latin typeface="DM Sans Bold" panose="020B0604020202020204" charset="-18"/>
              </a:rPr>
              <a:t>spreading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best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practices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nationally</a:t>
            </a:r>
            <a:r>
              <a:rPr lang="sk-SK" altLang="sk-SK" sz="3200" dirty="0">
                <a:latin typeface="DM Sans Bold" panose="020B0604020202020204" charset="-18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3200" dirty="0">
              <a:latin typeface="DM Sans Bold" panose="020B0604020202020204" charset="-18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3200" b="1" dirty="0" err="1">
                <a:latin typeface="DM Sans Bold" panose="020B0604020202020204" charset="-18"/>
              </a:rPr>
              <a:t>Share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good</a:t>
            </a:r>
            <a:r>
              <a:rPr lang="sk-SK" altLang="sk-SK" sz="3200" b="1" dirty="0">
                <a:latin typeface="DM Sans Bold" panose="020B0604020202020204" charset="-18"/>
              </a:rPr>
              <a:t> </a:t>
            </a:r>
            <a:r>
              <a:rPr lang="sk-SK" altLang="sk-SK" sz="3200" b="1" dirty="0" err="1">
                <a:latin typeface="DM Sans Bold" panose="020B0604020202020204" charset="-18"/>
              </a:rPr>
              <a:t>practices</a:t>
            </a:r>
            <a:r>
              <a:rPr lang="sk-SK" altLang="sk-SK" sz="3200" dirty="0">
                <a:latin typeface="DM Sans Bold" panose="020B0604020202020204" charset="-18"/>
              </a:rPr>
              <a:t> in </a:t>
            </a:r>
            <a:r>
              <a:rPr lang="sk-SK" altLang="sk-SK" sz="3200" dirty="0" err="1">
                <a:latin typeface="DM Sans Bold" panose="020B0604020202020204" charset="-18"/>
              </a:rPr>
              <a:t>organizing</a:t>
            </a:r>
            <a:r>
              <a:rPr lang="sk-SK" altLang="sk-SK" sz="3200" dirty="0">
                <a:latin typeface="DM Sans Bold" panose="020B0604020202020204" charset="-18"/>
              </a:rPr>
              <a:t> and </a:t>
            </a:r>
            <a:r>
              <a:rPr lang="sk-SK" altLang="sk-SK" sz="3200" dirty="0" err="1">
                <a:latin typeface="DM Sans Bold" panose="020B0604020202020204" charset="-18"/>
              </a:rPr>
              <a:t>bargaining</a:t>
            </a:r>
            <a:r>
              <a:rPr lang="sk-SK" altLang="sk-SK" sz="3200" dirty="0">
                <a:latin typeface="DM Sans Bold" panose="020B0604020202020204" charset="-18"/>
              </a:rPr>
              <a:t> - </a:t>
            </a:r>
            <a:r>
              <a:rPr lang="sk-SK" altLang="sk-SK" sz="3200" dirty="0" err="1">
                <a:latin typeface="DM Sans Bold" panose="020B0604020202020204" charset="-18"/>
              </a:rPr>
              <a:t>use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successful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examples</a:t>
            </a:r>
            <a:r>
              <a:rPr lang="sk-SK" altLang="sk-SK" sz="3200" dirty="0">
                <a:latin typeface="DM Sans Bold" panose="020B0604020202020204" charset="-18"/>
              </a:rPr>
              <a:t> and </a:t>
            </a:r>
            <a:r>
              <a:rPr lang="sk-SK" altLang="sk-SK" sz="3200" dirty="0" err="1">
                <a:latin typeface="DM Sans Bold" panose="020B0604020202020204" charset="-18"/>
              </a:rPr>
              <a:t>templates</a:t>
            </a:r>
            <a:r>
              <a:rPr lang="sk-SK" altLang="sk-SK" sz="3200" dirty="0">
                <a:latin typeface="DM Sans Bold" panose="020B0604020202020204" charset="-18"/>
              </a:rPr>
              <a:t> to </a:t>
            </a:r>
            <a:r>
              <a:rPr lang="sk-SK" altLang="sk-SK" sz="3200" dirty="0" err="1">
                <a:latin typeface="DM Sans Bold" panose="020B0604020202020204" charset="-18"/>
              </a:rPr>
              <a:t>improve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negotiations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across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the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sector</a:t>
            </a:r>
            <a:r>
              <a:rPr lang="sk-SK" altLang="sk-SK" sz="3200" dirty="0">
                <a:latin typeface="DM Sans Bold" panose="020B0604020202020204" charset="-18"/>
              </a:rPr>
              <a:t>.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F8C7AD51-0985-02D6-0BFE-87D7FC5FF94C}"/>
              </a:ext>
            </a:extLst>
          </p:cNvPr>
          <p:cNvSpPr/>
          <p:nvPr/>
        </p:nvSpPr>
        <p:spPr>
          <a:xfrm>
            <a:off x="562283" y="3301172"/>
            <a:ext cx="812242" cy="1019939"/>
          </a:xfrm>
          <a:custGeom>
            <a:avLst/>
            <a:gdLst/>
            <a:ahLst/>
            <a:cxnLst/>
            <a:rect l="l" t="t" r="r" b="b"/>
            <a:pathLst>
              <a:path w="812242" h="1019939">
                <a:moveTo>
                  <a:pt x="0" y="0"/>
                </a:moveTo>
                <a:lnTo>
                  <a:pt x="812242" y="0"/>
                </a:lnTo>
                <a:lnTo>
                  <a:pt x="812242" y="1019939"/>
                </a:lnTo>
                <a:lnTo>
                  <a:pt x="0" y="1019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5DCD5F97-FC9B-FE46-CC44-FF54C24D4779}"/>
              </a:ext>
            </a:extLst>
          </p:cNvPr>
          <p:cNvSpPr/>
          <p:nvPr/>
        </p:nvSpPr>
        <p:spPr>
          <a:xfrm>
            <a:off x="562283" y="4825393"/>
            <a:ext cx="812242" cy="1019939"/>
          </a:xfrm>
          <a:custGeom>
            <a:avLst/>
            <a:gdLst/>
            <a:ahLst/>
            <a:cxnLst/>
            <a:rect l="l" t="t" r="r" b="b"/>
            <a:pathLst>
              <a:path w="812242" h="1019939">
                <a:moveTo>
                  <a:pt x="0" y="0"/>
                </a:moveTo>
                <a:lnTo>
                  <a:pt x="812242" y="0"/>
                </a:lnTo>
                <a:lnTo>
                  <a:pt x="812242" y="1019939"/>
                </a:lnTo>
                <a:lnTo>
                  <a:pt x="0" y="1019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20596D1B-BB19-3120-CE3F-5BF36A3FB0A3}"/>
              </a:ext>
            </a:extLst>
          </p:cNvPr>
          <p:cNvSpPr/>
          <p:nvPr/>
        </p:nvSpPr>
        <p:spPr>
          <a:xfrm>
            <a:off x="598921" y="6349614"/>
            <a:ext cx="812242" cy="1019939"/>
          </a:xfrm>
          <a:custGeom>
            <a:avLst/>
            <a:gdLst/>
            <a:ahLst/>
            <a:cxnLst/>
            <a:rect l="l" t="t" r="r" b="b"/>
            <a:pathLst>
              <a:path w="812242" h="1019939">
                <a:moveTo>
                  <a:pt x="0" y="0"/>
                </a:moveTo>
                <a:lnTo>
                  <a:pt x="812242" y="0"/>
                </a:lnTo>
                <a:lnTo>
                  <a:pt x="812242" y="1019939"/>
                </a:lnTo>
                <a:lnTo>
                  <a:pt x="0" y="1019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552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 rot="4194878">
            <a:off x="-1428035" y="-4219991"/>
            <a:ext cx="14212134" cy="14034482"/>
          </a:xfrm>
          <a:custGeom>
            <a:avLst/>
            <a:gdLst/>
            <a:ahLst/>
            <a:cxnLst/>
            <a:rect l="l" t="t" r="r" b="b"/>
            <a:pathLst>
              <a:path w="14212134" h="14034482">
                <a:moveTo>
                  <a:pt x="0" y="0"/>
                </a:moveTo>
                <a:lnTo>
                  <a:pt x="14212134" y="0"/>
                </a:lnTo>
                <a:lnTo>
                  <a:pt x="14212134" y="14034482"/>
                </a:lnTo>
                <a:lnTo>
                  <a:pt x="0" y="14034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1" y="6317730"/>
            <a:ext cx="16230600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704849" y="2885501"/>
            <a:ext cx="16878301" cy="2570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00"/>
              </a:lnSpc>
              <a:spcBef>
                <a:spcPct val="0"/>
              </a:spcBef>
            </a:pPr>
            <a:r>
              <a:rPr lang="sk-SK" sz="9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Thank</a:t>
            </a:r>
            <a:r>
              <a:rPr lang="sk-SK" sz="9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9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you</a:t>
            </a:r>
            <a:r>
              <a:rPr lang="sk-SK" sz="9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9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for</a:t>
            </a:r>
            <a:r>
              <a:rPr lang="sk-SK" sz="9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9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your</a:t>
            </a:r>
            <a:r>
              <a:rPr lang="sk-SK" sz="9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9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attention</a:t>
            </a:r>
            <a:r>
              <a:rPr lang="sk-SK" sz="9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!</a:t>
            </a:r>
          </a:p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sk-SK" sz="4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simona.brunnerova@celsi.sk</a:t>
            </a:r>
            <a:endParaRPr lang="en-US" sz="40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332975" y="7723686"/>
            <a:ext cx="6955025" cy="1889448"/>
          </a:xfrm>
          <a:custGeom>
            <a:avLst/>
            <a:gdLst/>
            <a:ahLst/>
            <a:cxnLst/>
            <a:rect l="l" t="t" r="r" b="b"/>
            <a:pathLst>
              <a:path w="6955025" h="1889448">
                <a:moveTo>
                  <a:pt x="0" y="0"/>
                </a:moveTo>
                <a:lnTo>
                  <a:pt x="6955025" y="0"/>
                </a:lnTo>
                <a:lnTo>
                  <a:pt x="6955025" y="1889449"/>
                </a:lnTo>
                <a:lnTo>
                  <a:pt x="0" y="1889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pic>
        <p:nvPicPr>
          <p:cNvPr id="11266" name="Picture 2" descr="Challenges for Organising and Collective Bargaining in Care ...">
            <a:extLst>
              <a:ext uri="{FF2B5EF4-FFF2-40B4-BE49-F238E27FC236}">
                <a16:creationId xmlns:a16="http://schemas.microsoft.com/office/drawing/2014/main" id="{AFEE48D7-3146-6453-17F5-2913D966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1773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EB759-CAA6-6939-5046-75A14BFA4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12A0A61-CAC8-D18F-DFC8-39C31511D75D}"/>
              </a:ext>
            </a:extLst>
          </p:cNvPr>
          <p:cNvSpPr txBox="1"/>
          <p:nvPr/>
        </p:nvSpPr>
        <p:spPr>
          <a:xfrm>
            <a:off x="948645" y="2069244"/>
            <a:ext cx="15243665" cy="214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1299" lvl="1" indent="-755650" algn="l">
              <a:lnSpc>
                <a:spcPts val="8399"/>
              </a:lnSpc>
              <a:buFont typeface="Arial"/>
              <a:buChar char="•"/>
            </a:pPr>
            <a:r>
              <a:rPr lang="sk-SK" sz="6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Structure</a:t>
            </a:r>
            <a:r>
              <a:rPr lang="sk-SK" sz="6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and </a:t>
            </a:r>
            <a:r>
              <a:rPr lang="sk-SK" sz="6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characteristics</a:t>
            </a:r>
            <a:r>
              <a:rPr lang="sk-SK" sz="6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of </a:t>
            </a:r>
            <a:r>
              <a:rPr lang="sk-SK" sz="6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the</a:t>
            </a:r>
            <a:r>
              <a:rPr lang="sk-SK" sz="6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sector</a:t>
            </a:r>
            <a:endParaRPr lang="en-US" sz="6999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3" name="Freeform 3" descr="a blurred colorful gradient shape">
            <a:extLst>
              <a:ext uri="{FF2B5EF4-FFF2-40B4-BE49-F238E27FC236}">
                <a16:creationId xmlns:a16="http://schemas.microsoft.com/office/drawing/2014/main" id="{8CA8A985-8FD8-5114-5A7C-E0567E02C492}"/>
              </a:ext>
            </a:extLst>
          </p:cNvPr>
          <p:cNvSpPr/>
          <p:nvPr/>
        </p:nvSpPr>
        <p:spPr>
          <a:xfrm rot="8412404">
            <a:off x="11356658" y="5963512"/>
            <a:ext cx="8075295" cy="8229600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3FE759D-BCA8-ACDA-5F67-2CB6EA48E0BD}"/>
              </a:ext>
            </a:extLst>
          </p:cNvPr>
          <p:cNvSpPr txBox="1"/>
          <p:nvPr/>
        </p:nvSpPr>
        <p:spPr>
          <a:xfrm>
            <a:off x="402377" y="344143"/>
            <a:ext cx="17483246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35"/>
              </a:lnSpc>
              <a:spcBef>
                <a:spcPct val="0"/>
              </a:spcBef>
            </a:pPr>
            <a:r>
              <a:rPr lang="sk-SK" sz="9279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AGENDA</a:t>
            </a:r>
            <a:endParaRPr lang="en-US" sz="9279" b="1" dirty="0">
              <a:solidFill>
                <a:srgbClr val="943235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1D5E773-7BF3-FB7D-2FF5-89B5A4C68255}"/>
              </a:ext>
            </a:extLst>
          </p:cNvPr>
          <p:cNvSpPr txBox="1"/>
          <p:nvPr/>
        </p:nvSpPr>
        <p:spPr>
          <a:xfrm>
            <a:off x="914400" y="4372989"/>
            <a:ext cx="15023514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1299" lvl="1" indent="-755650" algn="l">
              <a:lnSpc>
                <a:spcPts val="8399"/>
              </a:lnSpc>
              <a:buFont typeface="Arial"/>
              <a:buChar char="•"/>
            </a:pPr>
            <a:r>
              <a:rPr lang="sk-SK" sz="6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Challenges</a:t>
            </a:r>
            <a:r>
              <a:rPr lang="sk-SK" sz="6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facing</a:t>
            </a:r>
            <a:r>
              <a:rPr lang="sk-SK" sz="6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the</a:t>
            </a:r>
            <a:r>
              <a:rPr lang="sk-SK" sz="6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sector</a:t>
            </a:r>
            <a:r>
              <a:rPr lang="sk-SK" sz="6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endParaRPr lang="en-US" sz="6999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38C8590-A3BD-7AFE-57EB-AEAC73BC1E0A}"/>
              </a:ext>
            </a:extLst>
          </p:cNvPr>
          <p:cNvSpPr txBox="1"/>
          <p:nvPr/>
        </p:nvSpPr>
        <p:spPr>
          <a:xfrm>
            <a:off x="942114" y="5745397"/>
            <a:ext cx="17104940" cy="3218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1299" lvl="1" indent="-755650" algn="l">
              <a:lnSpc>
                <a:spcPts val="8399"/>
              </a:lnSpc>
              <a:buFont typeface="Arial"/>
              <a:buChar char="•"/>
            </a:pPr>
            <a:r>
              <a:rPr lang="sk-SK" sz="6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Social</a:t>
            </a:r>
            <a:r>
              <a:rPr lang="sk-SK" sz="6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dialogue</a:t>
            </a:r>
            <a:r>
              <a:rPr lang="sk-SK" sz="6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structures</a:t>
            </a:r>
            <a:r>
              <a:rPr lang="sk-SK" sz="6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and </a:t>
            </a:r>
            <a:r>
              <a:rPr lang="sk-SK" sz="6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collective</a:t>
            </a:r>
            <a:r>
              <a:rPr lang="sk-SK" sz="6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bargaining</a:t>
            </a:r>
            <a:r>
              <a:rPr lang="sk-SK" sz="6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</a:p>
          <a:p>
            <a:pPr marL="1511299" lvl="1" indent="-755650" algn="l">
              <a:lnSpc>
                <a:spcPts val="8399"/>
              </a:lnSpc>
              <a:buFont typeface="Arial"/>
              <a:buChar char="•"/>
            </a:pPr>
            <a:r>
              <a:rPr lang="sk-SK" sz="6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Recommendations</a:t>
            </a:r>
            <a:r>
              <a:rPr lang="sk-SK" sz="6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for</a:t>
            </a:r>
            <a:r>
              <a:rPr lang="sk-SK" sz="6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999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ways</a:t>
            </a:r>
            <a:r>
              <a:rPr lang="sk-SK" sz="6999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forward</a:t>
            </a:r>
            <a:endParaRPr lang="en-US" sz="6999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pic>
        <p:nvPicPr>
          <p:cNvPr id="13314" name="Picture 2" descr="Challenges for Organising and Collective Bargaining in Care ...">
            <a:extLst>
              <a:ext uri="{FF2B5EF4-FFF2-40B4-BE49-F238E27FC236}">
                <a16:creationId xmlns:a16="http://schemas.microsoft.com/office/drawing/2014/main" id="{0B21AE36-18A3-C693-38D0-8B4CFB165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-1250754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19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>
            <a:off x="5229151" y="-406890"/>
            <a:ext cx="12712390" cy="4878380"/>
          </a:xfrm>
          <a:custGeom>
            <a:avLst/>
            <a:gdLst/>
            <a:ahLst/>
            <a:cxnLst/>
            <a:rect l="l" t="t" r="r" b="b"/>
            <a:pathLst>
              <a:path w="12712390" h="4878380">
                <a:moveTo>
                  <a:pt x="0" y="0"/>
                </a:moveTo>
                <a:lnTo>
                  <a:pt x="12712390" y="0"/>
                </a:lnTo>
                <a:lnTo>
                  <a:pt x="12712390" y="4878380"/>
                </a:lnTo>
                <a:lnTo>
                  <a:pt x="0" y="487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13966847" y="7353300"/>
            <a:ext cx="3959454" cy="2858437"/>
          </a:xfrm>
          <a:custGeom>
            <a:avLst/>
            <a:gdLst/>
            <a:ahLst/>
            <a:cxnLst/>
            <a:rect l="l" t="t" r="r" b="b"/>
            <a:pathLst>
              <a:path w="5191185" h="3458627">
                <a:moveTo>
                  <a:pt x="0" y="0"/>
                </a:moveTo>
                <a:lnTo>
                  <a:pt x="5191186" y="0"/>
                </a:lnTo>
                <a:lnTo>
                  <a:pt x="5191186" y="3458627"/>
                </a:lnTo>
                <a:lnTo>
                  <a:pt x="0" y="3458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2123864" y="323560"/>
            <a:ext cx="14125861" cy="141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9"/>
              </a:lnSpc>
              <a:spcBef>
                <a:spcPct val="0"/>
              </a:spcBef>
            </a:pPr>
            <a:r>
              <a:rPr lang="sk-SK" sz="9283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Sector</a:t>
            </a:r>
            <a:r>
              <a:rPr lang="sk-SK" sz="9283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9283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characteristics</a:t>
            </a:r>
            <a:endParaRPr lang="en-US" sz="9283" b="1" dirty="0">
              <a:solidFill>
                <a:srgbClr val="943235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217193" y="2286920"/>
            <a:ext cx="7151393" cy="207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sk-SK" sz="5893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         SLOVAKIA:</a:t>
            </a:r>
          </a:p>
          <a:p>
            <a:pPr algn="just">
              <a:lnSpc>
                <a:spcPts val="8250"/>
              </a:lnSpc>
            </a:pPr>
            <a:endParaRPr lang="en-US" sz="5893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A95BF1-4663-9D8E-EA14-9EF59878ED0C}"/>
              </a:ext>
            </a:extLst>
          </p:cNvPr>
          <p:cNvSpPr txBox="1"/>
          <p:nvPr/>
        </p:nvSpPr>
        <p:spPr>
          <a:xfrm>
            <a:off x="8991600" y="2035566"/>
            <a:ext cx="7151393" cy="7135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sk-SK" sz="589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CZECHIA:</a:t>
            </a:r>
          </a:p>
          <a:p>
            <a:pPr algn="just"/>
            <a:endParaRPr lang="en-US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/>
              <a:t>More integrated system under Act 108/2006 Coll.</a:t>
            </a:r>
            <a:endParaRPr lang="sk-SK" sz="2800" b="1" dirty="0"/>
          </a:p>
          <a:p>
            <a:pPr algn="just"/>
            <a:endParaRPr lang="en-US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/>
              <a:t>All care providers (public/private/NGO)</a:t>
            </a:r>
            <a:r>
              <a:rPr lang="sk-SK" sz="2800" b="1" dirty="0"/>
              <a:t> are </a:t>
            </a:r>
            <a:r>
              <a:rPr lang="en-US" sz="2800" b="1" dirty="0"/>
              <a:t> required to register to offer social services and potentially qualify for state subsidies</a:t>
            </a:r>
            <a:endParaRPr lang="sk-SK" sz="2800" b="1" dirty="0"/>
          </a:p>
          <a:p>
            <a:pPr algn="just"/>
            <a:endParaRPr lang="en-US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/>
              <a:t>LTC shared between Ministry of Health &amp; Ministry of </a:t>
            </a:r>
            <a:r>
              <a:rPr lang="en-US" sz="2800" b="1" dirty="0" err="1"/>
              <a:t>Labour</a:t>
            </a:r>
            <a:endParaRPr lang="sk-SK" sz="2800" b="1" dirty="0"/>
          </a:p>
          <a:p>
            <a:pPr algn="just"/>
            <a:endParaRPr lang="en-US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/>
              <a:t>Pre-school education: Ministry of Education</a:t>
            </a:r>
          </a:p>
          <a:p>
            <a:pPr algn="ctr">
              <a:lnSpc>
                <a:spcPts val="8250"/>
              </a:lnSpc>
            </a:pPr>
            <a:endParaRPr lang="en-US" sz="28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12A0B19E-1B85-95D7-5376-0CEB824B8EE8}"/>
              </a:ext>
            </a:extLst>
          </p:cNvPr>
          <p:cNvSpPr txBox="1"/>
          <p:nvPr/>
        </p:nvSpPr>
        <p:spPr>
          <a:xfrm>
            <a:off x="1148649" y="3543300"/>
            <a:ext cx="6858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latin typeface="DM Sans Bold" panose="020B0604020202020204" charset="-18"/>
              </a:rPr>
              <a:t>Fragmented system; LTC split between Ministry of </a:t>
            </a:r>
            <a:r>
              <a:rPr lang="en-US" sz="2800" b="1" dirty="0" err="1">
                <a:latin typeface="DM Sans Bold" panose="020B0604020202020204" charset="-18"/>
              </a:rPr>
              <a:t>Labour</a:t>
            </a:r>
            <a:r>
              <a:rPr lang="en-US" sz="2800" b="1" dirty="0">
                <a:latin typeface="DM Sans Bold" panose="020B0604020202020204" charset="-18"/>
              </a:rPr>
              <a:t> (MLSAF) &amp; Ministry of Health</a:t>
            </a:r>
            <a:endParaRPr lang="sk-SK" sz="2800" b="1" dirty="0">
              <a:latin typeface="DM Sans Bold" panose="020B0604020202020204" charset="-18"/>
            </a:endParaRPr>
          </a:p>
          <a:p>
            <a:pPr algn="just"/>
            <a:endParaRPr lang="en-US" sz="2800" b="1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latin typeface="DM Sans Bold" panose="020B0604020202020204" charset="-18"/>
              </a:rPr>
              <a:t>Childcare split:</a:t>
            </a:r>
          </a:p>
          <a:p>
            <a:pPr lvl="1" algn="just"/>
            <a:r>
              <a:rPr lang="en-US" sz="2800" b="1" dirty="0">
                <a:latin typeface="DM Sans Bold" panose="020B0604020202020204" charset="-18"/>
              </a:rPr>
              <a:t>Nurseries (under 3): MLSAF</a:t>
            </a:r>
          </a:p>
          <a:p>
            <a:pPr lvl="1" algn="just"/>
            <a:r>
              <a:rPr lang="en-US" sz="2800" b="1" dirty="0">
                <a:latin typeface="DM Sans Bold" panose="020B0604020202020204" charset="-18"/>
              </a:rPr>
              <a:t>Kindergartens (3–6): Ministry of Education</a:t>
            </a:r>
            <a:endParaRPr lang="sk-SK" sz="2800" b="1" dirty="0">
              <a:latin typeface="DM Sans Bold" panose="020B0604020202020204" charset="-18"/>
            </a:endParaRPr>
          </a:p>
          <a:p>
            <a:pPr lvl="1" algn="just"/>
            <a:endParaRPr lang="en-US" sz="2800" b="1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latin typeface="DM Sans Bold" panose="020B0604020202020204" charset="-18"/>
              </a:rPr>
              <a:t>Formal care underdeveloped; strong reliance on family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8E010B-1773-FF24-4E39-CCEC42AF1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>
            <a:extLst>
              <a:ext uri="{FF2B5EF4-FFF2-40B4-BE49-F238E27FC236}">
                <a16:creationId xmlns:a16="http://schemas.microsoft.com/office/drawing/2014/main" id="{AA51D721-4F17-3245-86BD-D08813270917}"/>
              </a:ext>
            </a:extLst>
          </p:cNvPr>
          <p:cNvSpPr/>
          <p:nvPr/>
        </p:nvSpPr>
        <p:spPr>
          <a:xfrm>
            <a:off x="5229151" y="-406890"/>
            <a:ext cx="12712390" cy="4878380"/>
          </a:xfrm>
          <a:custGeom>
            <a:avLst/>
            <a:gdLst/>
            <a:ahLst/>
            <a:cxnLst/>
            <a:rect l="l" t="t" r="r" b="b"/>
            <a:pathLst>
              <a:path w="12712390" h="4878380">
                <a:moveTo>
                  <a:pt x="0" y="0"/>
                </a:moveTo>
                <a:lnTo>
                  <a:pt x="12712390" y="0"/>
                </a:lnTo>
                <a:lnTo>
                  <a:pt x="12712390" y="4878380"/>
                </a:lnTo>
                <a:lnTo>
                  <a:pt x="0" y="487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A4F4DF8-0FD7-6B55-EC65-C8DB43AED4F3}"/>
              </a:ext>
            </a:extLst>
          </p:cNvPr>
          <p:cNvSpPr/>
          <p:nvPr/>
        </p:nvSpPr>
        <p:spPr>
          <a:xfrm>
            <a:off x="13966847" y="7810500"/>
            <a:ext cx="3711553" cy="2401237"/>
          </a:xfrm>
          <a:custGeom>
            <a:avLst/>
            <a:gdLst/>
            <a:ahLst/>
            <a:cxnLst/>
            <a:rect l="l" t="t" r="r" b="b"/>
            <a:pathLst>
              <a:path w="5191185" h="3458627">
                <a:moveTo>
                  <a:pt x="0" y="0"/>
                </a:moveTo>
                <a:lnTo>
                  <a:pt x="5191186" y="0"/>
                </a:lnTo>
                <a:lnTo>
                  <a:pt x="5191186" y="3458627"/>
                </a:lnTo>
                <a:lnTo>
                  <a:pt x="0" y="3458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7969A6F-DB60-DD70-59E6-96DF092AF84B}"/>
              </a:ext>
            </a:extLst>
          </p:cNvPr>
          <p:cNvSpPr txBox="1"/>
          <p:nvPr/>
        </p:nvSpPr>
        <p:spPr>
          <a:xfrm>
            <a:off x="2081069" y="140875"/>
            <a:ext cx="14125861" cy="141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9"/>
              </a:lnSpc>
              <a:spcBef>
                <a:spcPct val="0"/>
              </a:spcBef>
            </a:pPr>
            <a:r>
              <a:rPr lang="sk-SK" sz="9283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Financing</a:t>
            </a:r>
            <a:endParaRPr lang="en-US" sz="9283" b="1" dirty="0">
              <a:solidFill>
                <a:srgbClr val="943235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EACE701-4418-E022-6B3F-EBBC92037146}"/>
              </a:ext>
            </a:extLst>
          </p:cNvPr>
          <p:cNvSpPr txBox="1"/>
          <p:nvPr/>
        </p:nvSpPr>
        <p:spPr>
          <a:xfrm>
            <a:off x="-217193" y="2286920"/>
            <a:ext cx="7151393" cy="1014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sk-SK" sz="5893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         </a:t>
            </a:r>
            <a:endParaRPr lang="en-US" sz="5893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24E3E1C4-2588-E3B1-14F2-E3F4DAF5B07C}"/>
              </a:ext>
            </a:extLst>
          </p:cNvPr>
          <p:cNvSpPr txBox="1"/>
          <p:nvPr/>
        </p:nvSpPr>
        <p:spPr>
          <a:xfrm>
            <a:off x="399391" y="1561140"/>
            <a:ext cx="17355209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DM Sans Bold" panose="020B0604020202020204" charset="-18"/>
              </a:rPr>
              <a:t>Mixed financing</a:t>
            </a:r>
            <a:r>
              <a:rPr lang="en-US" sz="3600" dirty="0">
                <a:latin typeface="DM Sans Bold" panose="020B0604020202020204" charset="-18"/>
              </a:rPr>
              <a:t> in both Slovakia and Czechia: public budgets, client co-payments, EU funds</a:t>
            </a:r>
            <a:endParaRPr lang="sk-SK" sz="3600" dirty="0">
              <a:latin typeface="DM Sans Bold" panose="020B0604020202020204" charset="-18"/>
            </a:endParaRPr>
          </a:p>
          <a:p>
            <a:pPr algn="just"/>
            <a:endParaRPr lang="en-US" sz="3600" dirty="0">
              <a:latin typeface="DM Sans Bold" panose="020B0604020202020204" charset="-18"/>
            </a:endParaRPr>
          </a:p>
          <a:p>
            <a:pPr algn="just"/>
            <a:r>
              <a:rPr lang="en-US" sz="3600" b="1" dirty="0">
                <a:latin typeface="DM Sans Bold" panose="020B0604020202020204" charset="-18"/>
              </a:rPr>
              <a:t>Slovakia:</a:t>
            </a:r>
            <a:endParaRPr lang="en-US" sz="3600" dirty="0">
              <a:latin typeface="DM Sans Bold" panose="020B0604020202020204" charset="-18"/>
            </a:endParaRPr>
          </a:p>
          <a:p>
            <a:pPr lvl="1" algn="just"/>
            <a:r>
              <a:rPr lang="en-US" sz="3600" dirty="0">
                <a:latin typeface="DM Sans Bold" panose="020B0604020202020204" charset="-18"/>
              </a:rPr>
              <a:t>Nurseries underfunded and mostly non-public</a:t>
            </a:r>
          </a:p>
          <a:p>
            <a:pPr lvl="1" algn="just"/>
            <a:r>
              <a:rPr lang="en-US" sz="3600" dirty="0">
                <a:latin typeface="DM Sans Bold" panose="020B0604020202020204" charset="-18"/>
              </a:rPr>
              <a:t>Kindergartens mainly public but still charge fees</a:t>
            </a:r>
          </a:p>
          <a:p>
            <a:pPr lvl="1" algn="just"/>
            <a:r>
              <a:rPr lang="en-US" sz="3600" dirty="0">
                <a:latin typeface="DM Sans Bold" panose="020B0604020202020204" charset="-18"/>
              </a:rPr>
              <a:t>LTC funded by municipalities and client payments; poor coordination across sectors</a:t>
            </a:r>
            <a:endParaRPr lang="sk-SK" sz="3600" dirty="0">
              <a:latin typeface="DM Sans Bold" panose="020B0604020202020204" charset="-18"/>
            </a:endParaRPr>
          </a:p>
          <a:p>
            <a:pPr lvl="1" algn="just"/>
            <a:endParaRPr lang="en-US" sz="3600" dirty="0">
              <a:latin typeface="DM Sans Bold" panose="020B0604020202020204" charset="-18"/>
            </a:endParaRPr>
          </a:p>
          <a:p>
            <a:pPr algn="just"/>
            <a:r>
              <a:rPr lang="en-US" sz="3600" b="1" dirty="0">
                <a:latin typeface="DM Sans Bold" panose="020B0604020202020204" charset="-18"/>
              </a:rPr>
              <a:t>Czechia:</a:t>
            </a:r>
            <a:endParaRPr lang="en-US" sz="3600" dirty="0">
              <a:latin typeface="DM Sans Bold" panose="020B0604020202020204" charset="-18"/>
            </a:endParaRPr>
          </a:p>
          <a:p>
            <a:pPr lvl="1" algn="just"/>
            <a:r>
              <a:rPr lang="en-US" sz="3600" dirty="0">
                <a:latin typeface="DM Sans Bold" panose="020B0604020202020204" charset="-18"/>
              </a:rPr>
              <a:t>LTC funded by mandatory health insurance, public funds, and municipalities</a:t>
            </a:r>
          </a:p>
          <a:p>
            <a:pPr lvl="1" algn="just"/>
            <a:r>
              <a:rPr lang="en-US" sz="3600" dirty="0">
                <a:latin typeface="DM Sans Bold" panose="020B0604020202020204" charset="-18"/>
              </a:rPr>
              <a:t>EU co-financing supports childcare access (esp. under 3)</a:t>
            </a:r>
          </a:p>
          <a:p>
            <a:pPr lvl="1" algn="just"/>
            <a:r>
              <a:rPr lang="en-US" sz="3600" dirty="0">
                <a:latin typeface="DM Sans Bold" panose="020B0604020202020204" charset="-18"/>
              </a:rPr>
              <a:t>Private providers active, but limited access to public funds</a:t>
            </a:r>
          </a:p>
          <a:p>
            <a:pPr lvl="1" algn="just"/>
            <a:r>
              <a:rPr lang="en-US" sz="3600" dirty="0">
                <a:latin typeface="DM Sans Bold" panose="020B0604020202020204" charset="-18"/>
              </a:rPr>
              <a:t>Fee caps help reduce financial burdens</a:t>
            </a:r>
          </a:p>
        </p:txBody>
      </p:sp>
    </p:spTree>
    <p:extLst>
      <p:ext uri="{BB962C8B-B14F-4D97-AF65-F5344CB8AC3E}">
        <p14:creationId xmlns:p14="http://schemas.microsoft.com/office/powerpoint/2010/main" val="3625759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4730FE-FA42-E4B0-91CE-46C7BC6C1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>
            <a:extLst>
              <a:ext uri="{FF2B5EF4-FFF2-40B4-BE49-F238E27FC236}">
                <a16:creationId xmlns:a16="http://schemas.microsoft.com/office/drawing/2014/main" id="{6ACFF50E-154A-646C-9C33-EE3E5F568083}"/>
              </a:ext>
            </a:extLst>
          </p:cNvPr>
          <p:cNvSpPr/>
          <p:nvPr/>
        </p:nvSpPr>
        <p:spPr>
          <a:xfrm>
            <a:off x="5229151" y="-406890"/>
            <a:ext cx="12712390" cy="4878380"/>
          </a:xfrm>
          <a:custGeom>
            <a:avLst/>
            <a:gdLst/>
            <a:ahLst/>
            <a:cxnLst/>
            <a:rect l="l" t="t" r="r" b="b"/>
            <a:pathLst>
              <a:path w="12712390" h="4878380">
                <a:moveTo>
                  <a:pt x="0" y="0"/>
                </a:moveTo>
                <a:lnTo>
                  <a:pt x="12712390" y="0"/>
                </a:lnTo>
                <a:lnTo>
                  <a:pt x="12712390" y="4878380"/>
                </a:lnTo>
                <a:lnTo>
                  <a:pt x="0" y="487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9DC58D8-A2F5-BA1E-BD21-03736DC61C8F}"/>
              </a:ext>
            </a:extLst>
          </p:cNvPr>
          <p:cNvSpPr/>
          <p:nvPr/>
        </p:nvSpPr>
        <p:spPr>
          <a:xfrm>
            <a:off x="14650998" y="7962900"/>
            <a:ext cx="3197454" cy="2324100"/>
          </a:xfrm>
          <a:custGeom>
            <a:avLst/>
            <a:gdLst/>
            <a:ahLst/>
            <a:cxnLst/>
            <a:rect l="l" t="t" r="r" b="b"/>
            <a:pathLst>
              <a:path w="5191185" h="3458627">
                <a:moveTo>
                  <a:pt x="0" y="0"/>
                </a:moveTo>
                <a:lnTo>
                  <a:pt x="5191186" y="0"/>
                </a:lnTo>
                <a:lnTo>
                  <a:pt x="5191186" y="3458627"/>
                </a:lnTo>
                <a:lnTo>
                  <a:pt x="0" y="3458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A68346D-7AF1-A34A-6EDA-D589A3246ED6}"/>
              </a:ext>
            </a:extLst>
          </p:cNvPr>
          <p:cNvSpPr txBox="1"/>
          <p:nvPr/>
        </p:nvSpPr>
        <p:spPr>
          <a:xfrm>
            <a:off x="2123864" y="323560"/>
            <a:ext cx="14125861" cy="141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9"/>
              </a:lnSpc>
              <a:spcBef>
                <a:spcPct val="0"/>
              </a:spcBef>
            </a:pPr>
            <a:r>
              <a:rPr lang="sk-SK" sz="9283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Workforce</a:t>
            </a:r>
            <a:r>
              <a:rPr lang="sk-SK" sz="9283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and </a:t>
            </a:r>
            <a:r>
              <a:rPr lang="sk-SK" sz="9283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staffing</a:t>
            </a:r>
            <a:endParaRPr lang="en-US" sz="9283" b="1" dirty="0">
              <a:solidFill>
                <a:srgbClr val="943235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DEBDB02-B688-646A-E96E-D11E487D3036}"/>
              </a:ext>
            </a:extLst>
          </p:cNvPr>
          <p:cNvSpPr txBox="1"/>
          <p:nvPr/>
        </p:nvSpPr>
        <p:spPr>
          <a:xfrm>
            <a:off x="-217193" y="2286920"/>
            <a:ext cx="7151393" cy="1014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sk-SK" sz="5893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         </a:t>
            </a:r>
            <a:endParaRPr lang="en-US" sz="5893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83A6DD6F-8614-ADBD-F4EA-5C1545302D8A}"/>
              </a:ext>
            </a:extLst>
          </p:cNvPr>
          <p:cNvSpPr txBox="1"/>
          <p:nvPr/>
        </p:nvSpPr>
        <p:spPr>
          <a:xfrm>
            <a:off x="753291" y="1733840"/>
            <a:ext cx="1493520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600" b="1" dirty="0">
                <a:latin typeface="DM Sans Bold" panose="020B0604020202020204" charset="-18"/>
              </a:rPr>
              <a:t>Slovakia: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altLang="sk-SK" sz="3600" dirty="0">
                <a:latin typeface="DM Sans Bold" panose="020B0604020202020204" charset="-18"/>
              </a:rPr>
              <a:t>LTC </a:t>
            </a:r>
            <a:r>
              <a:rPr lang="sk-SK" altLang="sk-SK" sz="3600" dirty="0" err="1">
                <a:latin typeface="DM Sans Bold" panose="020B0604020202020204" charset="-18"/>
              </a:rPr>
              <a:t>staff</a:t>
            </a:r>
            <a:r>
              <a:rPr lang="sk-SK" altLang="sk-SK" sz="3600" dirty="0">
                <a:latin typeface="DM Sans Bold" panose="020B0604020202020204" charset="-18"/>
              </a:rPr>
              <a:t> </a:t>
            </a:r>
            <a:r>
              <a:rPr lang="sk-SK" altLang="sk-SK" sz="3600" dirty="0" err="1">
                <a:latin typeface="DM Sans Bold" panose="020B0604020202020204" charset="-18"/>
              </a:rPr>
              <a:t>ratio</a:t>
            </a:r>
            <a:r>
              <a:rPr lang="sk-SK" altLang="sk-SK" sz="3600" dirty="0">
                <a:latin typeface="DM Sans Bold" panose="020B0604020202020204" charset="-18"/>
              </a:rPr>
              <a:t>: </a:t>
            </a:r>
            <a:r>
              <a:rPr lang="sk-SK" altLang="sk-SK" sz="3600" b="1" dirty="0">
                <a:latin typeface="DM Sans Bold" panose="020B0604020202020204" charset="-18"/>
              </a:rPr>
              <a:t>1.5 per 100 </a:t>
            </a:r>
            <a:r>
              <a:rPr lang="sk-SK" altLang="sk-SK" sz="3600" b="1" dirty="0" err="1">
                <a:latin typeface="DM Sans Bold" panose="020B0604020202020204" charset="-18"/>
              </a:rPr>
              <a:t>elderly</a:t>
            </a:r>
            <a:r>
              <a:rPr lang="sk-SK" altLang="sk-SK" sz="3600" dirty="0">
                <a:latin typeface="DM Sans Bold" panose="020B0604020202020204" charset="-18"/>
              </a:rPr>
              <a:t> (</a:t>
            </a:r>
            <a:r>
              <a:rPr lang="sk-SK" altLang="sk-SK" sz="3600" dirty="0" err="1">
                <a:latin typeface="DM Sans Bold" panose="020B0604020202020204" charset="-18"/>
              </a:rPr>
              <a:t>vs</a:t>
            </a:r>
            <a:r>
              <a:rPr lang="sk-SK" altLang="sk-SK" sz="3600" dirty="0">
                <a:latin typeface="DM Sans Bold" panose="020B0604020202020204" charset="-18"/>
              </a:rPr>
              <a:t>. EU </a:t>
            </a:r>
            <a:r>
              <a:rPr lang="sk-SK" altLang="sk-SK" sz="3600" dirty="0" err="1">
                <a:latin typeface="DM Sans Bold" panose="020B0604020202020204" charset="-18"/>
              </a:rPr>
              <a:t>avg</a:t>
            </a:r>
            <a:r>
              <a:rPr lang="sk-SK" altLang="sk-SK" sz="3600" dirty="0">
                <a:latin typeface="DM Sans Bold" panose="020B0604020202020204" charset="-18"/>
              </a:rPr>
              <a:t>. over 3)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altLang="sk-SK" sz="3600" dirty="0" err="1">
                <a:latin typeface="DM Sans Bold" panose="020B0604020202020204" charset="-18"/>
              </a:rPr>
              <a:t>Recruitment</a:t>
            </a:r>
            <a:r>
              <a:rPr lang="sk-SK" altLang="sk-SK" sz="3600" dirty="0">
                <a:latin typeface="DM Sans Bold" panose="020B0604020202020204" charset="-18"/>
              </a:rPr>
              <a:t> </a:t>
            </a:r>
            <a:r>
              <a:rPr lang="sk-SK" altLang="sk-SK" sz="3600" dirty="0" err="1">
                <a:latin typeface="DM Sans Bold" panose="020B0604020202020204" charset="-18"/>
              </a:rPr>
              <a:t>crisis</a:t>
            </a:r>
            <a:r>
              <a:rPr lang="sk-SK" altLang="sk-SK" sz="3600" dirty="0">
                <a:latin typeface="DM Sans Bold" panose="020B0604020202020204" charset="-18"/>
              </a:rPr>
              <a:t> </a:t>
            </a:r>
            <a:r>
              <a:rPr lang="sk-SK" altLang="sk-SK" sz="3600" dirty="0" err="1">
                <a:latin typeface="DM Sans Bold" panose="020B0604020202020204" charset="-18"/>
              </a:rPr>
              <a:t>despite</a:t>
            </a:r>
            <a:r>
              <a:rPr lang="sk-SK" altLang="sk-SK" sz="3600" dirty="0">
                <a:latin typeface="DM Sans Bold" panose="020B0604020202020204" charset="-18"/>
              </a:rPr>
              <a:t> </a:t>
            </a:r>
            <a:r>
              <a:rPr lang="sk-SK" altLang="sk-SK" sz="3600" dirty="0" err="1">
                <a:latin typeface="DM Sans Bold" panose="020B0604020202020204" charset="-18"/>
              </a:rPr>
              <a:t>high</a:t>
            </a:r>
            <a:r>
              <a:rPr lang="sk-SK" altLang="sk-SK" sz="3600" dirty="0">
                <a:latin typeface="DM Sans Bold" panose="020B0604020202020204" charset="-18"/>
              </a:rPr>
              <a:t> </a:t>
            </a:r>
            <a:r>
              <a:rPr lang="sk-SK" altLang="sk-SK" sz="3600" dirty="0" err="1">
                <a:latin typeface="DM Sans Bold" panose="020B0604020202020204" charset="-18"/>
              </a:rPr>
              <a:t>tenure</a:t>
            </a:r>
            <a:endParaRPr lang="sk-SK" altLang="sk-SK" sz="3600" dirty="0">
              <a:latin typeface="DM Sans Bold" panose="020B0604020202020204" charset="-1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altLang="sk-SK" sz="3600" dirty="0">
                <a:latin typeface="DM Sans Bold" panose="020B0604020202020204" charset="-18"/>
              </a:rPr>
              <a:t>Over 90% of LTC </a:t>
            </a:r>
            <a:r>
              <a:rPr lang="sk-SK" altLang="sk-SK" sz="3600" dirty="0" err="1">
                <a:latin typeface="DM Sans Bold" panose="020B0604020202020204" charset="-18"/>
              </a:rPr>
              <a:t>workers</a:t>
            </a:r>
            <a:r>
              <a:rPr lang="sk-SK" altLang="sk-SK" sz="3600" dirty="0">
                <a:latin typeface="DM Sans Bold" panose="020B0604020202020204" charset="-18"/>
              </a:rPr>
              <a:t> are </a:t>
            </a:r>
            <a:r>
              <a:rPr lang="sk-SK" altLang="sk-SK" sz="3600" dirty="0" err="1">
                <a:latin typeface="DM Sans Bold" panose="020B0604020202020204" charset="-18"/>
              </a:rPr>
              <a:t>women</a:t>
            </a:r>
            <a:endParaRPr lang="sk-SK" altLang="sk-SK" sz="3600" dirty="0">
              <a:latin typeface="DM Sans Bold" panose="020B0604020202020204" charset="-1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altLang="sk-SK" sz="3600" dirty="0">
                <a:latin typeface="DM Sans Bold" panose="020B0604020202020204" charset="-18"/>
              </a:rPr>
              <a:t>ECEC: </a:t>
            </a:r>
            <a:r>
              <a:rPr lang="sk-SK" altLang="sk-SK" sz="3600" dirty="0" err="1">
                <a:latin typeface="DM Sans Bold" panose="020B0604020202020204" charset="-18"/>
              </a:rPr>
              <a:t>Predominantly</a:t>
            </a:r>
            <a:r>
              <a:rPr lang="sk-SK" altLang="sk-SK" sz="3600" dirty="0">
                <a:latin typeface="DM Sans Bold" panose="020B0604020202020204" charset="-18"/>
              </a:rPr>
              <a:t> </a:t>
            </a:r>
            <a:r>
              <a:rPr lang="sk-SK" altLang="sk-SK" sz="3600" dirty="0" err="1">
                <a:latin typeface="DM Sans Bold" panose="020B0604020202020204" charset="-18"/>
              </a:rPr>
              <a:t>female</a:t>
            </a:r>
            <a:r>
              <a:rPr lang="sk-SK" altLang="sk-SK" sz="3600" dirty="0">
                <a:latin typeface="DM Sans Bold" panose="020B0604020202020204" charset="-18"/>
              </a:rPr>
              <a:t> </a:t>
            </a:r>
            <a:r>
              <a:rPr lang="sk-SK" altLang="sk-SK" sz="3600" dirty="0" err="1">
                <a:latin typeface="DM Sans Bold" panose="020B0604020202020204" charset="-18"/>
              </a:rPr>
              <a:t>workforce</a:t>
            </a:r>
            <a:r>
              <a:rPr lang="sk-SK" altLang="sk-SK" sz="3600" dirty="0">
                <a:latin typeface="DM Sans Bold" panose="020B0604020202020204" charset="-18"/>
              </a:rPr>
              <a:t>, </a:t>
            </a:r>
            <a:r>
              <a:rPr lang="sk-SK" altLang="sk-SK" sz="3600" dirty="0" err="1">
                <a:latin typeface="DM Sans Bold" panose="020B0604020202020204" charset="-18"/>
              </a:rPr>
              <a:t>ageing</a:t>
            </a:r>
            <a:r>
              <a:rPr lang="sk-SK" altLang="sk-SK" sz="3600" dirty="0">
                <a:latin typeface="DM Sans Bold" panose="020B0604020202020204" charset="-18"/>
              </a:rPr>
              <a:t>, </a:t>
            </a:r>
            <a:r>
              <a:rPr lang="sk-SK" altLang="sk-SK" sz="3600" dirty="0" err="1">
                <a:latin typeface="DM Sans Bold" panose="020B0604020202020204" charset="-18"/>
              </a:rPr>
              <a:t>low</a:t>
            </a:r>
            <a:r>
              <a:rPr lang="sk-SK" altLang="sk-SK" sz="3600" dirty="0">
                <a:latin typeface="DM Sans Bold" panose="020B0604020202020204" charset="-18"/>
              </a:rPr>
              <a:t> </a:t>
            </a:r>
            <a:r>
              <a:rPr lang="sk-SK" altLang="sk-SK" sz="3600" dirty="0" err="1">
                <a:latin typeface="DM Sans Bold" panose="020B0604020202020204" charset="-18"/>
              </a:rPr>
              <a:t>youth</a:t>
            </a:r>
            <a:r>
              <a:rPr lang="sk-SK" altLang="sk-SK" sz="3600" dirty="0">
                <a:latin typeface="DM Sans Bold" panose="020B0604020202020204" charset="-18"/>
              </a:rPr>
              <a:t> </a:t>
            </a:r>
            <a:r>
              <a:rPr lang="sk-SK" altLang="sk-SK" sz="3600" dirty="0" err="1">
                <a:latin typeface="DM Sans Bold" panose="020B0604020202020204" charset="-18"/>
              </a:rPr>
              <a:t>participation</a:t>
            </a:r>
            <a:endParaRPr lang="sk-SK" altLang="sk-SK" sz="3600" dirty="0">
              <a:latin typeface="DM Sans Bold" panose="020B0604020202020204" charset="-1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3600" dirty="0">
              <a:latin typeface="Arial" panose="020B0604020202020204" pitchFamily="34" charset="0"/>
            </a:endParaRPr>
          </a:p>
          <a:p>
            <a:r>
              <a:rPr lang="en-US" sz="3600" b="1" dirty="0">
                <a:latin typeface="DM Sans Bold" panose="020B0604020202020204" charset="-18"/>
              </a:rPr>
              <a:t>Czechia:</a:t>
            </a:r>
            <a:endParaRPr lang="sk-SK" sz="3600" b="1" dirty="0">
              <a:latin typeface="DM Sans Bold" panose="020B0604020202020204" charset="-1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DM Sans Bold" panose="020B0604020202020204" charset="-18"/>
              </a:rPr>
              <a:t>LTC funded by mandatory health insurance, public funds, and municipalities</a:t>
            </a:r>
            <a:endParaRPr lang="sk-SK" sz="3600" dirty="0">
              <a:latin typeface="DM Sans Bold" panose="020B0604020202020204" charset="-1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DM Sans Bold" panose="020B0604020202020204" charset="-18"/>
              </a:rPr>
              <a:t>EU co-financing supports childcare access (esp. under 3)</a:t>
            </a:r>
            <a:endParaRPr lang="sk-SK" sz="3600" dirty="0">
              <a:latin typeface="DM Sans Bold" panose="020B0604020202020204" charset="-1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DM Sans Bold" panose="020B0604020202020204" charset="-18"/>
              </a:rPr>
              <a:t>Private providers active, but limited access to public funds</a:t>
            </a:r>
            <a:endParaRPr lang="sk-SK" sz="3600" dirty="0">
              <a:latin typeface="DM Sans Bold" panose="020B0604020202020204" charset="-1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DM Sans Bold" panose="020B0604020202020204" charset="-18"/>
              </a:rPr>
              <a:t>Fee caps help reduce financial burdens</a:t>
            </a:r>
          </a:p>
        </p:txBody>
      </p:sp>
    </p:spTree>
    <p:extLst>
      <p:ext uri="{BB962C8B-B14F-4D97-AF65-F5344CB8AC3E}">
        <p14:creationId xmlns:p14="http://schemas.microsoft.com/office/powerpoint/2010/main" val="1828476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CD7C8F-ED58-25CC-8271-B0B7AE81B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>
            <a:extLst>
              <a:ext uri="{FF2B5EF4-FFF2-40B4-BE49-F238E27FC236}">
                <a16:creationId xmlns:a16="http://schemas.microsoft.com/office/drawing/2014/main" id="{DA0E5388-E229-44D8-2187-2D1030F64EEB}"/>
              </a:ext>
            </a:extLst>
          </p:cNvPr>
          <p:cNvSpPr/>
          <p:nvPr/>
        </p:nvSpPr>
        <p:spPr>
          <a:xfrm>
            <a:off x="4955151" y="-876300"/>
            <a:ext cx="12712390" cy="4878380"/>
          </a:xfrm>
          <a:custGeom>
            <a:avLst/>
            <a:gdLst/>
            <a:ahLst/>
            <a:cxnLst/>
            <a:rect l="l" t="t" r="r" b="b"/>
            <a:pathLst>
              <a:path w="12712390" h="4878380">
                <a:moveTo>
                  <a:pt x="0" y="0"/>
                </a:moveTo>
                <a:lnTo>
                  <a:pt x="12712390" y="0"/>
                </a:lnTo>
                <a:lnTo>
                  <a:pt x="12712390" y="4878380"/>
                </a:lnTo>
                <a:lnTo>
                  <a:pt x="0" y="487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35073FA-FF30-508E-65C7-1D2941DF676B}"/>
              </a:ext>
            </a:extLst>
          </p:cNvPr>
          <p:cNvSpPr txBox="1"/>
          <p:nvPr/>
        </p:nvSpPr>
        <p:spPr>
          <a:xfrm>
            <a:off x="833332" y="297234"/>
            <a:ext cx="16621336" cy="1309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39"/>
              </a:lnSpc>
              <a:spcBef>
                <a:spcPct val="0"/>
              </a:spcBef>
            </a:pP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ECEC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services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coverage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and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access</a:t>
            </a:r>
            <a:endParaRPr lang="en-US" sz="6600" b="1" dirty="0">
              <a:solidFill>
                <a:srgbClr val="943235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DA776A1-917F-BC70-8E84-905E5DF6CD13}"/>
              </a:ext>
            </a:extLst>
          </p:cNvPr>
          <p:cNvSpPr txBox="1"/>
          <p:nvPr/>
        </p:nvSpPr>
        <p:spPr>
          <a:xfrm>
            <a:off x="-217193" y="2286920"/>
            <a:ext cx="7151393" cy="1014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sk-SK" sz="5893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         </a:t>
            </a:r>
            <a:endParaRPr lang="en-US" sz="5893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4261CF63-A252-0928-0C61-9BD881D55FA3}"/>
              </a:ext>
            </a:extLst>
          </p:cNvPr>
          <p:cNvSpPr txBox="1"/>
          <p:nvPr/>
        </p:nvSpPr>
        <p:spPr>
          <a:xfrm>
            <a:off x="2898012" y="2135806"/>
            <a:ext cx="149352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400" b="1" dirty="0">
                <a:latin typeface="DM Sans Bold" panose="020B0604020202020204" charset="-18"/>
              </a:rPr>
              <a:t>Under-3 ECEC </a:t>
            </a:r>
            <a:r>
              <a:rPr lang="sk-SK" sz="4400" b="1" dirty="0" err="1">
                <a:latin typeface="DM Sans Bold" panose="020B0604020202020204" charset="-18"/>
              </a:rPr>
              <a:t>enrolment</a:t>
            </a:r>
            <a:r>
              <a:rPr lang="sk-SK" sz="4400" b="1" dirty="0">
                <a:latin typeface="DM Sans Bold" panose="020B0604020202020204" charset="-18"/>
              </a:rPr>
              <a:t>:</a:t>
            </a:r>
            <a:endParaRPr lang="sk-SK" sz="4400" dirty="0">
              <a:latin typeface="DM Sans Bold" panose="020B0604020202020204" charset="-18"/>
            </a:endParaRPr>
          </a:p>
          <a:p>
            <a:pPr lvl="1"/>
            <a:r>
              <a:rPr lang="sk-SK" sz="4400" dirty="0">
                <a:latin typeface="DM Sans Bold" panose="020B0604020202020204" charset="-18"/>
              </a:rPr>
              <a:t>Slovakia: </a:t>
            </a:r>
            <a:r>
              <a:rPr lang="sk-SK" sz="4400" b="1" dirty="0">
                <a:latin typeface="DM Sans Bold" panose="020B0604020202020204" charset="-18"/>
              </a:rPr>
              <a:t>5%</a:t>
            </a:r>
            <a:r>
              <a:rPr lang="sk-SK" sz="4400" dirty="0">
                <a:latin typeface="DM Sans Bold" panose="020B0604020202020204" charset="-18"/>
              </a:rPr>
              <a:t> (</a:t>
            </a:r>
            <a:r>
              <a:rPr lang="sk-SK" sz="4400" dirty="0" err="1">
                <a:latin typeface="DM Sans Bold" panose="020B0604020202020204" charset="-18"/>
              </a:rPr>
              <a:t>vs</a:t>
            </a:r>
            <a:r>
              <a:rPr lang="sk-SK" sz="4400" dirty="0">
                <a:latin typeface="DM Sans Bold" panose="020B0604020202020204" charset="-18"/>
              </a:rPr>
              <a:t>. 26% OECD </a:t>
            </a:r>
            <a:r>
              <a:rPr lang="sk-SK" sz="4400" dirty="0" err="1">
                <a:latin typeface="DM Sans Bold" panose="020B0604020202020204" charset="-18"/>
              </a:rPr>
              <a:t>avg</a:t>
            </a:r>
            <a:r>
              <a:rPr lang="sk-SK" sz="4400" dirty="0">
                <a:latin typeface="DM Sans Bold" panose="020B0604020202020204" charset="-18"/>
              </a:rPr>
              <a:t>.)</a:t>
            </a:r>
          </a:p>
          <a:p>
            <a:pPr lvl="1"/>
            <a:r>
              <a:rPr lang="sk-SK" sz="4400" dirty="0" err="1">
                <a:latin typeface="DM Sans Bold" panose="020B0604020202020204" charset="-18"/>
              </a:rPr>
              <a:t>Czechia</a:t>
            </a:r>
            <a:r>
              <a:rPr lang="sk-SK" sz="4400" dirty="0">
                <a:latin typeface="DM Sans Bold" panose="020B0604020202020204" charset="-18"/>
              </a:rPr>
              <a:t>: </a:t>
            </a:r>
            <a:r>
              <a:rPr lang="sk-SK" sz="4400" b="1" dirty="0">
                <a:latin typeface="DM Sans Bold" panose="020B0604020202020204" charset="-18"/>
              </a:rPr>
              <a:t>7%</a:t>
            </a:r>
            <a:r>
              <a:rPr lang="sk-SK" sz="4400" dirty="0">
                <a:latin typeface="DM Sans Bold" panose="020B0604020202020204" charset="-18"/>
              </a:rPr>
              <a:t>, </a:t>
            </a:r>
            <a:r>
              <a:rPr lang="sk-SK" sz="4400" dirty="0" err="1">
                <a:latin typeface="DM Sans Bold" panose="020B0604020202020204" charset="-18"/>
              </a:rPr>
              <a:t>far</a:t>
            </a:r>
            <a:r>
              <a:rPr lang="sk-SK" sz="4400" dirty="0">
                <a:latin typeface="DM Sans Bold" panose="020B0604020202020204" charset="-18"/>
              </a:rPr>
              <a:t> </a:t>
            </a:r>
            <a:r>
              <a:rPr lang="sk-SK" sz="4400" dirty="0" err="1">
                <a:latin typeface="DM Sans Bold" panose="020B0604020202020204" charset="-18"/>
              </a:rPr>
              <a:t>from</a:t>
            </a:r>
            <a:r>
              <a:rPr lang="sk-SK" sz="4400" dirty="0">
                <a:latin typeface="DM Sans Bold" panose="020B0604020202020204" charset="-18"/>
              </a:rPr>
              <a:t> 33% Barcelona </a:t>
            </a:r>
            <a:r>
              <a:rPr lang="sk-SK" sz="4400" dirty="0" err="1">
                <a:latin typeface="DM Sans Bold" panose="020B0604020202020204" charset="-18"/>
              </a:rPr>
              <a:t>target</a:t>
            </a:r>
            <a:endParaRPr lang="sk-SK" sz="4400" dirty="0">
              <a:latin typeface="DM Sans Bold" panose="020B0604020202020204" charset="-18"/>
            </a:endParaRPr>
          </a:p>
          <a:p>
            <a:pPr lvl="1"/>
            <a:endParaRPr lang="sk-SK" sz="4400" dirty="0">
              <a:latin typeface="DM Sans Bold" panose="020B0604020202020204" charset="-18"/>
            </a:endParaRPr>
          </a:p>
          <a:p>
            <a:r>
              <a:rPr lang="sk-SK" sz="4400" b="1" dirty="0" err="1">
                <a:latin typeface="DM Sans Bold" panose="020B0604020202020204" charset="-18"/>
              </a:rPr>
              <a:t>Age</a:t>
            </a:r>
            <a:r>
              <a:rPr lang="sk-SK" sz="4400" b="1" dirty="0">
                <a:latin typeface="DM Sans Bold" panose="020B0604020202020204" charset="-18"/>
              </a:rPr>
              <a:t> 3–5 </a:t>
            </a:r>
            <a:r>
              <a:rPr lang="sk-SK" sz="4400" b="1" dirty="0" err="1">
                <a:latin typeface="DM Sans Bold" panose="020B0604020202020204" charset="-18"/>
              </a:rPr>
              <a:t>enrolment</a:t>
            </a:r>
            <a:r>
              <a:rPr lang="sk-SK" sz="4400" b="1" dirty="0">
                <a:latin typeface="DM Sans Bold" panose="020B0604020202020204" charset="-18"/>
              </a:rPr>
              <a:t>:</a:t>
            </a:r>
            <a:endParaRPr lang="sk-SK" sz="4400" dirty="0">
              <a:latin typeface="DM Sans Bold" panose="020B0604020202020204" charset="-18"/>
            </a:endParaRPr>
          </a:p>
          <a:p>
            <a:pPr lvl="1"/>
            <a:r>
              <a:rPr lang="sk-SK" sz="4400" dirty="0">
                <a:latin typeface="DM Sans Bold" panose="020B0604020202020204" charset="-18"/>
              </a:rPr>
              <a:t>Slovakia: </a:t>
            </a:r>
            <a:r>
              <a:rPr lang="sk-SK" sz="4400" b="1" dirty="0">
                <a:latin typeface="DM Sans Bold" panose="020B0604020202020204" charset="-18"/>
              </a:rPr>
              <a:t>82.6%</a:t>
            </a:r>
            <a:endParaRPr lang="sk-SK" sz="4400" dirty="0">
              <a:latin typeface="DM Sans Bold" panose="020B0604020202020204" charset="-18"/>
            </a:endParaRPr>
          </a:p>
          <a:p>
            <a:pPr lvl="1"/>
            <a:r>
              <a:rPr lang="sk-SK" sz="4400" dirty="0" err="1">
                <a:latin typeface="DM Sans Bold" panose="020B0604020202020204" charset="-18"/>
              </a:rPr>
              <a:t>Czechia</a:t>
            </a:r>
            <a:r>
              <a:rPr lang="sk-SK" sz="4400" dirty="0">
                <a:latin typeface="DM Sans Bold" panose="020B0604020202020204" charset="-18"/>
              </a:rPr>
              <a:t>: </a:t>
            </a:r>
            <a:r>
              <a:rPr lang="sk-SK" sz="4400" b="1" dirty="0">
                <a:latin typeface="DM Sans Bold" panose="020B0604020202020204" charset="-18"/>
              </a:rPr>
              <a:t>81%</a:t>
            </a:r>
            <a:endParaRPr lang="sk-SK" sz="4400" dirty="0">
              <a:latin typeface="DM Sans Bold" panose="020B0604020202020204" charset="-18"/>
            </a:endParaRPr>
          </a:p>
          <a:p>
            <a:pPr lvl="1"/>
            <a:r>
              <a:rPr lang="sk-SK" sz="4400" dirty="0">
                <a:latin typeface="DM Sans Bold" panose="020B0604020202020204" charset="-18"/>
              </a:rPr>
              <a:t>Both </a:t>
            </a:r>
            <a:r>
              <a:rPr lang="sk-SK" sz="4400" dirty="0" err="1">
                <a:latin typeface="DM Sans Bold" panose="020B0604020202020204" charset="-18"/>
              </a:rPr>
              <a:t>fall</a:t>
            </a:r>
            <a:r>
              <a:rPr lang="sk-SK" sz="4400" dirty="0">
                <a:latin typeface="DM Sans Bold" panose="020B0604020202020204" charset="-18"/>
              </a:rPr>
              <a:t> </a:t>
            </a:r>
            <a:r>
              <a:rPr lang="sk-SK" sz="4400" dirty="0" err="1">
                <a:latin typeface="DM Sans Bold" panose="020B0604020202020204" charset="-18"/>
              </a:rPr>
              <a:t>short</a:t>
            </a:r>
            <a:r>
              <a:rPr lang="sk-SK" sz="4400" dirty="0">
                <a:latin typeface="DM Sans Bold" panose="020B0604020202020204" charset="-18"/>
              </a:rPr>
              <a:t> of 90% EU </a:t>
            </a:r>
            <a:r>
              <a:rPr lang="sk-SK" sz="4400" dirty="0" err="1">
                <a:latin typeface="DM Sans Bold" panose="020B0604020202020204" charset="-18"/>
              </a:rPr>
              <a:t>target</a:t>
            </a:r>
            <a:endParaRPr lang="sk-SK" sz="4400" dirty="0">
              <a:latin typeface="DM Sans Bold" panose="020B0604020202020204" charset="-18"/>
            </a:endParaRPr>
          </a:p>
          <a:p>
            <a:pPr lvl="1"/>
            <a:endParaRPr lang="sk-SK" sz="4400" dirty="0">
              <a:latin typeface="DM Sans Bold" panose="020B0604020202020204" charset="-18"/>
            </a:endParaRPr>
          </a:p>
          <a:p>
            <a:r>
              <a:rPr lang="sk-SK" sz="4400" dirty="0" err="1">
                <a:latin typeface="DM Sans Bold" panose="020B0604020202020204" charset="-18"/>
              </a:rPr>
              <a:t>Large</a:t>
            </a:r>
            <a:r>
              <a:rPr lang="sk-SK" sz="4400" dirty="0">
                <a:latin typeface="DM Sans Bold" panose="020B0604020202020204" charset="-18"/>
              </a:rPr>
              <a:t> </a:t>
            </a:r>
            <a:r>
              <a:rPr lang="sk-SK" sz="4400" b="1" dirty="0" err="1">
                <a:latin typeface="DM Sans Bold" panose="020B0604020202020204" charset="-18"/>
              </a:rPr>
              <a:t>regional</a:t>
            </a:r>
            <a:r>
              <a:rPr lang="sk-SK" sz="4400" b="1" dirty="0">
                <a:latin typeface="DM Sans Bold" panose="020B0604020202020204" charset="-18"/>
              </a:rPr>
              <a:t> </a:t>
            </a:r>
            <a:r>
              <a:rPr lang="sk-SK" sz="4400" b="1" dirty="0" err="1">
                <a:latin typeface="DM Sans Bold" panose="020B0604020202020204" charset="-18"/>
              </a:rPr>
              <a:t>disparities</a:t>
            </a:r>
            <a:r>
              <a:rPr lang="sk-SK" sz="4400" dirty="0">
                <a:latin typeface="DM Sans Bold" panose="020B0604020202020204" charset="-18"/>
              </a:rPr>
              <a:t> in Slovakia</a:t>
            </a:r>
          </a:p>
        </p:txBody>
      </p:sp>
    </p:spTree>
    <p:extLst>
      <p:ext uri="{BB962C8B-B14F-4D97-AF65-F5344CB8AC3E}">
        <p14:creationId xmlns:p14="http://schemas.microsoft.com/office/powerpoint/2010/main" val="3077485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E511FC-8149-3738-C1C2-5FB7070BC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>
            <a:extLst>
              <a:ext uri="{FF2B5EF4-FFF2-40B4-BE49-F238E27FC236}">
                <a16:creationId xmlns:a16="http://schemas.microsoft.com/office/drawing/2014/main" id="{B278BD75-1065-B7A9-D6F5-1E4EAFF00EA3}"/>
              </a:ext>
            </a:extLst>
          </p:cNvPr>
          <p:cNvSpPr/>
          <p:nvPr/>
        </p:nvSpPr>
        <p:spPr>
          <a:xfrm>
            <a:off x="3200400" y="-266700"/>
            <a:ext cx="12712390" cy="4878380"/>
          </a:xfrm>
          <a:custGeom>
            <a:avLst/>
            <a:gdLst/>
            <a:ahLst/>
            <a:cxnLst/>
            <a:rect l="l" t="t" r="r" b="b"/>
            <a:pathLst>
              <a:path w="12712390" h="4878380">
                <a:moveTo>
                  <a:pt x="0" y="0"/>
                </a:moveTo>
                <a:lnTo>
                  <a:pt x="12712390" y="0"/>
                </a:lnTo>
                <a:lnTo>
                  <a:pt x="12712390" y="4878380"/>
                </a:lnTo>
                <a:lnTo>
                  <a:pt x="0" y="487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59A1E4D-8316-9923-38D2-B8EC228CD9F9}"/>
              </a:ext>
            </a:extLst>
          </p:cNvPr>
          <p:cNvSpPr txBox="1"/>
          <p:nvPr/>
        </p:nvSpPr>
        <p:spPr>
          <a:xfrm>
            <a:off x="376132" y="153097"/>
            <a:ext cx="17911868" cy="1309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39"/>
              </a:lnSpc>
              <a:spcBef>
                <a:spcPct val="0"/>
              </a:spcBef>
            </a:pP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Working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conditions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and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precarity</a:t>
            </a:r>
            <a:endParaRPr lang="en-US" sz="6600" b="1" dirty="0">
              <a:solidFill>
                <a:srgbClr val="943235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91F2E77-B91F-6354-C70B-C1D67402AF53}"/>
              </a:ext>
            </a:extLst>
          </p:cNvPr>
          <p:cNvSpPr txBox="1"/>
          <p:nvPr/>
        </p:nvSpPr>
        <p:spPr>
          <a:xfrm>
            <a:off x="-217193" y="2286920"/>
            <a:ext cx="7151393" cy="1014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sk-SK" sz="5893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         </a:t>
            </a:r>
            <a:endParaRPr lang="en-US" sz="5893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743A5479-2B97-7653-34BC-69DDC2EA0224}"/>
              </a:ext>
            </a:extLst>
          </p:cNvPr>
          <p:cNvSpPr txBox="1"/>
          <p:nvPr/>
        </p:nvSpPr>
        <p:spPr>
          <a:xfrm>
            <a:off x="1981200" y="2019300"/>
            <a:ext cx="16002000" cy="7909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DM Sans Bold" panose="020B0604020202020204" charset="-18"/>
              </a:rPr>
              <a:t>Slovakia</a:t>
            </a:r>
            <a:r>
              <a:rPr lang="en-US" sz="2800" dirty="0">
                <a:latin typeface="DM Sans Bold" panose="020B0604020202020204" charset="-18"/>
              </a:rPr>
              <a:t>: </a:t>
            </a:r>
            <a:endParaRPr lang="sk-SK" sz="2800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DM Sans Bold" panose="020B0604020202020204" charset="-18"/>
              </a:rPr>
              <a:t>Precarious employment in care/education rose from 0.5% (2010) to 1.4% (2019).</a:t>
            </a:r>
            <a:endParaRPr lang="sk-SK" sz="2800" dirty="0">
              <a:latin typeface="DM Sans Bold" panose="020B0604020202020204" charset="-18"/>
            </a:endParaRPr>
          </a:p>
          <a:p>
            <a:pPr algn="just"/>
            <a:endParaRPr lang="sk-SK" sz="2800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DM Sans Bold" panose="020B0604020202020204" charset="-18"/>
              </a:rPr>
              <a:t>Many workers on temporary agency contracts—low-paid, unstable</a:t>
            </a:r>
            <a:r>
              <a:rPr lang="sk-SK" sz="2800" dirty="0">
                <a:latin typeface="DM Sans Bold" panose="020B0604020202020204" charset="-18"/>
              </a:rPr>
              <a:t>.</a:t>
            </a:r>
          </a:p>
          <a:p>
            <a:pPr algn="just"/>
            <a:r>
              <a:rPr lang="en-US" sz="2800" dirty="0">
                <a:latin typeface="DM Sans Bold" panose="020B0604020202020204" charset="-18"/>
              </a:rPr>
              <a:t>Informal and domestic LTC workers excluded from collective agreements.</a:t>
            </a:r>
            <a:endParaRPr lang="sk-SK" sz="2800" dirty="0">
              <a:latin typeface="DM Sans Bold" panose="020B0604020202020204" charset="-18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 err="1">
                <a:latin typeface="DM Sans Bold" panose="020B0604020202020204" charset="-18"/>
              </a:rPr>
              <a:t>Low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incomes</a:t>
            </a:r>
            <a:r>
              <a:rPr lang="sk-SK" altLang="sk-SK" sz="2800" dirty="0">
                <a:latin typeface="DM Sans Bold" panose="020B0604020202020204" charset="-18"/>
              </a:rPr>
              <a:t>, </a:t>
            </a:r>
            <a:r>
              <a:rPr lang="sk-SK" altLang="sk-SK" sz="2800" dirty="0" err="1">
                <a:latin typeface="DM Sans Bold" panose="020B0604020202020204" charset="-18"/>
              </a:rPr>
              <a:t>staff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shortages</a:t>
            </a:r>
            <a:r>
              <a:rPr lang="sk-SK" altLang="sk-SK" sz="2800" dirty="0">
                <a:latin typeface="DM Sans Bold" panose="020B0604020202020204" charset="-18"/>
              </a:rPr>
              <a:t>, and </a:t>
            </a:r>
            <a:r>
              <a:rPr lang="sk-SK" altLang="sk-SK" sz="2800" dirty="0" err="1">
                <a:latin typeface="DM Sans Bold" panose="020B0604020202020204" charset="-18"/>
              </a:rPr>
              <a:t>health</a:t>
            </a:r>
            <a:r>
              <a:rPr lang="sk-SK" altLang="sk-SK" sz="2800" dirty="0">
                <a:latin typeface="DM Sans Bold" panose="020B0604020202020204" charset="-18"/>
              </a:rPr>
              <a:t>/</a:t>
            </a:r>
            <a:r>
              <a:rPr lang="sk-SK" altLang="sk-SK" sz="2800" dirty="0" err="1">
                <a:latin typeface="DM Sans Bold" panose="020B0604020202020204" charset="-18"/>
              </a:rPr>
              <a:t>safety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issues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common</a:t>
            </a:r>
            <a:r>
              <a:rPr lang="sk-SK" altLang="sk-SK" sz="2800" dirty="0">
                <a:latin typeface="DM Sans Bold" panose="020B0604020202020204" charset="-18"/>
              </a:rPr>
              <a:t> in LTC.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2800" dirty="0">
                <a:latin typeface="DM Sans Bold" panose="020B0604020202020204" charset="-18"/>
              </a:rPr>
              <a:t>ECEC </a:t>
            </a:r>
            <a:r>
              <a:rPr lang="sk-SK" altLang="sk-SK" sz="2800" dirty="0" err="1">
                <a:latin typeface="DM Sans Bold" panose="020B0604020202020204" charset="-18"/>
              </a:rPr>
              <a:t>teachers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face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long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hours</a:t>
            </a:r>
            <a:r>
              <a:rPr lang="sk-SK" altLang="sk-SK" sz="2800" dirty="0">
                <a:latin typeface="DM Sans Bold" panose="020B0604020202020204" charset="-18"/>
              </a:rPr>
              <a:t>, </a:t>
            </a:r>
            <a:r>
              <a:rPr lang="sk-SK" altLang="sk-SK" sz="2800" dirty="0" err="1">
                <a:latin typeface="DM Sans Bold" panose="020B0604020202020204" charset="-18"/>
              </a:rPr>
              <a:t>limited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breaks</a:t>
            </a:r>
            <a:r>
              <a:rPr lang="sk-SK" altLang="sk-SK" sz="2800" dirty="0">
                <a:latin typeface="DM Sans Bold" panose="020B0604020202020204" charset="-18"/>
              </a:rPr>
              <a:t>, and </a:t>
            </a:r>
            <a:r>
              <a:rPr lang="sk-SK" altLang="sk-SK" sz="2800" dirty="0" err="1">
                <a:latin typeface="DM Sans Bold" panose="020B0604020202020204" charset="-18"/>
              </a:rPr>
              <a:t>labour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law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violations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</a:p>
          <a:p>
            <a:pPr algn="just"/>
            <a:endParaRPr lang="sk-SK" sz="2800" b="1" dirty="0">
              <a:latin typeface="DM Sans Bold" panose="020B0604020202020204" charset="-18"/>
            </a:endParaRPr>
          </a:p>
          <a:p>
            <a:pPr algn="just"/>
            <a:r>
              <a:rPr lang="en-US" sz="2800" b="1" dirty="0">
                <a:latin typeface="DM Sans Bold" panose="020B0604020202020204" charset="-18"/>
              </a:rPr>
              <a:t>Czechia</a:t>
            </a:r>
            <a:r>
              <a:rPr lang="en-US" sz="2800" dirty="0">
                <a:latin typeface="DM Sans Bold" panose="020B0604020202020204" charset="-18"/>
              </a:rPr>
              <a:t>: </a:t>
            </a:r>
            <a:endParaRPr lang="sk-SK" sz="2800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DM Sans Bold" panose="020B0604020202020204" charset="-18"/>
              </a:rPr>
              <a:t>Lower precariousness; most care workers have full-time contracts.</a:t>
            </a:r>
            <a:endParaRPr lang="sk-SK" sz="2800" dirty="0">
              <a:latin typeface="DM Sans Bold" panose="020B0604020202020204" charset="-18"/>
            </a:endParaRPr>
          </a:p>
          <a:p>
            <a:pPr algn="just"/>
            <a:r>
              <a:rPr lang="en-US" sz="2800" dirty="0">
                <a:latin typeface="DM Sans Bold" panose="020B0604020202020204" charset="-18"/>
              </a:rPr>
              <a:t>However, bogus self-employment and unregistered providers are growing, especially in home care.</a:t>
            </a:r>
            <a:endParaRPr lang="sk-SK" sz="2800" dirty="0">
              <a:latin typeface="DM Sans Bold" panose="020B0604020202020204" charset="-18"/>
            </a:endParaRPr>
          </a:p>
          <a:p>
            <a:pPr algn="just"/>
            <a:endParaRPr lang="sk-SK" sz="2800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k-SK" altLang="sk-SK" sz="2800" dirty="0" err="1">
                <a:latin typeface="DM Sans Bold" panose="020B0604020202020204" charset="-18"/>
              </a:rPr>
              <a:t>Private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care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homes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cut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costs</a:t>
            </a:r>
            <a:r>
              <a:rPr lang="sk-SK" altLang="sk-SK" sz="2800" dirty="0">
                <a:latin typeface="DM Sans Bold" panose="020B0604020202020204" charset="-18"/>
              </a:rPr>
              <a:t>, </a:t>
            </a:r>
            <a:r>
              <a:rPr lang="sk-SK" altLang="sk-SK" sz="2800" dirty="0" err="1">
                <a:latin typeface="DM Sans Bold" panose="020B0604020202020204" charset="-18"/>
              </a:rPr>
              <a:t>raising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client</a:t>
            </a:r>
            <a:r>
              <a:rPr lang="sk-SK" altLang="sk-SK" sz="2800" dirty="0">
                <a:latin typeface="DM Sans Bold" panose="020B0604020202020204" charset="-18"/>
              </a:rPr>
              <a:t>-to-</a:t>
            </a:r>
            <a:r>
              <a:rPr lang="sk-SK" altLang="sk-SK" sz="2800" dirty="0" err="1">
                <a:latin typeface="DM Sans Bold" panose="020B0604020202020204" charset="-18"/>
              </a:rPr>
              <a:t>staff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ratios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</a:p>
          <a:p>
            <a:pPr algn="just"/>
            <a:endParaRPr lang="sk-SK" alt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>
                <a:latin typeface="DM Sans Bold" panose="020B0604020202020204" charset="-18"/>
              </a:rPr>
              <a:t>Home </a:t>
            </a:r>
            <a:r>
              <a:rPr lang="sk-SK" altLang="sk-SK" sz="2800" dirty="0" err="1">
                <a:latin typeface="DM Sans Bold" panose="020B0604020202020204" charset="-18"/>
              </a:rPr>
              <a:t>care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staff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face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long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hours</a:t>
            </a:r>
            <a:r>
              <a:rPr lang="sk-SK" altLang="sk-SK" sz="2800" dirty="0">
                <a:latin typeface="DM Sans Bold" panose="020B0604020202020204" charset="-18"/>
              </a:rPr>
              <a:t>, </a:t>
            </a:r>
            <a:r>
              <a:rPr lang="sk-SK" altLang="sk-SK" sz="2800" dirty="0" err="1">
                <a:latin typeface="DM Sans Bold" panose="020B0604020202020204" charset="-18"/>
              </a:rPr>
              <a:t>unsafe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conditions</a:t>
            </a:r>
            <a:r>
              <a:rPr lang="sk-SK" altLang="sk-SK" sz="2800" dirty="0">
                <a:latin typeface="DM Sans Bold" panose="020B0604020202020204" charset="-18"/>
              </a:rPr>
              <a:t>, and </a:t>
            </a:r>
            <a:r>
              <a:rPr lang="sk-SK" altLang="sk-SK" sz="2800" dirty="0" err="1">
                <a:latin typeface="DM Sans Bold" panose="020B0604020202020204" charset="-18"/>
              </a:rPr>
              <a:t>emotional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stress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  <a:endParaRPr lang="sk-SK" sz="2800" dirty="0">
              <a:latin typeface="DM Sans Bold" panose="020B0604020202020204" charset="-18"/>
            </a:endParaRPr>
          </a:p>
          <a:p>
            <a:pPr algn="just"/>
            <a:endParaRPr lang="en-US" sz="3200" dirty="0">
              <a:latin typeface="DM Sans Bold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08415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D6CA5C-37ED-ADC4-D5FC-1B7145265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>
            <a:extLst>
              <a:ext uri="{FF2B5EF4-FFF2-40B4-BE49-F238E27FC236}">
                <a16:creationId xmlns:a16="http://schemas.microsoft.com/office/drawing/2014/main" id="{C4EB6D08-AC20-94AA-81E4-CC48D22C41F7}"/>
              </a:ext>
            </a:extLst>
          </p:cNvPr>
          <p:cNvSpPr/>
          <p:nvPr/>
        </p:nvSpPr>
        <p:spPr>
          <a:xfrm>
            <a:off x="3200400" y="-266700"/>
            <a:ext cx="12712390" cy="4878380"/>
          </a:xfrm>
          <a:custGeom>
            <a:avLst/>
            <a:gdLst/>
            <a:ahLst/>
            <a:cxnLst/>
            <a:rect l="l" t="t" r="r" b="b"/>
            <a:pathLst>
              <a:path w="12712390" h="4878380">
                <a:moveTo>
                  <a:pt x="0" y="0"/>
                </a:moveTo>
                <a:lnTo>
                  <a:pt x="12712390" y="0"/>
                </a:lnTo>
                <a:lnTo>
                  <a:pt x="12712390" y="4878380"/>
                </a:lnTo>
                <a:lnTo>
                  <a:pt x="0" y="487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DC11BF8-A9A7-D7D1-13DA-3CEDCD8B8A16}"/>
              </a:ext>
            </a:extLst>
          </p:cNvPr>
          <p:cNvSpPr txBox="1"/>
          <p:nvPr/>
        </p:nvSpPr>
        <p:spPr>
          <a:xfrm>
            <a:off x="376132" y="153097"/>
            <a:ext cx="17911868" cy="1309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39"/>
              </a:lnSpc>
              <a:spcBef>
                <a:spcPct val="0"/>
              </a:spcBef>
            </a:pP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Social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dialogue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structures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: Slovakia</a:t>
            </a:r>
            <a:endParaRPr lang="en-US" sz="6600" b="1" dirty="0">
              <a:solidFill>
                <a:srgbClr val="943235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9171C06-E7B9-41B2-B590-9D2E885574B5}"/>
              </a:ext>
            </a:extLst>
          </p:cNvPr>
          <p:cNvSpPr txBox="1"/>
          <p:nvPr/>
        </p:nvSpPr>
        <p:spPr>
          <a:xfrm>
            <a:off x="-217193" y="2286920"/>
            <a:ext cx="7151393" cy="1014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sk-SK" sz="5893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         </a:t>
            </a:r>
            <a:endParaRPr lang="en-US" sz="5893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5CC2AB8A-540A-9A7A-42C2-CCAD56571EEF}"/>
              </a:ext>
            </a:extLst>
          </p:cNvPr>
          <p:cNvSpPr txBox="1"/>
          <p:nvPr/>
        </p:nvSpPr>
        <p:spPr>
          <a:xfrm>
            <a:off x="1981200" y="2019300"/>
            <a:ext cx="16002000" cy="8463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k-SK" sz="2800" b="1" dirty="0" err="1">
                <a:latin typeface="DM Sans Bold" panose="020B0604020202020204" charset="-18"/>
              </a:rPr>
              <a:t>Trade</a:t>
            </a:r>
            <a:r>
              <a:rPr lang="sk-SK" sz="2800" b="1" dirty="0">
                <a:latin typeface="DM Sans Bold" panose="020B0604020202020204" charset="-18"/>
              </a:rPr>
              <a:t> </a:t>
            </a:r>
            <a:r>
              <a:rPr lang="sk-SK" sz="2800" b="1" dirty="0" err="1">
                <a:latin typeface="DM Sans Bold" panose="020B0604020202020204" charset="-18"/>
              </a:rPr>
              <a:t>Union</a:t>
            </a:r>
            <a:r>
              <a:rPr lang="sk-SK" sz="2800" b="1" dirty="0">
                <a:latin typeface="DM Sans Bold" panose="020B0604020202020204" charset="-18"/>
              </a:rPr>
              <a:t> </a:t>
            </a:r>
            <a:r>
              <a:rPr lang="sk-SK" sz="2800" b="1" dirty="0" err="1">
                <a:latin typeface="DM Sans Bold" panose="020B0604020202020204" charset="-18"/>
              </a:rPr>
              <a:t>Representation</a:t>
            </a:r>
            <a:r>
              <a:rPr lang="sk-SK" sz="2800" b="1" dirty="0">
                <a:latin typeface="DM Sans Bold" panose="020B0604020202020204" charset="-18"/>
              </a:rPr>
              <a:t> in </a:t>
            </a:r>
            <a:r>
              <a:rPr lang="sk-SK" sz="2800" b="1" dirty="0" err="1">
                <a:latin typeface="DM Sans Bold" panose="020B0604020202020204" charset="-18"/>
              </a:rPr>
              <a:t>Childcare</a:t>
            </a:r>
            <a:r>
              <a:rPr lang="sk-SK" sz="2800" b="1" dirty="0">
                <a:latin typeface="DM Sans Bold" panose="020B0604020202020204" charset="-18"/>
              </a:rPr>
              <a:t>:</a:t>
            </a:r>
          </a:p>
          <a:p>
            <a:pPr algn="just"/>
            <a:endParaRPr lang="sk-SK" sz="2800" dirty="0">
              <a:latin typeface="DM Sans Bold" panose="020B0604020202020204" charset="-18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sk-SK" sz="2800" dirty="0">
                <a:latin typeface="DM Sans Bold" panose="020B0604020202020204" charset="-18"/>
              </a:rPr>
              <a:t>No </a:t>
            </a:r>
            <a:r>
              <a:rPr lang="sk-SK" sz="2800" dirty="0" err="1">
                <a:latin typeface="DM Sans Bold" panose="020B0604020202020204" charset="-18"/>
              </a:rPr>
              <a:t>union</a:t>
            </a:r>
            <a:r>
              <a:rPr lang="sk-SK" sz="2800" dirty="0">
                <a:latin typeface="DM Sans Bold" panose="020B0604020202020204" charset="-18"/>
              </a:rPr>
              <a:t> </a:t>
            </a:r>
            <a:r>
              <a:rPr lang="sk-SK" sz="2800" dirty="0" err="1">
                <a:latin typeface="DM Sans Bold" panose="020B0604020202020204" charset="-18"/>
              </a:rPr>
              <a:t>exclusively</a:t>
            </a:r>
            <a:r>
              <a:rPr lang="sk-SK" sz="2800" dirty="0">
                <a:latin typeface="DM Sans Bold" panose="020B0604020202020204" charset="-18"/>
              </a:rPr>
              <a:t> </a:t>
            </a:r>
            <a:r>
              <a:rPr lang="sk-SK" sz="2800" dirty="0" err="1">
                <a:latin typeface="DM Sans Bold" panose="020B0604020202020204" charset="-18"/>
              </a:rPr>
              <a:t>for</a:t>
            </a:r>
            <a:r>
              <a:rPr lang="sk-SK" sz="2800" dirty="0">
                <a:latin typeface="DM Sans Bold" panose="020B0604020202020204" charset="-18"/>
              </a:rPr>
              <a:t> pre-</a:t>
            </a:r>
            <a:r>
              <a:rPr lang="sk-SK" sz="2800" dirty="0" err="1">
                <a:latin typeface="DM Sans Bold" panose="020B0604020202020204" charset="-18"/>
              </a:rPr>
              <a:t>primary</a:t>
            </a:r>
            <a:r>
              <a:rPr lang="sk-SK" sz="2800" dirty="0">
                <a:latin typeface="DM Sans Bold" panose="020B0604020202020204" charset="-18"/>
              </a:rPr>
              <a:t> </a:t>
            </a:r>
            <a:r>
              <a:rPr lang="sk-SK" sz="2800" dirty="0" err="1">
                <a:latin typeface="DM Sans Bold" panose="020B0604020202020204" charset="-18"/>
              </a:rPr>
              <a:t>childcare</a:t>
            </a:r>
            <a:r>
              <a:rPr lang="sk-SK" sz="2800" dirty="0">
                <a:latin typeface="DM Sans Bold" panose="020B0604020202020204" charset="-18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sk-SK" sz="2800" dirty="0" err="1">
                <a:latin typeface="DM Sans Bold" panose="020B0604020202020204" charset="-18"/>
              </a:rPr>
              <a:t>Employees</a:t>
            </a:r>
            <a:r>
              <a:rPr lang="sk-SK" sz="2800" dirty="0">
                <a:latin typeface="DM Sans Bold" panose="020B0604020202020204" charset="-18"/>
              </a:rPr>
              <a:t> </a:t>
            </a:r>
            <a:r>
              <a:rPr lang="sk-SK" sz="2800" dirty="0" err="1">
                <a:latin typeface="DM Sans Bold" panose="020B0604020202020204" charset="-18"/>
              </a:rPr>
              <a:t>covered</a:t>
            </a:r>
            <a:r>
              <a:rPr lang="sk-SK" sz="2800" dirty="0">
                <a:latin typeface="DM Sans Bold" panose="020B0604020202020204" charset="-18"/>
              </a:rPr>
              <a:t> </a:t>
            </a:r>
            <a:r>
              <a:rPr lang="sk-SK" sz="2800" dirty="0" err="1">
                <a:latin typeface="DM Sans Bold" panose="020B0604020202020204" charset="-18"/>
              </a:rPr>
              <a:t>under</a:t>
            </a:r>
            <a:r>
              <a:rPr lang="sk-SK" sz="2800" dirty="0">
                <a:latin typeface="DM Sans Bold" panose="020B0604020202020204" charset="-18"/>
              </a:rPr>
              <a:t> </a:t>
            </a:r>
            <a:r>
              <a:rPr lang="sk-SK" sz="2800" dirty="0" err="1">
                <a:latin typeface="DM Sans Bold" panose="020B0604020202020204" charset="-18"/>
              </a:rPr>
              <a:t>broader</a:t>
            </a:r>
            <a:r>
              <a:rPr lang="sk-SK" sz="2800" dirty="0">
                <a:latin typeface="DM Sans Bold" panose="020B0604020202020204" charset="-18"/>
              </a:rPr>
              <a:t> </a:t>
            </a:r>
            <a:r>
              <a:rPr lang="sk-SK" sz="2800" dirty="0" err="1">
                <a:latin typeface="DM Sans Bold" panose="020B0604020202020204" charset="-18"/>
              </a:rPr>
              <a:t>education</a:t>
            </a:r>
            <a:r>
              <a:rPr lang="sk-SK" sz="2800" dirty="0">
                <a:latin typeface="DM Sans Bold" panose="020B0604020202020204" charset="-18"/>
              </a:rPr>
              <a:t> or </a:t>
            </a:r>
            <a:r>
              <a:rPr lang="sk-SK" sz="2800" dirty="0" err="1">
                <a:latin typeface="DM Sans Bold" panose="020B0604020202020204" charset="-18"/>
              </a:rPr>
              <a:t>social</a:t>
            </a:r>
            <a:r>
              <a:rPr lang="sk-SK" sz="2800" dirty="0">
                <a:latin typeface="DM Sans Bold" panose="020B0604020202020204" charset="-18"/>
              </a:rPr>
              <a:t> </a:t>
            </a:r>
            <a:r>
              <a:rPr lang="sk-SK" sz="2800" dirty="0" err="1">
                <a:latin typeface="DM Sans Bold" panose="020B0604020202020204" charset="-18"/>
              </a:rPr>
              <a:t>services</a:t>
            </a:r>
            <a:r>
              <a:rPr lang="sk-SK" sz="2800" dirty="0">
                <a:latin typeface="DM Sans Bold" panose="020B0604020202020204" charset="-18"/>
              </a:rPr>
              <a:t> </a:t>
            </a:r>
            <a:r>
              <a:rPr lang="sk-SK" sz="2800" dirty="0" err="1">
                <a:latin typeface="DM Sans Bold" panose="020B0604020202020204" charset="-18"/>
              </a:rPr>
              <a:t>categories</a:t>
            </a:r>
            <a:r>
              <a:rPr lang="sk-SK" sz="2800" dirty="0">
                <a:latin typeface="DM Sans Bold" panose="020B0604020202020204" charset="-18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sk-SK" sz="2800" dirty="0" err="1">
                <a:latin typeface="DM Sans Bold" panose="020B0604020202020204" charset="-18"/>
              </a:rPr>
              <a:t>OZPŠaV</a:t>
            </a:r>
            <a:r>
              <a:rPr lang="sk-SK" sz="2800" dirty="0">
                <a:latin typeface="DM Sans Bold" panose="020B0604020202020204" charset="-18"/>
              </a:rPr>
              <a:t> (</a:t>
            </a:r>
            <a:r>
              <a:rPr lang="sk-SK" sz="2800" dirty="0" err="1">
                <a:latin typeface="DM Sans Bold" panose="020B0604020202020204" charset="-18"/>
              </a:rPr>
              <a:t>main</a:t>
            </a:r>
            <a:r>
              <a:rPr lang="sk-SK" sz="2800" dirty="0">
                <a:latin typeface="DM Sans Bold" panose="020B0604020202020204" charset="-18"/>
              </a:rPr>
              <a:t> </a:t>
            </a:r>
            <a:r>
              <a:rPr lang="sk-SK" sz="2800" dirty="0" err="1">
                <a:latin typeface="DM Sans Bold" panose="020B0604020202020204" charset="-18"/>
              </a:rPr>
              <a:t>education</a:t>
            </a:r>
            <a:r>
              <a:rPr lang="sk-SK" sz="2800" dirty="0">
                <a:latin typeface="DM Sans Bold" panose="020B0604020202020204" charset="-18"/>
              </a:rPr>
              <a:t> </a:t>
            </a:r>
            <a:r>
              <a:rPr lang="sk-SK" sz="2800" dirty="0" err="1">
                <a:latin typeface="DM Sans Bold" panose="020B0604020202020204" charset="-18"/>
              </a:rPr>
              <a:t>union</a:t>
            </a:r>
            <a:r>
              <a:rPr lang="sk-SK" sz="2800" dirty="0">
                <a:latin typeface="DM Sans Bold" panose="020B0604020202020204" charset="-18"/>
              </a:rPr>
              <a:t>) </a:t>
            </a:r>
            <a:r>
              <a:rPr lang="sk-SK" sz="2800" dirty="0" err="1">
                <a:latin typeface="DM Sans Bold" panose="020B0604020202020204" charset="-18"/>
              </a:rPr>
              <a:t>addresses</a:t>
            </a:r>
            <a:r>
              <a:rPr lang="sk-SK" sz="2800" dirty="0">
                <a:latin typeface="DM Sans Bold" panose="020B0604020202020204" charset="-18"/>
              </a:rPr>
              <a:t> pre-</a:t>
            </a:r>
            <a:r>
              <a:rPr lang="sk-SK" sz="2800" dirty="0" err="1">
                <a:latin typeface="DM Sans Bold" panose="020B0604020202020204" charset="-18"/>
              </a:rPr>
              <a:t>primary</a:t>
            </a:r>
            <a:r>
              <a:rPr lang="sk-SK" sz="2800" dirty="0">
                <a:latin typeface="DM Sans Bold" panose="020B0604020202020204" charset="-18"/>
              </a:rPr>
              <a:t> </a:t>
            </a:r>
            <a:r>
              <a:rPr lang="sk-SK" sz="2800" dirty="0" err="1">
                <a:latin typeface="DM Sans Bold" panose="020B0604020202020204" charset="-18"/>
              </a:rPr>
              <a:t>issues</a:t>
            </a:r>
            <a:r>
              <a:rPr lang="sk-SK" sz="2800" dirty="0">
                <a:latin typeface="DM Sans Bold" panose="020B0604020202020204" charset="-18"/>
              </a:rPr>
              <a:t> in a </a:t>
            </a:r>
            <a:r>
              <a:rPr lang="sk-SK" sz="2800" dirty="0" err="1">
                <a:latin typeface="DM Sans Bold" panose="020B0604020202020204" charset="-18"/>
              </a:rPr>
              <a:t>sub-section</a:t>
            </a:r>
            <a:r>
              <a:rPr lang="sk-SK" sz="2800" dirty="0">
                <a:latin typeface="DM Sans Bold" panose="020B0604020202020204" charset="-18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sk-SK" sz="2800" dirty="0">
                <a:latin typeface="DM Sans Bold" panose="020B0604020202020204" charset="-18"/>
              </a:rPr>
              <a:t>NKOS </a:t>
            </a:r>
            <a:r>
              <a:rPr lang="sk-SK" sz="2800" dirty="0" err="1">
                <a:latin typeface="DM Sans Bold" panose="020B0604020202020204" charset="-18"/>
              </a:rPr>
              <a:t>represents</a:t>
            </a:r>
            <a:r>
              <a:rPr lang="sk-SK" sz="2800" dirty="0">
                <a:latin typeface="DM Sans Bold" panose="020B0604020202020204" charset="-18"/>
              </a:rPr>
              <a:t> </a:t>
            </a:r>
            <a:r>
              <a:rPr lang="sk-SK" sz="2800" dirty="0" err="1">
                <a:latin typeface="DM Sans Bold" panose="020B0604020202020204" charset="-18"/>
              </a:rPr>
              <a:t>some</a:t>
            </a:r>
            <a:r>
              <a:rPr lang="sk-SK" sz="2800" dirty="0">
                <a:latin typeface="DM Sans Bold" panose="020B0604020202020204" charset="-18"/>
              </a:rPr>
              <a:t> </a:t>
            </a:r>
            <a:r>
              <a:rPr lang="sk-SK" sz="2800" dirty="0" err="1">
                <a:latin typeface="DM Sans Bold" panose="020B0604020202020204" charset="-18"/>
              </a:rPr>
              <a:t>staff</a:t>
            </a:r>
            <a:r>
              <a:rPr lang="sk-SK" sz="2800" dirty="0">
                <a:latin typeface="DM Sans Bold" panose="020B0604020202020204" charset="-18"/>
              </a:rPr>
              <a:t> in </a:t>
            </a:r>
            <a:r>
              <a:rPr lang="sk-SK" sz="2800" dirty="0" err="1">
                <a:latin typeface="DM Sans Bold" panose="020B0604020202020204" charset="-18"/>
              </a:rPr>
              <a:t>church</a:t>
            </a:r>
            <a:r>
              <a:rPr lang="sk-SK" sz="2800" dirty="0">
                <a:latin typeface="DM Sans Bold" panose="020B0604020202020204" charset="-18"/>
              </a:rPr>
              <a:t>-run </a:t>
            </a:r>
            <a:r>
              <a:rPr lang="sk-SK" sz="2800" dirty="0" err="1">
                <a:latin typeface="DM Sans Bold" panose="020B0604020202020204" charset="-18"/>
              </a:rPr>
              <a:t>kindergartens</a:t>
            </a:r>
            <a:r>
              <a:rPr lang="sk-SK" sz="2800" dirty="0">
                <a:latin typeface="DM Sans Bold" panose="020B0604020202020204" charset="-18"/>
              </a:rPr>
              <a:t>.</a:t>
            </a:r>
          </a:p>
          <a:p>
            <a:pPr algn="just"/>
            <a:endParaRPr lang="sk-SK" sz="3200" dirty="0">
              <a:latin typeface="DM Sans Bold" panose="020B0604020202020204" charset="-18"/>
            </a:endParaRPr>
          </a:p>
          <a:p>
            <a:pPr algn="just"/>
            <a:r>
              <a:rPr lang="sk-SK" sz="2800" b="1" dirty="0">
                <a:latin typeface="DM Sans Bold" panose="020B0604020202020204" charset="-18"/>
              </a:rPr>
              <a:t>T</a:t>
            </a:r>
            <a:r>
              <a:rPr lang="en-US" sz="2800" b="1" dirty="0" err="1">
                <a:latin typeface="DM Sans Bold" panose="020B0604020202020204" charset="-18"/>
              </a:rPr>
              <a:t>rade</a:t>
            </a:r>
            <a:r>
              <a:rPr lang="en-US" sz="2800" b="1" dirty="0">
                <a:latin typeface="DM Sans Bold" panose="020B0604020202020204" charset="-18"/>
              </a:rPr>
              <a:t> Union Representation in Long-Term Care (LTC)</a:t>
            </a:r>
            <a:r>
              <a:rPr lang="sk-SK" sz="2800" b="1" dirty="0">
                <a:latin typeface="DM Sans Bold" panose="020B0604020202020204" charset="-18"/>
              </a:rPr>
              <a:t>:</a:t>
            </a:r>
            <a:endParaRPr lang="en-US" sz="2800" dirty="0">
              <a:latin typeface="DM Sans Bold" panose="020B0604020202020204" charset="-1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DM Sans Bold" panose="020B0604020202020204" charset="-18"/>
              </a:rPr>
              <a:t>SOZZaSS</a:t>
            </a:r>
            <a:r>
              <a:rPr lang="en-US" sz="2800" dirty="0">
                <a:latin typeface="DM Sans Bold" panose="020B0604020202020204" charset="-18"/>
              </a:rPr>
              <a:t> represents health and social care workers.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DM Sans Bold" panose="020B0604020202020204" charset="-18"/>
              </a:rPr>
              <a:t>Active in both multi- and single-employer bargaining.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DM Sans Bold" panose="020B0604020202020204" charset="-18"/>
              </a:rPr>
              <a:t>Participates in national tripartite dialogue via KOZ SR.</a:t>
            </a:r>
          </a:p>
          <a:p>
            <a:pPr algn="just"/>
            <a:endParaRPr lang="sk-SK" sz="3200" dirty="0">
              <a:latin typeface="DM Sans Bold" panose="020B0604020202020204" charset="-18"/>
            </a:endParaRPr>
          </a:p>
          <a:p>
            <a:pPr algn="just"/>
            <a:r>
              <a:rPr lang="en-US" sz="2400" b="1" dirty="0">
                <a:latin typeface="DM Sans Bold" panose="020B0604020202020204" charset="-18"/>
              </a:rPr>
              <a:t>Employer Representation</a:t>
            </a:r>
            <a:r>
              <a:rPr lang="sk-SK" sz="2400" b="1" dirty="0">
                <a:latin typeface="DM Sans Bold" panose="020B0604020202020204" charset="-18"/>
              </a:rPr>
              <a:t>:</a:t>
            </a:r>
          </a:p>
          <a:p>
            <a:pPr algn="just"/>
            <a:endParaRPr lang="en-US" sz="2400" dirty="0">
              <a:latin typeface="DM Sans Bold" panose="020B0604020202020204" charset="-1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DM Sans Bold" panose="020B0604020202020204" charset="-18"/>
              </a:rPr>
              <a:t>ZMOS represents municipalities in ECEC, SAC, and LTC.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DM Sans Bold" panose="020B0604020202020204" charset="-18"/>
              </a:rPr>
              <a:t>APSS represents 850+ social service facilities, now including many public-municipal providers.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DM Sans Bold" panose="020B0604020202020204" charset="-18"/>
              </a:rPr>
              <a:t>APSS promotes funding and legislative reform; active nationally and internationally.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DM Sans Bold" panose="020B0604020202020204" charset="-18"/>
              </a:rPr>
              <a:t>APZ (Association of Industrial Unions) participates in national tripartite dialogue and public sector bargaining.</a:t>
            </a:r>
          </a:p>
          <a:p>
            <a:endParaRPr lang="en-US" sz="3200" dirty="0">
              <a:latin typeface="DM Sans Bold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11540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A8900D-48EC-0009-F72F-2DFE6F653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>
            <a:extLst>
              <a:ext uri="{FF2B5EF4-FFF2-40B4-BE49-F238E27FC236}">
                <a16:creationId xmlns:a16="http://schemas.microsoft.com/office/drawing/2014/main" id="{3C3720D1-6D9E-284E-C946-FC59B254D0E7}"/>
              </a:ext>
            </a:extLst>
          </p:cNvPr>
          <p:cNvSpPr/>
          <p:nvPr/>
        </p:nvSpPr>
        <p:spPr>
          <a:xfrm>
            <a:off x="3200400" y="-266700"/>
            <a:ext cx="12712390" cy="4878380"/>
          </a:xfrm>
          <a:custGeom>
            <a:avLst/>
            <a:gdLst/>
            <a:ahLst/>
            <a:cxnLst/>
            <a:rect l="l" t="t" r="r" b="b"/>
            <a:pathLst>
              <a:path w="12712390" h="4878380">
                <a:moveTo>
                  <a:pt x="0" y="0"/>
                </a:moveTo>
                <a:lnTo>
                  <a:pt x="12712390" y="0"/>
                </a:lnTo>
                <a:lnTo>
                  <a:pt x="12712390" y="4878380"/>
                </a:lnTo>
                <a:lnTo>
                  <a:pt x="0" y="487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C998DAE-9C4F-A063-69CD-81DC1D5170C5}"/>
              </a:ext>
            </a:extLst>
          </p:cNvPr>
          <p:cNvSpPr txBox="1"/>
          <p:nvPr/>
        </p:nvSpPr>
        <p:spPr>
          <a:xfrm>
            <a:off x="376132" y="153097"/>
            <a:ext cx="17911868" cy="1309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39"/>
              </a:lnSpc>
              <a:spcBef>
                <a:spcPct val="0"/>
              </a:spcBef>
            </a:pP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Social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dialogue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sk-SK" sz="6600" b="1" dirty="0" err="1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structures</a:t>
            </a:r>
            <a:r>
              <a:rPr lang="sk-SK" sz="6600" b="1" dirty="0">
                <a:solidFill>
                  <a:srgbClr val="943235"/>
                </a:solidFill>
                <a:latin typeface="DM Sans Bold"/>
                <a:ea typeface="DM Sans Bold"/>
                <a:cs typeface="DM Sans Bold"/>
                <a:sym typeface="DM Sans Bold"/>
              </a:rPr>
              <a:t>: Slovakia</a:t>
            </a:r>
            <a:endParaRPr lang="en-US" sz="6600" b="1" dirty="0">
              <a:solidFill>
                <a:srgbClr val="943235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9B7C5BB-AE4F-F9F9-5665-A2E0876586CC}"/>
              </a:ext>
            </a:extLst>
          </p:cNvPr>
          <p:cNvSpPr txBox="1"/>
          <p:nvPr/>
        </p:nvSpPr>
        <p:spPr>
          <a:xfrm>
            <a:off x="-217193" y="2286920"/>
            <a:ext cx="7151393" cy="1014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sk-SK" sz="5893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         </a:t>
            </a:r>
            <a:endParaRPr lang="en-US" sz="5893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24D04268-26A0-51BA-9FF0-C2672E1FD2A5}"/>
              </a:ext>
            </a:extLst>
          </p:cNvPr>
          <p:cNvSpPr txBox="1"/>
          <p:nvPr/>
        </p:nvSpPr>
        <p:spPr>
          <a:xfrm>
            <a:off x="1981200" y="2019300"/>
            <a:ext cx="16002000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2800" b="1" dirty="0" err="1">
                <a:latin typeface="DM Sans Bold" panose="020B0604020202020204" charset="-18"/>
              </a:rPr>
              <a:t>Challenges</a:t>
            </a:r>
            <a:r>
              <a:rPr lang="sk-SK" altLang="sk-SK" sz="2800" b="1" dirty="0">
                <a:latin typeface="DM Sans Bold" panose="020B0604020202020204" charset="-18"/>
              </a:rPr>
              <a:t> to </a:t>
            </a:r>
            <a:r>
              <a:rPr lang="sk-SK" altLang="sk-SK" sz="2800" b="1" dirty="0" err="1">
                <a:latin typeface="DM Sans Bold" panose="020B0604020202020204" charset="-18"/>
              </a:rPr>
              <a:t>Employee</a:t>
            </a:r>
            <a:r>
              <a:rPr lang="sk-SK" altLang="sk-SK" sz="2800" b="1" dirty="0">
                <a:latin typeface="DM Sans Bold" panose="020B0604020202020204" charset="-18"/>
              </a:rPr>
              <a:t> </a:t>
            </a:r>
            <a:r>
              <a:rPr lang="sk-SK" altLang="sk-SK" sz="2800" b="1" dirty="0" err="1">
                <a:latin typeface="DM Sans Bold" panose="020B0604020202020204" charset="-18"/>
              </a:rPr>
              <a:t>Organising</a:t>
            </a:r>
            <a:r>
              <a:rPr lang="sk-SK" altLang="sk-SK" sz="2800" b="1" dirty="0">
                <a:latin typeface="DM Sans Bold" panose="020B0604020202020204" charset="-18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2800" dirty="0">
              <a:latin typeface="DM Sans Bold" panose="020B0604020202020204" charset="-18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 err="1">
                <a:latin typeface="DM Sans Bold" panose="020B0604020202020204" charset="-18"/>
              </a:rPr>
              <a:t>Voluntary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union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membership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with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universal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application</a:t>
            </a:r>
            <a:r>
              <a:rPr lang="sk-SK" altLang="sk-SK" sz="2800" dirty="0">
                <a:latin typeface="DM Sans Bold" panose="020B0604020202020204" charset="-18"/>
              </a:rPr>
              <a:t> of </a:t>
            </a:r>
            <a:r>
              <a:rPr lang="sk-SK" altLang="sk-SK" sz="2800" dirty="0" err="1">
                <a:latin typeface="DM Sans Bold" panose="020B0604020202020204" charset="-18"/>
              </a:rPr>
              <a:t>agreements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reduces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motivation</a:t>
            </a:r>
            <a:r>
              <a:rPr lang="sk-SK" altLang="sk-SK" sz="2800" dirty="0">
                <a:latin typeface="DM Sans Bold" panose="020B0604020202020204" charset="-18"/>
              </a:rPr>
              <a:t> to </a:t>
            </a:r>
            <a:r>
              <a:rPr lang="sk-SK" altLang="sk-SK" sz="2800" dirty="0" err="1">
                <a:latin typeface="DM Sans Bold" panose="020B0604020202020204" charset="-18"/>
              </a:rPr>
              <a:t>join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 err="1">
                <a:latin typeface="DM Sans Bold" panose="020B0604020202020204" charset="-18"/>
              </a:rPr>
              <a:t>Barriers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include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low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pay</a:t>
            </a:r>
            <a:r>
              <a:rPr lang="sk-SK" altLang="sk-SK" sz="2800" dirty="0">
                <a:latin typeface="DM Sans Bold" panose="020B0604020202020204" charset="-18"/>
              </a:rPr>
              <a:t>, 1% </a:t>
            </a:r>
            <a:r>
              <a:rPr lang="sk-SK" altLang="sk-SK" sz="2800" dirty="0" err="1">
                <a:latin typeface="DM Sans Bold" panose="020B0604020202020204" charset="-18"/>
              </a:rPr>
              <a:t>union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fee</a:t>
            </a:r>
            <a:r>
              <a:rPr lang="sk-SK" altLang="sk-SK" sz="2800" dirty="0">
                <a:latin typeface="DM Sans Bold" panose="020B0604020202020204" charset="-18"/>
              </a:rPr>
              <a:t>, </a:t>
            </a:r>
            <a:r>
              <a:rPr lang="sk-SK" altLang="sk-SK" sz="2800" dirty="0" err="1">
                <a:latin typeface="DM Sans Bold" panose="020B0604020202020204" charset="-18"/>
              </a:rPr>
              <a:t>limited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time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for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union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work</a:t>
            </a:r>
            <a:r>
              <a:rPr lang="sk-SK" altLang="sk-SK" sz="2800" dirty="0">
                <a:latin typeface="DM Sans Bold" panose="020B0604020202020204" charset="-18"/>
              </a:rPr>
              <a:t>, and </a:t>
            </a:r>
            <a:r>
              <a:rPr lang="sk-SK" altLang="sk-SK" sz="2800" dirty="0" err="1">
                <a:latin typeface="DM Sans Bold" panose="020B0604020202020204" charset="-18"/>
              </a:rPr>
              <a:t>negative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perceptions</a:t>
            </a:r>
            <a:r>
              <a:rPr lang="sk-SK" altLang="sk-SK" sz="2800" dirty="0">
                <a:latin typeface="DM Sans Bold" panose="020B0604020202020204" charset="-18"/>
              </a:rPr>
              <a:t> of </a:t>
            </a:r>
            <a:r>
              <a:rPr lang="sk-SK" altLang="sk-SK" sz="2800" dirty="0" err="1">
                <a:latin typeface="DM Sans Bold" panose="020B0604020202020204" charset="-18"/>
              </a:rPr>
              <a:t>union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duties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2800" dirty="0">
                <a:latin typeface="DM Sans Bold" panose="020B0604020202020204" charset="-18"/>
              </a:rPr>
              <a:t>In </a:t>
            </a:r>
            <a:r>
              <a:rPr lang="sk-SK" altLang="sk-SK" sz="2800" dirty="0" err="1">
                <a:latin typeface="DM Sans Bold" panose="020B0604020202020204" charset="-18"/>
              </a:rPr>
              <a:t>private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care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facilities</a:t>
            </a:r>
            <a:r>
              <a:rPr lang="sk-SK" altLang="sk-SK" sz="2800" dirty="0">
                <a:latin typeface="DM Sans Bold" panose="020B0604020202020204" charset="-18"/>
              </a:rPr>
              <a:t>, </a:t>
            </a:r>
            <a:r>
              <a:rPr lang="sk-SK" altLang="sk-SK" sz="2800" dirty="0" err="1">
                <a:latin typeface="DM Sans Bold" panose="020B0604020202020204" charset="-18"/>
              </a:rPr>
              <a:t>some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employers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block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unionisation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via</a:t>
            </a:r>
            <a:r>
              <a:rPr lang="sk-SK" altLang="sk-SK" sz="2800" dirty="0">
                <a:latin typeface="DM Sans Bold" panose="020B0604020202020204" charset="-18"/>
              </a:rPr>
              <a:t> </a:t>
            </a:r>
            <a:r>
              <a:rPr lang="sk-SK" altLang="sk-SK" sz="2800" dirty="0" err="1">
                <a:latin typeface="DM Sans Bold" panose="020B0604020202020204" charset="-18"/>
              </a:rPr>
              <a:t>intimidation</a:t>
            </a:r>
            <a:r>
              <a:rPr lang="sk-SK" altLang="sk-SK" sz="2800" dirty="0">
                <a:latin typeface="DM Sans Bold" panose="020B0604020202020204" charset="-18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2800" dirty="0"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sz="2800" b="1" dirty="0" err="1">
                <a:latin typeface="DM Sans Bold" panose="020B0604020202020204" charset="-18"/>
              </a:rPr>
              <a:t>Good</a:t>
            </a:r>
            <a:r>
              <a:rPr lang="sk-SK" sz="2800" b="1" dirty="0">
                <a:latin typeface="DM Sans Bold" panose="020B0604020202020204" charset="-18"/>
              </a:rPr>
              <a:t> </a:t>
            </a:r>
            <a:r>
              <a:rPr lang="sk-SK" sz="2800" b="1" dirty="0" err="1">
                <a:latin typeface="DM Sans Bold" panose="020B0604020202020204" charset="-18"/>
              </a:rPr>
              <a:t>practices</a:t>
            </a:r>
            <a:r>
              <a:rPr lang="sk-SK" sz="2800" b="1" dirty="0">
                <a:latin typeface="DM Sans Bold" panose="020B0604020202020204" charset="-18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k-SK" altLang="sk-SK" sz="2800" dirty="0">
              <a:latin typeface="Arial" panose="020B0604020202020204" pitchFamily="34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altLang="sk-SK" sz="3200" dirty="0" err="1">
                <a:latin typeface="DM Sans Bold" panose="020B0604020202020204" charset="-18"/>
              </a:rPr>
              <a:t>Sectoral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unions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engage</a:t>
            </a:r>
            <a:r>
              <a:rPr lang="sk-SK" altLang="sk-SK" sz="3200" dirty="0">
                <a:latin typeface="DM Sans Bold" panose="020B0604020202020204" charset="-18"/>
              </a:rPr>
              <a:t> in </a:t>
            </a:r>
            <a:r>
              <a:rPr lang="sk-SK" altLang="sk-SK" sz="3200" dirty="0" err="1">
                <a:latin typeface="DM Sans Bold" panose="020B0604020202020204" charset="-18"/>
              </a:rPr>
              <a:t>coordinated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local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social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dialogue</a:t>
            </a:r>
            <a:r>
              <a:rPr lang="sk-SK" altLang="sk-SK" sz="3200" dirty="0">
                <a:latin typeface="DM Sans Bold" panose="020B0604020202020204" charset="-18"/>
              </a:rPr>
              <a:t> to </a:t>
            </a:r>
            <a:r>
              <a:rPr lang="sk-SK" altLang="sk-SK" sz="3200" dirty="0" err="1">
                <a:latin typeface="DM Sans Bold" panose="020B0604020202020204" charset="-18"/>
              </a:rPr>
              <a:t>improve</a:t>
            </a:r>
            <a:r>
              <a:rPr lang="sk-SK" altLang="sk-SK" sz="3200" dirty="0">
                <a:latin typeface="DM Sans Bold" panose="020B0604020202020204" charset="-18"/>
              </a:rPr>
              <a:t> LTC </a:t>
            </a:r>
            <a:r>
              <a:rPr lang="sk-SK" altLang="sk-SK" sz="3200" dirty="0" err="1">
                <a:latin typeface="DM Sans Bold" panose="020B0604020202020204" charset="-18"/>
              </a:rPr>
              <a:t>conditions</a:t>
            </a:r>
            <a:r>
              <a:rPr lang="sk-SK" altLang="sk-SK" sz="3200" dirty="0">
                <a:latin typeface="DM Sans Bold" panose="020B0604020202020204" charset="-18"/>
              </a:rPr>
              <a:t>.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sk-SK" sz="3200" dirty="0">
                <a:latin typeface="DM Sans Bold" panose="020B0604020202020204" charset="-18"/>
              </a:rPr>
              <a:t>The Trade Union of Healthcare and Social Services (</a:t>
            </a:r>
            <a:r>
              <a:rPr lang="en-US" altLang="sk-SK" sz="3200" dirty="0" err="1">
                <a:latin typeface="DM Sans Bold" panose="020B0604020202020204" charset="-18"/>
              </a:rPr>
              <a:t>SOZZaSS</a:t>
            </a:r>
            <a:r>
              <a:rPr lang="en-US" altLang="sk-SK" sz="3200" dirty="0">
                <a:latin typeface="DM Sans Bold" panose="020B0604020202020204" charset="-18"/>
              </a:rPr>
              <a:t>)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campaigns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for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better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night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shift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standards</a:t>
            </a:r>
            <a:r>
              <a:rPr lang="sk-SK" altLang="sk-SK" sz="3200" dirty="0">
                <a:latin typeface="DM Sans Bold" panose="020B0604020202020204" charset="-18"/>
              </a:rPr>
              <a:t> and </a:t>
            </a:r>
            <a:r>
              <a:rPr lang="sk-SK" altLang="sk-SK" sz="3200" dirty="0" err="1">
                <a:latin typeface="DM Sans Bold" panose="020B0604020202020204" charset="-18"/>
              </a:rPr>
              <a:t>safer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workplaces</a:t>
            </a:r>
            <a:r>
              <a:rPr lang="sk-SK" altLang="sk-SK" sz="3200" dirty="0">
                <a:latin typeface="DM Sans Bold" panose="020B0604020202020204" charset="-18"/>
              </a:rPr>
              <a:t>.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sk-SK" sz="3200" dirty="0">
                <a:latin typeface="DM Sans Bold" panose="020B0604020202020204" charset="-18"/>
              </a:rPr>
              <a:t>The Chamber of Carers of Slovakia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raises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awareness</a:t>
            </a:r>
            <a:r>
              <a:rPr lang="sk-SK" altLang="sk-SK" sz="3200" dirty="0">
                <a:latin typeface="DM Sans Bold" panose="020B0604020202020204" charset="-18"/>
              </a:rPr>
              <a:t> and </a:t>
            </a:r>
            <a:r>
              <a:rPr lang="sk-SK" altLang="sk-SK" sz="3200" dirty="0" err="1">
                <a:latin typeface="DM Sans Bold" panose="020B0604020202020204" charset="-18"/>
              </a:rPr>
              <a:t>advocates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for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protections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for</a:t>
            </a:r>
            <a:r>
              <a:rPr lang="sk-SK" altLang="sk-SK" sz="3200" dirty="0">
                <a:latin typeface="DM Sans Bold" panose="020B0604020202020204" charset="-18"/>
              </a:rPr>
              <a:t> </a:t>
            </a:r>
            <a:r>
              <a:rPr lang="sk-SK" altLang="sk-SK" sz="3200" dirty="0" err="1">
                <a:latin typeface="DM Sans Bold" panose="020B0604020202020204" charset="-18"/>
              </a:rPr>
              <a:t>returning</a:t>
            </a:r>
            <a:r>
              <a:rPr lang="sk-SK" altLang="sk-SK" sz="3200" dirty="0">
                <a:latin typeface="DM Sans Bold" panose="020B0604020202020204" charset="-18"/>
              </a:rPr>
              <a:t> migrant </a:t>
            </a:r>
            <a:r>
              <a:rPr lang="sk-SK" altLang="sk-SK" sz="3200" dirty="0" err="1">
                <a:latin typeface="DM Sans Bold" panose="020B0604020202020204" charset="-18"/>
              </a:rPr>
              <a:t>carers</a:t>
            </a:r>
            <a:r>
              <a:rPr lang="sk-SK" altLang="sk-SK" sz="3200" dirty="0">
                <a:latin typeface="DM Sans Bold" panose="020B0604020202020204" charset="-18"/>
              </a:rPr>
              <a:t>.</a:t>
            </a:r>
          </a:p>
          <a:p>
            <a:pPr algn="just"/>
            <a:endParaRPr lang="en-US" sz="3200" dirty="0">
              <a:latin typeface="DM Sans Bold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27716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1412</Words>
  <Application>Microsoft Office PowerPoint</Application>
  <PresentationFormat>Vlastná</PresentationFormat>
  <Paragraphs>198</Paragraphs>
  <Slides>16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0" baseType="lpstr">
      <vt:lpstr>Calibri</vt:lpstr>
      <vt:lpstr>DM Sans Bold</vt:lpstr>
      <vt:lpstr>Arial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Sektor</dc:title>
  <dc:creator>Simona Brunnerová</dc:creator>
  <cp:lastModifiedBy>Simona Brunnerová</cp:lastModifiedBy>
  <cp:revision>6</cp:revision>
  <dcterms:created xsi:type="dcterms:W3CDTF">2006-08-16T00:00:00Z</dcterms:created>
  <dcterms:modified xsi:type="dcterms:W3CDTF">2025-06-23T11:16:52Z</dcterms:modified>
  <dc:identifier>DAGdZBPAoMY</dc:identifier>
</cp:coreProperties>
</file>