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63" r:id="rId4"/>
    <p:sldId id="264" r:id="rId5"/>
    <p:sldId id="267" r:id="rId6"/>
    <p:sldId id="258" r:id="rId7"/>
    <p:sldId id="259" r:id="rId8"/>
    <p:sldId id="266" r:id="rId9"/>
    <p:sldId id="260" r:id="rId10"/>
    <p:sldId id="261" r:id="rId11"/>
    <p:sldId id="268" r:id="rId1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A7DF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1" d="100"/>
          <a:sy n="81" d="100"/>
        </p:scale>
        <p:origin x="70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F:\BARMETAL\za%20finalni%20izvestaj\BARMETAL%20podaci%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BARMETAL\za%20finalni%20izvestaj\BARMETAL%20podaci%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F:\BARMETAL\za%20finalni%20izvestaj\BARMETAL%20podaci%20(1).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F:\BARMETAL\za%20finalni%20izvestaj\BARMETAL%20podaci%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Latn-RS"/>
              <a:t>Share</a:t>
            </a:r>
            <a:r>
              <a:rPr lang="sr-Latn-RS" baseline="0"/>
              <a:t> of total employment (LFS, 15+)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1"/>
          <c:order val="0"/>
          <c:tx>
            <c:strRef>
              <c:f>'Employment share (LFS)'!$C$11</c:f>
              <c:strCache>
                <c:ptCount val="1"/>
                <c:pt idx="0">
                  <c:v>C24</c:v>
                </c:pt>
              </c:strCache>
            </c:strRef>
          </c:tx>
          <c:spPr>
            <a:solidFill>
              <a:schemeClr val="accent2"/>
            </a:solidFill>
            <a:ln>
              <a:noFill/>
            </a:ln>
            <a:effectLst/>
          </c:spPr>
          <c:invertIfNegative val="0"/>
          <c:cat>
            <c:numRef>
              <c:f>'Employment share (LFS)'!$D$10:$N$10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(LFS)'!$D$11:$N$11</c:f>
              <c:numCache>
                <c:formatCode>0.00%</c:formatCode>
                <c:ptCount val="11"/>
                <c:pt idx="0">
                  <c:v>8.243614577233209E-3</c:v>
                </c:pt>
                <c:pt idx="1">
                  <c:v>6.913945297212681E-3</c:v>
                </c:pt>
                <c:pt idx="2">
                  <c:v>5.5151372917155595E-3</c:v>
                </c:pt>
                <c:pt idx="3">
                  <c:v>5.9847660500544075E-3</c:v>
                </c:pt>
                <c:pt idx="4">
                  <c:v>5.4058029639980874E-3</c:v>
                </c:pt>
                <c:pt idx="5">
                  <c:v>5.0096614900164609E-3</c:v>
                </c:pt>
                <c:pt idx="6">
                  <c:v>5.4720045188166354E-3</c:v>
                </c:pt>
                <c:pt idx="7">
                  <c:v>5.4477123056235564E-3</c:v>
                </c:pt>
                <c:pt idx="8">
                  <c:v>5.6311752919228917E-3</c:v>
                </c:pt>
                <c:pt idx="9">
                  <c:v>4.5282224094355516E-3</c:v>
                </c:pt>
                <c:pt idx="10">
                  <c:v>4.9768319890166465E-3</c:v>
                </c:pt>
              </c:numCache>
            </c:numRef>
          </c:val>
          <c:extLst>
            <c:ext xmlns:c16="http://schemas.microsoft.com/office/drawing/2014/chart" uri="{C3380CC4-5D6E-409C-BE32-E72D297353CC}">
              <c16:uniqueId val="{00000000-B1F9-4150-8676-C429DD23E393}"/>
            </c:ext>
          </c:extLst>
        </c:ser>
        <c:ser>
          <c:idx val="2"/>
          <c:order val="1"/>
          <c:tx>
            <c:strRef>
              <c:f>'Employment share (LFS)'!$C$12</c:f>
              <c:strCache>
                <c:ptCount val="1"/>
                <c:pt idx="0">
                  <c:v>C25</c:v>
                </c:pt>
              </c:strCache>
            </c:strRef>
          </c:tx>
          <c:spPr>
            <a:solidFill>
              <a:schemeClr val="accent3"/>
            </a:solidFill>
            <a:ln>
              <a:noFill/>
            </a:ln>
            <a:effectLst/>
          </c:spPr>
          <c:invertIfNegative val="0"/>
          <c:cat>
            <c:numRef>
              <c:f>'Employment share (LFS)'!$D$10:$N$10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(LFS)'!$D$12:$N$12</c:f>
              <c:numCache>
                <c:formatCode>0.00%</c:formatCode>
                <c:ptCount val="11"/>
                <c:pt idx="0">
                  <c:v>1.8063876751205007E-2</c:v>
                </c:pt>
                <c:pt idx="1">
                  <c:v>1.8263251728486325E-2</c:v>
                </c:pt>
                <c:pt idx="2">
                  <c:v>1.6936556363920833E-2</c:v>
                </c:pt>
                <c:pt idx="3">
                  <c:v>1.5505984766050055E-2</c:v>
                </c:pt>
                <c:pt idx="4">
                  <c:v>1.7283859816864634E-2</c:v>
                </c:pt>
                <c:pt idx="5">
                  <c:v>1.9179846847491591E-2</c:v>
                </c:pt>
                <c:pt idx="6">
                  <c:v>1.9628609757819673E-2</c:v>
                </c:pt>
                <c:pt idx="7">
                  <c:v>2.0239285591145743E-2</c:v>
                </c:pt>
                <c:pt idx="8">
                  <c:v>2.3388378359704278E-2</c:v>
                </c:pt>
                <c:pt idx="9">
                  <c:v>2.4641954507160908E-2</c:v>
                </c:pt>
                <c:pt idx="10">
                  <c:v>2.4437961215033464E-2</c:v>
                </c:pt>
              </c:numCache>
            </c:numRef>
          </c:val>
          <c:extLst>
            <c:ext xmlns:c16="http://schemas.microsoft.com/office/drawing/2014/chart" uri="{C3380CC4-5D6E-409C-BE32-E72D297353CC}">
              <c16:uniqueId val="{00000001-B1F9-4150-8676-C429DD23E393}"/>
            </c:ext>
          </c:extLst>
        </c:ser>
        <c:ser>
          <c:idx val="3"/>
          <c:order val="2"/>
          <c:tx>
            <c:strRef>
              <c:f>'Employment share (LFS)'!$C$13</c:f>
              <c:strCache>
                <c:ptCount val="1"/>
                <c:pt idx="0">
                  <c:v>C28</c:v>
                </c:pt>
              </c:strCache>
            </c:strRef>
          </c:tx>
          <c:spPr>
            <a:solidFill>
              <a:schemeClr val="accent4"/>
            </a:solidFill>
            <a:ln>
              <a:noFill/>
            </a:ln>
            <a:effectLst/>
          </c:spPr>
          <c:invertIfNegative val="0"/>
          <c:cat>
            <c:numRef>
              <c:f>'Employment share (LFS)'!$D$10:$N$10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(LFS)'!$D$13:$N$13</c:f>
              <c:numCache>
                <c:formatCode>0.00%</c:formatCode>
                <c:ptCount val="11"/>
                <c:pt idx="0">
                  <c:v>5.6759313482589299E-3</c:v>
                </c:pt>
                <c:pt idx="1">
                  <c:v>7.2618167587076574E-3</c:v>
                </c:pt>
                <c:pt idx="2">
                  <c:v>4.6155049675350081E-3</c:v>
                </c:pt>
                <c:pt idx="3">
                  <c:v>4.7023161821856058E-3</c:v>
                </c:pt>
                <c:pt idx="4">
                  <c:v>5.4058029639980874E-3</c:v>
                </c:pt>
                <c:pt idx="5">
                  <c:v>6.0115937880197527E-3</c:v>
                </c:pt>
                <c:pt idx="6">
                  <c:v>6.0015533432182452E-3</c:v>
                </c:pt>
                <c:pt idx="7">
                  <c:v>6.102816949970692E-3</c:v>
                </c:pt>
                <c:pt idx="8">
                  <c:v>5.1475160643957721E-3</c:v>
                </c:pt>
                <c:pt idx="9">
                  <c:v>5.5812973883740524E-3</c:v>
                </c:pt>
                <c:pt idx="10">
                  <c:v>5.8349064698815858E-3</c:v>
                </c:pt>
              </c:numCache>
            </c:numRef>
          </c:val>
          <c:extLst>
            <c:ext xmlns:c16="http://schemas.microsoft.com/office/drawing/2014/chart" uri="{C3380CC4-5D6E-409C-BE32-E72D297353CC}">
              <c16:uniqueId val="{00000002-B1F9-4150-8676-C429DD23E393}"/>
            </c:ext>
          </c:extLst>
        </c:ser>
        <c:ser>
          <c:idx val="4"/>
          <c:order val="3"/>
          <c:tx>
            <c:strRef>
              <c:f>'Employment share (LFS)'!$C$14</c:f>
              <c:strCache>
                <c:ptCount val="1"/>
                <c:pt idx="0">
                  <c:v>C29</c:v>
                </c:pt>
              </c:strCache>
            </c:strRef>
          </c:tx>
          <c:spPr>
            <a:solidFill>
              <a:schemeClr val="accent5"/>
            </a:solidFill>
            <a:ln>
              <a:noFill/>
            </a:ln>
            <a:effectLst/>
          </c:spPr>
          <c:invertIfNegative val="0"/>
          <c:cat>
            <c:numRef>
              <c:f>'Employment share (LFS)'!$D$10:$N$10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(LFS)'!$D$14:$N$14</c:f>
              <c:numCache>
                <c:formatCode>0.00%</c:formatCode>
                <c:ptCount val="11"/>
                <c:pt idx="0">
                  <c:v>8.3787557998108025E-3</c:v>
                </c:pt>
                <c:pt idx="1">
                  <c:v>9.7404009218593733E-3</c:v>
                </c:pt>
                <c:pt idx="2">
                  <c:v>8.9180943440506921E-3</c:v>
                </c:pt>
                <c:pt idx="3">
                  <c:v>9.2103217783304839E-3</c:v>
                </c:pt>
                <c:pt idx="4">
                  <c:v>1.0370315890118779E-2</c:v>
                </c:pt>
                <c:pt idx="5">
                  <c:v>1.2237887354183069E-2</c:v>
                </c:pt>
                <c:pt idx="6">
                  <c:v>1.6451316811410013E-2</c:v>
                </c:pt>
                <c:pt idx="7">
                  <c:v>1.8342930041719822E-2</c:v>
                </c:pt>
                <c:pt idx="8">
                  <c:v>2.2144683203205968E-2</c:v>
                </c:pt>
                <c:pt idx="9">
                  <c:v>2.2184779556304407E-2</c:v>
                </c:pt>
                <c:pt idx="10">
                  <c:v>2.7698644242320235E-2</c:v>
                </c:pt>
              </c:numCache>
            </c:numRef>
          </c:val>
          <c:extLst>
            <c:ext xmlns:c16="http://schemas.microsoft.com/office/drawing/2014/chart" uri="{C3380CC4-5D6E-409C-BE32-E72D297353CC}">
              <c16:uniqueId val="{00000003-B1F9-4150-8676-C429DD23E393}"/>
            </c:ext>
          </c:extLst>
        </c:ser>
        <c:dLbls>
          <c:showLegendKey val="0"/>
          <c:showVal val="0"/>
          <c:showCatName val="0"/>
          <c:showSerName val="0"/>
          <c:showPercent val="0"/>
          <c:showBubbleSize val="0"/>
        </c:dLbls>
        <c:gapWidth val="219"/>
        <c:overlap val="100"/>
        <c:axId val="308500048"/>
        <c:axId val="308501616"/>
      </c:barChart>
      <c:lineChart>
        <c:grouping val="standard"/>
        <c:varyColors val="0"/>
        <c:ser>
          <c:idx val="5"/>
          <c:order val="4"/>
          <c:tx>
            <c:strRef>
              <c:f>'Employment share (LFS)'!$C$15</c:f>
              <c:strCache>
                <c:ptCount val="1"/>
                <c:pt idx="0">
                  <c:v>C Manufacturing (right axis)</c:v>
                </c:pt>
              </c:strCache>
            </c:strRef>
          </c:tx>
          <c:spPr>
            <a:ln w="28575" cap="rnd">
              <a:solidFill>
                <a:schemeClr val="accent6"/>
              </a:solidFill>
              <a:round/>
            </a:ln>
            <a:effectLst/>
          </c:spPr>
          <c:marker>
            <c:symbol val="none"/>
          </c:marker>
          <c:val>
            <c:numRef>
              <c:f>'Employment share (LFS)'!$D$15:$N$15</c:f>
              <c:numCache>
                <c:formatCode>0.00%</c:formatCode>
                <c:ptCount val="11"/>
                <c:pt idx="0">
                  <c:v>0.16978242263165008</c:v>
                </c:pt>
                <c:pt idx="1">
                  <c:v>0.16993520894029657</c:v>
                </c:pt>
                <c:pt idx="2">
                  <c:v>0.1588046624423062</c:v>
                </c:pt>
                <c:pt idx="3">
                  <c:v>0.16088916524172236</c:v>
                </c:pt>
                <c:pt idx="4">
                  <c:v>0.16511602250579191</c:v>
                </c:pt>
                <c:pt idx="5">
                  <c:v>0.17079367351320407</c:v>
                </c:pt>
                <c:pt idx="6">
                  <c:v>0.18287086069335598</c:v>
                </c:pt>
                <c:pt idx="7">
                  <c:v>0.18677378202254935</c:v>
                </c:pt>
                <c:pt idx="8">
                  <c:v>0.18717612105299522</c:v>
                </c:pt>
                <c:pt idx="9">
                  <c:v>0.19790789104184212</c:v>
                </c:pt>
                <c:pt idx="10">
                  <c:v>0.199828385103827</c:v>
                </c:pt>
              </c:numCache>
            </c:numRef>
          </c:val>
          <c:smooth val="0"/>
          <c:extLst>
            <c:ext xmlns:c16="http://schemas.microsoft.com/office/drawing/2014/chart" uri="{C3380CC4-5D6E-409C-BE32-E72D297353CC}">
              <c16:uniqueId val="{00000004-B1F9-4150-8676-C429DD23E393}"/>
            </c:ext>
          </c:extLst>
        </c:ser>
        <c:dLbls>
          <c:showLegendKey val="0"/>
          <c:showVal val="0"/>
          <c:showCatName val="0"/>
          <c:showSerName val="0"/>
          <c:showPercent val="0"/>
          <c:showBubbleSize val="0"/>
        </c:dLbls>
        <c:marker val="1"/>
        <c:smooth val="0"/>
        <c:axId val="308502400"/>
        <c:axId val="308502008"/>
      </c:lineChart>
      <c:catAx>
        <c:axId val="308500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8501616"/>
        <c:crosses val="autoZero"/>
        <c:auto val="1"/>
        <c:lblAlgn val="ctr"/>
        <c:lblOffset val="100"/>
        <c:noMultiLvlLbl val="0"/>
      </c:catAx>
      <c:valAx>
        <c:axId val="3085016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8500048"/>
        <c:crosses val="autoZero"/>
        <c:crossBetween val="between"/>
      </c:valAx>
      <c:valAx>
        <c:axId val="308502008"/>
        <c:scaling>
          <c:orientation val="minMax"/>
          <c:max val="0.2"/>
          <c:min val="0.15000000000000002"/>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8502400"/>
        <c:crosses val="max"/>
        <c:crossBetween val="between"/>
        <c:majorUnit val="1.0000000000000002E-2"/>
        <c:minorUnit val="1.0000000000000002E-2"/>
      </c:valAx>
      <c:catAx>
        <c:axId val="308502400"/>
        <c:scaling>
          <c:orientation val="minMax"/>
        </c:scaling>
        <c:delete val="1"/>
        <c:axPos val="b"/>
        <c:majorTickMark val="out"/>
        <c:minorTickMark val="none"/>
        <c:tickLblPos val="nextTo"/>
        <c:crossAx val="3085020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Latn-RS" sz="1800" b="0" i="0" baseline="0">
                <a:effectLst/>
              </a:rPr>
              <a:t>Share of total employment (CROSO, 15+)</a:t>
            </a:r>
            <a:endParaRPr lang="en-US">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'Employment share (CROSO)'!$C$11</c:f>
              <c:strCache>
                <c:ptCount val="1"/>
                <c:pt idx="0">
                  <c:v>C24</c:v>
                </c:pt>
              </c:strCache>
            </c:strRef>
          </c:tx>
          <c:spPr>
            <a:solidFill>
              <a:schemeClr val="accent1"/>
            </a:solidFill>
            <a:ln>
              <a:noFill/>
            </a:ln>
            <a:effectLst/>
          </c:spPr>
          <c:invertIfNegative val="0"/>
          <c:cat>
            <c:numRef>
              <c:f>'Employment share (CROSO)'!$D$10:$N$10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(CROSO)'!$D$11:$N$11</c:f>
              <c:numCache>
                <c:formatCode>0.00%</c:formatCode>
                <c:ptCount val="11"/>
                <c:pt idx="0">
                  <c:v>8.0423924777579935E-3</c:v>
                </c:pt>
                <c:pt idx="1">
                  <c:v>7.6984828797774327E-3</c:v>
                </c:pt>
                <c:pt idx="2">
                  <c:v>7.400186616699919E-3</c:v>
                </c:pt>
                <c:pt idx="3">
                  <c:v>6.6139498337547693E-3</c:v>
                </c:pt>
                <c:pt idx="4">
                  <c:v>6.4534469320485103E-3</c:v>
                </c:pt>
                <c:pt idx="5">
                  <c:v>6.6285450730444728E-3</c:v>
                </c:pt>
                <c:pt idx="6">
                  <c:v>7.0712178923152029E-3</c:v>
                </c:pt>
                <c:pt idx="7">
                  <c:v>7.1775742920818725E-3</c:v>
                </c:pt>
                <c:pt idx="8">
                  <c:v>7.2970114452614795E-3</c:v>
                </c:pt>
                <c:pt idx="9">
                  <c:v>7.1661293726789513E-3</c:v>
                </c:pt>
                <c:pt idx="10">
                  <c:v>6.9803365738129548E-3</c:v>
                </c:pt>
              </c:numCache>
            </c:numRef>
          </c:val>
          <c:extLst>
            <c:ext xmlns:c16="http://schemas.microsoft.com/office/drawing/2014/chart" uri="{C3380CC4-5D6E-409C-BE32-E72D297353CC}">
              <c16:uniqueId val="{00000000-E1C1-4E96-8FA1-7947ECAF7C41}"/>
            </c:ext>
          </c:extLst>
        </c:ser>
        <c:ser>
          <c:idx val="1"/>
          <c:order val="1"/>
          <c:tx>
            <c:strRef>
              <c:f>'Employment share (CROSO)'!$C$12</c:f>
              <c:strCache>
                <c:ptCount val="1"/>
                <c:pt idx="0">
                  <c:v>C25</c:v>
                </c:pt>
              </c:strCache>
            </c:strRef>
          </c:tx>
          <c:spPr>
            <a:solidFill>
              <a:schemeClr val="accent2"/>
            </a:solidFill>
            <a:ln>
              <a:noFill/>
            </a:ln>
            <a:effectLst/>
          </c:spPr>
          <c:invertIfNegative val="0"/>
          <c:cat>
            <c:numRef>
              <c:f>'Employment share (CROSO)'!$D$10:$N$10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(CROSO)'!$D$12:$N$12</c:f>
              <c:numCache>
                <c:formatCode>0.00%</c:formatCode>
                <c:ptCount val="11"/>
                <c:pt idx="0">
                  <c:v>2.1883412109900548E-2</c:v>
                </c:pt>
                <c:pt idx="1">
                  <c:v>2.2072273288634658E-2</c:v>
                </c:pt>
                <c:pt idx="2">
                  <c:v>2.1250678680071571E-2</c:v>
                </c:pt>
                <c:pt idx="3">
                  <c:v>2.0832201740762907E-2</c:v>
                </c:pt>
                <c:pt idx="4">
                  <c:v>2.2646157947267608E-2</c:v>
                </c:pt>
                <c:pt idx="5">
                  <c:v>2.3472240976212186E-2</c:v>
                </c:pt>
                <c:pt idx="6">
                  <c:v>2.4681054651150329E-2</c:v>
                </c:pt>
                <c:pt idx="7">
                  <c:v>2.5151491933200303E-2</c:v>
                </c:pt>
                <c:pt idx="8">
                  <c:v>2.5023975163545282E-2</c:v>
                </c:pt>
                <c:pt idx="9">
                  <c:v>2.4514254749210328E-2</c:v>
                </c:pt>
                <c:pt idx="10">
                  <c:v>2.3942598824126138E-2</c:v>
                </c:pt>
              </c:numCache>
            </c:numRef>
          </c:val>
          <c:extLst>
            <c:ext xmlns:c16="http://schemas.microsoft.com/office/drawing/2014/chart" uri="{C3380CC4-5D6E-409C-BE32-E72D297353CC}">
              <c16:uniqueId val="{00000001-E1C1-4E96-8FA1-7947ECAF7C41}"/>
            </c:ext>
          </c:extLst>
        </c:ser>
        <c:ser>
          <c:idx val="2"/>
          <c:order val="2"/>
          <c:tx>
            <c:strRef>
              <c:f>'Employment share (CROSO)'!$C$13</c:f>
              <c:strCache>
                <c:ptCount val="1"/>
                <c:pt idx="0">
                  <c:v>C28</c:v>
                </c:pt>
              </c:strCache>
            </c:strRef>
          </c:tx>
          <c:spPr>
            <a:solidFill>
              <a:schemeClr val="accent3"/>
            </a:solidFill>
            <a:ln>
              <a:noFill/>
            </a:ln>
            <a:effectLst/>
          </c:spPr>
          <c:invertIfNegative val="0"/>
          <c:cat>
            <c:numRef>
              <c:f>'Employment share (CROSO)'!$D$10:$N$10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(CROSO)'!$D$13:$N$13</c:f>
              <c:numCache>
                <c:formatCode>0.00%</c:formatCode>
                <c:ptCount val="11"/>
                <c:pt idx="0">
                  <c:v>9.4960693905598911E-3</c:v>
                </c:pt>
                <c:pt idx="1">
                  <c:v>9.591464529653048E-3</c:v>
                </c:pt>
                <c:pt idx="2">
                  <c:v>9.7637814048704575E-3</c:v>
                </c:pt>
                <c:pt idx="3">
                  <c:v>8.202837638658542E-3</c:v>
                </c:pt>
                <c:pt idx="4">
                  <c:v>7.9039756252866824E-3</c:v>
                </c:pt>
                <c:pt idx="5">
                  <c:v>7.8003112235170485E-3</c:v>
                </c:pt>
                <c:pt idx="6">
                  <c:v>7.6748584440982075E-3</c:v>
                </c:pt>
                <c:pt idx="7">
                  <c:v>7.613977662048659E-3</c:v>
                </c:pt>
                <c:pt idx="8">
                  <c:v>7.4952340492457541E-3</c:v>
                </c:pt>
                <c:pt idx="9">
                  <c:v>7.5633939866159338E-3</c:v>
                </c:pt>
                <c:pt idx="10">
                  <c:v>7.7737785187574912E-3</c:v>
                </c:pt>
              </c:numCache>
            </c:numRef>
          </c:val>
          <c:extLst>
            <c:ext xmlns:c16="http://schemas.microsoft.com/office/drawing/2014/chart" uri="{C3380CC4-5D6E-409C-BE32-E72D297353CC}">
              <c16:uniqueId val="{00000002-E1C1-4E96-8FA1-7947ECAF7C41}"/>
            </c:ext>
          </c:extLst>
        </c:ser>
        <c:ser>
          <c:idx val="3"/>
          <c:order val="3"/>
          <c:tx>
            <c:strRef>
              <c:f>'Employment share (CROSO)'!$C$14</c:f>
              <c:strCache>
                <c:ptCount val="1"/>
                <c:pt idx="0">
                  <c:v>C29</c:v>
                </c:pt>
              </c:strCache>
            </c:strRef>
          </c:tx>
          <c:spPr>
            <a:solidFill>
              <a:schemeClr val="accent4"/>
            </a:solidFill>
            <a:ln>
              <a:noFill/>
            </a:ln>
            <a:effectLst/>
          </c:spPr>
          <c:invertIfNegative val="0"/>
          <c:cat>
            <c:numRef>
              <c:f>'Employment share (CROSO)'!$D$10:$N$10</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'Employment share (CROSO)'!$D$14:$N$14</c:f>
              <c:numCache>
                <c:formatCode>0.00%</c:formatCode>
                <c:ptCount val="11"/>
                <c:pt idx="0">
                  <c:v>1.1909751963696671E-2</c:v>
                </c:pt>
                <c:pt idx="1">
                  <c:v>1.340745813319834E-2</c:v>
                </c:pt>
                <c:pt idx="2">
                  <c:v>1.3117896888312832E-2</c:v>
                </c:pt>
                <c:pt idx="3">
                  <c:v>1.3530595186930304E-2</c:v>
                </c:pt>
                <c:pt idx="4">
                  <c:v>1.3445245145076298E-2</c:v>
                </c:pt>
                <c:pt idx="5">
                  <c:v>1.526734929504384E-2</c:v>
                </c:pt>
                <c:pt idx="6">
                  <c:v>1.9107488943000548E-2</c:v>
                </c:pt>
                <c:pt idx="7">
                  <c:v>1.9240772353061271E-2</c:v>
                </c:pt>
                <c:pt idx="8">
                  <c:v>2.3639208803317113E-2</c:v>
                </c:pt>
                <c:pt idx="9">
                  <c:v>2.6101053451750428E-2</c:v>
                </c:pt>
                <c:pt idx="10">
                  <c:v>2.7343127696670872E-2</c:v>
                </c:pt>
              </c:numCache>
            </c:numRef>
          </c:val>
          <c:extLst>
            <c:ext xmlns:c16="http://schemas.microsoft.com/office/drawing/2014/chart" uri="{C3380CC4-5D6E-409C-BE32-E72D297353CC}">
              <c16:uniqueId val="{00000003-E1C1-4E96-8FA1-7947ECAF7C41}"/>
            </c:ext>
          </c:extLst>
        </c:ser>
        <c:dLbls>
          <c:showLegendKey val="0"/>
          <c:showVal val="0"/>
          <c:showCatName val="0"/>
          <c:showSerName val="0"/>
          <c:showPercent val="0"/>
          <c:showBubbleSize val="0"/>
        </c:dLbls>
        <c:gapWidth val="219"/>
        <c:overlap val="100"/>
        <c:axId val="313254728"/>
        <c:axId val="313255120"/>
      </c:barChart>
      <c:lineChart>
        <c:grouping val="standard"/>
        <c:varyColors val="0"/>
        <c:ser>
          <c:idx val="4"/>
          <c:order val="4"/>
          <c:tx>
            <c:strRef>
              <c:f>'Employment share (CROSO)'!$C$15</c:f>
              <c:strCache>
                <c:ptCount val="1"/>
                <c:pt idx="0">
                  <c:v>C Manufacturing (right axis)</c:v>
                </c:pt>
              </c:strCache>
            </c:strRef>
          </c:tx>
          <c:spPr>
            <a:ln w="28575" cap="rnd">
              <a:solidFill>
                <a:srgbClr val="00B050"/>
              </a:solidFill>
              <a:round/>
            </a:ln>
            <a:effectLst/>
          </c:spPr>
          <c:marker>
            <c:symbol val="none"/>
          </c:marker>
          <c:val>
            <c:numRef>
              <c:f>'Employment share (CROSO)'!$D$15:$N$15</c:f>
              <c:numCache>
                <c:formatCode>0.00%</c:formatCode>
                <c:ptCount val="11"/>
                <c:pt idx="0">
                  <c:v>0.20479852745530425</c:v>
                </c:pt>
                <c:pt idx="1">
                  <c:v>0.20292924163294068</c:v>
                </c:pt>
                <c:pt idx="2">
                  <c:v>0.19994808977975545</c:v>
                </c:pt>
                <c:pt idx="3">
                  <c:v>0.20056794960699681</c:v>
                </c:pt>
                <c:pt idx="4">
                  <c:v>0.2050868468911255</c:v>
                </c:pt>
                <c:pt idx="5">
                  <c:v>0.21117279277338386</c:v>
                </c:pt>
                <c:pt idx="6">
                  <c:v>0.21674934447266955</c:v>
                </c:pt>
                <c:pt idx="7">
                  <c:v>0.21874754612336272</c:v>
                </c:pt>
                <c:pt idx="8">
                  <c:v>0.2215067802832722</c:v>
                </c:pt>
                <c:pt idx="9">
                  <c:v>0.22299832190726787</c:v>
                </c:pt>
                <c:pt idx="10">
                  <c:v>0.22010203805415018</c:v>
                </c:pt>
              </c:numCache>
            </c:numRef>
          </c:val>
          <c:smooth val="0"/>
          <c:extLst>
            <c:ext xmlns:c16="http://schemas.microsoft.com/office/drawing/2014/chart" uri="{C3380CC4-5D6E-409C-BE32-E72D297353CC}">
              <c16:uniqueId val="{00000004-E1C1-4E96-8FA1-7947ECAF7C41}"/>
            </c:ext>
          </c:extLst>
        </c:ser>
        <c:dLbls>
          <c:showLegendKey val="0"/>
          <c:showVal val="0"/>
          <c:showCatName val="0"/>
          <c:showSerName val="0"/>
          <c:showPercent val="0"/>
          <c:showBubbleSize val="0"/>
        </c:dLbls>
        <c:marker val="1"/>
        <c:smooth val="0"/>
        <c:axId val="305950976"/>
        <c:axId val="313256296"/>
      </c:lineChart>
      <c:catAx>
        <c:axId val="313254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3255120"/>
        <c:crosses val="autoZero"/>
        <c:auto val="1"/>
        <c:lblAlgn val="ctr"/>
        <c:lblOffset val="100"/>
        <c:noMultiLvlLbl val="0"/>
      </c:catAx>
      <c:valAx>
        <c:axId val="31325512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3254728"/>
        <c:crosses val="autoZero"/>
        <c:crossBetween val="between"/>
      </c:valAx>
      <c:valAx>
        <c:axId val="313256296"/>
        <c:scaling>
          <c:orientation val="minMax"/>
          <c:max val="0.23"/>
          <c:min val="0.15000000000000002"/>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5950976"/>
        <c:crosses val="max"/>
        <c:crossBetween val="between"/>
      </c:valAx>
      <c:catAx>
        <c:axId val="305950976"/>
        <c:scaling>
          <c:orientation val="minMax"/>
        </c:scaling>
        <c:delete val="1"/>
        <c:axPos val="b"/>
        <c:majorTickMark val="out"/>
        <c:minorTickMark val="none"/>
        <c:tickLblPos val="nextTo"/>
        <c:crossAx val="31325629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0" i="0" baseline="0">
                <a:effectLst/>
              </a:rPr>
              <a:t>Share </a:t>
            </a:r>
            <a:r>
              <a:rPr lang="sr-Latn-RS" sz="1800" b="0" i="0" baseline="0">
                <a:effectLst/>
              </a:rPr>
              <a:t>(%) </a:t>
            </a:r>
            <a:r>
              <a:rPr lang="en-US" sz="1800" b="0" i="0" baseline="0">
                <a:effectLst/>
              </a:rPr>
              <a:t>in </a:t>
            </a:r>
            <a:r>
              <a:rPr lang="sr-Latn-RS" sz="1800" b="0" i="0" baseline="0">
                <a:effectLst/>
              </a:rPr>
              <a:t>total Value Added, 2021</a:t>
            </a:r>
            <a:endParaRPr lang="en-US">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1088011088011088E-2"/>
          <c:y val="0.16831210775498223"/>
          <c:w val="0.96924823066555355"/>
          <c:h val="0.66830540271194283"/>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E6A-46C9-B9C3-515F81CF084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E6A-46C9-B9C3-515F81CF084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E6A-46C9-B9C3-515F81CF084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AE6A-46C9-B9C3-515F81CF0846}"/>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AE6A-46C9-B9C3-515F81CF0846}"/>
              </c:ext>
            </c:extLst>
          </c:dPt>
          <c:dPt>
            <c:idx val="5"/>
            <c:bubble3D val="0"/>
            <c:explosion val="48"/>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AE6A-46C9-B9C3-515F81CF0846}"/>
              </c:ext>
            </c:extLst>
          </c:dPt>
          <c:dLbls>
            <c:dLbl>
              <c:idx val="4"/>
              <c:layout>
                <c:manualLayout>
                  <c:x val="-1.4675462864439243E-2"/>
                  <c:y val="-6.131514831555202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6A-46C9-B9C3-515F81CF0846}"/>
                </c:ext>
              </c:extLst>
            </c:dLbl>
            <c:dLbl>
              <c:idx val="5"/>
              <c:layout>
                <c:manualLayout>
                  <c:x val="1.0114317830853264E-2"/>
                  <c:y val="3.98935944959360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6A-46C9-B9C3-515F81CF084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'Value added'!$C$3:$C$8</c:f>
              <c:strCache>
                <c:ptCount val="6"/>
                <c:pt idx="0">
                  <c:v>C 24</c:v>
                </c:pt>
                <c:pt idx="1">
                  <c:v>C 25</c:v>
                </c:pt>
                <c:pt idx="2">
                  <c:v>C 28</c:v>
                </c:pt>
                <c:pt idx="3">
                  <c:v>C 29</c:v>
                </c:pt>
                <c:pt idx="4">
                  <c:v>C Manufacturing</c:v>
                </c:pt>
                <c:pt idx="5">
                  <c:v>Other</c:v>
                </c:pt>
              </c:strCache>
            </c:strRef>
          </c:cat>
          <c:val>
            <c:numRef>
              <c:f>'Value added'!$D$3:$D$8</c:f>
              <c:numCache>
                <c:formatCode>General</c:formatCode>
                <c:ptCount val="6"/>
                <c:pt idx="0">
                  <c:v>1.6</c:v>
                </c:pt>
                <c:pt idx="1">
                  <c:v>3.3</c:v>
                </c:pt>
                <c:pt idx="2">
                  <c:v>1</c:v>
                </c:pt>
                <c:pt idx="3">
                  <c:v>3.6</c:v>
                </c:pt>
                <c:pt idx="4">
                  <c:v>30.8</c:v>
                </c:pt>
                <c:pt idx="5">
                  <c:v>69.2</c:v>
                </c:pt>
              </c:numCache>
            </c:numRef>
          </c:val>
          <c:extLst>
            <c:ext xmlns:c16="http://schemas.microsoft.com/office/drawing/2014/chart" uri="{C3380CC4-5D6E-409C-BE32-E72D297353CC}">
              <c16:uniqueId val="{0000000C-AE6A-46C9-B9C3-515F81CF0846}"/>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5.2809926825674855E-2"/>
          <c:y val="0.85714235300428276"/>
          <c:w val="0.8777479114486989"/>
          <c:h val="0.1159668954380298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0" i="0" baseline="0">
                <a:effectLst/>
              </a:rPr>
              <a:t>Share </a:t>
            </a:r>
            <a:r>
              <a:rPr lang="sr-Latn-RS" sz="1800" b="0" i="0" baseline="0">
                <a:effectLst/>
              </a:rPr>
              <a:t>(%) </a:t>
            </a:r>
            <a:r>
              <a:rPr lang="en-US" sz="1800" b="0" i="0" baseline="0">
                <a:effectLst/>
              </a:rPr>
              <a:t>in </a:t>
            </a:r>
            <a:r>
              <a:rPr lang="sr-Latn-RS" sz="1800" b="0" i="0" baseline="0">
                <a:effectLst/>
              </a:rPr>
              <a:t>total Exports, 2021</a:t>
            </a:r>
            <a:endParaRPr lang="en-US">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1088011088011088E-2"/>
          <c:y val="0.16831210775498223"/>
          <c:w val="0.96924823066555355"/>
          <c:h val="0.66830540271194283"/>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F67-48C9-9D6C-7413AAC2D6D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F67-48C9-9D6C-7413AAC2D6D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6F67-48C9-9D6C-7413AAC2D6D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6F67-48C9-9D6C-7413AAC2D6D8}"/>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6F67-48C9-9D6C-7413AAC2D6D8}"/>
              </c:ext>
            </c:extLst>
          </c:dPt>
          <c:dPt>
            <c:idx val="5"/>
            <c:bubble3D val="0"/>
            <c:explosion val="48"/>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6F67-48C9-9D6C-7413AAC2D6D8}"/>
              </c:ext>
            </c:extLst>
          </c:dPt>
          <c:dLbls>
            <c:dLbl>
              <c:idx val="0"/>
              <c:layout>
                <c:manualLayout>
                  <c:x val="-4.027836769366485E-2"/>
                  <c:y val="-1.628160898447535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67-48C9-9D6C-7413AAC2D6D8}"/>
                </c:ext>
              </c:extLst>
            </c:dLbl>
            <c:dLbl>
              <c:idx val="3"/>
              <c:layout>
                <c:manualLayout>
                  <c:x val="-4.2418401019374656E-3"/>
                  <c:y val="-3.643202780263741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F67-48C9-9D6C-7413AAC2D6D8}"/>
                </c:ext>
              </c:extLst>
            </c:dLbl>
            <c:dLbl>
              <c:idx val="4"/>
              <c:layout>
                <c:manualLayout>
                  <c:x val="7.1171082867758635E-4"/>
                  <c:y val="6.714924155376314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F67-48C9-9D6C-7413AAC2D6D8}"/>
                </c:ext>
              </c:extLst>
            </c:dLbl>
            <c:dLbl>
              <c:idx val="5"/>
              <c:layout>
                <c:manualLayout>
                  <c:x val="-1.1859378573528931E-2"/>
                  <c:y val="-5.7681014988241472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F67-48C9-9D6C-7413AAC2D6D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Export!$C$3:$C$8</c:f>
              <c:strCache>
                <c:ptCount val="6"/>
                <c:pt idx="0">
                  <c:v>C 24</c:v>
                </c:pt>
                <c:pt idx="1">
                  <c:v>C 25</c:v>
                </c:pt>
                <c:pt idx="2">
                  <c:v>C 28</c:v>
                </c:pt>
                <c:pt idx="3">
                  <c:v>C 29</c:v>
                </c:pt>
                <c:pt idx="4">
                  <c:v>C Manufacturing</c:v>
                </c:pt>
                <c:pt idx="5">
                  <c:v>Other</c:v>
                </c:pt>
              </c:strCache>
            </c:strRef>
          </c:cat>
          <c:val>
            <c:numRef>
              <c:f>Export!$D$3:$D$8</c:f>
              <c:numCache>
                <c:formatCode>General</c:formatCode>
                <c:ptCount val="6"/>
                <c:pt idx="0">
                  <c:v>6.6</c:v>
                </c:pt>
                <c:pt idx="1">
                  <c:v>5.3</c:v>
                </c:pt>
                <c:pt idx="2">
                  <c:v>3</c:v>
                </c:pt>
                <c:pt idx="3">
                  <c:v>12.4</c:v>
                </c:pt>
                <c:pt idx="4">
                  <c:v>74.8</c:v>
                </c:pt>
                <c:pt idx="5">
                  <c:v>25.200000000000003</c:v>
                </c:pt>
              </c:numCache>
            </c:numRef>
          </c:val>
          <c:extLst>
            <c:ext xmlns:c16="http://schemas.microsoft.com/office/drawing/2014/chart" uri="{C3380CC4-5D6E-409C-BE32-E72D297353CC}">
              <c16:uniqueId val="{0000000C-6F67-48C9-9D6C-7413AAC2D6D8}"/>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3.9093671382363512E-2"/>
          <c:y val="0.85714235300428276"/>
          <c:w val="0.90795809237538239"/>
          <c:h val="0.1159668954380298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vl1pPr>
          </a:lstStyle>
          <a:p>
            <a:fld id="{25DE8A56-8013-467C-9E18-6E64A23FCE92}" type="datetimeFigureOut">
              <a:rPr lang="en-US" smtClean="0"/>
              <a:t>3/25/2024</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vl1pPr>
          </a:lstStyle>
          <a:p>
            <a:fld id="{A2B2D6A0-F274-42E4-A708-3B7CE7584E6D}" type="slidenum">
              <a:rPr lang="en-US" smtClean="0"/>
              <a:t>‹#›</a:t>
            </a:fld>
            <a:endParaRPr lang="en-US"/>
          </a:p>
        </p:txBody>
      </p:sp>
    </p:spTree>
    <p:extLst>
      <p:ext uri="{BB962C8B-B14F-4D97-AF65-F5344CB8AC3E}">
        <p14:creationId xmlns:p14="http://schemas.microsoft.com/office/powerpoint/2010/main" val="930374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2D6A0-F274-42E4-A708-3B7CE7584E6D}" type="slidenum">
              <a:rPr lang="en-US" smtClean="0"/>
              <a:t>1</a:t>
            </a:fld>
            <a:endParaRPr lang="en-US"/>
          </a:p>
        </p:txBody>
      </p:sp>
    </p:spTree>
    <p:extLst>
      <p:ext uri="{BB962C8B-B14F-4D97-AF65-F5344CB8AC3E}">
        <p14:creationId xmlns:p14="http://schemas.microsoft.com/office/powerpoint/2010/main" val="3414598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B2D6A0-F274-42E4-A708-3B7CE7584E6D}" type="slidenum">
              <a:rPr lang="en-US" smtClean="0"/>
              <a:t>6</a:t>
            </a:fld>
            <a:endParaRPr lang="en-US"/>
          </a:p>
        </p:txBody>
      </p:sp>
    </p:spTree>
    <p:extLst>
      <p:ext uri="{BB962C8B-B14F-4D97-AF65-F5344CB8AC3E}">
        <p14:creationId xmlns:p14="http://schemas.microsoft.com/office/powerpoint/2010/main" val="2574439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providing trainings to their employees as well as non-formal training to unemployed registered at the local PES, offering work-based learning as well as collaborating with the institutions within the formal educational system in the development of dual education for various occupations (the company participates in dual education for one particular occupation – welder)</a:t>
            </a:r>
          </a:p>
          <a:p>
            <a:endParaRPr lang="en-US" dirty="0"/>
          </a:p>
        </p:txBody>
      </p:sp>
      <p:sp>
        <p:nvSpPr>
          <p:cNvPr id="4" name="Slide Number Placeholder 3"/>
          <p:cNvSpPr>
            <a:spLocks noGrp="1"/>
          </p:cNvSpPr>
          <p:nvPr>
            <p:ph type="sldNum" sz="quarter" idx="5"/>
          </p:nvPr>
        </p:nvSpPr>
        <p:spPr/>
        <p:txBody>
          <a:bodyPr/>
          <a:lstStyle/>
          <a:p>
            <a:fld id="{A2B2D6A0-F274-42E4-A708-3B7CE7584E6D}" type="slidenum">
              <a:rPr lang="en-US" smtClean="0"/>
              <a:t>9</a:t>
            </a:fld>
            <a:endParaRPr lang="en-US"/>
          </a:p>
        </p:txBody>
      </p:sp>
    </p:spTree>
    <p:extLst>
      <p:ext uri="{BB962C8B-B14F-4D97-AF65-F5344CB8AC3E}">
        <p14:creationId xmlns:p14="http://schemas.microsoft.com/office/powerpoint/2010/main" val="3980005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B928E0-75C1-46AC-89B3-46C45A292D35}"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64590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26501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122853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928E0-75C1-46AC-89B3-46C45A292D35}"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90877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B928E0-75C1-46AC-89B3-46C45A292D35}"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200546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B928E0-75C1-46AC-89B3-46C45A292D35}"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1355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B928E0-75C1-46AC-89B3-46C45A292D35}" type="datetimeFigureOut">
              <a:rPr lang="en-US" smtClean="0"/>
              <a:t>3/25/2024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03176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B928E0-75C1-46AC-89B3-46C45A292D35}" type="datetimeFigureOut">
              <a:rPr lang="en-US" smtClean="0"/>
              <a:t>3/25/2024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131498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928E0-75C1-46AC-89B3-46C45A292D35}" type="datetimeFigureOut">
              <a:rPr lang="en-US" smtClean="0"/>
              <a:t>3/25/2024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93483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B928E0-75C1-46AC-89B3-46C45A292D35}"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420726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B928E0-75C1-46AC-89B3-46C45A292D35}"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31A10-0596-41E3-940D-2702A39AEA84}" type="slidenum">
              <a:rPr lang="en-US" smtClean="0"/>
              <a:t>‹#›</a:t>
            </a:fld>
            <a:endParaRPr lang="en-US"/>
          </a:p>
        </p:txBody>
      </p:sp>
    </p:spTree>
    <p:extLst>
      <p:ext uri="{BB962C8B-B14F-4D97-AF65-F5344CB8AC3E}">
        <p14:creationId xmlns:p14="http://schemas.microsoft.com/office/powerpoint/2010/main" val="345297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928E0-75C1-46AC-89B3-46C45A292D35}" type="datetimeFigureOut">
              <a:rPr lang="en-US" smtClean="0"/>
              <a:t>3/25/2024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31A10-0596-41E3-940D-2702A39AEA84}" type="slidenum">
              <a:rPr lang="en-US" smtClean="0"/>
              <a:t>‹#›</a:t>
            </a:fld>
            <a:endParaRPr lang="en-US"/>
          </a:p>
        </p:txBody>
      </p:sp>
    </p:spTree>
    <p:extLst>
      <p:ext uri="{BB962C8B-B14F-4D97-AF65-F5344CB8AC3E}">
        <p14:creationId xmlns:p14="http://schemas.microsoft.com/office/powerpoint/2010/main" val="278622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2.png" descr="A close-up of a logo&#10;&#10;Description automatically generated"/>
          <p:cNvPicPr/>
          <p:nvPr/>
        </p:nvPicPr>
        <p:blipFill>
          <a:blip r:embed="rId3"/>
          <a:stretch>
            <a:fillRect/>
          </a:stretch>
        </p:blipFill>
        <p:spPr bwMode="auto">
          <a:xfrm>
            <a:off x="3539127" y="363692"/>
            <a:ext cx="5270500" cy="1758950"/>
          </a:xfrm>
          <a:prstGeom prst="rect">
            <a:avLst/>
          </a:prstGeom>
        </p:spPr>
      </p:pic>
      <p:sp>
        <p:nvSpPr>
          <p:cNvPr id="7" name="TextBox 6"/>
          <p:cNvSpPr txBox="1"/>
          <p:nvPr/>
        </p:nvSpPr>
        <p:spPr>
          <a:xfrm>
            <a:off x="1175657" y="2122642"/>
            <a:ext cx="9579429" cy="1323439"/>
          </a:xfrm>
          <a:prstGeom prst="rect">
            <a:avLst/>
          </a:prstGeom>
          <a:noFill/>
        </p:spPr>
        <p:txBody>
          <a:bodyPr wrap="square" rtlCol="0">
            <a:spAutoFit/>
          </a:bodyPr>
          <a:lstStyle/>
          <a:p>
            <a:pPr algn="ctr"/>
            <a:r>
              <a:rPr lang="en-US" sz="2000" dirty="0"/>
              <a:t>Mid-term conference in Pisa, 25</a:t>
            </a:r>
            <a:r>
              <a:rPr lang="en-US" sz="2000" baseline="30000" dirty="0"/>
              <a:t>th</a:t>
            </a:r>
            <a:r>
              <a:rPr lang="en-US" sz="2000" dirty="0"/>
              <a:t> March, 2024</a:t>
            </a:r>
          </a:p>
          <a:p>
            <a:pPr algn="ctr"/>
            <a:r>
              <a:rPr lang="en-US" sz="2000" dirty="0"/>
              <a:t>Comparative evidence - SERBIA</a:t>
            </a:r>
          </a:p>
          <a:p>
            <a:pPr algn="ctr"/>
            <a:r>
              <a:rPr lang="en-US" sz="2000" dirty="0"/>
              <a:t>Research team: </a:t>
            </a:r>
          </a:p>
          <a:p>
            <a:pPr algn="ctr"/>
            <a:r>
              <a:rPr lang="en-US" sz="2000" dirty="0" err="1"/>
              <a:t>Mihail</a:t>
            </a:r>
            <a:r>
              <a:rPr lang="en-US" sz="2000" dirty="0"/>
              <a:t> </a:t>
            </a:r>
            <a:r>
              <a:rPr lang="en-US" sz="2000" dirty="0" err="1"/>
              <a:t>Arandarenko</a:t>
            </a:r>
            <a:r>
              <a:rPr lang="en-US" sz="2000" dirty="0"/>
              <a:t>, </a:t>
            </a:r>
            <a:r>
              <a:rPr lang="en-US" sz="2000" dirty="0" err="1"/>
              <a:t>Galjina</a:t>
            </a:r>
            <a:r>
              <a:rPr lang="en-US" sz="2000" dirty="0"/>
              <a:t> </a:t>
            </a:r>
            <a:r>
              <a:rPr lang="en-US" sz="2000" dirty="0" err="1"/>
              <a:t>Ognjanov</a:t>
            </a:r>
            <a:r>
              <a:rPr lang="en-US" sz="2000" dirty="0"/>
              <a:t> and Dragan </a:t>
            </a:r>
            <a:r>
              <a:rPr lang="en-US" sz="2000" dirty="0" err="1"/>
              <a:t>Aleksi</a:t>
            </a:r>
            <a:r>
              <a:rPr lang="sr-Latn-RS" sz="2000" dirty="0"/>
              <a:t>ć</a:t>
            </a:r>
            <a:endParaRPr lang="en-US" sz="2000" dirty="0"/>
          </a:p>
        </p:txBody>
      </p:sp>
      <p:pic>
        <p:nvPicPr>
          <p:cNvPr id="8" name="Picture 7"/>
          <p:cNvPicPr>
            <a:picLocks noChangeAspect="1"/>
          </p:cNvPicPr>
          <p:nvPr/>
        </p:nvPicPr>
        <p:blipFill>
          <a:blip r:embed="rId4"/>
          <a:stretch>
            <a:fillRect/>
          </a:stretch>
        </p:blipFill>
        <p:spPr>
          <a:xfrm>
            <a:off x="5286103" y="3628034"/>
            <a:ext cx="1832035" cy="1796972"/>
          </a:xfrm>
          <a:prstGeom prst="rect">
            <a:avLst/>
          </a:prstGeom>
        </p:spPr>
      </p:pic>
      <p:sp>
        <p:nvSpPr>
          <p:cNvPr id="3" name="Rectangle 2"/>
          <p:cNvSpPr/>
          <p:nvPr/>
        </p:nvSpPr>
        <p:spPr>
          <a:xfrm>
            <a:off x="731520" y="5788912"/>
            <a:ext cx="10885714" cy="523220"/>
          </a:xfrm>
          <a:prstGeom prst="rect">
            <a:avLst/>
          </a:prstGeom>
        </p:spPr>
        <p:txBody>
          <a:bodyPr wrap="square">
            <a:spAutoFit/>
          </a:bodyPr>
          <a:lstStyle/>
          <a:p>
            <a:r>
              <a:rPr lang="en-US" sz="1400" dirty="0"/>
              <a:t>This project has received funding from the European </a:t>
            </a:r>
            <a:r>
              <a:rPr lang="en-US" sz="1400" dirty="0" err="1"/>
              <a:t>Unionʼs</a:t>
            </a:r>
            <a:r>
              <a:rPr lang="en-US" sz="1400" dirty="0"/>
              <a:t> Social Prerogative and Specific Competencies Lines (SOCPL) </a:t>
            </a:r>
            <a:r>
              <a:rPr lang="en-US" sz="1400" dirty="0" err="1"/>
              <a:t>programme</a:t>
            </a:r>
            <a:r>
              <a:rPr lang="en-US" sz="1400" dirty="0"/>
              <a:t> under grant agreement N. 101052331</a:t>
            </a:r>
          </a:p>
        </p:txBody>
      </p:sp>
      <p:pic>
        <p:nvPicPr>
          <p:cNvPr id="9" name="Picture 8"/>
          <p:cNvPicPr>
            <a:picLocks noChangeAspect="1"/>
          </p:cNvPicPr>
          <p:nvPr/>
        </p:nvPicPr>
        <p:blipFill>
          <a:blip r:embed="rId5"/>
          <a:stretch>
            <a:fillRect/>
          </a:stretch>
        </p:blipFill>
        <p:spPr>
          <a:xfrm>
            <a:off x="795882" y="5299670"/>
            <a:ext cx="2257425" cy="561975"/>
          </a:xfrm>
          <a:prstGeom prst="rect">
            <a:avLst/>
          </a:prstGeom>
        </p:spPr>
      </p:pic>
    </p:spTree>
    <p:extLst>
      <p:ext uri="{BB962C8B-B14F-4D97-AF65-F5344CB8AC3E}">
        <p14:creationId xmlns:p14="http://schemas.microsoft.com/office/powerpoint/2010/main" val="264011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noFill/>
        </p:spPr>
        <p:txBody>
          <a:bodyPr/>
          <a:lstStyle/>
          <a:p>
            <a:r>
              <a:rPr lang="en-US" dirty="0">
                <a:solidFill>
                  <a:srgbClr val="0099CC"/>
                </a:solidFill>
              </a:rPr>
              <a:t>Comparison between Case #1 &amp; Case # 2</a:t>
            </a:r>
          </a:p>
        </p:txBody>
      </p:sp>
      <p:sp>
        <p:nvSpPr>
          <p:cNvPr id="8" name="Content Placeholder 7"/>
          <p:cNvSpPr>
            <a:spLocks noGrp="1"/>
          </p:cNvSpPr>
          <p:nvPr>
            <p:ph sz="half" idx="1"/>
          </p:nvPr>
        </p:nvSpPr>
        <p:spPr/>
        <p:txBody>
          <a:bodyPr>
            <a:normAutofit fontScale="47500" lnSpcReduction="20000"/>
          </a:bodyPr>
          <a:lstStyle/>
          <a:p>
            <a:r>
              <a:rPr lang="en-US" sz="2500" dirty="0"/>
              <a:t>Case 1: Long tradition in unionization of workers </a:t>
            </a:r>
          </a:p>
          <a:p>
            <a:pPr marL="0" indent="0">
              <a:buNone/>
            </a:pPr>
            <a:r>
              <a:rPr lang="en-GB" sz="2500" i="1" dirty="0"/>
              <a:t>The voice of the workers is still heard through us, but I believe it could be heard more. Workers are generally in a state of fear. The climate has been created to favour employers, not unions.</a:t>
            </a:r>
            <a:r>
              <a:rPr lang="en-GB" sz="2500" dirty="0"/>
              <a:t> </a:t>
            </a:r>
            <a:r>
              <a:rPr lang="en-GB" sz="2500" i="1" dirty="0"/>
              <a:t> (TU representative, Serbia)</a:t>
            </a:r>
          </a:p>
          <a:p>
            <a:pPr marL="0" indent="0">
              <a:buNone/>
            </a:pPr>
            <a:r>
              <a:rPr lang="en-GB" sz="2500" i="1" dirty="0"/>
              <a:t>Collective bargaining, negotiations mainly focuses on vacations, wages (basic wages, increases, allowances and other incomes, technological redundancy, sometimes about organizing a strike and its procedure. When it comes to investments, employers generally do not inform employees about investments and technical and technological changes. (TU representative, Serbia)</a:t>
            </a:r>
          </a:p>
          <a:p>
            <a:pPr marL="0" indent="0">
              <a:buNone/>
            </a:pPr>
            <a:r>
              <a:rPr lang="en-GB" sz="2500" i="1" dirty="0"/>
              <a:t>Many people who have been working in the factory for a long time don't want to accept the new ways. But, in reality, it's a lifesaver. I think my position is stronger in the company. Now they are more dependent on me. Simply because I've learned something that others don't know.</a:t>
            </a:r>
            <a:r>
              <a:rPr lang="en-GB" sz="2500" dirty="0"/>
              <a:t> (Production worker, Serbia)</a:t>
            </a:r>
          </a:p>
          <a:p>
            <a:pPr marL="0" indent="0">
              <a:buNone/>
            </a:pPr>
            <a:r>
              <a:rPr lang="en-GB" sz="2500" i="1" dirty="0"/>
              <a:t>I have received more than 5 awards for ideas. You will see the notice board where the name and surname are displayed along with the amount of the award and what was proposed. The more useful the idea, the higher the reward. We call it the 'blue mailbox,' the committee reviews, evaluates, and rewards it. </a:t>
            </a:r>
            <a:r>
              <a:rPr lang="en-GB" sz="2500" dirty="0"/>
              <a:t>(Production worker, Serbia)</a:t>
            </a:r>
            <a:endParaRPr lang="en-US" sz="2500" dirty="0"/>
          </a:p>
          <a:p>
            <a:pPr marL="0" indent="0">
              <a:buNone/>
            </a:pPr>
            <a:endParaRPr lang="en-US" sz="2500" dirty="0"/>
          </a:p>
          <a:p>
            <a:pPr marL="0" indent="0">
              <a:buNone/>
            </a:pPr>
            <a:r>
              <a:rPr lang="en-GB" sz="2500" b="1" dirty="0">
                <a:solidFill>
                  <a:srgbClr val="0099CC"/>
                </a:solidFill>
              </a:rPr>
              <a:t>Company 1 takes part in the newly adopted dual education system in Serbia, and provides various types of trainings internally as well as through external training providers. However, this issues are still out of scope of company social dialogue, and are primarily initiated by management and implemented through the company human resources department.</a:t>
            </a:r>
            <a:endParaRPr lang="en-US" sz="2500" b="1" dirty="0">
              <a:solidFill>
                <a:srgbClr val="0099CC"/>
              </a:solidFill>
            </a:endParaRPr>
          </a:p>
          <a:p>
            <a:pPr marL="0" indent="0">
              <a:buNone/>
            </a:pPr>
            <a:endParaRPr lang="en-US" sz="2500" dirty="0"/>
          </a:p>
          <a:p>
            <a:pPr marL="0" indent="0">
              <a:buNone/>
            </a:pPr>
            <a:endParaRPr lang="en-US" sz="2000" dirty="0"/>
          </a:p>
          <a:p>
            <a:endParaRPr lang="en-US" sz="1900" dirty="0"/>
          </a:p>
          <a:p>
            <a:endParaRPr lang="en-US" sz="1900" dirty="0"/>
          </a:p>
          <a:p>
            <a:endParaRPr lang="en-US" sz="1600" dirty="0"/>
          </a:p>
        </p:txBody>
      </p:sp>
      <p:sp>
        <p:nvSpPr>
          <p:cNvPr id="9" name="Content Placeholder 8"/>
          <p:cNvSpPr>
            <a:spLocks noGrp="1"/>
          </p:cNvSpPr>
          <p:nvPr>
            <p:ph sz="half" idx="2"/>
          </p:nvPr>
        </p:nvSpPr>
        <p:spPr/>
        <p:txBody>
          <a:bodyPr>
            <a:normAutofit fontScale="47500" lnSpcReduction="20000"/>
          </a:bodyPr>
          <a:lstStyle/>
          <a:p>
            <a:r>
              <a:rPr lang="en-US" dirty="0"/>
              <a:t>Case 2: Newly born trade union</a:t>
            </a:r>
          </a:p>
          <a:p>
            <a:r>
              <a:rPr lang="en-GB" i="1" dirty="0"/>
              <a:t>In companies in Serbia, I don't know if they have workers councils, there are only trade unions. Where there is no union, the workers are fearful, they don't want to establish a union. Where there is a workers‘ council, it is usually formed by the employer, and it is in his interest and not in the interest of the workers. (TU representative, Serbia).</a:t>
            </a:r>
          </a:p>
          <a:p>
            <a:r>
              <a:rPr lang="en-GB" i="1" dirty="0"/>
              <a:t>We exerted pressure, we negotiated, since the ventilation had not been installed yet we sent a request to the management, they held a meeting with the workers, explained why it was not finished yet, what the deadlines were, so that we could follow up, to negotiate should the deadline not being met (TU representative, Serbia).</a:t>
            </a:r>
          </a:p>
          <a:p>
            <a:r>
              <a:rPr lang="en-GB" i="1" dirty="0"/>
              <a:t>We have eliminated all manual handling, and everything operates automatically and is digitally managed.</a:t>
            </a:r>
            <a:r>
              <a:rPr lang="en-GB" dirty="0"/>
              <a:t> (Technological developer, Serbia)</a:t>
            </a:r>
            <a:endParaRPr lang="en-US" dirty="0"/>
          </a:p>
          <a:p>
            <a:r>
              <a:rPr lang="en-GB" i="1" dirty="0"/>
              <a:t>We have invested in establishment of our internal training centre to train workers as automatization is relatively new process and our labour force is not trained enough to cope with the challenges (HR manager, Serbia)</a:t>
            </a:r>
            <a:r>
              <a:rPr lang="en-GB" dirty="0"/>
              <a:t>. </a:t>
            </a:r>
            <a:endParaRPr lang="en-US" dirty="0"/>
          </a:p>
          <a:p>
            <a:r>
              <a:rPr lang="en-GB" i="1" dirty="0"/>
              <a:t>I expect a lot more things to change, I've worked a lot on myself. I think there are opportunities for professional development. This is one part of the automation, soon I hope there will be more. (Production worker, Serbia)</a:t>
            </a:r>
          </a:p>
          <a:p>
            <a:pPr marL="0" indent="0">
              <a:buNone/>
            </a:pPr>
            <a:r>
              <a:rPr lang="en-GB" b="1" dirty="0">
                <a:solidFill>
                  <a:srgbClr val="0099CC"/>
                </a:solidFill>
              </a:rPr>
              <a:t>Trade Union in company 2 still focuses primarily on decent work, not sustainable work.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60547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with other countries</a:t>
            </a:r>
          </a:p>
        </p:txBody>
      </p:sp>
      <p:sp>
        <p:nvSpPr>
          <p:cNvPr id="3" name="Content Placeholder 2"/>
          <p:cNvSpPr>
            <a:spLocks noGrp="1"/>
          </p:cNvSpPr>
          <p:nvPr>
            <p:ph sz="half" idx="1"/>
          </p:nvPr>
        </p:nvSpPr>
        <p:spPr/>
        <p:txBody>
          <a:bodyPr>
            <a:normAutofit fontScale="70000" lnSpcReduction="20000"/>
          </a:bodyPr>
          <a:lstStyle/>
          <a:p>
            <a:r>
              <a:rPr lang="en-US" dirty="0"/>
              <a:t>SER &amp; HU</a:t>
            </a:r>
          </a:p>
          <a:p>
            <a:r>
              <a:rPr lang="en-US" dirty="0"/>
              <a:t>Sectoral bargaining – weak.</a:t>
            </a:r>
          </a:p>
          <a:p>
            <a:r>
              <a:rPr lang="en-US" dirty="0"/>
              <a:t>Constraint on the side of employers (less interested in CB).</a:t>
            </a:r>
          </a:p>
          <a:p>
            <a:r>
              <a:rPr lang="en-US" dirty="0"/>
              <a:t>Social dialogue on national level through consultative bodies (SEC vs. NGTT and VKF).</a:t>
            </a:r>
          </a:p>
          <a:p>
            <a:r>
              <a:rPr lang="en-US" dirty="0"/>
              <a:t>Decreasing trade union density.</a:t>
            </a:r>
          </a:p>
          <a:p>
            <a:r>
              <a:rPr lang="en-US" dirty="0"/>
              <a:t>CBA coverage hard to assess due to lack of data.</a:t>
            </a:r>
          </a:p>
          <a:p>
            <a:r>
              <a:rPr lang="en-US" dirty="0"/>
              <a:t>Risks of digitalization and automatization not fully understood by either managers and workers. While most believe the work/working conditions will improve, perceptions on the needs for reskilling and upskilling go between two extremes. </a:t>
            </a:r>
          </a:p>
        </p:txBody>
      </p:sp>
      <p:sp>
        <p:nvSpPr>
          <p:cNvPr id="4" name="Content Placeholder 3"/>
          <p:cNvSpPr>
            <a:spLocks noGrp="1"/>
          </p:cNvSpPr>
          <p:nvPr>
            <p:ph sz="half" idx="2"/>
          </p:nvPr>
        </p:nvSpPr>
        <p:spPr/>
        <p:txBody>
          <a:bodyPr>
            <a:normAutofit fontScale="70000" lnSpcReduction="20000"/>
          </a:bodyPr>
          <a:lstStyle/>
          <a:p>
            <a:r>
              <a:rPr lang="en-US" dirty="0"/>
              <a:t>SER &amp; DK</a:t>
            </a:r>
          </a:p>
          <a:p>
            <a:r>
              <a:rPr lang="en-US" dirty="0"/>
              <a:t>Single channel bargaining structure.</a:t>
            </a:r>
          </a:p>
          <a:p>
            <a:r>
              <a:rPr lang="en-US" dirty="0"/>
              <a:t>CA do not explicitly mention DAD.</a:t>
            </a:r>
          </a:p>
          <a:p>
            <a:r>
              <a:rPr lang="en-US" dirty="0"/>
              <a:t>Perception that new technology leads to job losses might be exaggerated.</a:t>
            </a:r>
          </a:p>
          <a:p>
            <a:r>
              <a:rPr lang="en-US" dirty="0"/>
              <a:t>Personal factors – workers may not be interested in upskilling to keep their jobs, working on new technologies.</a:t>
            </a:r>
          </a:p>
          <a:p>
            <a:r>
              <a:rPr lang="en-GB" dirty="0"/>
              <a:t>The issues and processes related to </a:t>
            </a:r>
            <a:r>
              <a:rPr lang="en-GB" dirty="0" err="1"/>
              <a:t>decarbonization</a:t>
            </a:r>
            <a:r>
              <a:rPr lang="en-GB" dirty="0"/>
              <a:t> are much less articulated. </a:t>
            </a:r>
            <a:endParaRPr lang="en-US" dirty="0"/>
          </a:p>
          <a:p>
            <a:endParaRPr lang="en-US" dirty="0"/>
          </a:p>
        </p:txBody>
      </p:sp>
    </p:spTree>
    <p:extLst>
      <p:ext uri="{BB962C8B-B14F-4D97-AF65-F5344CB8AC3E}">
        <p14:creationId xmlns:p14="http://schemas.microsoft.com/office/powerpoint/2010/main" val="116707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and institutional setting: Employment and Wages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624683119"/>
              </p:ext>
            </p:extLst>
          </p:nvPr>
        </p:nvGraphicFramePr>
        <p:xfrm>
          <a:off x="838200" y="1731305"/>
          <a:ext cx="5181600" cy="2275523"/>
        </p:xfrm>
        <a:graphic>
          <a:graphicData uri="http://schemas.openxmlformats.org/drawingml/2006/chart">
            <c:chart xmlns:c="http://schemas.openxmlformats.org/drawingml/2006/chart" xmlns:r="http://schemas.openxmlformats.org/officeDocument/2006/relationships" r:id="rId2"/>
          </a:graphicData>
        </a:graphic>
      </p:graphicFrame>
      <p:pic>
        <p:nvPicPr>
          <p:cNvPr id="3" name="Content Placeholder 2">
            <a:extLst>
              <a:ext uri="{FF2B5EF4-FFF2-40B4-BE49-F238E27FC236}">
                <a16:creationId xmlns:a16="http://schemas.microsoft.com/office/drawing/2014/main" id="{79D255DD-5F79-4864-B7F1-6DAFEB0B01BA}"/>
              </a:ext>
            </a:extLst>
          </p:cNvPr>
          <p:cNvPicPr>
            <a:picLocks noGrp="1" noChangeAspect="1"/>
          </p:cNvPicPr>
          <p:nvPr>
            <p:ph sz="half" idx="2"/>
          </p:nvPr>
        </p:nvPicPr>
        <p:blipFill>
          <a:blip r:embed="rId3"/>
          <a:stretch>
            <a:fillRect/>
          </a:stretch>
        </p:blipFill>
        <p:spPr>
          <a:xfrm>
            <a:off x="6172200" y="2301920"/>
            <a:ext cx="5181600" cy="3398747"/>
          </a:xfrm>
          <a:prstGeom prst="rect">
            <a:avLst/>
          </a:prstGeom>
        </p:spPr>
      </p:pic>
      <p:graphicFrame>
        <p:nvGraphicFramePr>
          <p:cNvPr id="10" name="Content Placeholder 5"/>
          <p:cNvGraphicFramePr>
            <a:graphicFrameLocks/>
          </p:cNvGraphicFramePr>
          <p:nvPr>
            <p:extLst>
              <p:ext uri="{D42A27DB-BD31-4B8C-83A1-F6EECF244321}">
                <p14:modId xmlns:p14="http://schemas.microsoft.com/office/powerpoint/2010/main" val="1851682817"/>
              </p:ext>
            </p:extLst>
          </p:nvPr>
        </p:nvGraphicFramePr>
        <p:xfrm>
          <a:off x="838200" y="4122874"/>
          <a:ext cx="5181600" cy="22189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036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and institutional setting: Share in GVA and total exports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973828141"/>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632098736"/>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216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 in GVC</a:t>
            </a:r>
          </a:p>
        </p:txBody>
      </p:sp>
      <p:sp>
        <p:nvSpPr>
          <p:cNvPr id="5" name="Content Placeholder 4"/>
          <p:cNvSpPr>
            <a:spLocks noGrp="1"/>
          </p:cNvSpPr>
          <p:nvPr>
            <p:ph sz="half" idx="1"/>
          </p:nvPr>
        </p:nvSpPr>
        <p:spPr>
          <a:xfrm>
            <a:off x="838200" y="1825625"/>
            <a:ext cx="3489960" cy="4351338"/>
          </a:xfrm>
        </p:spPr>
        <p:txBody>
          <a:bodyPr>
            <a:normAutofit fontScale="47500" lnSpcReduction="20000"/>
          </a:bodyPr>
          <a:lstStyle/>
          <a:p>
            <a:r>
              <a:rPr lang="en-US" dirty="0"/>
              <a:t>Serbia is a typical small emerging economy that relies on export-led growth (</a:t>
            </a:r>
            <a:r>
              <a:rPr lang="en-US" dirty="0" err="1"/>
              <a:t>Radulovic</a:t>
            </a:r>
            <a:r>
              <a:rPr lang="en-US" dirty="0"/>
              <a:t>, B., 2021)</a:t>
            </a:r>
          </a:p>
          <a:p>
            <a:r>
              <a:rPr lang="en-GB" dirty="0"/>
              <a:t>The above-average growth of production and employment in the Metal sector in the last decade owes to the sharp increase in Foreign Direct Investments (FDIs). The Metal sector in Serbia has become very attractive for the FDIs because of relatively low labour costs and high Government subsidies. One recent study found that more than one-third of the country's FDIs during the 2016-2020 time span went to the portion of Manufacturing that covers three observed sub-sectors (but also the Manufacture of computer, electronic and optical products sub-sector). Additionally, over half of all newly created jobs by the FDIs in the same period are located in these three sub-sectors (</a:t>
            </a:r>
            <a:r>
              <a:rPr lang="en-GB" dirty="0" err="1"/>
              <a:t>Arandarenko</a:t>
            </a:r>
            <a:r>
              <a:rPr lang="en-GB" dirty="0"/>
              <a:t> et al, 2021).</a:t>
            </a:r>
          </a:p>
          <a:p>
            <a:endParaRPr lang="en-US" dirty="0"/>
          </a:p>
        </p:txBody>
      </p:sp>
      <p:sp>
        <p:nvSpPr>
          <p:cNvPr id="6" name="Content Placeholder 5"/>
          <p:cNvSpPr>
            <a:spLocks noGrp="1"/>
          </p:cNvSpPr>
          <p:nvPr>
            <p:ph sz="half" idx="2"/>
          </p:nvPr>
        </p:nvSpPr>
        <p:spPr>
          <a:xfrm>
            <a:off x="4528457" y="1825625"/>
            <a:ext cx="6825343" cy="4351338"/>
          </a:xfrm>
        </p:spPr>
        <p:txBody>
          <a:bodyPr>
            <a:normAutofit fontScale="47500" lnSpcReduction="20000"/>
          </a:bodyPr>
          <a:lstStyle/>
          <a:p>
            <a:r>
              <a:rPr lang="en-US" dirty="0"/>
              <a:t>Owing to its geographic position, skilled workforce, openness and solid infrastructure Serbia has taken part in GVC (</a:t>
            </a:r>
            <a:r>
              <a:rPr lang="en-US" dirty="0" err="1"/>
              <a:t>Kovacevic</a:t>
            </a:r>
            <a:r>
              <a:rPr lang="en-US" dirty="0"/>
              <a:t>, M., </a:t>
            </a:r>
            <a:r>
              <a:rPr lang="en-US" dirty="0" err="1"/>
              <a:t>Stancic</a:t>
            </a:r>
            <a:r>
              <a:rPr lang="en-US" dirty="0"/>
              <a:t>, K., </a:t>
            </a:r>
            <a:r>
              <a:rPr lang="en-US" dirty="0" err="1"/>
              <a:t>Jelic</a:t>
            </a:r>
            <a:r>
              <a:rPr lang="en-US" dirty="0"/>
              <a:t>, S., 2021).</a:t>
            </a:r>
          </a:p>
          <a:p>
            <a:r>
              <a:rPr lang="en-US" dirty="0"/>
              <a:t>In 2015 Serbia exhibited high degree of GVC participation. </a:t>
            </a:r>
          </a:p>
          <a:p>
            <a:r>
              <a:rPr lang="en-US" dirty="0"/>
              <a:t>According to a study (</a:t>
            </a:r>
            <a:r>
              <a:rPr lang="en-US" dirty="0" err="1"/>
              <a:t>Zajc</a:t>
            </a:r>
            <a:r>
              <a:rPr lang="en-US" dirty="0"/>
              <a:t> </a:t>
            </a:r>
            <a:r>
              <a:rPr lang="en-US" dirty="0" err="1"/>
              <a:t>Kejzar</a:t>
            </a:r>
            <a:r>
              <a:rPr lang="en-US" dirty="0"/>
              <a:t>, K., </a:t>
            </a:r>
            <a:r>
              <a:rPr lang="en-US" dirty="0" err="1"/>
              <a:t>Raskovic</a:t>
            </a:r>
            <a:r>
              <a:rPr lang="en-US" dirty="0"/>
              <a:t>, M., 2020). in 2005-2015 Serbia witnessed a significant increase in backward participation coupled with downstream movement along the GVCs, particularly with regard to basic metals and fabricated metal products.</a:t>
            </a:r>
          </a:p>
          <a:p>
            <a:r>
              <a:rPr lang="en-US" dirty="0"/>
              <a:t>Serbia increasingly </a:t>
            </a:r>
            <a:r>
              <a:rPr lang="en-US" dirty="0" err="1"/>
              <a:t>specialises</a:t>
            </a:r>
            <a:r>
              <a:rPr lang="en-US" dirty="0"/>
              <a:t> in later stages of production within global value chains, relying strongly on imported inputs (</a:t>
            </a:r>
            <a:r>
              <a:rPr lang="en-US" dirty="0" err="1"/>
              <a:t>Bjelic</a:t>
            </a:r>
            <a:r>
              <a:rPr lang="en-US" dirty="0"/>
              <a:t> et al, 2020). There has been a sharp increase in the significance of the backward component of the GVC participation index, whereby in some industries (including Metal Products) this component becomes the main driver of their involvement in global production chains, indicating the growing relative importance of imported intermediate inputs used to generate output for export.</a:t>
            </a:r>
          </a:p>
          <a:p>
            <a:r>
              <a:rPr lang="en-US" dirty="0"/>
              <a:t>According to the Survey by Vienna Institute for International Economic Studies (2021) Serbia shows a larger share of incorporated foreign value added in their exports than is the share of their value added in foreign exports. The largest share of foreign value added in the total exports is found in six divisions of Manufacturing, including Metal subsectors: • Manufacture of motor vehicles, trailers and semitrailers, • Manufacture of basic metals, • Manufacture of machinery and equipment </a:t>
            </a:r>
            <a:r>
              <a:rPr lang="en-US" dirty="0" err="1"/>
              <a:t>n.e.c</a:t>
            </a:r>
            <a:r>
              <a:rPr lang="en-US" dirty="0"/>
              <a:t> (</a:t>
            </a:r>
            <a:r>
              <a:rPr lang="en-US" dirty="0" err="1"/>
              <a:t>Kovacevic</a:t>
            </a:r>
            <a:r>
              <a:rPr lang="en-US" dirty="0"/>
              <a:t>, M., </a:t>
            </a:r>
            <a:r>
              <a:rPr lang="en-US" dirty="0" err="1"/>
              <a:t>Stancic</a:t>
            </a:r>
            <a:r>
              <a:rPr lang="en-US" dirty="0"/>
              <a:t>, K., </a:t>
            </a:r>
            <a:r>
              <a:rPr lang="en-US" dirty="0" err="1"/>
              <a:t>Jelic</a:t>
            </a:r>
            <a:r>
              <a:rPr lang="en-US" dirty="0"/>
              <a:t>, S., 2021).</a:t>
            </a:r>
          </a:p>
          <a:p>
            <a:r>
              <a:rPr lang="en-US" dirty="0"/>
              <a:t>Even though the exports are on the increase, the value added/GVA growth in certain divisions show falling trends (Manufacture of motor vehicle and trailers, Manufacture of electrical equipment), which may indicate </a:t>
            </a:r>
            <a:r>
              <a:rPr lang="en-US" dirty="0" err="1"/>
              <a:t>unfavourable</a:t>
            </a:r>
            <a:r>
              <a:rPr lang="en-US" dirty="0"/>
              <a:t> status in global value chains (at their bottom line), where value added is not created and only products’ assembling is carried out.</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9285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relations system</a:t>
            </a:r>
          </a:p>
        </p:txBody>
      </p:sp>
      <p:sp>
        <p:nvSpPr>
          <p:cNvPr id="3" name="Content Placeholder 2"/>
          <p:cNvSpPr>
            <a:spLocks noGrp="1"/>
          </p:cNvSpPr>
          <p:nvPr>
            <p:ph sz="half" idx="1"/>
          </p:nvPr>
        </p:nvSpPr>
        <p:spPr/>
        <p:txBody>
          <a:bodyPr>
            <a:normAutofit fontScale="62500" lnSpcReduction="20000"/>
          </a:bodyPr>
          <a:lstStyle/>
          <a:p>
            <a:r>
              <a:rPr lang="en-US" b="1" dirty="0">
                <a:solidFill>
                  <a:schemeClr val="accent2">
                    <a:lumMod val="60000"/>
                    <a:lumOff val="40000"/>
                  </a:schemeClr>
                </a:solidFill>
              </a:rPr>
              <a:t>Industrial relations in Serbia </a:t>
            </a:r>
            <a:r>
              <a:rPr lang="en-US" dirty="0"/>
              <a:t>are regulated by the comprehensive body of </a:t>
            </a:r>
            <a:r>
              <a:rPr lang="en-US" dirty="0" err="1"/>
              <a:t>labour</a:t>
            </a:r>
            <a:r>
              <a:rPr lang="en-US" dirty="0"/>
              <a:t> legislation. Trade Unions are established on all three levels. </a:t>
            </a:r>
          </a:p>
          <a:p>
            <a:r>
              <a:rPr lang="en-US" b="1" dirty="0">
                <a:solidFill>
                  <a:schemeClr val="accent2">
                    <a:lumMod val="60000"/>
                    <a:lumOff val="40000"/>
                  </a:schemeClr>
                </a:solidFill>
              </a:rPr>
              <a:t>Trade Union density </a:t>
            </a:r>
            <a:r>
              <a:rPr lang="en-US" dirty="0"/>
              <a:t>has been decreasing since 2000, reaching around 25%. Adjusted bargaining coverage rate is at around 30%. Employer organization density 25% (OECD and AIAS, 2021)</a:t>
            </a:r>
          </a:p>
          <a:p>
            <a:r>
              <a:rPr lang="en-US" b="1" dirty="0">
                <a:solidFill>
                  <a:schemeClr val="accent2">
                    <a:lumMod val="60000"/>
                    <a:lumOff val="40000"/>
                  </a:schemeClr>
                </a:solidFill>
              </a:rPr>
              <a:t>Representativeness</a:t>
            </a:r>
            <a:r>
              <a:rPr lang="en-US" dirty="0"/>
              <a:t> of workers' and employers' associations remains the primary constraint hindering possibilities for collective bargaining.</a:t>
            </a:r>
          </a:p>
          <a:p>
            <a:r>
              <a:rPr lang="en-US" dirty="0"/>
              <a:t>Two Confederations of Trade Unions and one Employers Associations are representative thus participate in SEC.</a:t>
            </a:r>
          </a:p>
          <a:p>
            <a:r>
              <a:rPr lang="en-US" dirty="0"/>
              <a:t>General collective agreement is non-existent (statutory minimal wage applies), </a:t>
            </a:r>
            <a:r>
              <a:rPr lang="en-US" b="1" dirty="0">
                <a:solidFill>
                  <a:schemeClr val="accent2">
                    <a:lumMod val="60000"/>
                    <a:lumOff val="40000"/>
                  </a:schemeClr>
                </a:solidFill>
              </a:rPr>
              <a:t>sectoral collective agreement for metal sector has also not been negotiated</a:t>
            </a:r>
            <a:r>
              <a:rPr lang="en-US" dirty="0"/>
              <a:t>, whereas collective bargaining on company level are mostly practiced within large companies.</a:t>
            </a:r>
          </a:p>
          <a:p>
            <a:endParaRPr lang="en-US"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844306407"/>
              </p:ext>
            </p:extLst>
          </p:nvPr>
        </p:nvGraphicFramePr>
        <p:xfrm>
          <a:off x="6172846" y="2208180"/>
          <a:ext cx="5180954" cy="2661920"/>
        </p:xfrm>
        <a:graphic>
          <a:graphicData uri="http://schemas.openxmlformats.org/drawingml/2006/table">
            <a:tbl>
              <a:tblPr firstRow="1" bandRow="1">
                <a:tableStyleId>{5C22544A-7EE6-4342-B048-85BDC9FD1C3A}</a:tableStyleId>
              </a:tblPr>
              <a:tblGrid>
                <a:gridCol w="2219046">
                  <a:extLst>
                    <a:ext uri="{9D8B030D-6E8A-4147-A177-3AD203B41FA5}">
                      <a16:colId xmlns:a16="http://schemas.microsoft.com/office/drawing/2014/main" val="20000"/>
                    </a:ext>
                  </a:extLst>
                </a:gridCol>
                <a:gridCol w="2961908">
                  <a:extLst>
                    <a:ext uri="{9D8B030D-6E8A-4147-A177-3AD203B41FA5}">
                      <a16:colId xmlns:a16="http://schemas.microsoft.com/office/drawing/2014/main" val="20001"/>
                    </a:ext>
                  </a:extLst>
                </a:gridCol>
              </a:tblGrid>
              <a:tr h="370840">
                <a:tc>
                  <a:txBody>
                    <a:bodyPr/>
                    <a:lstStyle/>
                    <a:p>
                      <a:r>
                        <a:rPr lang="en-US" dirty="0"/>
                        <a:t>SERBIA</a:t>
                      </a:r>
                    </a:p>
                  </a:txBody>
                  <a:tcPr marL="100353" marR="10035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Characteristics of bargaining regime</a:t>
                      </a:r>
                    </a:p>
                  </a:txBody>
                  <a:tcPr marL="100353" marR="100353"/>
                </a:tc>
                <a:extLst>
                  <a:ext uri="{0D108BD9-81ED-4DB2-BD59-A6C34878D82A}">
                    <a16:rowId xmlns:a16="http://schemas.microsoft.com/office/drawing/2014/main" val="10000"/>
                  </a:ext>
                </a:extLst>
              </a:tr>
              <a:tr h="370840">
                <a:tc>
                  <a:txBody>
                    <a:bodyPr/>
                    <a:lstStyle/>
                    <a:p>
                      <a:r>
                        <a:rPr lang="en-US" dirty="0"/>
                        <a:t>Single channel</a:t>
                      </a:r>
                    </a:p>
                  </a:txBody>
                  <a:tcPr marL="100353" marR="100353"/>
                </a:tc>
                <a:tc>
                  <a:txBody>
                    <a:bodyPr/>
                    <a:lstStyle/>
                    <a:p>
                      <a:r>
                        <a:rPr lang="en-US" dirty="0"/>
                        <a:t>Trade</a:t>
                      </a:r>
                      <a:r>
                        <a:rPr lang="en-US" baseline="0" dirty="0"/>
                        <a:t> Unions only</a:t>
                      </a:r>
                    </a:p>
                  </a:txBody>
                  <a:tcPr marL="100353" marR="100353"/>
                </a:tc>
                <a:extLst>
                  <a:ext uri="{0D108BD9-81ED-4DB2-BD59-A6C34878D82A}">
                    <a16:rowId xmlns:a16="http://schemas.microsoft.com/office/drawing/2014/main" val="10001"/>
                  </a:ext>
                </a:extLst>
              </a:tr>
              <a:tr h="370840">
                <a:tc>
                  <a:txBody>
                    <a:bodyPr/>
                    <a:lstStyle/>
                    <a:p>
                      <a:r>
                        <a:rPr lang="en-US" dirty="0" err="1"/>
                        <a:t>Multy</a:t>
                      </a:r>
                      <a:r>
                        <a:rPr lang="en-US" dirty="0"/>
                        <a:t> level</a:t>
                      </a:r>
                      <a:r>
                        <a:rPr lang="sr-Latn-RS" dirty="0"/>
                        <a:t>/Multi tier</a:t>
                      </a:r>
                      <a:endParaRPr lang="en-US" dirty="0"/>
                    </a:p>
                  </a:txBody>
                  <a:tcPr marL="100353" marR="100353"/>
                </a:tc>
                <a:tc>
                  <a:txBody>
                    <a:bodyPr/>
                    <a:lstStyle/>
                    <a:p>
                      <a:r>
                        <a:rPr lang="en-US" dirty="0"/>
                        <a:t>General/sectoral/company</a:t>
                      </a:r>
                    </a:p>
                  </a:txBody>
                  <a:tcPr marL="100353" marR="100353"/>
                </a:tc>
                <a:extLst>
                  <a:ext uri="{0D108BD9-81ED-4DB2-BD59-A6C34878D82A}">
                    <a16:rowId xmlns:a16="http://schemas.microsoft.com/office/drawing/2014/main" val="10002"/>
                  </a:ext>
                </a:extLst>
              </a:tr>
              <a:tr h="370840">
                <a:tc>
                  <a:txBody>
                    <a:bodyPr/>
                    <a:lstStyle/>
                    <a:p>
                      <a:r>
                        <a:rPr lang="en-US" dirty="0" err="1"/>
                        <a:t>Centralisation</a:t>
                      </a:r>
                      <a:r>
                        <a:rPr lang="en-US" dirty="0"/>
                        <a:t>/</a:t>
                      </a:r>
                      <a:r>
                        <a:rPr lang="en-US" dirty="0" err="1"/>
                        <a:t>decentralisation</a:t>
                      </a:r>
                      <a:endParaRPr lang="en-US" dirty="0"/>
                    </a:p>
                  </a:txBody>
                  <a:tcPr marL="100353" marR="10035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Statutory minimal wage, Extension mechanism</a:t>
                      </a:r>
                      <a:r>
                        <a:rPr lang="en-US" baseline="0" dirty="0"/>
                        <a:t> applies </a:t>
                      </a:r>
                      <a:endParaRPr lang="en-US" dirty="0"/>
                    </a:p>
                  </a:txBody>
                  <a:tcPr marL="100353" marR="100353"/>
                </a:tc>
                <a:extLst>
                  <a:ext uri="{0D108BD9-81ED-4DB2-BD59-A6C34878D82A}">
                    <a16:rowId xmlns:a16="http://schemas.microsoft.com/office/drawing/2014/main" val="10003"/>
                  </a:ext>
                </a:extLst>
              </a:tr>
              <a:tr h="370840">
                <a:tc>
                  <a:txBody>
                    <a:bodyPr/>
                    <a:lstStyle/>
                    <a:p>
                      <a:r>
                        <a:rPr lang="en-US" dirty="0"/>
                        <a:t>Dominant level in Metal Sector</a:t>
                      </a:r>
                    </a:p>
                  </a:txBody>
                  <a:tcPr marL="100353" marR="100353"/>
                </a:tc>
                <a:tc>
                  <a:txBody>
                    <a:bodyPr/>
                    <a:lstStyle/>
                    <a:p>
                      <a:r>
                        <a:rPr lang="en-US" dirty="0"/>
                        <a:t>Company</a:t>
                      </a:r>
                    </a:p>
                  </a:txBody>
                  <a:tcPr marL="100353" marR="100353"/>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9936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sr-Latn-RS" dirty="0"/>
              <a:t>DAD: development, challenges and the role of collective bargaining</a:t>
            </a:r>
            <a:endParaRPr lang="en-US" dirty="0"/>
          </a:p>
        </p:txBody>
      </p:sp>
      <p:sp>
        <p:nvSpPr>
          <p:cNvPr id="3" name="Content Placeholder 2"/>
          <p:cNvSpPr>
            <a:spLocks noGrp="1"/>
          </p:cNvSpPr>
          <p:nvPr>
            <p:ph sz="half" idx="1"/>
          </p:nvPr>
        </p:nvSpPr>
        <p:spPr>
          <a:xfrm>
            <a:off x="838200" y="1825625"/>
            <a:ext cx="5181600" cy="4351338"/>
          </a:xfrm>
        </p:spPr>
        <p:txBody>
          <a:bodyPr>
            <a:normAutofit lnSpcReduction="10000"/>
          </a:bodyPr>
          <a:lstStyle/>
          <a:p>
            <a:r>
              <a:rPr lang="en-US" sz="1700" b="1" dirty="0">
                <a:solidFill>
                  <a:srgbClr val="0099CC"/>
                </a:solidFill>
              </a:rPr>
              <a:t>Industry 4.0 and DAD present narratives in public </a:t>
            </a:r>
            <a:r>
              <a:rPr lang="sr-Latn-RS" sz="1700" b="1" dirty="0">
                <a:solidFill>
                  <a:srgbClr val="0099CC"/>
                </a:solidFill>
              </a:rPr>
              <a:t>discourse, advocated within both academic and professional circles.</a:t>
            </a:r>
            <a:endParaRPr lang="en-US" sz="1700" b="1" dirty="0">
              <a:solidFill>
                <a:srgbClr val="0099CC"/>
              </a:solidFill>
            </a:endParaRPr>
          </a:p>
          <a:p>
            <a:r>
              <a:rPr lang="en-US" sz="1700" b="1" dirty="0">
                <a:solidFill>
                  <a:srgbClr val="0099CC"/>
                </a:solidFill>
              </a:rPr>
              <a:t>The role of trade unions in these processes is still rather weak</a:t>
            </a:r>
            <a:r>
              <a:rPr lang="sr-Latn-RS" sz="1700" b="1" dirty="0">
                <a:solidFill>
                  <a:srgbClr val="0099CC"/>
                </a:solidFill>
              </a:rPr>
              <a:t>.</a:t>
            </a:r>
            <a:endParaRPr lang="en-US" sz="1700" b="1" dirty="0">
              <a:solidFill>
                <a:srgbClr val="0099CC"/>
              </a:solidFill>
            </a:endParaRPr>
          </a:p>
          <a:p>
            <a:r>
              <a:rPr lang="en-US" sz="1700" b="1" dirty="0">
                <a:solidFill>
                  <a:srgbClr val="0099CC"/>
                </a:solidFill>
              </a:rPr>
              <a:t>Governmental initiatives for DAD in the metal sector are predominant</a:t>
            </a:r>
            <a:r>
              <a:rPr lang="sr-Latn-RS" sz="1700" b="1" dirty="0">
                <a:solidFill>
                  <a:srgbClr val="0099CC"/>
                </a:solidFill>
              </a:rPr>
              <a:t>.</a:t>
            </a:r>
            <a:endParaRPr lang="en-US" sz="1700" b="1" dirty="0">
              <a:solidFill>
                <a:srgbClr val="0099CC"/>
              </a:solidFill>
            </a:endParaRPr>
          </a:p>
          <a:p>
            <a:pPr marL="0" indent="0">
              <a:buNone/>
            </a:pPr>
            <a:r>
              <a:rPr lang="sr-Latn-RS" sz="1700" b="1" dirty="0">
                <a:solidFill>
                  <a:srgbClr val="0099CC"/>
                </a:solidFill>
              </a:rPr>
              <a:t>	</a:t>
            </a:r>
            <a:r>
              <a:rPr lang="sr-Latn-RS" sz="1700" dirty="0">
                <a:solidFill>
                  <a:srgbClr val="0099CC"/>
                </a:solidFill>
              </a:rPr>
              <a:t>A</a:t>
            </a:r>
            <a:r>
              <a:rPr lang="en-US" sz="1700" dirty="0" err="1">
                <a:solidFill>
                  <a:srgbClr val="0099CC"/>
                </a:solidFill>
              </a:rPr>
              <a:t>ccesion</a:t>
            </a:r>
            <a:r>
              <a:rPr lang="en-US" sz="1700" dirty="0">
                <a:solidFill>
                  <a:srgbClr val="0099CC"/>
                </a:solidFill>
              </a:rPr>
              <a:t> process and transposition of the EU </a:t>
            </a:r>
            <a:r>
              <a:rPr lang="sr-Latn-RS" sz="1700" dirty="0">
                <a:solidFill>
                  <a:srgbClr val="0099CC"/>
                </a:solidFill>
              </a:rPr>
              <a:t>	</a:t>
            </a:r>
            <a:r>
              <a:rPr lang="en-US" sz="1700" dirty="0">
                <a:solidFill>
                  <a:srgbClr val="0099CC"/>
                </a:solidFill>
              </a:rPr>
              <a:t>regulatory and strategic documents.</a:t>
            </a:r>
            <a:endParaRPr lang="en-US" sz="1700" dirty="0">
              <a:solidFill>
                <a:srgbClr val="FF0000"/>
              </a:solidFill>
            </a:endParaRPr>
          </a:p>
          <a:p>
            <a:pPr marL="0" indent="0">
              <a:buNone/>
            </a:pPr>
            <a:r>
              <a:rPr lang="sr-Latn-RS" sz="1700" b="1" dirty="0"/>
              <a:t>	</a:t>
            </a:r>
            <a:r>
              <a:rPr lang="en-GB" sz="1700" dirty="0">
                <a:solidFill>
                  <a:srgbClr val="0099CC"/>
                </a:solidFill>
              </a:rPr>
              <a:t>The manufacturing industry continues to be </a:t>
            </a:r>
            <a:r>
              <a:rPr lang="sr-Latn-RS" sz="1700" dirty="0">
                <a:solidFill>
                  <a:srgbClr val="0099CC"/>
                </a:solidFill>
              </a:rPr>
              <a:t>	</a:t>
            </a:r>
            <a:r>
              <a:rPr lang="en-GB" sz="1700" dirty="0">
                <a:solidFill>
                  <a:srgbClr val="0099CC"/>
                </a:solidFill>
              </a:rPr>
              <a:t>the single largest sector in terms of its </a:t>
            </a:r>
            <a:r>
              <a:rPr lang="sr-Latn-RS" sz="1700" dirty="0">
                <a:solidFill>
                  <a:srgbClr val="0099CC"/>
                </a:solidFill>
              </a:rPr>
              <a:t>	</a:t>
            </a:r>
            <a:r>
              <a:rPr lang="en-GB" sz="1700" dirty="0">
                <a:solidFill>
                  <a:srgbClr val="0099CC"/>
                </a:solidFill>
              </a:rPr>
              <a:t>share of GDP, at 13% in 2021</a:t>
            </a:r>
            <a:r>
              <a:rPr lang="en-GB" sz="1700" b="1" dirty="0">
                <a:solidFill>
                  <a:srgbClr val="0099CC"/>
                </a:solidFill>
              </a:rPr>
              <a:t>. </a:t>
            </a:r>
            <a:endParaRPr lang="sr-Latn-RS" sz="1700" b="1" dirty="0">
              <a:solidFill>
                <a:srgbClr val="0099CC"/>
              </a:solidFill>
            </a:endParaRPr>
          </a:p>
          <a:p>
            <a:pPr marL="0" indent="0">
              <a:buNone/>
            </a:pPr>
            <a:r>
              <a:rPr lang="sr-Latn-RS" sz="1700" b="1" dirty="0">
                <a:solidFill>
                  <a:srgbClr val="0099CC"/>
                </a:solidFill>
              </a:rPr>
              <a:t>	</a:t>
            </a:r>
            <a:r>
              <a:rPr lang="en-US" sz="1700" dirty="0">
                <a:solidFill>
                  <a:srgbClr val="0099CC"/>
                </a:solidFill>
              </a:rPr>
              <a:t>An export-oriented sector </a:t>
            </a:r>
            <a:r>
              <a:rPr lang="sr-Latn-RS" sz="1700" dirty="0">
                <a:solidFill>
                  <a:srgbClr val="0099CC"/>
                </a:solidFill>
              </a:rPr>
              <a:t>expectred </a:t>
            </a:r>
            <a:r>
              <a:rPr lang="en-US" sz="1700" dirty="0">
                <a:solidFill>
                  <a:srgbClr val="0099CC"/>
                </a:solidFill>
              </a:rPr>
              <a:t>to </a:t>
            </a:r>
            <a:r>
              <a:rPr lang="sr-Latn-RS" sz="1700" dirty="0">
                <a:solidFill>
                  <a:srgbClr val="0099CC"/>
                </a:solidFill>
              </a:rPr>
              <a:t>	</a:t>
            </a:r>
            <a:r>
              <a:rPr lang="en-US" sz="1700" dirty="0">
                <a:solidFill>
                  <a:srgbClr val="0099CC"/>
                </a:solidFill>
              </a:rPr>
              <a:t>improve its production processes and </a:t>
            </a:r>
            <a:r>
              <a:rPr lang="sr-Latn-RS" sz="1700" dirty="0">
                <a:solidFill>
                  <a:srgbClr val="0099CC"/>
                </a:solidFill>
              </a:rPr>
              <a:t>	</a:t>
            </a:r>
            <a:r>
              <a:rPr lang="en-US" sz="1700" dirty="0">
                <a:solidFill>
                  <a:srgbClr val="0099CC"/>
                </a:solidFill>
              </a:rPr>
              <a:t>harmonize with the EU standards in light of </a:t>
            </a:r>
            <a:r>
              <a:rPr lang="sr-Latn-RS" sz="1700" dirty="0">
                <a:solidFill>
                  <a:srgbClr val="0099CC"/>
                </a:solidFill>
              </a:rPr>
              <a:t>	</a:t>
            </a:r>
            <a:r>
              <a:rPr lang="en-US" sz="1700" dirty="0">
                <a:solidFill>
                  <a:srgbClr val="0099CC"/>
                </a:solidFill>
              </a:rPr>
              <a:t>the transition to circular economy and green </a:t>
            </a:r>
            <a:r>
              <a:rPr lang="sr-Latn-RS" sz="1700" dirty="0">
                <a:solidFill>
                  <a:srgbClr val="0099CC"/>
                </a:solidFill>
              </a:rPr>
              <a:t>	</a:t>
            </a:r>
            <a:r>
              <a:rPr lang="en-US" sz="1700" dirty="0">
                <a:solidFill>
                  <a:srgbClr val="0099CC"/>
                </a:solidFill>
              </a:rPr>
              <a:t>products. </a:t>
            </a:r>
          </a:p>
          <a:p>
            <a:endParaRPr lang="en-US" sz="1600" dirty="0"/>
          </a:p>
          <a:p>
            <a:endParaRPr lang="en-US" sz="1600" dirty="0"/>
          </a:p>
        </p:txBody>
      </p:sp>
      <p:sp>
        <p:nvSpPr>
          <p:cNvPr id="4" name="Content Placeholder 3">
            <a:extLst>
              <a:ext uri="{FF2B5EF4-FFF2-40B4-BE49-F238E27FC236}">
                <a16:creationId xmlns:a16="http://schemas.microsoft.com/office/drawing/2014/main" id="{8186DD9B-7EED-4480-8953-84C838273E89}"/>
              </a:ext>
            </a:extLst>
          </p:cNvPr>
          <p:cNvSpPr>
            <a:spLocks noGrp="1"/>
          </p:cNvSpPr>
          <p:nvPr>
            <p:ph sz="half" idx="2"/>
          </p:nvPr>
        </p:nvSpPr>
        <p:spPr>
          <a:xfrm>
            <a:off x="6172200" y="1690688"/>
            <a:ext cx="5181600" cy="4802187"/>
          </a:xfrm>
        </p:spPr>
        <p:txBody>
          <a:bodyPr>
            <a:normAutofit lnSpcReduction="10000"/>
          </a:bodyPr>
          <a:lstStyle/>
          <a:p>
            <a:r>
              <a:rPr lang="en-US" sz="1600" b="1" dirty="0"/>
              <a:t>Industrial Policy Strategy of the Republic of Serbia for 2021-2030</a:t>
            </a:r>
            <a:r>
              <a:rPr lang="sr-Latn-RS" sz="1600" b="1" dirty="0"/>
              <a:t> –</a:t>
            </a:r>
            <a:r>
              <a:rPr lang="en-US" sz="1600" dirty="0"/>
              <a:t> address</a:t>
            </a:r>
            <a:r>
              <a:rPr lang="sr-Latn-RS" sz="1600" dirty="0"/>
              <a:t>es </a:t>
            </a:r>
            <a:r>
              <a:rPr lang="en-US" sz="1600" dirty="0"/>
              <a:t>the issues of education, fostering innovation, digital transformation, investment, infrastructure, </a:t>
            </a:r>
            <a:r>
              <a:rPr lang="en-US" sz="1600" dirty="0" err="1"/>
              <a:t>internationalisation</a:t>
            </a:r>
            <a:r>
              <a:rPr lang="en-US" sz="1600" dirty="0"/>
              <a:t> and circular economy.</a:t>
            </a:r>
          </a:p>
          <a:p>
            <a:r>
              <a:rPr lang="en-US" sz="1600" b="1" dirty="0"/>
              <a:t>Smart </a:t>
            </a:r>
            <a:r>
              <a:rPr lang="en-US" sz="1600" b="1" dirty="0" err="1"/>
              <a:t>Specialisation</a:t>
            </a:r>
            <a:r>
              <a:rPr lang="en-US" sz="1600" b="1" dirty="0"/>
              <a:t> Strategy of the Republic of Serbia for the period 2020-2027</a:t>
            </a:r>
            <a:r>
              <a:rPr lang="en-US" sz="1600" dirty="0"/>
              <a:t> which incorporates vertical (sectoral) policies further pointing at the relevance of DAD</a:t>
            </a:r>
            <a:r>
              <a:rPr lang="sr-Latn-RS" sz="1600" dirty="0"/>
              <a:t>, specificaly for metal sector (machinery and equipment manufacturing) as one of four priority sectors.</a:t>
            </a:r>
          </a:p>
          <a:p>
            <a:r>
              <a:rPr lang="en-US" sz="1600" dirty="0"/>
              <a:t>As part of accession process, Ministry for Environmental Protection of the Republic of Serbia formed the Special Working Group for Circular Economy </a:t>
            </a:r>
            <a:r>
              <a:rPr lang="sr-Latn-RS" sz="1600" dirty="0"/>
              <a:t>in </a:t>
            </a:r>
            <a:r>
              <a:rPr lang="en-US" sz="1600" dirty="0"/>
              <a:t>support to private companies </a:t>
            </a:r>
            <a:r>
              <a:rPr lang="sr-Latn-RS" sz="1600" dirty="0"/>
              <a:t>thus facilitating </a:t>
            </a:r>
            <a:r>
              <a:rPr lang="en-US" sz="1600" dirty="0"/>
              <a:t>transformation of their traditional business models towards circular economy</a:t>
            </a:r>
            <a:r>
              <a:rPr lang="sr-Latn-RS" sz="1600" dirty="0"/>
              <a:t>:</a:t>
            </a:r>
          </a:p>
          <a:p>
            <a:pPr marL="0" indent="0">
              <a:buNone/>
            </a:pPr>
            <a:r>
              <a:rPr lang="sr-Latn-RS" sz="1600" dirty="0"/>
              <a:t>	</a:t>
            </a:r>
            <a:r>
              <a:rPr lang="en-US" sz="1600" b="1" dirty="0"/>
              <a:t>Roadmap for Circular Economy in Serbia 2020</a:t>
            </a:r>
            <a:r>
              <a:rPr lang="en-US" sz="1600" dirty="0"/>
              <a:t>, </a:t>
            </a:r>
            <a:endParaRPr lang="sr-Latn-RS" sz="1600" dirty="0"/>
          </a:p>
          <a:p>
            <a:pPr marL="0" indent="0">
              <a:buNone/>
            </a:pPr>
            <a:r>
              <a:rPr lang="sr-Latn-RS" sz="1600" b="1" dirty="0"/>
              <a:t>	</a:t>
            </a:r>
            <a:r>
              <a:rPr lang="en-US" sz="1600" b="1" dirty="0"/>
              <a:t>the Low Carbon Development Strategy for </a:t>
            </a:r>
            <a:r>
              <a:rPr lang="sr-Latn-RS" sz="1600" b="1" dirty="0"/>
              <a:t>	</a:t>
            </a:r>
            <a:r>
              <a:rPr lang="en-US" sz="1600" b="1" dirty="0"/>
              <a:t>period 2023-2050.</a:t>
            </a:r>
            <a:endParaRPr lang="en-US" sz="1400" dirty="0"/>
          </a:p>
        </p:txBody>
      </p:sp>
    </p:spTree>
    <p:extLst>
      <p:ext uri="{BB962C8B-B14F-4D97-AF65-F5344CB8AC3E}">
        <p14:creationId xmlns:p14="http://schemas.microsoft.com/office/powerpoint/2010/main" val="1809902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sr-Latn-RS" dirty="0"/>
              <a:t>Case study analysis: justification &amp; descprition of cases</a:t>
            </a:r>
            <a:endParaRPr lang="en-US" dirty="0"/>
          </a:p>
        </p:txBody>
      </p:sp>
      <p:sp>
        <p:nvSpPr>
          <p:cNvPr id="3" name="Content Placeholder 2"/>
          <p:cNvSpPr>
            <a:spLocks noGrp="1"/>
          </p:cNvSpPr>
          <p:nvPr>
            <p:ph sz="half" idx="1"/>
          </p:nvPr>
        </p:nvSpPr>
        <p:spPr>
          <a:noFill/>
        </p:spPr>
        <p:txBody>
          <a:bodyPr>
            <a:normAutofit fontScale="70000" lnSpcReduction="20000"/>
          </a:bodyPr>
          <a:lstStyle/>
          <a:p>
            <a:r>
              <a:rPr lang="en-US" b="1" dirty="0">
                <a:solidFill>
                  <a:srgbClr val="0099CC"/>
                </a:solidFill>
              </a:rPr>
              <a:t>Two companies selected for case studies in collective bargaining focused on DAD in the metal sector in Serbia.</a:t>
            </a:r>
          </a:p>
          <a:p>
            <a:endParaRPr lang="en-US" b="1" dirty="0">
              <a:solidFill>
                <a:srgbClr val="0099CC"/>
              </a:solidFill>
            </a:endParaRPr>
          </a:p>
          <a:p>
            <a:r>
              <a:rPr lang="en-US" b="1" dirty="0">
                <a:solidFill>
                  <a:srgbClr val="0099CC"/>
                </a:solidFill>
              </a:rPr>
              <a:t>Re BARMETAL definition one company is supplier, while other company in its product portfolio has both OEM products and component parts produced for numerous international customers in automotive industry. </a:t>
            </a:r>
          </a:p>
          <a:p>
            <a:endParaRPr lang="en-US" b="1" dirty="0">
              <a:solidFill>
                <a:srgbClr val="0099CC"/>
              </a:solidFill>
            </a:endParaRPr>
          </a:p>
          <a:p>
            <a:r>
              <a:rPr lang="en-US" b="1" dirty="0">
                <a:solidFill>
                  <a:srgbClr val="0099CC"/>
                </a:solidFill>
              </a:rPr>
              <a:t>Both companies have initiated DAD processes and have developed further plans and strategies in this direction. </a:t>
            </a:r>
          </a:p>
          <a:p>
            <a:endParaRPr lang="en-US" dirty="0"/>
          </a:p>
          <a:p>
            <a:endParaRPr lang="en-US" dirty="0"/>
          </a:p>
        </p:txBody>
      </p:sp>
      <p:sp>
        <p:nvSpPr>
          <p:cNvPr id="4" name="Content Placeholder 3">
            <a:extLst>
              <a:ext uri="{FF2B5EF4-FFF2-40B4-BE49-F238E27FC236}">
                <a16:creationId xmlns:a16="http://schemas.microsoft.com/office/drawing/2014/main" id="{D653C2A4-C582-41D3-8B03-89C51271992A}"/>
              </a:ext>
            </a:extLst>
          </p:cNvPr>
          <p:cNvSpPr>
            <a:spLocks noGrp="1"/>
          </p:cNvSpPr>
          <p:nvPr>
            <p:ph sz="half" idx="2"/>
          </p:nvPr>
        </p:nvSpPr>
        <p:spPr/>
        <p:txBody>
          <a:bodyPr>
            <a:normAutofit fontScale="70000" lnSpcReduction="20000"/>
          </a:bodyPr>
          <a:lstStyle/>
          <a:p>
            <a:r>
              <a:rPr lang="en-US" dirty="0"/>
              <a:t>Both companies are large in size, well recognized on the local market and strongly export-oriented. </a:t>
            </a:r>
          </a:p>
          <a:p>
            <a:r>
              <a:rPr lang="en-US" dirty="0"/>
              <a:t>Case 1 is a local company.</a:t>
            </a:r>
          </a:p>
          <a:p>
            <a:r>
              <a:rPr lang="en-US" dirty="0"/>
              <a:t>Case 2 is a </a:t>
            </a:r>
            <a:r>
              <a:rPr lang="en-US" dirty="0" err="1"/>
              <a:t>greenfiled</a:t>
            </a:r>
            <a:r>
              <a:rPr lang="en-US" dirty="0"/>
              <a:t> investment.</a:t>
            </a:r>
          </a:p>
          <a:p>
            <a:r>
              <a:rPr lang="en-US" dirty="0"/>
              <a:t>Both companies have representative trade unions active in collective bargaining.</a:t>
            </a:r>
          </a:p>
          <a:p>
            <a:r>
              <a:rPr lang="en-US" dirty="0"/>
              <a:t>Both companies have introduced LEAN/KAIZEN system allowing active participation of workers in improvement of working processes and working environment through financial incentives and other benefits for sharing their suggestions and ideas. </a:t>
            </a:r>
          </a:p>
          <a:p>
            <a:r>
              <a:rPr lang="en-US" dirty="0"/>
              <a:t>Both companies have made moves toward DAD.</a:t>
            </a:r>
          </a:p>
          <a:p>
            <a:endParaRPr lang="en-US" dirty="0"/>
          </a:p>
        </p:txBody>
      </p:sp>
    </p:spTree>
    <p:extLst>
      <p:ext uri="{BB962C8B-B14F-4D97-AF65-F5344CB8AC3E}">
        <p14:creationId xmlns:p14="http://schemas.microsoft.com/office/powerpoint/2010/main" val="2375019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interviewed stakeholders</a:t>
            </a:r>
          </a:p>
        </p:txBody>
      </p:sp>
      <p:sp>
        <p:nvSpPr>
          <p:cNvPr id="9" name="Content Placeholder 8"/>
          <p:cNvSpPr>
            <a:spLocks noGrp="1"/>
          </p:cNvSpPr>
          <p:nvPr>
            <p:ph sz="half" idx="1"/>
          </p:nvPr>
        </p:nvSpPr>
        <p:spPr/>
        <p:txBody>
          <a:bodyPr/>
          <a:lstStyle/>
          <a:p>
            <a:r>
              <a:rPr lang="en-US" dirty="0"/>
              <a:t>16 interviews with</a:t>
            </a:r>
          </a:p>
          <a:p>
            <a:r>
              <a:rPr lang="en-US" dirty="0"/>
              <a:t>Trade Union representatives – 4 (all male, presidents/vice presidents in company and/or sectoral level)</a:t>
            </a:r>
          </a:p>
          <a:p>
            <a:r>
              <a:rPr lang="en-US" dirty="0"/>
              <a:t>Production workers – 2 (both male, Company 1&amp;Company 2)</a:t>
            </a:r>
          </a:p>
          <a:p>
            <a:r>
              <a:rPr lang="en-US" dirty="0"/>
              <a:t>HR managers – 2 (both female, Company 1&amp;Company 2)</a:t>
            </a:r>
          </a:p>
          <a:p>
            <a:endParaRPr lang="en-US" dirty="0"/>
          </a:p>
          <a:p>
            <a:endParaRPr lang="en-US" dirty="0"/>
          </a:p>
          <a:p>
            <a:endParaRPr lang="en-US" dirty="0"/>
          </a:p>
        </p:txBody>
      </p:sp>
      <p:sp>
        <p:nvSpPr>
          <p:cNvPr id="10" name="Content Placeholder 9"/>
          <p:cNvSpPr>
            <a:spLocks noGrp="1"/>
          </p:cNvSpPr>
          <p:nvPr>
            <p:ph sz="half" idx="2"/>
          </p:nvPr>
        </p:nvSpPr>
        <p:spPr/>
        <p:txBody>
          <a:bodyPr/>
          <a:lstStyle/>
          <a:p>
            <a:r>
              <a:rPr lang="en-US" dirty="0"/>
              <a:t>Technical developers – 4 (all male, Company 1&amp;Company 2)</a:t>
            </a:r>
          </a:p>
          <a:p>
            <a:r>
              <a:rPr lang="en-US" dirty="0"/>
              <a:t>Stakeholders – 2 (expert in education and WBL and employer association representative)</a:t>
            </a:r>
          </a:p>
          <a:p>
            <a:endParaRPr lang="en-US" dirty="0"/>
          </a:p>
        </p:txBody>
      </p:sp>
    </p:spTree>
    <p:extLst>
      <p:ext uri="{BB962C8B-B14F-4D97-AF65-F5344CB8AC3E}">
        <p14:creationId xmlns:p14="http://schemas.microsoft.com/office/powerpoint/2010/main" val="2377060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sr-Latn-RS" dirty="0">
                <a:solidFill>
                  <a:srgbClr val="0099CC"/>
                </a:solidFill>
              </a:rPr>
              <a:t>Case studies: main findings</a:t>
            </a:r>
            <a:endParaRPr lang="en-US" dirty="0">
              <a:solidFill>
                <a:srgbClr val="0099CC"/>
              </a:solidFill>
            </a:endParaRPr>
          </a:p>
        </p:txBody>
      </p:sp>
      <p:sp>
        <p:nvSpPr>
          <p:cNvPr id="4" name="Text Placeholder 3"/>
          <p:cNvSpPr>
            <a:spLocks noGrp="1"/>
          </p:cNvSpPr>
          <p:nvPr>
            <p:ph type="body" idx="1"/>
          </p:nvPr>
        </p:nvSpPr>
        <p:spPr>
          <a:xfrm>
            <a:off x="2611302" y="1349849"/>
            <a:ext cx="1614758" cy="334828"/>
          </a:xfrm>
          <a:solidFill>
            <a:srgbClr val="0099CC"/>
          </a:solidFill>
        </p:spPr>
        <p:txBody>
          <a:bodyPr>
            <a:noAutofit/>
          </a:bodyPr>
          <a:lstStyle/>
          <a:p>
            <a:r>
              <a:rPr lang="en-US" sz="1800" dirty="0"/>
              <a:t>Case 1:</a:t>
            </a:r>
          </a:p>
        </p:txBody>
      </p:sp>
      <p:sp>
        <p:nvSpPr>
          <p:cNvPr id="5" name="Content Placeholder 4"/>
          <p:cNvSpPr>
            <a:spLocks noGrp="1"/>
          </p:cNvSpPr>
          <p:nvPr>
            <p:ph sz="half" idx="2"/>
          </p:nvPr>
        </p:nvSpPr>
        <p:spPr>
          <a:xfrm>
            <a:off x="839788" y="1690688"/>
            <a:ext cx="5332412" cy="4498975"/>
          </a:xfrm>
          <a:noFill/>
        </p:spPr>
        <p:txBody>
          <a:bodyPr>
            <a:normAutofit fontScale="77500" lnSpcReduction="20000"/>
          </a:bodyPr>
          <a:lstStyle/>
          <a:p>
            <a:r>
              <a:rPr lang="en-US" sz="2200" dirty="0"/>
              <a:t>Founded in 1959, socially owned company</a:t>
            </a:r>
            <a:r>
              <a:rPr lang="sr-Latn-RS" sz="2200" dirty="0"/>
              <a:t> till </a:t>
            </a:r>
            <a:r>
              <a:rPr lang="en-US" sz="2200" dirty="0"/>
              <a:t>1998</a:t>
            </a:r>
          </a:p>
          <a:p>
            <a:r>
              <a:rPr lang="en-US" sz="2200" dirty="0"/>
              <a:t>Group comprising of </a:t>
            </a:r>
            <a:r>
              <a:rPr lang="sr-Latn-RS" sz="2200" dirty="0"/>
              <a:t>four</a:t>
            </a:r>
            <a:r>
              <a:rPr lang="en-US" sz="2200" dirty="0"/>
              <a:t> business entities in metal sector </a:t>
            </a:r>
            <a:r>
              <a:rPr lang="en-GB" sz="2200" dirty="0"/>
              <a:t>C24, C25, C28 and C29 sub-sectors, </a:t>
            </a:r>
          </a:p>
          <a:p>
            <a:r>
              <a:rPr lang="en-GB" sz="2200" dirty="0"/>
              <a:t>Employing in total more than 2000 employees.</a:t>
            </a:r>
            <a:endParaRPr lang="en-US" sz="2200" dirty="0"/>
          </a:p>
          <a:p>
            <a:r>
              <a:rPr lang="en-US" sz="2200" dirty="0"/>
              <a:t>Union density more than 80%, collective agreement signed and revised every 6 months</a:t>
            </a:r>
          </a:p>
          <a:p>
            <a:r>
              <a:rPr lang="en-US" sz="2200" dirty="0"/>
              <a:t>The awareness of DAD changes and its effects seems low coupled with lack of initiatives to bargain over DAD </a:t>
            </a:r>
          </a:p>
          <a:p>
            <a:r>
              <a:rPr lang="en-US" sz="2200" dirty="0"/>
              <a:t>Main managerial decisions including DAD are made without consultations with trade union representatives</a:t>
            </a:r>
          </a:p>
          <a:p>
            <a:r>
              <a:rPr lang="en-US" sz="2200" dirty="0"/>
              <a:t>Digitalization and automatization have led to changes in work requirements, the need for upskilling and reskilling, yet safety, efficiency and productivity have improved, the work has been facilitated, most of the workers remained on their posts working with automatized machines</a:t>
            </a:r>
          </a:p>
          <a:p>
            <a:endParaRPr lang="en-US" sz="2000" dirty="0"/>
          </a:p>
        </p:txBody>
      </p:sp>
      <p:sp>
        <p:nvSpPr>
          <p:cNvPr id="6" name="Text Placeholder 5"/>
          <p:cNvSpPr>
            <a:spLocks noGrp="1"/>
          </p:cNvSpPr>
          <p:nvPr>
            <p:ph type="body" sz="quarter" idx="3"/>
          </p:nvPr>
        </p:nvSpPr>
        <p:spPr>
          <a:xfrm>
            <a:off x="7904823" y="1349848"/>
            <a:ext cx="1773677" cy="334828"/>
          </a:xfrm>
          <a:solidFill>
            <a:srgbClr val="0099CC"/>
          </a:solidFill>
        </p:spPr>
        <p:txBody>
          <a:bodyPr>
            <a:noAutofit/>
          </a:bodyPr>
          <a:lstStyle/>
          <a:p>
            <a:r>
              <a:rPr lang="en-US" sz="1800" dirty="0"/>
              <a:t>Case 2:</a:t>
            </a:r>
          </a:p>
        </p:txBody>
      </p:sp>
      <p:sp>
        <p:nvSpPr>
          <p:cNvPr id="7" name="Content Placeholder 6"/>
          <p:cNvSpPr>
            <a:spLocks noGrp="1"/>
          </p:cNvSpPr>
          <p:nvPr>
            <p:ph sz="quarter" idx="4"/>
          </p:nvPr>
        </p:nvSpPr>
        <p:spPr>
          <a:xfrm>
            <a:off x="6172200" y="1690688"/>
            <a:ext cx="5183188" cy="4498975"/>
          </a:xfrm>
          <a:noFill/>
        </p:spPr>
        <p:txBody>
          <a:bodyPr>
            <a:normAutofit fontScale="62500" lnSpcReduction="20000"/>
          </a:bodyPr>
          <a:lstStyle/>
          <a:p>
            <a:r>
              <a:rPr lang="en-US" dirty="0"/>
              <a:t>Greenfield investment, first production site opened in 2009, employing around 650 people, relocated in 2022 currently employing around 800 workers</a:t>
            </a:r>
          </a:p>
          <a:p>
            <a:r>
              <a:rPr lang="en-US" dirty="0"/>
              <a:t>Trade union density around 45%, higher among production workers (around 60%), collective agreement is signed with a clause that will be reactivated to negotiate other important issues affecting working conditions and workers compensations</a:t>
            </a:r>
          </a:p>
          <a:p>
            <a:r>
              <a:rPr lang="en-US" dirty="0"/>
              <a:t>Over the last year much has been done toward automatization and digitalization </a:t>
            </a:r>
          </a:p>
          <a:p>
            <a:r>
              <a:rPr lang="en-US" dirty="0"/>
              <a:t>Initiatives for DAD came from the mother company in Germany</a:t>
            </a:r>
          </a:p>
          <a:p>
            <a:r>
              <a:rPr lang="en-US" dirty="0"/>
              <a:t>DAD is not </a:t>
            </a:r>
            <a:r>
              <a:rPr lang="en-US" dirty="0" err="1"/>
              <a:t>recognised</a:t>
            </a:r>
            <a:r>
              <a:rPr lang="en-US" dirty="0"/>
              <a:t> an important issue in collective bargaining</a:t>
            </a:r>
          </a:p>
          <a:p>
            <a:r>
              <a:rPr lang="en-US" dirty="0"/>
              <a:t>In support of DAD and transition from manual operation to digital technology the company has introduced an internal training center</a:t>
            </a:r>
            <a:r>
              <a:rPr lang="sr-Latn-RS" dirty="0"/>
              <a:t> and entered into dual education system</a:t>
            </a:r>
            <a:endParaRPr lang="en-US" dirty="0"/>
          </a:p>
          <a:p>
            <a:endParaRPr lang="en-US" dirty="0"/>
          </a:p>
          <a:p>
            <a:endParaRPr lang="en-US" dirty="0"/>
          </a:p>
        </p:txBody>
      </p:sp>
    </p:spTree>
    <p:extLst>
      <p:ext uri="{BB962C8B-B14F-4D97-AF65-F5344CB8AC3E}">
        <p14:creationId xmlns:p14="http://schemas.microsoft.com/office/powerpoint/2010/main" val="329040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2461</TotalTime>
  <Words>2319</Words>
  <Application>Microsoft Office PowerPoint</Application>
  <PresentationFormat>Widescreen</PresentationFormat>
  <Paragraphs>132</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Structural and institutional setting: Employment and Wages</vt:lpstr>
      <vt:lpstr>Structural and institutional setting: Share in GVA and total exports</vt:lpstr>
      <vt:lpstr>Position in GVC</vt:lpstr>
      <vt:lpstr>Industrial relations system</vt:lpstr>
      <vt:lpstr>DAD: development, challenges and the role of collective bargaining</vt:lpstr>
      <vt:lpstr>Case study analysis: justification &amp; descprition of cases</vt:lpstr>
      <vt:lpstr>List of interviewed stakeholders</vt:lpstr>
      <vt:lpstr>Case studies: main findings</vt:lpstr>
      <vt:lpstr>Comparison between Case #1 &amp; Case # 2</vt:lpstr>
      <vt:lpstr>Comparison with other countries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EKOF</dc:creator>
  <cp:lastModifiedBy>Galjina Ognjanov</cp:lastModifiedBy>
  <cp:revision>89</cp:revision>
  <cp:lastPrinted>2023-12-01T09:01:43Z</cp:lastPrinted>
  <dcterms:created xsi:type="dcterms:W3CDTF">2023-11-30T15:57:55Z</dcterms:created>
  <dcterms:modified xsi:type="dcterms:W3CDTF">2024-03-25T07:52:49Z</dcterms:modified>
</cp:coreProperties>
</file>