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0"/>
  </p:notesMasterIdLst>
  <p:sldIdLst>
    <p:sldId id="280" r:id="rId4"/>
    <p:sldId id="281" r:id="rId5"/>
    <p:sldId id="315" r:id="rId6"/>
    <p:sldId id="319" r:id="rId7"/>
    <p:sldId id="316" r:id="rId8"/>
    <p:sldId id="318" r:id="rId9"/>
    <p:sldId id="317" r:id="rId10"/>
    <p:sldId id="323" r:id="rId11"/>
    <p:sldId id="320" r:id="rId12"/>
    <p:sldId id="322" r:id="rId13"/>
    <p:sldId id="282" r:id="rId14"/>
    <p:sldId id="285" r:id="rId15"/>
    <p:sldId id="267" r:id="rId16"/>
    <p:sldId id="270" r:id="rId17"/>
    <p:sldId id="272" r:id="rId18"/>
    <p:sldId id="259" r:id="rId19"/>
    <p:sldId id="283" r:id="rId20"/>
    <p:sldId id="278" r:id="rId21"/>
    <p:sldId id="263" r:id="rId22"/>
    <p:sldId id="286" r:id="rId23"/>
    <p:sldId id="287" r:id="rId24"/>
    <p:sldId id="279" r:id="rId25"/>
    <p:sldId id="297" r:id="rId26"/>
    <p:sldId id="300" r:id="rId27"/>
    <p:sldId id="298" r:id="rId28"/>
    <p:sldId id="296" r:id="rId29"/>
    <p:sldId id="306" r:id="rId30"/>
    <p:sldId id="294" r:id="rId31"/>
    <p:sldId id="307" r:id="rId32"/>
    <p:sldId id="301" r:id="rId33"/>
    <p:sldId id="308" r:id="rId34"/>
    <p:sldId id="311" r:id="rId35"/>
    <p:sldId id="312" r:id="rId36"/>
    <p:sldId id="313" r:id="rId37"/>
    <p:sldId id="314" r:id="rId38"/>
    <p:sldId id="321" r:id="rId39"/>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4660"/>
  </p:normalViewPr>
  <p:slideViewPr>
    <p:cSldViewPr snapToGrid="0">
      <p:cViewPr varScale="1">
        <p:scale>
          <a:sx n="55" d="100"/>
          <a:sy n="55" d="100"/>
        </p:scale>
        <p:origin x="36"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ela\Dropbox\RU-TE%202014\2017\Brosuri\Incidenta%20si%20mortalitate%20cancer%20in%20R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5981010521197"/>
          <c:y val="0.11516071238144257"/>
          <c:w val="0.87460900692090238"/>
          <c:h val="0.6574535893146719"/>
        </c:manualLayout>
      </c:layout>
      <c:lineChart>
        <c:grouping val="standard"/>
        <c:varyColors val="0"/>
        <c:ser>
          <c:idx val="0"/>
          <c:order val="0"/>
          <c:tx>
            <c:strRef>
              <c:f>Foaie1!$B$4</c:f>
              <c:strCache>
                <c:ptCount val="1"/>
                <c:pt idx="0">
                  <c:v>Incidența</c:v>
                </c:pt>
              </c:strCache>
            </c:strRef>
          </c:tx>
          <c:spPr>
            <a:ln w="28575" cap="rnd">
              <a:solidFill>
                <a:schemeClr val="accent1"/>
              </a:solidFill>
              <a:round/>
            </a:ln>
            <a:effectLst/>
          </c:spPr>
          <c:marker>
            <c:symbol val="none"/>
          </c:marker>
          <c:dLbls>
            <c:dLbl>
              <c:idx val="0"/>
              <c:layout>
                <c:manualLayout>
                  <c:x val="-2.9373650107991377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03-49F2-AD79-8A7877637FEF}"/>
                </c:ext>
              </c:extLst>
            </c:dLbl>
            <c:dLbl>
              <c:idx val="1"/>
              <c:delete val="1"/>
              <c:extLst>
                <c:ext xmlns:c15="http://schemas.microsoft.com/office/drawing/2012/chart" uri="{CE6537A1-D6FC-4f65-9D91-7224C49458BB}"/>
                <c:ext xmlns:c16="http://schemas.microsoft.com/office/drawing/2014/chart" uri="{C3380CC4-5D6E-409C-BE32-E72D297353CC}">
                  <c16:uniqueId val="{00000001-1803-49F2-AD79-8A7877637FEF}"/>
                </c:ext>
              </c:extLst>
            </c:dLbl>
            <c:dLbl>
              <c:idx val="2"/>
              <c:delete val="1"/>
              <c:extLst>
                <c:ext xmlns:c15="http://schemas.microsoft.com/office/drawing/2012/chart" uri="{CE6537A1-D6FC-4f65-9D91-7224C49458BB}"/>
                <c:ext xmlns:c16="http://schemas.microsoft.com/office/drawing/2014/chart" uri="{C3380CC4-5D6E-409C-BE32-E72D297353CC}">
                  <c16:uniqueId val="{00000002-1803-49F2-AD79-8A7877637FEF}"/>
                </c:ext>
              </c:extLst>
            </c:dLbl>
            <c:dLbl>
              <c:idx val="3"/>
              <c:delete val="1"/>
              <c:extLst>
                <c:ext xmlns:c15="http://schemas.microsoft.com/office/drawing/2012/chart" uri="{CE6537A1-D6FC-4f65-9D91-7224C49458BB}"/>
                <c:ext xmlns:c16="http://schemas.microsoft.com/office/drawing/2014/chart" uri="{C3380CC4-5D6E-409C-BE32-E72D297353CC}">
                  <c16:uniqueId val="{00000003-1803-49F2-AD79-8A7877637FEF}"/>
                </c:ext>
              </c:extLst>
            </c:dLbl>
            <c:dLbl>
              <c:idx val="4"/>
              <c:delete val="1"/>
              <c:extLst>
                <c:ext xmlns:c15="http://schemas.microsoft.com/office/drawing/2012/chart" uri="{CE6537A1-D6FC-4f65-9D91-7224C49458BB}"/>
                <c:ext xmlns:c16="http://schemas.microsoft.com/office/drawing/2014/chart" uri="{C3380CC4-5D6E-409C-BE32-E72D297353CC}">
                  <c16:uniqueId val="{00000004-1803-49F2-AD79-8A7877637FEF}"/>
                </c:ext>
              </c:extLst>
            </c:dLbl>
            <c:dLbl>
              <c:idx val="5"/>
              <c:delete val="1"/>
              <c:extLst>
                <c:ext xmlns:c15="http://schemas.microsoft.com/office/drawing/2012/chart" uri="{CE6537A1-D6FC-4f65-9D91-7224C49458BB}"/>
                <c:ext xmlns:c16="http://schemas.microsoft.com/office/drawing/2014/chart" uri="{C3380CC4-5D6E-409C-BE32-E72D297353CC}">
                  <c16:uniqueId val="{00000005-1803-49F2-AD79-8A7877637FEF}"/>
                </c:ext>
              </c:extLst>
            </c:dLbl>
            <c:dLbl>
              <c:idx val="6"/>
              <c:delete val="1"/>
              <c:extLst>
                <c:ext xmlns:c15="http://schemas.microsoft.com/office/drawing/2012/chart" uri="{CE6537A1-D6FC-4f65-9D91-7224C49458BB}"/>
                <c:ext xmlns:c16="http://schemas.microsoft.com/office/drawing/2014/chart" uri="{C3380CC4-5D6E-409C-BE32-E72D297353CC}">
                  <c16:uniqueId val="{00000006-1803-49F2-AD79-8A7877637FEF}"/>
                </c:ext>
              </c:extLst>
            </c:dLbl>
            <c:dLbl>
              <c:idx val="7"/>
              <c:delete val="1"/>
              <c:extLst>
                <c:ext xmlns:c15="http://schemas.microsoft.com/office/drawing/2012/chart" uri="{CE6537A1-D6FC-4f65-9D91-7224C49458BB}"/>
                <c:ext xmlns:c16="http://schemas.microsoft.com/office/drawing/2014/chart" uri="{C3380CC4-5D6E-409C-BE32-E72D297353CC}">
                  <c16:uniqueId val="{00000007-1803-49F2-AD79-8A7877637FEF}"/>
                </c:ext>
              </c:extLst>
            </c:dLbl>
            <c:dLbl>
              <c:idx val="8"/>
              <c:delete val="1"/>
              <c:extLst>
                <c:ext xmlns:c15="http://schemas.microsoft.com/office/drawing/2012/chart" uri="{CE6537A1-D6FC-4f65-9D91-7224C49458BB}"/>
                <c:ext xmlns:c16="http://schemas.microsoft.com/office/drawing/2014/chart" uri="{C3380CC4-5D6E-409C-BE32-E72D297353CC}">
                  <c16:uniqueId val="{00000008-1803-49F2-AD79-8A7877637FEF}"/>
                </c:ext>
              </c:extLst>
            </c:dLbl>
            <c:dLbl>
              <c:idx val="9"/>
              <c:delete val="1"/>
              <c:extLst>
                <c:ext xmlns:c15="http://schemas.microsoft.com/office/drawing/2012/chart" uri="{CE6537A1-D6FC-4f65-9D91-7224C49458BB}"/>
                <c:ext xmlns:c16="http://schemas.microsoft.com/office/drawing/2014/chart" uri="{C3380CC4-5D6E-409C-BE32-E72D297353CC}">
                  <c16:uniqueId val="{00000009-1803-49F2-AD79-8A7877637FEF}"/>
                </c:ext>
              </c:extLst>
            </c:dLbl>
            <c:dLbl>
              <c:idx val="10"/>
              <c:layout>
                <c:manualLayout>
                  <c:x val="-3.1101511879049613E-2"/>
                  <c:y val="-4.6296296296296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03-49F2-AD79-8A7877637FEF}"/>
                </c:ext>
              </c:extLst>
            </c:dLbl>
            <c:dLbl>
              <c:idx val="11"/>
              <c:delete val="1"/>
              <c:extLst>
                <c:ext xmlns:c15="http://schemas.microsoft.com/office/drawing/2012/chart" uri="{CE6537A1-D6FC-4f65-9D91-7224C49458BB}"/>
                <c:ext xmlns:c16="http://schemas.microsoft.com/office/drawing/2014/chart" uri="{C3380CC4-5D6E-409C-BE32-E72D297353CC}">
                  <c16:uniqueId val="{0000000B-1803-49F2-AD79-8A7877637FEF}"/>
                </c:ext>
              </c:extLst>
            </c:dLbl>
            <c:dLbl>
              <c:idx val="12"/>
              <c:delete val="1"/>
              <c:extLst>
                <c:ext xmlns:c15="http://schemas.microsoft.com/office/drawing/2012/chart" uri="{CE6537A1-D6FC-4f65-9D91-7224C49458BB}"/>
                <c:ext xmlns:c16="http://schemas.microsoft.com/office/drawing/2014/chart" uri="{C3380CC4-5D6E-409C-BE32-E72D297353CC}">
                  <c16:uniqueId val="{0000000C-1803-49F2-AD79-8A7877637FEF}"/>
                </c:ext>
              </c:extLst>
            </c:dLbl>
            <c:dLbl>
              <c:idx val="13"/>
              <c:delete val="1"/>
              <c:extLst>
                <c:ext xmlns:c15="http://schemas.microsoft.com/office/drawing/2012/chart" uri="{CE6537A1-D6FC-4f65-9D91-7224C49458BB}"/>
                <c:ext xmlns:c16="http://schemas.microsoft.com/office/drawing/2014/chart" uri="{C3380CC4-5D6E-409C-BE32-E72D297353CC}">
                  <c16:uniqueId val="{0000000D-1803-49F2-AD79-8A7877637FEF}"/>
                </c:ext>
              </c:extLst>
            </c:dLbl>
            <c:dLbl>
              <c:idx val="14"/>
              <c:delete val="1"/>
              <c:extLst>
                <c:ext xmlns:c15="http://schemas.microsoft.com/office/drawing/2012/chart" uri="{CE6537A1-D6FC-4f65-9D91-7224C49458BB}"/>
                <c:ext xmlns:c16="http://schemas.microsoft.com/office/drawing/2014/chart" uri="{C3380CC4-5D6E-409C-BE32-E72D297353CC}">
                  <c16:uniqueId val="{0000000E-1803-49F2-AD79-8A7877637FEF}"/>
                </c:ext>
              </c:extLst>
            </c:dLbl>
            <c:dLbl>
              <c:idx val="15"/>
              <c:delete val="1"/>
              <c:extLst>
                <c:ext xmlns:c15="http://schemas.microsoft.com/office/drawing/2012/chart" uri="{CE6537A1-D6FC-4f65-9D91-7224C49458BB}"/>
                <c:ext xmlns:c16="http://schemas.microsoft.com/office/drawing/2014/chart" uri="{C3380CC4-5D6E-409C-BE32-E72D297353CC}">
                  <c16:uniqueId val="{0000000F-1803-49F2-AD79-8A7877637FEF}"/>
                </c:ext>
              </c:extLst>
            </c:dLbl>
            <c:dLbl>
              <c:idx val="16"/>
              <c:delete val="1"/>
              <c:extLst>
                <c:ext xmlns:c15="http://schemas.microsoft.com/office/drawing/2012/chart" uri="{CE6537A1-D6FC-4f65-9D91-7224C49458BB}"/>
                <c:ext xmlns:c16="http://schemas.microsoft.com/office/drawing/2014/chart" uri="{C3380CC4-5D6E-409C-BE32-E72D297353CC}">
                  <c16:uniqueId val="{00000010-1803-49F2-AD79-8A7877637FEF}"/>
                </c:ext>
              </c:extLst>
            </c:dLbl>
            <c:dLbl>
              <c:idx val="17"/>
              <c:delete val="1"/>
              <c:extLst>
                <c:ext xmlns:c15="http://schemas.microsoft.com/office/drawing/2012/chart" uri="{CE6537A1-D6FC-4f65-9D91-7224C49458BB}"/>
                <c:ext xmlns:c16="http://schemas.microsoft.com/office/drawing/2014/chart" uri="{C3380CC4-5D6E-409C-BE32-E72D297353CC}">
                  <c16:uniqueId val="{00000011-1803-49F2-AD79-8A7877637FEF}"/>
                </c:ext>
              </c:extLst>
            </c:dLbl>
            <c:dLbl>
              <c:idx val="18"/>
              <c:delete val="1"/>
              <c:extLst>
                <c:ext xmlns:c15="http://schemas.microsoft.com/office/drawing/2012/chart" uri="{CE6537A1-D6FC-4f65-9D91-7224C49458BB}"/>
                <c:ext xmlns:c16="http://schemas.microsoft.com/office/drawing/2014/chart" uri="{C3380CC4-5D6E-409C-BE32-E72D297353CC}">
                  <c16:uniqueId val="{00000012-1803-49F2-AD79-8A7877637FEF}"/>
                </c:ext>
              </c:extLst>
            </c:dLbl>
            <c:dLbl>
              <c:idx val="19"/>
              <c:delete val="1"/>
              <c:extLst>
                <c:ext xmlns:c15="http://schemas.microsoft.com/office/drawing/2012/chart" uri="{CE6537A1-D6FC-4f65-9D91-7224C49458BB}"/>
                <c:ext xmlns:c16="http://schemas.microsoft.com/office/drawing/2014/chart" uri="{C3380CC4-5D6E-409C-BE32-E72D297353CC}">
                  <c16:uniqueId val="{00000013-1803-49F2-AD79-8A7877637FEF}"/>
                </c:ext>
              </c:extLst>
            </c:dLbl>
            <c:dLbl>
              <c:idx val="20"/>
              <c:layout>
                <c:manualLayout>
                  <c:x val="-1.5550755939524964E-2"/>
                  <c:y val="-4.6296296296296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803-49F2-AD79-8A7877637FE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mbria" panose="02040503050406030204" pitchFamily="18" charset="0"/>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Foaie1!$C$3:$W$3</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Foaie1!$C$4:$W$4</c:f>
              <c:numCache>
                <c:formatCode>General</c:formatCode>
                <c:ptCount val="21"/>
                <c:pt idx="0">
                  <c:v>36673</c:v>
                </c:pt>
                <c:pt idx="1">
                  <c:v>37188</c:v>
                </c:pt>
                <c:pt idx="2">
                  <c:v>35400</c:v>
                </c:pt>
                <c:pt idx="3">
                  <c:v>33052</c:v>
                </c:pt>
                <c:pt idx="4">
                  <c:v>35334</c:v>
                </c:pt>
                <c:pt idx="5">
                  <c:v>40689</c:v>
                </c:pt>
                <c:pt idx="6">
                  <c:v>50214</c:v>
                </c:pt>
                <c:pt idx="7">
                  <c:v>49596</c:v>
                </c:pt>
                <c:pt idx="8">
                  <c:v>45758</c:v>
                </c:pt>
                <c:pt idx="9">
                  <c:v>49120</c:v>
                </c:pt>
                <c:pt idx="10">
                  <c:v>47330</c:v>
                </c:pt>
                <c:pt idx="11">
                  <c:v>50672</c:v>
                </c:pt>
                <c:pt idx="12">
                  <c:v>52047</c:v>
                </c:pt>
                <c:pt idx="13">
                  <c:v>52661</c:v>
                </c:pt>
                <c:pt idx="14">
                  <c:v>59193</c:v>
                </c:pt>
                <c:pt idx="15">
                  <c:v>67345</c:v>
                </c:pt>
                <c:pt idx="16">
                  <c:v>68292</c:v>
                </c:pt>
                <c:pt idx="17">
                  <c:v>75028</c:v>
                </c:pt>
                <c:pt idx="18">
                  <c:v>83657</c:v>
                </c:pt>
                <c:pt idx="19">
                  <c:v>91357</c:v>
                </c:pt>
                <c:pt idx="20">
                  <c:v>89354</c:v>
                </c:pt>
              </c:numCache>
            </c:numRef>
          </c:val>
          <c:smooth val="0"/>
          <c:extLst>
            <c:ext xmlns:c16="http://schemas.microsoft.com/office/drawing/2014/chart" uri="{C3380CC4-5D6E-409C-BE32-E72D297353CC}">
              <c16:uniqueId val="{00000015-1803-49F2-AD79-8A7877637FEF}"/>
            </c:ext>
          </c:extLst>
        </c:ser>
        <c:ser>
          <c:idx val="1"/>
          <c:order val="1"/>
          <c:tx>
            <c:strRef>
              <c:f>Foaie1!$B$5</c:f>
              <c:strCache>
                <c:ptCount val="1"/>
                <c:pt idx="0">
                  <c:v>Mortalitatea</c:v>
                </c:pt>
              </c:strCache>
            </c:strRef>
          </c:tx>
          <c:spPr>
            <a:ln w="28575" cap="rnd">
              <a:solidFill>
                <a:schemeClr val="accent6"/>
              </a:solidFill>
              <a:round/>
            </a:ln>
            <a:effectLst/>
          </c:spPr>
          <c:marker>
            <c:symbol val="none"/>
          </c:marker>
          <c:dPt>
            <c:idx val="19"/>
            <c:marker>
              <c:symbol val="none"/>
            </c:marker>
            <c:bubble3D val="0"/>
            <c:extLst>
              <c:ext xmlns:c16="http://schemas.microsoft.com/office/drawing/2014/chart" uri="{C3380CC4-5D6E-409C-BE32-E72D297353CC}">
                <c16:uniqueId val="{00000016-1803-49F2-AD79-8A7877637FEF}"/>
              </c:ext>
            </c:extLst>
          </c:dPt>
          <c:dLbls>
            <c:dLbl>
              <c:idx val="0"/>
              <c:layout>
                <c:manualLayout>
                  <c:x val="-3.1101511879049675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803-49F2-AD79-8A7877637FEF}"/>
                </c:ext>
              </c:extLst>
            </c:dLbl>
            <c:dLbl>
              <c:idx val="1"/>
              <c:delete val="1"/>
              <c:extLst>
                <c:ext xmlns:c15="http://schemas.microsoft.com/office/drawing/2012/chart" uri="{CE6537A1-D6FC-4f65-9D91-7224C49458BB}"/>
                <c:ext xmlns:c16="http://schemas.microsoft.com/office/drawing/2014/chart" uri="{C3380CC4-5D6E-409C-BE32-E72D297353CC}">
                  <c16:uniqueId val="{00000018-1803-49F2-AD79-8A7877637FEF}"/>
                </c:ext>
              </c:extLst>
            </c:dLbl>
            <c:dLbl>
              <c:idx val="2"/>
              <c:delete val="1"/>
              <c:extLst>
                <c:ext xmlns:c15="http://schemas.microsoft.com/office/drawing/2012/chart" uri="{CE6537A1-D6FC-4f65-9D91-7224C49458BB}"/>
                <c:ext xmlns:c16="http://schemas.microsoft.com/office/drawing/2014/chart" uri="{C3380CC4-5D6E-409C-BE32-E72D297353CC}">
                  <c16:uniqueId val="{00000019-1803-49F2-AD79-8A7877637FEF}"/>
                </c:ext>
              </c:extLst>
            </c:dLbl>
            <c:dLbl>
              <c:idx val="3"/>
              <c:delete val="1"/>
              <c:extLst>
                <c:ext xmlns:c15="http://schemas.microsoft.com/office/drawing/2012/chart" uri="{CE6537A1-D6FC-4f65-9D91-7224C49458BB}"/>
                <c:ext xmlns:c16="http://schemas.microsoft.com/office/drawing/2014/chart" uri="{C3380CC4-5D6E-409C-BE32-E72D297353CC}">
                  <c16:uniqueId val="{0000001A-1803-49F2-AD79-8A7877637FEF}"/>
                </c:ext>
              </c:extLst>
            </c:dLbl>
            <c:dLbl>
              <c:idx val="4"/>
              <c:delete val="1"/>
              <c:extLst>
                <c:ext xmlns:c15="http://schemas.microsoft.com/office/drawing/2012/chart" uri="{CE6537A1-D6FC-4f65-9D91-7224C49458BB}"/>
                <c:ext xmlns:c16="http://schemas.microsoft.com/office/drawing/2014/chart" uri="{C3380CC4-5D6E-409C-BE32-E72D297353CC}">
                  <c16:uniqueId val="{0000001B-1803-49F2-AD79-8A7877637FEF}"/>
                </c:ext>
              </c:extLst>
            </c:dLbl>
            <c:dLbl>
              <c:idx val="5"/>
              <c:delete val="1"/>
              <c:extLst>
                <c:ext xmlns:c15="http://schemas.microsoft.com/office/drawing/2012/chart" uri="{CE6537A1-D6FC-4f65-9D91-7224C49458BB}"/>
                <c:ext xmlns:c16="http://schemas.microsoft.com/office/drawing/2014/chart" uri="{C3380CC4-5D6E-409C-BE32-E72D297353CC}">
                  <c16:uniqueId val="{0000001C-1803-49F2-AD79-8A7877637FEF}"/>
                </c:ext>
              </c:extLst>
            </c:dLbl>
            <c:dLbl>
              <c:idx val="6"/>
              <c:delete val="1"/>
              <c:extLst>
                <c:ext xmlns:c15="http://schemas.microsoft.com/office/drawing/2012/chart" uri="{CE6537A1-D6FC-4f65-9D91-7224C49458BB}"/>
                <c:ext xmlns:c16="http://schemas.microsoft.com/office/drawing/2014/chart" uri="{C3380CC4-5D6E-409C-BE32-E72D297353CC}">
                  <c16:uniqueId val="{0000001D-1803-49F2-AD79-8A7877637FEF}"/>
                </c:ext>
              </c:extLst>
            </c:dLbl>
            <c:dLbl>
              <c:idx val="7"/>
              <c:delete val="1"/>
              <c:extLst>
                <c:ext xmlns:c15="http://schemas.microsoft.com/office/drawing/2012/chart" uri="{CE6537A1-D6FC-4f65-9D91-7224C49458BB}"/>
                <c:ext xmlns:c16="http://schemas.microsoft.com/office/drawing/2014/chart" uri="{C3380CC4-5D6E-409C-BE32-E72D297353CC}">
                  <c16:uniqueId val="{0000001E-1803-49F2-AD79-8A7877637FEF}"/>
                </c:ext>
              </c:extLst>
            </c:dLbl>
            <c:dLbl>
              <c:idx val="8"/>
              <c:delete val="1"/>
              <c:extLst>
                <c:ext xmlns:c15="http://schemas.microsoft.com/office/drawing/2012/chart" uri="{CE6537A1-D6FC-4f65-9D91-7224C49458BB}"/>
                <c:ext xmlns:c16="http://schemas.microsoft.com/office/drawing/2014/chart" uri="{C3380CC4-5D6E-409C-BE32-E72D297353CC}">
                  <c16:uniqueId val="{0000001F-1803-49F2-AD79-8A7877637FEF}"/>
                </c:ext>
              </c:extLst>
            </c:dLbl>
            <c:dLbl>
              <c:idx val="9"/>
              <c:delete val="1"/>
              <c:extLst>
                <c:ext xmlns:c15="http://schemas.microsoft.com/office/drawing/2012/chart" uri="{CE6537A1-D6FC-4f65-9D91-7224C49458BB}"/>
                <c:ext xmlns:c16="http://schemas.microsoft.com/office/drawing/2014/chart" uri="{C3380CC4-5D6E-409C-BE32-E72D297353CC}">
                  <c16:uniqueId val="{00000020-1803-49F2-AD79-8A7877637FEF}"/>
                </c:ext>
              </c:extLst>
            </c:dLbl>
            <c:dLbl>
              <c:idx val="10"/>
              <c:layout>
                <c:manualLayout>
                  <c:x val="-3.1101511879049613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03-49F2-AD79-8A7877637FEF}"/>
                </c:ext>
              </c:extLst>
            </c:dLbl>
            <c:dLbl>
              <c:idx val="11"/>
              <c:delete val="1"/>
              <c:extLst>
                <c:ext xmlns:c15="http://schemas.microsoft.com/office/drawing/2012/chart" uri="{CE6537A1-D6FC-4f65-9D91-7224C49458BB}"/>
                <c:ext xmlns:c16="http://schemas.microsoft.com/office/drawing/2014/chart" uri="{C3380CC4-5D6E-409C-BE32-E72D297353CC}">
                  <c16:uniqueId val="{00000022-1803-49F2-AD79-8A7877637FEF}"/>
                </c:ext>
              </c:extLst>
            </c:dLbl>
            <c:dLbl>
              <c:idx val="12"/>
              <c:delete val="1"/>
              <c:extLst>
                <c:ext xmlns:c15="http://schemas.microsoft.com/office/drawing/2012/chart" uri="{CE6537A1-D6FC-4f65-9D91-7224C49458BB}"/>
                <c:ext xmlns:c16="http://schemas.microsoft.com/office/drawing/2014/chart" uri="{C3380CC4-5D6E-409C-BE32-E72D297353CC}">
                  <c16:uniqueId val="{00000023-1803-49F2-AD79-8A7877637FEF}"/>
                </c:ext>
              </c:extLst>
            </c:dLbl>
            <c:dLbl>
              <c:idx val="13"/>
              <c:delete val="1"/>
              <c:extLst>
                <c:ext xmlns:c15="http://schemas.microsoft.com/office/drawing/2012/chart" uri="{CE6537A1-D6FC-4f65-9D91-7224C49458BB}"/>
                <c:ext xmlns:c16="http://schemas.microsoft.com/office/drawing/2014/chart" uri="{C3380CC4-5D6E-409C-BE32-E72D297353CC}">
                  <c16:uniqueId val="{00000024-1803-49F2-AD79-8A7877637FEF}"/>
                </c:ext>
              </c:extLst>
            </c:dLbl>
            <c:dLbl>
              <c:idx val="14"/>
              <c:delete val="1"/>
              <c:extLst>
                <c:ext xmlns:c15="http://schemas.microsoft.com/office/drawing/2012/chart" uri="{CE6537A1-D6FC-4f65-9D91-7224C49458BB}"/>
                <c:ext xmlns:c16="http://schemas.microsoft.com/office/drawing/2014/chart" uri="{C3380CC4-5D6E-409C-BE32-E72D297353CC}">
                  <c16:uniqueId val="{00000025-1803-49F2-AD79-8A7877637FEF}"/>
                </c:ext>
              </c:extLst>
            </c:dLbl>
            <c:dLbl>
              <c:idx val="15"/>
              <c:delete val="1"/>
              <c:extLst>
                <c:ext xmlns:c15="http://schemas.microsoft.com/office/drawing/2012/chart" uri="{CE6537A1-D6FC-4f65-9D91-7224C49458BB}"/>
                <c:ext xmlns:c16="http://schemas.microsoft.com/office/drawing/2014/chart" uri="{C3380CC4-5D6E-409C-BE32-E72D297353CC}">
                  <c16:uniqueId val="{00000026-1803-49F2-AD79-8A7877637FEF}"/>
                </c:ext>
              </c:extLst>
            </c:dLbl>
            <c:dLbl>
              <c:idx val="16"/>
              <c:delete val="1"/>
              <c:extLst>
                <c:ext xmlns:c15="http://schemas.microsoft.com/office/drawing/2012/chart" uri="{CE6537A1-D6FC-4f65-9D91-7224C49458BB}"/>
                <c:ext xmlns:c16="http://schemas.microsoft.com/office/drawing/2014/chart" uri="{C3380CC4-5D6E-409C-BE32-E72D297353CC}">
                  <c16:uniqueId val="{00000027-1803-49F2-AD79-8A7877637FEF}"/>
                </c:ext>
              </c:extLst>
            </c:dLbl>
            <c:dLbl>
              <c:idx val="17"/>
              <c:delete val="1"/>
              <c:extLst>
                <c:ext xmlns:c15="http://schemas.microsoft.com/office/drawing/2012/chart" uri="{CE6537A1-D6FC-4f65-9D91-7224C49458BB}"/>
                <c:ext xmlns:c16="http://schemas.microsoft.com/office/drawing/2014/chart" uri="{C3380CC4-5D6E-409C-BE32-E72D297353CC}">
                  <c16:uniqueId val="{00000028-1803-49F2-AD79-8A7877637FEF}"/>
                </c:ext>
              </c:extLst>
            </c:dLbl>
            <c:dLbl>
              <c:idx val="18"/>
              <c:delete val="1"/>
              <c:extLst>
                <c:ext xmlns:c15="http://schemas.microsoft.com/office/drawing/2012/chart" uri="{CE6537A1-D6FC-4f65-9D91-7224C49458BB}"/>
                <c:ext xmlns:c16="http://schemas.microsoft.com/office/drawing/2014/chart" uri="{C3380CC4-5D6E-409C-BE32-E72D297353CC}">
                  <c16:uniqueId val="{00000029-1803-49F2-AD79-8A7877637FEF}"/>
                </c:ext>
              </c:extLst>
            </c:dLbl>
            <c:dLbl>
              <c:idx val="19"/>
              <c:delete val="1"/>
              <c:extLst>
                <c:ext xmlns:c15="http://schemas.microsoft.com/office/drawing/2012/chart" uri="{CE6537A1-D6FC-4f65-9D91-7224C49458BB}"/>
                <c:ext xmlns:c16="http://schemas.microsoft.com/office/drawing/2014/chart" uri="{C3380CC4-5D6E-409C-BE32-E72D297353CC}">
                  <c16:uniqueId val="{00000016-1803-49F2-AD79-8A7877637FEF}"/>
                </c:ext>
              </c:extLst>
            </c:dLbl>
            <c:dLbl>
              <c:idx val="20"/>
              <c:layout>
                <c:manualLayout>
                  <c:x val="-1.0367170626350019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1803-49F2-AD79-8A7877637FE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mbria" panose="02040503050406030204" pitchFamily="18" charset="0"/>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Foaie1!$C$3:$W$3</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Foaie1!$C$5:$W$5</c:f>
              <c:numCache>
                <c:formatCode>General</c:formatCode>
                <c:ptCount val="21"/>
                <c:pt idx="0">
                  <c:v>37539</c:v>
                </c:pt>
                <c:pt idx="1">
                  <c:v>38492</c:v>
                </c:pt>
                <c:pt idx="2">
                  <c:v>39146</c:v>
                </c:pt>
                <c:pt idx="3">
                  <c:v>39292</c:v>
                </c:pt>
                <c:pt idx="4">
                  <c:v>39677</c:v>
                </c:pt>
                <c:pt idx="5">
                  <c:v>41290</c:v>
                </c:pt>
                <c:pt idx="6">
                  <c:v>42750</c:v>
                </c:pt>
                <c:pt idx="7">
                  <c:v>43191</c:v>
                </c:pt>
                <c:pt idx="8">
                  <c:v>43676</c:v>
                </c:pt>
                <c:pt idx="9">
                  <c:v>43985</c:v>
                </c:pt>
                <c:pt idx="10">
                  <c:v>44906</c:v>
                </c:pt>
                <c:pt idx="11">
                  <c:v>45451</c:v>
                </c:pt>
                <c:pt idx="12">
                  <c:v>45383</c:v>
                </c:pt>
                <c:pt idx="13">
                  <c:v>46486</c:v>
                </c:pt>
                <c:pt idx="14">
                  <c:v>47389</c:v>
                </c:pt>
                <c:pt idx="15">
                  <c:v>47502</c:v>
                </c:pt>
                <c:pt idx="16">
                  <c:v>48356</c:v>
                </c:pt>
                <c:pt idx="17">
                  <c:v>49065</c:v>
                </c:pt>
                <c:pt idx="18">
                  <c:v>49765</c:v>
                </c:pt>
                <c:pt idx="19">
                  <c:v>50583</c:v>
                </c:pt>
                <c:pt idx="20">
                  <c:v>51334</c:v>
                </c:pt>
              </c:numCache>
            </c:numRef>
          </c:val>
          <c:smooth val="0"/>
          <c:extLst>
            <c:ext xmlns:c16="http://schemas.microsoft.com/office/drawing/2014/chart" uri="{C3380CC4-5D6E-409C-BE32-E72D297353CC}">
              <c16:uniqueId val="{0000002B-1803-49F2-AD79-8A7877637FEF}"/>
            </c:ext>
          </c:extLst>
        </c:ser>
        <c:dLbls>
          <c:showLegendKey val="0"/>
          <c:showVal val="0"/>
          <c:showCatName val="0"/>
          <c:showSerName val="0"/>
          <c:showPercent val="0"/>
          <c:showBubbleSize val="0"/>
        </c:dLbls>
        <c:smooth val="0"/>
        <c:axId val="201069568"/>
        <c:axId val="201070128"/>
      </c:lineChart>
      <c:catAx>
        <c:axId val="20106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ro-RO"/>
          </a:p>
        </c:txPr>
        <c:crossAx val="201070128"/>
        <c:crosses val="autoZero"/>
        <c:auto val="1"/>
        <c:lblAlgn val="ctr"/>
        <c:lblOffset val="100"/>
        <c:noMultiLvlLbl val="0"/>
      </c:catAx>
      <c:valAx>
        <c:axId val="201070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ro-RO"/>
          </a:p>
        </c:txPr>
        <c:crossAx val="201069568"/>
        <c:crosses val="autoZero"/>
        <c:crossBetween val="between"/>
      </c:valAx>
      <c:spPr>
        <a:noFill/>
        <a:ln>
          <a:noFill/>
        </a:ln>
        <a:effectLst/>
      </c:spPr>
    </c:plotArea>
    <c:legend>
      <c:legendPos val="b"/>
      <c:layout>
        <c:manualLayout>
          <c:xMode val="edge"/>
          <c:yMode val="edge"/>
          <c:x val="0.18088303783210041"/>
          <c:y val="0.92060750833112148"/>
          <c:w val="0.647805309433513"/>
          <c:h val="6.644961514642129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39DA8-50B9-4A15-A025-2D92E9196B7B}" type="datetimeFigureOut">
              <a:rPr lang="ro-RO" smtClean="0"/>
              <a:t>06.06.2019</a:t>
            </a:fld>
            <a:endParaRPr lang="ro-RO"/>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6FFD6-8AD6-424B-93B0-855A20B8AF02}" type="slidenum">
              <a:rPr lang="ro-RO" smtClean="0"/>
              <a:t>‹#›</a:t>
            </a:fld>
            <a:endParaRPr lang="ro-RO"/>
          </a:p>
        </p:txBody>
      </p:sp>
    </p:spTree>
    <p:extLst>
      <p:ext uri="{BB962C8B-B14F-4D97-AF65-F5344CB8AC3E}">
        <p14:creationId xmlns:p14="http://schemas.microsoft.com/office/powerpoint/2010/main" val="38235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fld id="{1FDAEF10-3661-4E83-A3FB-FC458DEAE756}" type="slidenum">
              <a:rPr lang="ro-RO" smtClean="0"/>
              <a:t>19</a:t>
            </a:fld>
            <a:endParaRPr lang="ro-RO"/>
          </a:p>
        </p:txBody>
      </p:sp>
    </p:spTree>
    <p:extLst>
      <p:ext uri="{BB962C8B-B14F-4D97-AF65-F5344CB8AC3E}">
        <p14:creationId xmlns:p14="http://schemas.microsoft.com/office/powerpoint/2010/main" val="2899144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FB5949-C5E6-41C8-AF18-0E58EB6E8DD1}" type="slidenum">
              <a:rPr kumimoji="0" lang="ro-R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ro-R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88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fld id="{1FDAEF10-3661-4E83-A3FB-FC458DEAE756}" type="slidenum">
              <a:rPr lang="ro-RO" smtClean="0"/>
              <a:t>20</a:t>
            </a:fld>
            <a:endParaRPr lang="ro-RO"/>
          </a:p>
        </p:txBody>
      </p:sp>
    </p:spTree>
    <p:extLst>
      <p:ext uri="{BB962C8B-B14F-4D97-AF65-F5344CB8AC3E}">
        <p14:creationId xmlns:p14="http://schemas.microsoft.com/office/powerpoint/2010/main" val="70171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fld id="{1FDAEF10-3661-4E83-A3FB-FC458DEAE756}" type="slidenum">
              <a:rPr lang="ro-RO" smtClean="0"/>
              <a:t>21</a:t>
            </a:fld>
            <a:endParaRPr lang="ro-RO"/>
          </a:p>
        </p:txBody>
      </p:sp>
    </p:spTree>
    <p:extLst>
      <p:ext uri="{BB962C8B-B14F-4D97-AF65-F5344CB8AC3E}">
        <p14:creationId xmlns:p14="http://schemas.microsoft.com/office/powerpoint/2010/main" val="126364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7BFB5949-C5E6-41C8-AF18-0E58EB6E8DD1}" type="slidenum">
              <a:rPr lang="ro-RO" smtClean="0"/>
              <a:t>23</a:t>
            </a:fld>
            <a:endParaRPr lang="ro-RO"/>
          </a:p>
        </p:txBody>
      </p:sp>
    </p:spTree>
    <p:extLst>
      <p:ext uri="{BB962C8B-B14F-4D97-AF65-F5344CB8AC3E}">
        <p14:creationId xmlns:p14="http://schemas.microsoft.com/office/powerpoint/2010/main" val="42998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defTabSz="966338">
              <a:defRPr/>
            </a:pPr>
            <a:r>
              <a:rPr lang="ro-RO" sz="1300" dirty="0">
                <a:latin typeface="Arial" panose="020B0604020202020204" pitchFamily="34" charset="0"/>
                <a:cs typeface="Arial" panose="020B0604020202020204" pitchFamily="34" charset="0"/>
              </a:rPr>
              <a:t>S</a:t>
            </a:r>
            <a:r>
              <a:rPr lang="en-GB" sz="1300" dirty="0" err="1">
                <a:latin typeface="Arial" panose="020B0604020202020204" pitchFamily="34" charset="0"/>
                <a:cs typeface="Arial" panose="020B0604020202020204" pitchFamily="34" charset="0"/>
              </a:rPr>
              <a:t>ystematic</a:t>
            </a:r>
            <a:r>
              <a:rPr lang="en-GB" sz="1300" dirty="0">
                <a:latin typeface="Arial" panose="020B0604020202020204" pitchFamily="34" charset="0"/>
                <a:cs typeface="Arial" panose="020B0604020202020204" pitchFamily="34" charset="0"/>
              </a:rPr>
              <a:t> review of all the cancer policy documents in Romania between 2001 and 2016 </a:t>
            </a:r>
            <a:r>
              <a:rPr lang="ro-RO" sz="1300" dirty="0">
                <a:latin typeface="Arial" panose="020B0604020202020204" pitchFamily="34" charset="0"/>
                <a:cs typeface="Arial" panose="020B0604020202020204" pitchFamily="34" charset="0"/>
              </a:rPr>
              <a:t> (</a:t>
            </a:r>
            <a:r>
              <a:rPr lang="en-GB" sz="1300" dirty="0">
                <a:latin typeface="Arial" panose="020B0604020202020204" pitchFamily="34" charset="0"/>
                <a:cs typeface="Arial" panose="020B0604020202020204" pitchFamily="34" charset="0"/>
              </a:rPr>
              <a:t>101 policy documents</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and</a:t>
            </a:r>
            <a:r>
              <a:rPr lang="ro-RO" sz="1300" dirty="0">
                <a:latin typeface="Arial" panose="020B0604020202020204" pitchFamily="34" charset="0"/>
                <a:cs typeface="Arial" panose="020B0604020202020204" pitchFamily="34" charset="0"/>
              </a:rPr>
              <a:t> </a:t>
            </a:r>
            <a:r>
              <a:rPr lang="en-GB" sz="1300" dirty="0">
                <a:latin typeface="Arial" panose="020B0604020202020204" pitchFamily="34" charset="0"/>
                <a:cs typeface="Arial" panose="020B0604020202020204" pitchFamily="34" charset="0"/>
              </a:rPr>
              <a:t>5 implementation reports analysed</a:t>
            </a:r>
            <a:r>
              <a:rPr lang="ro-RO" sz="1300" dirty="0">
                <a:latin typeface="Arial" panose="020B0604020202020204" pitchFamily="34" charset="0"/>
                <a:cs typeface="Arial" panose="020B0604020202020204" pitchFamily="34" charset="0"/>
              </a:rPr>
              <a:t>)</a:t>
            </a:r>
            <a:endParaRPr lang="en-GB" sz="1300" dirty="0">
              <a:latin typeface="Arial" panose="020B0604020202020204" pitchFamily="34" charset="0"/>
              <a:cs typeface="Arial" panose="020B0604020202020204" pitchFamily="34" charset="0"/>
            </a:endParaRPr>
          </a:p>
          <a:p>
            <a:endParaRPr lang="ro-RO"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FB5949-C5E6-41C8-AF18-0E58EB6E8DD1}" type="slidenum">
              <a:rPr kumimoji="0" lang="ro-R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ro-R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95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ro-RO" sz="1300" dirty="0" err="1"/>
              <a:t>Measures</a:t>
            </a:r>
            <a:r>
              <a:rPr lang="ro-RO" sz="1300" dirty="0"/>
              <a:t> </a:t>
            </a:r>
            <a:r>
              <a:rPr lang="en-GB" sz="1300" dirty="0"/>
              <a:t>for employers </a:t>
            </a:r>
            <a:r>
              <a:rPr lang="ro-RO" sz="1300" dirty="0" err="1"/>
              <a:t>to</a:t>
            </a:r>
            <a:r>
              <a:rPr lang="ro-RO" sz="1300" dirty="0"/>
              <a:t> </a:t>
            </a:r>
            <a:r>
              <a:rPr lang="ro-RO" sz="1300" dirty="0" err="1"/>
              <a:t>hire</a:t>
            </a:r>
            <a:r>
              <a:rPr lang="ro-RO" sz="1300" dirty="0"/>
              <a:t> </a:t>
            </a:r>
            <a:r>
              <a:rPr lang="ro-RO" sz="1300" dirty="0" err="1"/>
              <a:t>disability</a:t>
            </a:r>
            <a:r>
              <a:rPr lang="ro-RO" sz="1300" dirty="0"/>
              <a:t> p. or </a:t>
            </a:r>
            <a:r>
              <a:rPr lang="ro-RO" sz="1300" dirty="0" err="1"/>
              <a:t>to</a:t>
            </a:r>
            <a:r>
              <a:rPr lang="ro-RO" sz="1300" dirty="0"/>
              <a:t> </a:t>
            </a:r>
            <a:r>
              <a:rPr lang="ro-RO" sz="1300" dirty="0" err="1"/>
              <a:t>offer</a:t>
            </a:r>
            <a:r>
              <a:rPr lang="ro-RO" sz="1300" dirty="0"/>
              <a:t> </a:t>
            </a:r>
            <a:r>
              <a:rPr lang="ro-RO" sz="1300" dirty="0" err="1"/>
              <a:t>accommodations</a:t>
            </a:r>
            <a:r>
              <a:rPr lang="ro-RO" sz="1300" dirty="0"/>
              <a:t> </a:t>
            </a:r>
            <a:r>
              <a:rPr lang="en-GB" sz="1300" dirty="0"/>
              <a:t> </a:t>
            </a:r>
            <a:endParaRPr lang="ro-RO" dirty="0"/>
          </a:p>
        </p:txBody>
      </p:sp>
      <p:sp>
        <p:nvSpPr>
          <p:cNvPr id="4" name="Substituent număr diapozitiv 3"/>
          <p:cNvSpPr>
            <a:spLocks noGrp="1"/>
          </p:cNvSpPr>
          <p:nvPr>
            <p:ph type="sldNum" sz="quarter" idx="5"/>
          </p:nvPr>
        </p:nvSpPr>
        <p:spPr/>
        <p:txBody>
          <a:bodyPr/>
          <a:lstStyle/>
          <a:p>
            <a:fld id="{1FDAEF10-3661-4E83-A3FB-FC458DEAE756}" type="slidenum">
              <a:rPr lang="ro-RO" smtClean="0"/>
              <a:t>25</a:t>
            </a:fld>
            <a:endParaRPr lang="ro-RO"/>
          </a:p>
        </p:txBody>
      </p:sp>
    </p:spTree>
    <p:extLst>
      <p:ext uri="{BB962C8B-B14F-4D97-AF65-F5344CB8AC3E}">
        <p14:creationId xmlns:p14="http://schemas.microsoft.com/office/powerpoint/2010/main" val="378789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ro-RO" sz="1300" dirty="0" err="1">
                <a:latin typeface="Arial" panose="020B0604020202020204" pitchFamily="34" charset="0"/>
                <a:cs typeface="Arial" panose="020B0604020202020204" pitchFamily="34" charset="0"/>
              </a:rPr>
              <a:t>Systematic</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review</a:t>
            </a:r>
            <a:r>
              <a:rPr lang="ro-RO" sz="1300" dirty="0">
                <a:latin typeface="Arial" panose="020B0604020202020204" pitchFamily="34" charset="0"/>
                <a:cs typeface="Arial" panose="020B0604020202020204" pitchFamily="34" charset="0"/>
              </a:rPr>
              <a:t> of Romanian </a:t>
            </a:r>
            <a:r>
              <a:rPr lang="ro-RO" sz="1300" dirty="0" err="1">
                <a:latin typeface="Arial" panose="020B0604020202020204" pitchFamily="34" charset="0"/>
                <a:cs typeface="Arial" panose="020B0604020202020204" pitchFamily="34" charset="0"/>
              </a:rPr>
              <a:t>statutory</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documents</a:t>
            </a:r>
            <a:r>
              <a:rPr lang="ro-RO" sz="1300" dirty="0">
                <a:latin typeface="Arial" panose="020B0604020202020204" pitchFamily="34" charset="0"/>
                <a:cs typeface="Arial" panose="020B0604020202020204" pitchFamily="34" charset="0"/>
              </a:rPr>
              <a:t> on cancer </a:t>
            </a:r>
            <a:r>
              <a:rPr lang="ro-RO" sz="1300" dirty="0" err="1">
                <a:latin typeface="Arial" panose="020B0604020202020204" pitchFamily="34" charset="0"/>
                <a:cs typeface="Arial" panose="020B0604020202020204" pitchFamily="34" charset="0"/>
              </a:rPr>
              <a:t>and</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work</a:t>
            </a:r>
            <a:r>
              <a:rPr lang="ro-RO" sz="1300" dirty="0">
                <a:latin typeface="Arial" panose="020B0604020202020204" pitchFamily="34" charset="0"/>
                <a:cs typeface="Arial" panose="020B0604020202020204" pitchFamily="34" charset="0"/>
              </a:rPr>
              <a:t> (9 legal </a:t>
            </a:r>
            <a:r>
              <a:rPr lang="ro-RO" sz="1300" dirty="0" err="1">
                <a:latin typeface="Arial" panose="020B0604020202020204" pitchFamily="34" charset="0"/>
                <a:cs typeface="Arial" panose="020B0604020202020204" pitchFamily="34" charset="0"/>
              </a:rPr>
              <a:t>documents</a:t>
            </a:r>
            <a:r>
              <a:rPr lang="ro-RO" sz="1300" dirty="0">
                <a:latin typeface="Arial" panose="020B0604020202020204" pitchFamily="34" charset="0"/>
                <a:cs typeface="Arial" panose="020B0604020202020204" pitchFamily="34" charset="0"/>
              </a:rPr>
              <a:t>)</a:t>
            </a:r>
            <a:endParaRPr lang="ro-RO"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FB5949-C5E6-41C8-AF18-0E58EB6E8DD1}" type="slidenum">
              <a:rPr kumimoji="0" lang="ro-R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ro-R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68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AEF10-3661-4E83-A3FB-FC458DEAE756}" type="slidenum">
              <a:rPr kumimoji="0" lang="ro-R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ro-R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400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defTabSz="966338">
              <a:defRPr/>
            </a:pPr>
            <a:r>
              <a:rPr lang="en-GB" dirty="0">
                <a:solidFill>
                  <a:schemeClr val="accent1">
                    <a:lumMod val="75000"/>
                  </a:schemeClr>
                </a:solidFill>
                <a:latin typeface="Arial" panose="020B0604020202020204" pitchFamily="34" charset="0"/>
                <a:cs typeface="Arial" panose="020B0604020202020204" pitchFamily="34" charset="0"/>
              </a:rPr>
              <a:t>“</a:t>
            </a:r>
            <a:r>
              <a:rPr lang="en-GB" i="1" dirty="0">
                <a:solidFill>
                  <a:schemeClr val="accent1">
                    <a:lumMod val="75000"/>
                  </a:schemeClr>
                </a:solidFill>
                <a:latin typeface="Arial" panose="020B0604020202020204" pitchFamily="34" charset="0"/>
                <a:cs typeface="Arial" panose="020B0604020202020204" pitchFamily="34" charset="0"/>
              </a:rPr>
              <a:t>I resumed my work after one year as if I returned from</a:t>
            </a:r>
            <a:r>
              <a:rPr lang="ro-RO" i="1" dirty="0">
                <a:solidFill>
                  <a:schemeClr val="accent1">
                    <a:lumMod val="75000"/>
                  </a:schemeClr>
                </a:solidFill>
                <a:latin typeface="Arial" panose="020B0604020202020204" pitchFamily="34" charset="0"/>
                <a:cs typeface="Arial" panose="020B0604020202020204" pitchFamily="34" charset="0"/>
              </a:rPr>
              <a:t> </a:t>
            </a:r>
            <a:r>
              <a:rPr lang="en-GB" i="1" dirty="0">
                <a:solidFill>
                  <a:schemeClr val="accent1">
                    <a:lumMod val="75000"/>
                  </a:schemeClr>
                </a:solidFill>
                <a:latin typeface="Arial" panose="020B0604020202020204" pitchFamily="34" charset="0"/>
                <a:cs typeface="Arial" panose="020B0604020202020204" pitchFamily="34" charset="0"/>
              </a:rPr>
              <a:t>the summer</a:t>
            </a:r>
            <a:r>
              <a:rPr lang="ro-RO" i="1" dirty="0">
                <a:solidFill>
                  <a:schemeClr val="accent1">
                    <a:lumMod val="75000"/>
                  </a:schemeClr>
                </a:solidFill>
                <a:latin typeface="Arial" panose="020B0604020202020204" pitchFamily="34" charset="0"/>
                <a:cs typeface="Arial" panose="020B0604020202020204" pitchFamily="34" charset="0"/>
              </a:rPr>
              <a:t> </a:t>
            </a:r>
            <a:r>
              <a:rPr lang="en-GB" i="1" dirty="0">
                <a:solidFill>
                  <a:schemeClr val="accent1">
                    <a:lumMod val="75000"/>
                  </a:schemeClr>
                </a:solidFill>
                <a:latin typeface="Arial" panose="020B0604020202020204" pitchFamily="34" charset="0"/>
                <a:cs typeface="Arial" panose="020B0604020202020204" pitchFamily="34" charset="0"/>
              </a:rPr>
              <a:t>vacation</a:t>
            </a:r>
            <a:r>
              <a:rPr lang="en-GB" dirty="0">
                <a:solidFill>
                  <a:schemeClr val="accent1">
                    <a:lumMod val="75000"/>
                  </a:schemeClr>
                </a:solidFill>
                <a:latin typeface="Arial" panose="020B0604020202020204" pitchFamily="34" charset="0"/>
                <a:cs typeface="Arial" panose="020B0604020202020204" pitchFamily="34" charset="0"/>
              </a:rPr>
              <a:t>”</a:t>
            </a:r>
            <a:endParaRPr lang="ro-RO" dirty="0"/>
          </a:p>
          <a:p>
            <a:pPr defTabSz="966338">
              <a:defRPr/>
            </a:pPr>
            <a:r>
              <a:rPr lang="ro-RO" sz="1300" dirty="0">
                <a:latin typeface="Arial" panose="020B0604020202020204" pitchFamily="34" charset="0"/>
                <a:cs typeface="Arial" panose="020B0604020202020204" pitchFamily="34" charset="0"/>
              </a:rPr>
              <a:t>The </a:t>
            </a:r>
            <a:r>
              <a:rPr lang="ro-RO" sz="1300" dirty="0" err="1">
                <a:latin typeface="Arial" panose="020B0604020202020204" pitchFamily="34" charset="0"/>
                <a:cs typeface="Arial" panose="020B0604020202020204" pitchFamily="34" charset="0"/>
              </a:rPr>
              <a:t>patient</a:t>
            </a:r>
            <a:r>
              <a:rPr lang="ro-RO" sz="1300" dirty="0">
                <a:latin typeface="Arial" panose="020B0604020202020204" pitchFamily="34" charset="0"/>
                <a:cs typeface="Arial" panose="020B0604020202020204" pitchFamily="34" charset="0"/>
              </a:rPr>
              <a:t> =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link </a:t>
            </a:r>
            <a:r>
              <a:rPr lang="ro-RO" sz="1300" dirty="0" err="1">
                <a:latin typeface="Arial" panose="020B0604020202020204" pitchFamily="34" charset="0"/>
                <a:cs typeface="Arial" panose="020B0604020202020204" pitchFamily="34" charset="0"/>
              </a:rPr>
              <a:t>between</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other</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stakeholders</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employer</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oncologist</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and</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occupational</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physician</a:t>
            </a:r>
            <a:r>
              <a:rPr lang="ro-RO" sz="1300" dirty="0">
                <a:latin typeface="Arial" panose="020B0604020202020204" pitchFamily="34" charset="0"/>
                <a:cs typeface="Arial" panose="020B0604020202020204" pitchFamily="34" charset="0"/>
              </a:rPr>
              <a:t>). No formal </a:t>
            </a:r>
            <a:r>
              <a:rPr lang="ro-RO" sz="1300" dirty="0" err="1">
                <a:latin typeface="Arial" panose="020B0604020202020204" pitchFamily="34" charset="0"/>
                <a:cs typeface="Arial" panose="020B0604020202020204" pitchFamily="34" charset="0"/>
              </a:rPr>
              <a:t>collaboration</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between</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them</a:t>
            </a:r>
            <a:r>
              <a:rPr lang="ro-RO" sz="1300" dirty="0">
                <a:latin typeface="Arial" panose="020B0604020202020204" pitchFamily="34" charset="0"/>
                <a:cs typeface="Arial" panose="020B0604020202020204" pitchFamily="34" charset="0"/>
              </a:rPr>
              <a:t>.</a:t>
            </a:r>
            <a:endParaRPr lang="en-GB" sz="1300" dirty="0">
              <a:latin typeface="Arial" panose="020B0604020202020204" pitchFamily="34" charset="0"/>
              <a:cs typeface="Arial" panose="020B0604020202020204" pitchFamily="34" charset="0"/>
            </a:endParaRPr>
          </a:p>
          <a:p>
            <a:pPr defTabSz="966338">
              <a:defRPr/>
            </a:pPr>
            <a:r>
              <a:rPr lang="en-GB" sz="1300" dirty="0">
                <a:cs typeface="Arial" panose="020B0604020202020204" pitchFamily="34" charset="0"/>
              </a:rPr>
              <a:t>‘providential’ manager </a:t>
            </a:r>
            <a:r>
              <a:rPr lang="ro-RO" sz="1300" dirty="0">
                <a:cs typeface="Arial" panose="020B0604020202020204" pitchFamily="34" charset="0"/>
              </a:rPr>
              <a:t>= </a:t>
            </a:r>
            <a:r>
              <a:rPr lang="ro-RO" sz="1300" dirty="0" err="1">
                <a:cs typeface="Arial" panose="020B0604020202020204" pitchFamily="34" charset="0"/>
              </a:rPr>
              <a:t>empathic</a:t>
            </a:r>
            <a:r>
              <a:rPr lang="ro-RO" sz="1300" dirty="0">
                <a:cs typeface="Arial" panose="020B0604020202020204" pitchFamily="34" charset="0"/>
              </a:rPr>
              <a:t>, </a:t>
            </a:r>
            <a:r>
              <a:rPr lang="ro-RO" sz="1300" dirty="0" err="1">
                <a:cs typeface="Arial" panose="020B0604020202020204" pitchFamily="34" charset="0"/>
              </a:rPr>
              <a:t>very</a:t>
            </a:r>
            <a:r>
              <a:rPr lang="ro-RO" sz="1300" dirty="0">
                <a:cs typeface="Arial" panose="020B0604020202020204" pitchFamily="34" charset="0"/>
              </a:rPr>
              <a:t> </a:t>
            </a:r>
            <a:r>
              <a:rPr lang="ro-RO" sz="1300" dirty="0" err="1">
                <a:cs typeface="Arial" panose="020B0604020202020204" pitchFamily="34" charset="0"/>
              </a:rPr>
              <a:t>helpful</a:t>
            </a:r>
            <a:r>
              <a:rPr lang="ro-RO" sz="1300" dirty="0">
                <a:cs typeface="Arial" panose="020B0604020202020204" pitchFamily="34" charset="0"/>
              </a:rPr>
              <a:t> </a:t>
            </a:r>
            <a:r>
              <a:rPr lang="ro-RO" sz="1300" dirty="0" err="1">
                <a:cs typeface="Arial" panose="020B0604020202020204" pitchFamily="34" charset="0"/>
              </a:rPr>
              <a:t>person</a:t>
            </a:r>
            <a:r>
              <a:rPr lang="ro-RO" sz="1300" dirty="0">
                <a:cs typeface="Arial" panose="020B0604020202020204" pitchFamily="34" charset="0"/>
              </a:rPr>
              <a:t>, </a:t>
            </a:r>
            <a:r>
              <a:rPr lang="ro-RO" sz="1300" dirty="0" err="1">
                <a:cs typeface="Arial" panose="020B0604020202020204" pitchFamily="34" charset="0"/>
              </a:rPr>
              <a:t>offering</a:t>
            </a:r>
            <a:r>
              <a:rPr lang="ro-RO" sz="1300" dirty="0">
                <a:cs typeface="Arial" panose="020B0604020202020204" pitchFamily="34" charset="0"/>
              </a:rPr>
              <a:t> </a:t>
            </a:r>
            <a:r>
              <a:rPr lang="ro-RO" sz="1300" dirty="0" err="1">
                <a:cs typeface="Arial" panose="020B0604020202020204" pitchFamily="34" charset="0"/>
              </a:rPr>
              <a:t>support</a:t>
            </a:r>
            <a:r>
              <a:rPr lang="ro-RO" sz="1300" dirty="0">
                <a:cs typeface="Arial" panose="020B0604020202020204" pitchFamily="34" charset="0"/>
              </a:rPr>
              <a:t> </a:t>
            </a:r>
            <a:r>
              <a:rPr lang="ro-RO" sz="1300" dirty="0" err="1">
                <a:cs typeface="Arial" panose="020B0604020202020204" pitchFamily="34" charset="0"/>
              </a:rPr>
              <a:t>and</a:t>
            </a:r>
            <a:r>
              <a:rPr lang="ro-RO" sz="1300" dirty="0">
                <a:cs typeface="Arial" panose="020B0604020202020204" pitchFamily="34" charset="0"/>
              </a:rPr>
              <a:t> </a:t>
            </a:r>
            <a:r>
              <a:rPr lang="en-GB" sz="1300" dirty="0">
                <a:cs typeface="Arial" panose="020B0604020202020204" pitchFamily="34" charset="0"/>
              </a:rPr>
              <a:t>work conditions accommodated informally</a:t>
            </a:r>
            <a:endParaRPr lang="ro-RO" sz="1300" dirty="0">
              <a:cs typeface="Arial" panose="020B0604020202020204" pitchFamily="34" charset="0"/>
            </a:endParaRPr>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FB5949-C5E6-41C8-AF18-0E58EB6E8DD1}" type="slidenum">
              <a:rPr kumimoji="0" lang="ro-R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ro-R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94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66727B9-05AA-475B-BCCC-61C1137B86F2}"/>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877E520B-B6B6-4F32-BA62-9427FCB246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36C0DA96-F7AC-4E19-B9C4-C65A15766C55}"/>
              </a:ext>
            </a:extLst>
          </p:cNvPr>
          <p:cNvSpPr>
            <a:spLocks noGrp="1"/>
          </p:cNvSpPr>
          <p:nvPr>
            <p:ph type="dt" sz="half" idx="10"/>
          </p:nvPr>
        </p:nvSpPr>
        <p:spPr/>
        <p:txBody>
          <a:bodyPr/>
          <a:lstStyle/>
          <a:p>
            <a:fld id="{ABD70DA2-051E-4882-A2E7-110F7F038DDF}" type="datetimeFigureOut">
              <a:rPr lang="ro-RO" smtClean="0"/>
              <a:t>06.06.2019</a:t>
            </a:fld>
            <a:endParaRPr lang="ro-RO"/>
          </a:p>
        </p:txBody>
      </p:sp>
      <p:sp>
        <p:nvSpPr>
          <p:cNvPr id="5" name="Substituent subsol 4">
            <a:extLst>
              <a:ext uri="{FF2B5EF4-FFF2-40B4-BE49-F238E27FC236}">
                <a16:creationId xmlns:a16="http://schemas.microsoft.com/office/drawing/2014/main" id="{6E5B63F8-9DB8-4962-9440-361F9E373A9A}"/>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15C273CD-0665-4CEA-B2FE-88BA6200CF6C}"/>
              </a:ext>
            </a:extLst>
          </p:cNvPr>
          <p:cNvSpPr>
            <a:spLocks noGrp="1"/>
          </p:cNvSpPr>
          <p:nvPr>
            <p:ph type="sldNum" sz="quarter" idx="12"/>
          </p:nvPr>
        </p:nvSpPr>
        <p:spPr/>
        <p:txBody>
          <a:bodyPr/>
          <a:lstStyle/>
          <a:p>
            <a:fld id="{B4D1ABBA-8E5E-4958-8FFA-85E3015AE9D1}" type="slidenum">
              <a:rPr lang="ro-RO" smtClean="0"/>
              <a:t>‹#›</a:t>
            </a:fld>
            <a:endParaRPr lang="ro-RO"/>
          </a:p>
        </p:txBody>
      </p:sp>
    </p:spTree>
    <p:extLst>
      <p:ext uri="{BB962C8B-B14F-4D97-AF65-F5344CB8AC3E}">
        <p14:creationId xmlns:p14="http://schemas.microsoft.com/office/powerpoint/2010/main" val="79451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72F3C14-40CD-4621-B3D4-4CE8F6860239}"/>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2F1E97B9-5D3E-4E0A-B1CE-EE27E386181A}"/>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5E8713A2-6BDA-46CA-85BE-591680F51666}"/>
              </a:ext>
            </a:extLst>
          </p:cNvPr>
          <p:cNvSpPr>
            <a:spLocks noGrp="1"/>
          </p:cNvSpPr>
          <p:nvPr>
            <p:ph type="dt" sz="half" idx="10"/>
          </p:nvPr>
        </p:nvSpPr>
        <p:spPr/>
        <p:txBody>
          <a:bodyPr/>
          <a:lstStyle/>
          <a:p>
            <a:fld id="{ABD70DA2-051E-4882-A2E7-110F7F038DDF}" type="datetimeFigureOut">
              <a:rPr lang="ro-RO" smtClean="0"/>
              <a:t>06.06.2019</a:t>
            </a:fld>
            <a:endParaRPr lang="ro-RO"/>
          </a:p>
        </p:txBody>
      </p:sp>
      <p:sp>
        <p:nvSpPr>
          <p:cNvPr id="5" name="Substituent subsol 4">
            <a:extLst>
              <a:ext uri="{FF2B5EF4-FFF2-40B4-BE49-F238E27FC236}">
                <a16:creationId xmlns:a16="http://schemas.microsoft.com/office/drawing/2014/main" id="{998806D3-B89E-4C2B-ABFC-A2DA758E4112}"/>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21D2C330-AEEA-4BDE-A264-0955495CCE6F}"/>
              </a:ext>
            </a:extLst>
          </p:cNvPr>
          <p:cNvSpPr>
            <a:spLocks noGrp="1"/>
          </p:cNvSpPr>
          <p:nvPr>
            <p:ph type="sldNum" sz="quarter" idx="12"/>
          </p:nvPr>
        </p:nvSpPr>
        <p:spPr/>
        <p:txBody>
          <a:bodyPr/>
          <a:lstStyle/>
          <a:p>
            <a:fld id="{B4D1ABBA-8E5E-4958-8FFA-85E3015AE9D1}" type="slidenum">
              <a:rPr lang="ro-RO" smtClean="0"/>
              <a:t>‹#›</a:t>
            </a:fld>
            <a:endParaRPr lang="ro-RO"/>
          </a:p>
        </p:txBody>
      </p:sp>
    </p:spTree>
    <p:extLst>
      <p:ext uri="{BB962C8B-B14F-4D97-AF65-F5344CB8AC3E}">
        <p14:creationId xmlns:p14="http://schemas.microsoft.com/office/powerpoint/2010/main" val="213686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21CFE212-A21F-42FA-B0E1-874854B62112}"/>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3909E444-06E6-46D8-9DB1-4C58C9B35382}"/>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5C6E2E7F-9AC1-4329-BE0C-0C48B576DA20}"/>
              </a:ext>
            </a:extLst>
          </p:cNvPr>
          <p:cNvSpPr>
            <a:spLocks noGrp="1"/>
          </p:cNvSpPr>
          <p:nvPr>
            <p:ph type="dt" sz="half" idx="10"/>
          </p:nvPr>
        </p:nvSpPr>
        <p:spPr/>
        <p:txBody>
          <a:bodyPr/>
          <a:lstStyle/>
          <a:p>
            <a:fld id="{ABD70DA2-051E-4882-A2E7-110F7F038DDF}" type="datetimeFigureOut">
              <a:rPr lang="ro-RO" smtClean="0"/>
              <a:t>06.06.2019</a:t>
            </a:fld>
            <a:endParaRPr lang="ro-RO"/>
          </a:p>
        </p:txBody>
      </p:sp>
      <p:sp>
        <p:nvSpPr>
          <p:cNvPr id="5" name="Substituent subsol 4">
            <a:extLst>
              <a:ext uri="{FF2B5EF4-FFF2-40B4-BE49-F238E27FC236}">
                <a16:creationId xmlns:a16="http://schemas.microsoft.com/office/drawing/2014/main" id="{C759DC5D-3C7A-4425-8478-2A7A26A962B0}"/>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221A2409-0E68-435C-B32F-80A7EEF5828F}"/>
              </a:ext>
            </a:extLst>
          </p:cNvPr>
          <p:cNvSpPr>
            <a:spLocks noGrp="1"/>
          </p:cNvSpPr>
          <p:nvPr>
            <p:ph type="sldNum" sz="quarter" idx="12"/>
          </p:nvPr>
        </p:nvSpPr>
        <p:spPr/>
        <p:txBody>
          <a:bodyPr/>
          <a:lstStyle/>
          <a:p>
            <a:fld id="{B4D1ABBA-8E5E-4958-8FFA-85E3015AE9D1}" type="slidenum">
              <a:rPr lang="ro-RO" smtClean="0"/>
              <a:t>‹#›</a:t>
            </a:fld>
            <a:endParaRPr lang="ro-RO"/>
          </a:p>
        </p:txBody>
      </p:sp>
    </p:spTree>
    <p:extLst>
      <p:ext uri="{BB962C8B-B14F-4D97-AF65-F5344CB8AC3E}">
        <p14:creationId xmlns:p14="http://schemas.microsoft.com/office/powerpoint/2010/main" val="1155566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o-RO"/>
              <a:t>Clic pentru editare stil titlu</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1E61F0C3-B89C-403C-BE99-A8F8298F3B0A}" type="datetimeFigureOut">
              <a:rPr lang="ro-RO" smtClean="0"/>
              <a:t>06.06.2019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980BFD5-0024-417D-B476-BE5A1B4BD776}" type="slidenum">
              <a:rPr lang="ro-RO" smtClean="0"/>
              <a:t>‹#›</a:t>
            </a:fld>
            <a:endParaRPr lang="ro-RO"/>
          </a:p>
        </p:txBody>
      </p:sp>
    </p:spTree>
    <p:extLst>
      <p:ext uri="{BB962C8B-B14F-4D97-AF65-F5344CB8AC3E}">
        <p14:creationId xmlns:p14="http://schemas.microsoft.com/office/powerpoint/2010/main" val="70005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Content Placeholder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1E61F0C3-B89C-403C-BE99-A8F8298F3B0A}" type="datetimeFigureOut">
              <a:rPr lang="ro-RO" smtClean="0"/>
              <a:t>06.06.2019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980BFD5-0024-417D-B476-BE5A1B4BD776}" type="slidenum">
              <a:rPr lang="ro-RO" smtClean="0"/>
              <a:t>‹#›</a:t>
            </a:fld>
            <a:endParaRPr lang="ro-RO"/>
          </a:p>
        </p:txBody>
      </p:sp>
    </p:spTree>
    <p:extLst>
      <p:ext uri="{BB962C8B-B14F-4D97-AF65-F5344CB8AC3E}">
        <p14:creationId xmlns:p14="http://schemas.microsoft.com/office/powerpoint/2010/main" val="267035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ro-RO"/>
              <a:t>Clic pentru editare stil titlu</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1E61F0C3-B89C-403C-BE99-A8F8298F3B0A}" type="datetimeFigureOut">
              <a:rPr lang="ro-RO" smtClean="0"/>
              <a:t>06.06.2019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980BFD5-0024-417D-B476-BE5A1B4BD776}" type="slidenum">
              <a:rPr lang="ro-RO" smtClean="0"/>
              <a:t>‹#›</a:t>
            </a:fld>
            <a:endParaRPr lang="ro-RO"/>
          </a:p>
        </p:txBody>
      </p:sp>
    </p:spTree>
    <p:extLst>
      <p:ext uri="{BB962C8B-B14F-4D97-AF65-F5344CB8AC3E}">
        <p14:creationId xmlns:p14="http://schemas.microsoft.com/office/powerpoint/2010/main" val="1060153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1E61F0C3-B89C-403C-BE99-A8F8298F3B0A}" type="datetimeFigureOut">
              <a:rPr lang="ro-RO" smtClean="0"/>
              <a:t>06.06.2019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980BFD5-0024-417D-B476-BE5A1B4BD776}" type="slidenum">
              <a:rPr lang="ro-RO" smtClean="0"/>
              <a:t>‹#›</a:t>
            </a:fld>
            <a:endParaRPr lang="ro-RO"/>
          </a:p>
        </p:txBody>
      </p:sp>
    </p:spTree>
    <p:extLst>
      <p:ext uri="{BB962C8B-B14F-4D97-AF65-F5344CB8AC3E}">
        <p14:creationId xmlns:p14="http://schemas.microsoft.com/office/powerpoint/2010/main" val="1467663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ro-RO"/>
              <a:t>Clic pentru editare stil titlu</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Content Placeholder 3"/>
          <p:cNvSpPr>
            <a:spLocks noGrp="1"/>
          </p:cNvSpPr>
          <p:nvPr>
            <p:ph sz="half" idx="2"/>
          </p:nvPr>
        </p:nvSpPr>
        <p:spPr>
          <a:xfrm>
            <a:off x="839789" y="2505075"/>
            <a:ext cx="5157787"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Content Placeholder 5"/>
          <p:cNvSpPr>
            <a:spLocks noGrp="1"/>
          </p:cNvSpPr>
          <p:nvPr>
            <p:ph sz="quarter" idx="4"/>
          </p:nvPr>
        </p:nvSpPr>
        <p:spPr>
          <a:xfrm>
            <a:off x="6172202" y="2505075"/>
            <a:ext cx="5183188"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1E61F0C3-B89C-403C-BE99-A8F8298F3B0A}" type="datetimeFigureOut">
              <a:rPr lang="ro-RO" smtClean="0"/>
              <a:t>06.06.2019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7980BFD5-0024-417D-B476-BE5A1B4BD776}" type="slidenum">
              <a:rPr lang="ro-RO" smtClean="0"/>
              <a:t>‹#›</a:t>
            </a:fld>
            <a:endParaRPr lang="ro-RO"/>
          </a:p>
        </p:txBody>
      </p:sp>
    </p:spTree>
    <p:extLst>
      <p:ext uri="{BB962C8B-B14F-4D97-AF65-F5344CB8AC3E}">
        <p14:creationId xmlns:p14="http://schemas.microsoft.com/office/powerpoint/2010/main" val="3016998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Date Placeholder 2"/>
          <p:cNvSpPr>
            <a:spLocks noGrp="1"/>
          </p:cNvSpPr>
          <p:nvPr>
            <p:ph type="dt" sz="half" idx="10"/>
          </p:nvPr>
        </p:nvSpPr>
        <p:spPr/>
        <p:txBody>
          <a:bodyPr/>
          <a:lstStyle/>
          <a:p>
            <a:fld id="{1E61F0C3-B89C-403C-BE99-A8F8298F3B0A}" type="datetimeFigureOut">
              <a:rPr lang="ro-RO" smtClean="0"/>
              <a:t>06.06.2019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7980BFD5-0024-417D-B476-BE5A1B4BD776}" type="slidenum">
              <a:rPr lang="ro-RO" smtClean="0"/>
              <a:t>‹#›</a:t>
            </a:fld>
            <a:endParaRPr lang="ro-RO"/>
          </a:p>
        </p:txBody>
      </p:sp>
    </p:spTree>
    <p:extLst>
      <p:ext uri="{BB962C8B-B14F-4D97-AF65-F5344CB8AC3E}">
        <p14:creationId xmlns:p14="http://schemas.microsoft.com/office/powerpoint/2010/main" val="2370702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1F0C3-B89C-403C-BE99-A8F8298F3B0A}" type="datetimeFigureOut">
              <a:rPr lang="ro-RO" smtClean="0"/>
              <a:t>06.06.2019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7980BFD5-0024-417D-B476-BE5A1B4BD776}" type="slidenum">
              <a:rPr lang="ro-RO" smtClean="0"/>
              <a:t>‹#›</a:t>
            </a:fld>
            <a:endParaRPr lang="ro-RO"/>
          </a:p>
        </p:txBody>
      </p:sp>
    </p:spTree>
    <p:extLst>
      <p:ext uri="{BB962C8B-B14F-4D97-AF65-F5344CB8AC3E}">
        <p14:creationId xmlns:p14="http://schemas.microsoft.com/office/powerpoint/2010/main" val="3625259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o-RO"/>
              <a:t>Clic pentru editare stil titlu</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Date Placeholder 4"/>
          <p:cNvSpPr>
            <a:spLocks noGrp="1"/>
          </p:cNvSpPr>
          <p:nvPr>
            <p:ph type="dt" sz="half" idx="10"/>
          </p:nvPr>
        </p:nvSpPr>
        <p:spPr/>
        <p:txBody>
          <a:bodyPr/>
          <a:lstStyle/>
          <a:p>
            <a:fld id="{1E61F0C3-B89C-403C-BE99-A8F8298F3B0A}" type="datetimeFigureOut">
              <a:rPr lang="ro-RO" smtClean="0"/>
              <a:t>06.06.2019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980BFD5-0024-417D-B476-BE5A1B4BD776}" type="slidenum">
              <a:rPr lang="ro-RO" smtClean="0"/>
              <a:t>‹#›</a:t>
            </a:fld>
            <a:endParaRPr lang="ro-RO"/>
          </a:p>
        </p:txBody>
      </p:sp>
    </p:spTree>
    <p:extLst>
      <p:ext uri="{BB962C8B-B14F-4D97-AF65-F5344CB8AC3E}">
        <p14:creationId xmlns:p14="http://schemas.microsoft.com/office/powerpoint/2010/main" val="237941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BCF29A4-40D8-414D-A3F3-145675CD96C1}"/>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FD051B53-8A47-4BDB-A6F5-CFFFDF904E5D}"/>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0CF1F9C6-F347-4F08-9D10-BC8CE50225A0}"/>
              </a:ext>
            </a:extLst>
          </p:cNvPr>
          <p:cNvSpPr>
            <a:spLocks noGrp="1"/>
          </p:cNvSpPr>
          <p:nvPr>
            <p:ph type="dt" sz="half" idx="10"/>
          </p:nvPr>
        </p:nvSpPr>
        <p:spPr/>
        <p:txBody>
          <a:bodyPr/>
          <a:lstStyle/>
          <a:p>
            <a:fld id="{ABD70DA2-051E-4882-A2E7-110F7F038DDF}" type="datetimeFigureOut">
              <a:rPr lang="ro-RO" smtClean="0"/>
              <a:t>06.06.2019</a:t>
            </a:fld>
            <a:endParaRPr lang="ro-RO"/>
          </a:p>
        </p:txBody>
      </p:sp>
      <p:sp>
        <p:nvSpPr>
          <p:cNvPr id="5" name="Substituent subsol 4">
            <a:extLst>
              <a:ext uri="{FF2B5EF4-FFF2-40B4-BE49-F238E27FC236}">
                <a16:creationId xmlns:a16="http://schemas.microsoft.com/office/drawing/2014/main" id="{3D998611-5304-4901-BD4D-6838D3F33003}"/>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0F71A675-1097-4044-8609-FCD1DABE7360}"/>
              </a:ext>
            </a:extLst>
          </p:cNvPr>
          <p:cNvSpPr>
            <a:spLocks noGrp="1"/>
          </p:cNvSpPr>
          <p:nvPr>
            <p:ph type="sldNum" sz="quarter" idx="12"/>
          </p:nvPr>
        </p:nvSpPr>
        <p:spPr/>
        <p:txBody>
          <a:bodyPr/>
          <a:lstStyle/>
          <a:p>
            <a:fld id="{B4D1ABBA-8E5E-4958-8FFA-85E3015AE9D1}" type="slidenum">
              <a:rPr lang="ro-RO" smtClean="0"/>
              <a:t>‹#›</a:t>
            </a:fld>
            <a:endParaRPr lang="ro-RO"/>
          </a:p>
        </p:txBody>
      </p:sp>
    </p:spTree>
    <p:extLst>
      <p:ext uri="{BB962C8B-B14F-4D97-AF65-F5344CB8AC3E}">
        <p14:creationId xmlns:p14="http://schemas.microsoft.com/office/powerpoint/2010/main" val="2784108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o-RO"/>
              <a:t>Clic pentru editare stil titlu</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Date Placeholder 4"/>
          <p:cNvSpPr>
            <a:spLocks noGrp="1"/>
          </p:cNvSpPr>
          <p:nvPr>
            <p:ph type="dt" sz="half" idx="10"/>
          </p:nvPr>
        </p:nvSpPr>
        <p:spPr/>
        <p:txBody>
          <a:bodyPr/>
          <a:lstStyle/>
          <a:p>
            <a:fld id="{1E61F0C3-B89C-403C-BE99-A8F8298F3B0A}" type="datetimeFigureOut">
              <a:rPr lang="ro-RO" smtClean="0"/>
              <a:t>06.06.2019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980BFD5-0024-417D-B476-BE5A1B4BD776}" type="slidenum">
              <a:rPr lang="ro-RO" smtClean="0"/>
              <a:t>‹#›</a:t>
            </a:fld>
            <a:endParaRPr lang="ro-RO"/>
          </a:p>
        </p:txBody>
      </p:sp>
    </p:spTree>
    <p:extLst>
      <p:ext uri="{BB962C8B-B14F-4D97-AF65-F5344CB8AC3E}">
        <p14:creationId xmlns:p14="http://schemas.microsoft.com/office/powerpoint/2010/main" val="1013901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Vertical Text Placeholder 2"/>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1E61F0C3-B89C-403C-BE99-A8F8298F3B0A}" type="datetimeFigureOut">
              <a:rPr lang="ro-RO" smtClean="0"/>
              <a:t>06.06.2019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980BFD5-0024-417D-B476-BE5A1B4BD776}" type="slidenum">
              <a:rPr lang="ro-RO" smtClean="0"/>
              <a:t>‹#›</a:t>
            </a:fld>
            <a:endParaRPr lang="ro-RO"/>
          </a:p>
        </p:txBody>
      </p:sp>
    </p:spTree>
    <p:extLst>
      <p:ext uri="{BB962C8B-B14F-4D97-AF65-F5344CB8AC3E}">
        <p14:creationId xmlns:p14="http://schemas.microsoft.com/office/powerpoint/2010/main" val="602617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ro-RO"/>
              <a:t>Clic pentru editare stil titlu</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1E61F0C3-B89C-403C-BE99-A8F8298F3B0A}" type="datetimeFigureOut">
              <a:rPr lang="ro-RO" smtClean="0"/>
              <a:t>06.06.2019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980BFD5-0024-417D-B476-BE5A1B4BD776}" type="slidenum">
              <a:rPr lang="ro-RO" smtClean="0"/>
              <a:t>‹#›</a:t>
            </a:fld>
            <a:endParaRPr lang="ro-RO"/>
          </a:p>
        </p:txBody>
      </p:sp>
    </p:spTree>
    <p:extLst>
      <p:ext uri="{BB962C8B-B14F-4D97-AF65-F5344CB8AC3E}">
        <p14:creationId xmlns:p14="http://schemas.microsoft.com/office/powerpoint/2010/main" val="2008224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88E7A4A-282A-4298-8317-F9E965FB52F6}"/>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DDB81BEB-3ED4-41F7-84EF-E843B29FA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B2C7743E-C988-42B3-B0E0-8B4E38C0FDF4}"/>
              </a:ext>
            </a:extLst>
          </p:cNvPr>
          <p:cNvSpPr>
            <a:spLocks noGrp="1"/>
          </p:cNvSpPr>
          <p:nvPr>
            <p:ph type="dt" sz="half" idx="10"/>
          </p:nvPr>
        </p:nvSpPr>
        <p:spPr/>
        <p:txBody>
          <a:bodyPr/>
          <a:lstStyle/>
          <a:p>
            <a:fld id="{C1538EC1-C17B-4A62-858B-452B9C778DFF}" type="datetimeFigureOut">
              <a:rPr lang="ro-RO" smtClean="0"/>
              <a:t>06.06.2019</a:t>
            </a:fld>
            <a:endParaRPr lang="ro-RO"/>
          </a:p>
        </p:txBody>
      </p:sp>
      <p:sp>
        <p:nvSpPr>
          <p:cNvPr id="5" name="Substituent subsol 4">
            <a:extLst>
              <a:ext uri="{FF2B5EF4-FFF2-40B4-BE49-F238E27FC236}">
                <a16:creationId xmlns:a16="http://schemas.microsoft.com/office/drawing/2014/main" id="{0B749A68-A4C6-4BA1-8455-C3561E6B51FC}"/>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1A0EE962-56BF-44F9-93C5-ADE344279F5D}"/>
              </a:ext>
            </a:extLst>
          </p:cNvPr>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395852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3798208-E012-4A27-9606-43AD496A72BA}"/>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9CCB3862-AA97-47E7-9382-0EF3F61A1839}"/>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CDB8F32E-81D2-425E-8915-B3A6E7BF74F2}"/>
              </a:ext>
            </a:extLst>
          </p:cNvPr>
          <p:cNvSpPr>
            <a:spLocks noGrp="1"/>
          </p:cNvSpPr>
          <p:nvPr>
            <p:ph type="dt" sz="half" idx="10"/>
          </p:nvPr>
        </p:nvSpPr>
        <p:spPr/>
        <p:txBody>
          <a:bodyPr/>
          <a:lstStyle/>
          <a:p>
            <a:fld id="{C1538EC1-C17B-4A62-858B-452B9C778DFF}" type="datetimeFigureOut">
              <a:rPr lang="ro-RO" smtClean="0"/>
              <a:t>06.06.2019</a:t>
            </a:fld>
            <a:endParaRPr lang="ro-RO"/>
          </a:p>
        </p:txBody>
      </p:sp>
      <p:sp>
        <p:nvSpPr>
          <p:cNvPr id="5" name="Substituent subsol 4">
            <a:extLst>
              <a:ext uri="{FF2B5EF4-FFF2-40B4-BE49-F238E27FC236}">
                <a16:creationId xmlns:a16="http://schemas.microsoft.com/office/drawing/2014/main" id="{4AB0390B-324E-4A42-B117-E0FF5E0BCD02}"/>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A6DD8CAA-9516-451C-BE87-3378CE85C1EF}"/>
              </a:ext>
            </a:extLst>
          </p:cNvPr>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896641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C224B9E-9CD4-47A1-AEC0-038481DCE7BE}"/>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A8C8701A-8058-4433-87EF-DC5F00C63E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id="{1F73571B-E935-4354-8BC7-E9A5B3DC9687}"/>
              </a:ext>
            </a:extLst>
          </p:cNvPr>
          <p:cNvSpPr>
            <a:spLocks noGrp="1"/>
          </p:cNvSpPr>
          <p:nvPr>
            <p:ph type="dt" sz="half" idx="10"/>
          </p:nvPr>
        </p:nvSpPr>
        <p:spPr/>
        <p:txBody>
          <a:bodyPr/>
          <a:lstStyle/>
          <a:p>
            <a:fld id="{C1538EC1-C17B-4A62-858B-452B9C778DFF}" type="datetimeFigureOut">
              <a:rPr lang="ro-RO" smtClean="0"/>
              <a:t>06.06.2019</a:t>
            </a:fld>
            <a:endParaRPr lang="ro-RO"/>
          </a:p>
        </p:txBody>
      </p:sp>
      <p:sp>
        <p:nvSpPr>
          <p:cNvPr id="5" name="Substituent subsol 4">
            <a:extLst>
              <a:ext uri="{FF2B5EF4-FFF2-40B4-BE49-F238E27FC236}">
                <a16:creationId xmlns:a16="http://schemas.microsoft.com/office/drawing/2014/main" id="{6302B6C0-4590-4C0F-B249-EADE2A28019C}"/>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3F223752-714F-416D-A6BE-4ABC3CCD108D}"/>
              </a:ext>
            </a:extLst>
          </p:cNvPr>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201417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E0320DB-9C29-4C59-BF66-1AC4864ECF8F}"/>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521CFD7D-9C9C-4339-8603-90D81A075059}"/>
              </a:ext>
            </a:extLst>
          </p:cNvPr>
          <p:cNvSpPr>
            <a:spLocks noGrp="1"/>
          </p:cNvSpPr>
          <p:nvPr>
            <p:ph sz="half" idx="1"/>
          </p:nvPr>
        </p:nvSpPr>
        <p:spPr>
          <a:xfrm>
            <a:off x="838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75B14FCC-B3CD-4445-AFFC-C3A584165E3F}"/>
              </a:ext>
            </a:extLst>
          </p:cNvPr>
          <p:cNvSpPr>
            <a:spLocks noGrp="1"/>
          </p:cNvSpPr>
          <p:nvPr>
            <p:ph sz="half" idx="2"/>
          </p:nvPr>
        </p:nvSpPr>
        <p:spPr>
          <a:xfrm>
            <a:off x="6172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81134205-C1C3-475C-944B-9C60EA050995}"/>
              </a:ext>
            </a:extLst>
          </p:cNvPr>
          <p:cNvSpPr>
            <a:spLocks noGrp="1"/>
          </p:cNvSpPr>
          <p:nvPr>
            <p:ph type="dt" sz="half" idx="10"/>
          </p:nvPr>
        </p:nvSpPr>
        <p:spPr/>
        <p:txBody>
          <a:bodyPr/>
          <a:lstStyle/>
          <a:p>
            <a:fld id="{C1538EC1-C17B-4A62-858B-452B9C778DFF}" type="datetimeFigureOut">
              <a:rPr lang="ro-RO" smtClean="0"/>
              <a:t>06.06.2019</a:t>
            </a:fld>
            <a:endParaRPr lang="ro-RO"/>
          </a:p>
        </p:txBody>
      </p:sp>
      <p:sp>
        <p:nvSpPr>
          <p:cNvPr id="6" name="Substituent subsol 5">
            <a:extLst>
              <a:ext uri="{FF2B5EF4-FFF2-40B4-BE49-F238E27FC236}">
                <a16:creationId xmlns:a16="http://schemas.microsoft.com/office/drawing/2014/main" id="{C0E081F3-C6C9-4426-9B99-684968EACD41}"/>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92133813-087F-4E84-8896-627BB6D52489}"/>
              </a:ext>
            </a:extLst>
          </p:cNvPr>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3159792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5115AE8-3A32-4067-B1B8-9B01CD700C78}"/>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4082685A-5666-452F-85E3-4639055E5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id="{6FCFE94D-90C1-4F80-8008-9D495A8D59BD}"/>
              </a:ext>
            </a:extLst>
          </p:cNvPr>
          <p:cNvSpPr>
            <a:spLocks noGrp="1"/>
          </p:cNvSpPr>
          <p:nvPr>
            <p:ph sz="half" idx="2"/>
          </p:nvPr>
        </p:nvSpPr>
        <p:spPr>
          <a:xfrm>
            <a:off x="839788" y="2505075"/>
            <a:ext cx="5157787"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25B4CB42-11F9-4B5F-A061-DE67FEE1A7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id="{9FAB5642-6FBF-43E4-9FCA-61D203A70D0F}"/>
              </a:ext>
            </a:extLst>
          </p:cNvPr>
          <p:cNvSpPr>
            <a:spLocks noGrp="1"/>
          </p:cNvSpPr>
          <p:nvPr>
            <p:ph sz="quarter" idx="4"/>
          </p:nvPr>
        </p:nvSpPr>
        <p:spPr>
          <a:xfrm>
            <a:off x="6172200" y="2505075"/>
            <a:ext cx="5183188"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3E117362-B705-4844-80A7-CB3AAB168101}"/>
              </a:ext>
            </a:extLst>
          </p:cNvPr>
          <p:cNvSpPr>
            <a:spLocks noGrp="1"/>
          </p:cNvSpPr>
          <p:nvPr>
            <p:ph type="dt" sz="half" idx="10"/>
          </p:nvPr>
        </p:nvSpPr>
        <p:spPr/>
        <p:txBody>
          <a:bodyPr/>
          <a:lstStyle/>
          <a:p>
            <a:fld id="{C1538EC1-C17B-4A62-858B-452B9C778DFF}" type="datetimeFigureOut">
              <a:rPr lang="ro-RO" smtClean="0"/>
              <a:t>06.06.2019</a:t>
            </a:fld>
            <a:endParaRPr lang="ro-RO"/>
          </a:p>
        </p:txBody>
      </p:sp>
      <p:sp>
        <p:nvSpPr>
          <p:cNvPr id="8" name="Substituent subsol 7">
            <a:extLst>
              <a:ext uri="{FF2B5EF4-FFF2-40B4-BE49-F238E27FC236}">
                <a16:creationId xmlns:a16="http://schemas.microsoft.com/office/drawing/2014/main" id="{B23CFAB8-A099-4427-819D-22B2FA73C070}"/>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2C4B0B76-764F-4BBA-894E-468F68442450}"/>
              </a:ext>
            </a:extLst>
          </p:cNvPr>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3762536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8C675C4-7605-4360-BB02-B81DB08A7295}"/>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1517967A-EFFC-4803-9D84-7D8EA03DCD25}"/>
              </a:ext>
            </a:extLst>
          </p:cNvPr>
          <p:cNvSpPr>
            <a:spLocks noGrp="1"/>
          </p:cNvSpPr>
          <p:nvPr>
            <p:ph type="dt" sz="half" idx="10"/>
          </p:nvPr>
        </p:nvSpPr>
        <p:spPr/>
        <p:txBody>
          <a:bodyPr/>
          <a:lstStyle/>
          <a:p>
            <a:fld id="{C1538EC1-C17B-4A62-858B-452B9C778DFF}" type="datetimeFigureOut">
              <a:rPr lang="ro-RO" smtClean="0"/>
              <a:t>06.06.2019</a:t>
            </a:fld>
            <a:endParaRPr lang="ro-RO"/>
          </a:p>
        </p:txBody>
      </p:sp>
      <p:sp>
        <p:nvSpPr>
          <p:cNvPr id="4" name="Substituent subsol 3">
            <a:extLst>
              <a:ext uri="{FF2B5EF4-FFF2-40B4-BE49-F238E27FC236}">
                <a16:creationId xmlns:a16="http://schemas.microsoft.com/office/drawing/2014/main" id="{73959BE7-AE4B-4DC7-AF50-D1AA211F83D5}"/>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A3F6ABBA-8AC6-40B6-B951-A7DF291321CB}"/>
              </a:ext>
            </a:extLst>
          </p:cNvPr>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1377020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7673F6EA-5936-472A-8974-B567564EECB7}"/>
              </a:ext>
            </a:extLst>
          </p:cNvPr>
          <p:cNvSpPr>
            <a:spLocks noGrp="1"/>
          </p:cNvSpPr>
          <p:nvPr>
            <p:ph type="dt" sz="half" idx="10"/>
          </p:nvPr>
        </p:nvSpPr>
        <p:spPr/>
        <p:txBody>
          <a:bodyPr/>
          <a:lstStyle/>
          <a:p>
            <a:fld id="{C1538EC1-C17B-4A62-858B-452B9C778DFF}" type="datetimeFigureOut">
              <a:rPr lang="ro-RO" smtClean="0"/>
              <a:t>06.06.2019</a:t>
            </a:fld>
            <a:endParaRPr lang="ro-RO"/>
          </a:p>
        </p:txBody>
      </p:sp>
      <p:sp>
        <p:nvSpPr>
          <p:cNvPr id="3" name="Substituent subsol 2">
            <a:extLst>
              <a:ext uri="{FF2B5EF4-FFF2-40B4-BE49-F238E27FC236}">
                <a16:creationId xmlns:a16="http://schemas.microsoft.com/office/drawing/2014/main" id="{A83D8927-9A90-4404-884E-398736B1563B}"/>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9A42F193-91DA-4C88-84C7-AE16056180CD}"/>
              </a:ext>
            </a:extLst>
          </p:cNvPr>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66919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70854D9-8292-4469-988D-290E1C9B6241}"/>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840C5784-A742-470E-B403-878D83E25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59599691-5F34-4105-B0E4-94DA3EC52B8F}"/>
              </a:ext>
            </a:extLst>
          </p:cNvPr>
          <p:cNvSpPr>
            <a:spLocks noGrp="1"/>
          </p:cNvSpPr>
          <p:nvPr>
            <p:ph type="dt" sz="half" idx="10"/>
          </p:nvPr>
        </p:nvSpPr>
        <p:spPr/>
        <p:txBody>
          <a:bodyPr/>
          <a:lstStyle/>
          <a:p>
            <a:fld id="{ABD70DA2-051E-4882-A2E7-110F7F038DDF}" type="datetimeFigureOut">
              <a:rPr lang="ro-RO" smtClean="0"/>
              <a:t>06.06.2019</a:t>
            </a:fld>
            <a:endParaRPr lang="ro-RO"/>
          </a:p>
        </p:txBody>
      </p:sp>
      <p:sp>
        <p:nvSpPr>
          <p:cNvPr id="5" name="Substituent subsol 4">
            <a:extLst>
              <a:ext uri="{FF2B5EF4-FFF2-40B4-BE49-F238E27FC236}">
                <a16:creationId xmlns:a16="http://schemas.microsoft.com/office/drawing/2014/main" id="{F55715D9-E827-44FC-BFCC-8B9DA1789737}"/>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4F0BAFED-6D61-45BE-ABCA-FB97144E1FBC}"/>
              </a:ext>
            </a:extLst>
          </p:cNvPr>
          <p:cNvSpPr>
            <a:spLocks noGrp="1"/>
          </p:cNvSpPr>
          <p:nvPr>
            <p:ph type="sldNum" sz="quarter" idx="12"/>
          </p:nvPr>
        </p:nvSpPr>
        <p:spPr/>
        <p:txBody>
          <a:bodyPr/>
          <a:lstStyle/>
          <a:p>
            <a:fld id="{B4D1ABBA-8E5E-4958-8FFA-85E3015AE9D1}" type="slidenum">
              <a:rPr lang="ro-RO" smtClean="0"/>
              <a:t>‹#›</a:t>
            </a:fld>
            <a:endParaRPr lang="ro-RO"/>
          </a:p>
        </p:txBody>
      </p:sp>
    </p:spTree>
    <p:extLst>
      <p:ext uri="{BB962C8B-B14F-4D97-AF65-F5344CB8AC3E}">
        <p14:creationId xmlns:p14="http://schemas.microsoft.com/office/powerpoint/2010/main" val="355196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EEACF5C-37A4-45B3-A62F-D03CFC6F6799}"/>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5FF575BF-AE9B-4D65-8901-BF33226291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F72B47C2-914D-4112-9A59-1E13C2F91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BD5C6519-8C6A-43F1-A9A3-785DAEA9B8F2}"/>
              </a:ext>
            </a:extLst>
          </p:cNvPr>
          <p:cNvSpPr>
            <a:spLocks noGrp="1"/>
          </p:cNvSpPr>
          <p:nvPr>
            <p:ph type="dt" sz="half" idx="10"/>
          </p:nvPr>
        </p:nvSpPr>
        <p:spPr/>
        <p:txBody>
          <a:bodyPr/>
          <a:lstStyle/>
          <a:p>
            <a:fld id="{C1538EC1-C17B-4A62-858B-452B9C778DFF}" type="datetimeFigureOut">
              <a:rPr lang="ro-RO" smtClean="0"/>
              <a:t>06.06.2019</a:t>
            </a:fld>
            <a:endParaRPr lang="ro-RO"/>
          </a:p>
        </p:txBody>
      </p:sp>
      <p:sp>
        <p:nvSpPr>
          <p:cNvPr id="6" name="Substituent subsol 5">
            <a:extLst>
              <a:ext uri="{FF2B5EF4-FFF2-40B4-BE49-F238E27FC236}">
                <a16:creationId xmlns:a16="http://schemas.microsoft.com/office/drawing/2014/main" id="{35EE1322-6753-416E-929B-61DF4F774FC8}"/>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85D8EC92-93DA-4B97-A567-843BEDE4FE9A}"/>
              </a:ext>
            </a:extLst>
          </p:cNvPr>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1482394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0254655-4359-4A72-9ED4-EC579542827E}"/>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FB2DF213-69BB-4001-BF48-2E155FE179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821DA6BA-5D81-47C1-BFB1-E214203A0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B7F06070-DAA9-4A77-A392-8FCDC1B5F242}"/>
              </a:ext>
            </a:extLst>
          </p:cNvPr>
          <p:cNvSpPr>
            <a:spLocks noGrp="1"/>
          </p:cNvSpPr>
          <p:nvPr>
            <p:ph type="dt" sz="half" idx="10"/>
          </p:nvPr>
        </p:nvSpPr>
        <p:spPr/>
        <p:txBody>
          <a:bodyPr/>
          <a:lstStyle/>
          <a:p>
            <a:fld id="{C1538EC1-C17B-4A62-858B-452B9C778DFF}" type="datetimeFigureOut">
              <a:rPr lang="ro-RO" smtClean="0"/>
              <a:t>06.06.2019</a:t>
            </a:fld>
            <a:endParaRPr lang="ro-RO"/>
          </a:p>
        </p:txBody>
      </p:sp>
      <p:sp>
        <p:nvSpPr>
          <p:cNvPr id="6" name="Substituent subsol 5">
            <a:extLst>
              <a:ext uri="{FF2B5EF4-FFF2-40B4-BE49-F238E27FC236}">
                <a16:creationId xmlns:a16="http://schemas.microsoft.com/office/drawing/2014/main" id="{9CDCF84B-E463-4A84-8A5A-C3B99D68D73B}"/>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AB2B3BAD-5E82-4CFA-9AD4-9D296CB1F95D}"/>
              </a:ext>
            </a:extLst>
          </p:cNvPr>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2245697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E2948E0-429D-4A6B-95BF-2E9B8BDB47C7}"/>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328F6CB9-A4D2-46A5-903D-5A645034C35A}"/>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9CC524DB-926D-4B8F-A538-B87AF622138C}"/>
              </a:ext>
            </a:extLst>
          </p:cNvPr>
          <p:cNvSpPr>
            <a:spLocks noGrp="1"/>
          </p:cNvSpPr>
          <p:nvPr>
            <p:ph type="dt" sz="half" idx="10"/>
          </p:nvPr>
        </p:nvSpPr>
        <p:spPr/>
        <p:txBody>
          <a:bodyPr/>
          <a:lstStyle/>
          <a:p>
            <a:fld id="{C1538EC1-C17B-4A62-858B-452B9C778DFF}" type="datetimeFigureOut">
              <a:rPr lang="ro-RO" smtClean="0"/>
              <a:t>06.06.2019</a:t>
            </a:fld>
            <a:endParaRPr lang="ro-RO"/>
          </a:p>
        </p:txBody>
      </p:sp>
      <p:sp>
        <p:nvSpPr>
          <p:cNvPr id="5" name="Substituent subsol 4">
            <a:extLst>
              <a:ext uri="{FF2B5EF4-FFF2-40B4-BE49-F238E27FC236}">
                <a16:creationId xmlns:a16="http://schemas.microsoft.com/office/drawing/2014/main" id="{CB38F3A9-4A71-4BAC-8D6B-540717231C9F}"/>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BDEE8580-806D-4380-8002-2E45125EDF58}"/>
              </a:ext>
            </a:extLst>
          </p:cNvPr>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3700683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FE231913-69AC-41BD-A929-4335CC164925}"/>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3F621319-4126-42E5-B24E-4777EA6EE5F0}"/>
              </a:ext>
            </a:extLst>
          </p:cNvPr>
          <p:cNvSpPr>
            <a:spLocks noGrp="1"/>
          </p:cNvSpPr>
          <p:nvPr>
            <p:ph type="body" orient="vert" idx="1"/>
          </p:nvPr>
        </p:nvSpPr>
        <p:spPr>
          <a:xfrm>
            <a:off x="838200" y="365125"/>
            <a:ext cx="7734300"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78D3ABBA-73A3-48AC-B708-7DFAE2636C82}"/>
              </a:ext>
            </a:extLst>
          </p:cNvPr>
          <p:cNvSpPr>
            <a:spLocks noGrp="1"/>
          </p:cNvSpPr>
          <p:nvPr>
            <p:ph type="dt" sz="half" idx="10"/>
          </p:nvPr>
        </p:nvSpPr>
        <p:spPr/>
        <p:txBody>
          <a:bodyPr/>
          <a:lstStyle/>
          <a:p>
            <a:fld id="{C1538EC1-C17B-4A62-858B-452B9C778DFF}" type="datetimeFigureOut">
              <a:rPr lang="ro-RO" smtClean="0"/>
              <a:t>06.06.2019</a:t>
            </a:fld>
            <a:endParaRPr lang="ro-RO"/>
          </a:p>
        </p:txBody>
      </p:sp>
      <p:sp>
        <p:nvSpPr>
          <p:cNvPr id="5" name="Substituent subsol 4">
            <a:extLst>
              <a:ext uri="{FF2B5EF4-FFF2-40B4-BE49-F238E27FC236}">
                <a16:creationId xmlns:a16="http://schemas.microsoft.com/office/drawing/2014/main" id="{2FD4EC5F-E506-48D5-A1EE-57ABB012D631}"/>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E4E68259-7E3E-48C7-8623-942FD70D3B26}"/>
              </a:ext>
            </a:extLst>
          </p:cNvPr>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27509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278C870-9CD5-4BC4-8B6B-EC0ED519A6F8}"/>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90966835-2AFE-44E6-9C7C-2BEB7A84D09A}"/>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D6EE9DBF-487D-4F03-8CF4-46BC1B0914FE}"/>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97F3A7E0-FBE3-44F7-8E11-8DE9C026AF20}"/>
              </a:ext>
            </a:extLst>
          </p:cNvPr>
          <p:cNvSpPr>
            <a:spLocks noGrp="1"/>
          </p:cNvSpPr>
          <p:nvPr>
            <p:ph type="dt" sz="half" idx="10"/>
          </p:nvPr>
        </p:nvSpPr>
        <p:spPr/>
        <p:txBody>
          <a:bodyPr/>
          <a:lstStyle/>
          <a:p>
            <a:fld id="{ABD70DA2-051E-4882-A2E7-110F7F038DDF}" type="datetimeFigureOut">
              <a:rPr lang="ro-RO" smtClean="0"/>
              <a:t>06.06.2019</a:t>
            </a:fld>
            <a:endParaRPr lang="ro-RO"/>
          </a:p>
        </p:txBody>
      </p:sp>
      <p:sp>
        <p:nvSpPr>
          <p:cNvPr id="6" name="Substituent subsol 5">
            <a:extLst>
              <a:ext uri="{FF2B5EF4-FFF2-40B4-BE49-F238E27FC236}">
                <a16:creationId xmlns:a16="http://schemas.microsoft.com/office/drawing/2014/main" id="{35A376EB-B0F7-40F6-BABF-07D4E3C51731}"/>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7BEF157B-A718-44ED-9773-CF899B2BAEDF}"/>
              </a:ext>
            </a:extLst>
          </p:cNvPr>
          <p:cNvSpPr>
            <a:spLocks noGrp="1"/>
          </p:cNvSpPr>
          <p:nvPr>
            <p:ph type="sldNum" sz="quarter" idx="12"/>
          </p:nvPr>
        </p:nvSpPr>
        <p:spPr/>
        <p:txBody>
          <a:bodyPr/>
          <a:lstStyle/>
          <a:p>
            <a:fld id="{B4D1ABBA-8E5E-4958-8FFA-85E3015AE9D1}" type="slidenum">
              <a:rPr lang="ro-RO" smtClean="0"/>
              <a:t>‹#›</a:t>
            </a:fld>
            <a:endParaRPr lang="ro-RO"/>
          </a:p>
        </p:txBody>
      </p:sp>
    </p:spTree>
    <p:extLst>
      <p:ext uri="{BB962C8B-B14F-4D97-AF65-F5344CB8AC3E}">
        <p14:creationId xmlns:p14="http://schemas.microsoft.com/office/powerpoint/2010/main" val="286358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D1B4BDC-AA9B-4288-8D57-F5A5A18327D3}"/>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CD85E2D2-5823-4AF8-B1AF-4168C157C3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3ECF80D1-1C0A-4686-9344-45A077E5FAC1}"/>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4919CCDC-73A2-4730-8D82-3E219AD93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D43FB605-CFC6-4F1D-9417-A8E567669EE7}"/>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8C20FCE6-3221-49CD-872F-4F08780081B1}"/>
              </a:ext>
            </a:extLst>
          </p:cNvPr>
          <p:cNvSpPr>
            <a:spLocks noGrp="1"/>
          </p:cNvSpPr>
          <p:nvPr>
            <p:ph type="dt" sz="half" idx="10"/>
          </p:nvPr>
        </p:nvSpPr>
        <p:spPr/>
        <p:txBody>
          <a:bodyPr/>
          <a:lstStyle/>
          <a:p>
            <a:fld id="{ABD70DA2-051E-4882-A2E7-110F7F038DDF}" type="datetimeFigureOut">
              <a:rPr lang="ro-RO" smtClean="0"/>
              <a:t>06.06.2019</a:t>
            </a:fld>
            <a:endParaRPr lang="ro-RO"/>
          </a:p>
        </p:txBody>
      </p:sp>
      <p:sp>
        <p:nvSpPr>
          <p:cNvPr id="8" name="Substituent subsol 7">
            <a:extLst>
              <a:ext uri="{FF2B5EF4-FFF2-40B4-BE49-F238E27FC236}">
                <a16:creationId xmlns:a16="http://schemas.microsoft.com/office/drawing/2014/main" id="{E5705BF6-9796-4664-B2A2-890E28A42969}"/>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0D31CD0A-042F-4377-8ABF-0E569C3E2AFD}"/>
              </a:ext>
            </a:extLst>
          </p:cNvPr>
          <p:cNvSpPr>
            <a:spLocks noGrp="1"/>
          </p:cNvSpPr>
          <p:nvPr>
            <p:ph type="sldNum" sz="quarter" idx="12"/>
          </p:nvPr>
        </p:nvSpPr>
        <p:spPr/>
        <p:txBody>
          <a:bodyPr/>
          <a:lstStyle/>
          <a:p>
            <a:fld id="{B4D1ABBA-8E5E-4958-8FFA-85E3015AE9D1}" type="slidenum">
              <a:rPr lang="ro-RO" smtClean="0"/>
              <a:t>‹#›</a:t>
            </a:fld>
            <a:endParaRPr lang="ro-RO"/>
          </a:p>
        </p:txBody>
      </p:sp>
    </p:spTree>
    <p:extLst>
      <p:ext uri="{BB962C8B-B14F-4D97-AF65-F5344CB8AC3E}">
        <p14:creationId xmlns:p14="http://schemas.microsoft.com/office/powerpoint/2010/main" val="245743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B60FBB4-58C5-484D-919C-390559295A38}"/>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5D6F345A-7F9E-4579-81BB-876A411C373A}"/>
              </a:ext>
            </a:extLst>
          </p:cNvPr>
          <p:cNvSpPr>
            <a:spLocks noGrp="1"/>
          </p:cNvSpPr>
          <p:nvPr>
            <p:ph type="dt" sz="half" idx="10"/>
          </p:nvPr>
        </p:nvSpPr>
        <p:spPr/>
        <p:txBody>
          <a:bodyPr/>
          <a:lstStyle/>
          <a:p>
            <a:fld id="{ABD70DA2-051E-4882-A2E7-110F7F038DDF}" type="datetimeFigureOut">
              <a:rPr lang="ro-RO" smtClean="0"/>
              <a:t>06.06.2019</a:t>
            </a:fld>
            <a:endParaRPr lang="ro-RO"/>
          </a:p>
        </p:txBody>
      </p:sp>
      <p:sp>
        <p:nvSpPr>
          <p:cNvPr id="4" name="Substituent subsol 3">
            <a:extLst>
              <a:ext uri="{FF2B5EF4-FFF2-40B4-BE49-F238E27FC236}">
                <a16:creationId xmlns:a16="http://schemas.microsoft.com/office/drawing/2014/main" id="{34E81F1D-11D0-4C22-928A-234035B79F7D}"/>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8013AFE4-6E27-460F-939A-502D735C0B36}"/>
              </a:ext>
            </a:extLst>
          </p:cNvPr>
          <p:cNvSpPr>
            <a:spLocks noGrp="1"/>
          </p:cNvSpPr>
          <p:nvPr>
            <p:ph type="sldNum" sz="quarter" idx="12"/>
          </p:nvPr>
        </p:nvSpPr>
        <p:spPr/>
        <p:txBody>
          <a:bodyPr/>
          <a:lstStyle/>
          <a:p>
            <a:fld id="{B4D1ABBA-8E5E-4958-8FFA-85E3015AE9D1}" type="slidenum">
              <a:rPr lang="ro-RO" smtClean="0"/>
              <a:t>‹#›</a:t>
            </a:fld>
            <a:endParaRPr lang="ro-RO"/>
          </a:p>
        </p:txBody>
      </p:sp>
    </p:spTree>
    <p:extLst>
      <p:ext uri="{BB962C8B-B14F-4D97-AF65-F5344CB8AC3E}">
        <p14:creationId xmlns:p14="http://schemas.microsoft.com/office/powerpoint/2010/main" val="343045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07827800-33FC-4CAE-A0B8-2701B07958F5}"/>
              </a:ext>
            </a:extLst>
          </p:cNvPr>
          <p:cNvSpPr>
            <a:spLocks noGrp="1"/>
          </p:cNvSpPr>
          <p:nvPr>
            <p:ph type="dt" sz="half" idx="10"/>
          </p:nvPr>
        </p:nvSpPr>
        <p:spPr/>
        <p:txBody>
          <a:bodyPr/>
          <a:lstStyle/>
          <a:p>
            <a:fld id="{ABD70DA2-051E-4882-A2E7-110F7F038DDF}" type="datetimeFigureOut">
              <a:rPr lang="ro-RO" smtClean="0"/>
              <a:t>06.06.2019</a:t>
            </a:fld>
            <a:endParaRPr lang="ro-RO"/>
          </a:p>
        </p:txBody>
      </p:sp>
      <p:sp>
        <p:nvSpPr>
          <p:cNvPr id="3" name="Substituent subsol 2">
            <a:extLst>
              <a:ext uri="{FF2B5EF4-FFF2-40B4-BE49-F238E27FC236}">
                <a16:creationId xmlns:a16="http://schemas.microsoft.com/office/drawing/2014/main" id="{8C23BFB5-F886-4625-9589-00E9DB17702D}"/>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BB9B3419-585A-4FE0-A098-DA77ECD09C94}"/>
              </a:ext>
            </a:extLst>
          </p:cNvPr>
          <p:cNvSpPr>
            <a:spLocks noGrp="1"/>
          </p:cNvSpPr>
          <p:nvPr>
            <p:ph type="sldNum" sz="quarter" idx="12"/>
          </p:nvPr>
        </p:nvSpPr>
        <p:spPr/>
        <p:txBody>
          <a:bodyPr/>
          <a:lstStyle/>
          <a:p>
            <a:fld id="{B4D1ABBA-8E5E-4958-8FFA-85E3015AE9D1}" type="slidenum">
              <a:rPr lang="ro-RO" smtClean="0"/>
              <a:t>‹#›</a:t>
            </a:fld>
            <a:endParaRPr lang="ro-RO"/>
          </a:p>
        </p:txBody>
      </p:sp>
    </p:spTree>
    <p:extLst>
      <p:ext uri="{BB962C8B-B14F-4D97-AF65-F5344CB8AC3E}">
        <p14:creationId xmlns:p14="http://schemas.microsoft.com/office/powerpoint/2010/main" val="429292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815293C-867D-43E3-BDBD-26B557E81A5A}"/>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906F34DD-8D64-430A-BB42-BE52D9BA2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4A240DB7-7DC6-4BEB-8F27-7C6DB619B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B7B6D169-D19B-45EB-99BF-742796CED8FA}"/>
              </a:ext>
            </a:extLst>
          </p:cNvPr>
          <p:cNvSpPr>
            <a:spLocks noGrp="1"/>
          </p:cNvSpPr>
          <p:nvPr>
            <p:ph type="dt" sz="half" idx="10"/>
          </p:nvPr>
        </p:nvSpPr>
        <p:spPr/>
        <p:txBody>
          <a:bodyPr/>
          <a:lstStyle/>
          <a:p>
            <a:fld id="{ABD70DA2-051E-4882-A2E7-110F7F038DDF}" type="datetimeFigureOut">
              <a:rPr lang="ro-RO" smtClean="0"/>
              <a:t>06.06.2019</a:t>
            </a:fld>
            <a:endParaRPr lang="ro-RO"/>
          </a:p>
        </p:txBody>
      </p:sp>
      <p:sp>
        <p:nvSpPr>
          <p:cNvPr id="6" name="Substituent subsol 5">
            <a:extLst>
              <a:ext uri="{FF2B5EF4-FFF2-40B4-BE49-F238E27FC236}">
                <a16:creationId xmlns:a16="http://schemas.microsoft.com/office/drawing/2014/main" id="{8113BFCD-FCB0-45A1-869F-AF3A9DD313BD}"/>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58A17329-57F8-4568-A57F-20A047AD55A5}"/>
              </a:ext>
            </a:extLst>
          </p:cNvPr>
          <p:cNvSpPr>
            <a:spLocks noGrp="1"/>
          </p:cNvSpPr>
          <p:nvPr>
            <p:ph type="sldNum" sz="quarter" idx="12"/>
          </p:nvPr>
        </p:nvSpPr>
        <p:spPr/>
        <p:txBody>
          <a:bodyPr/>
          <a:lstStyle/>
          <a:p>
            <a:fld id="{B4D1ABBA-8E5E-4958-8FFA-85E3015AE9D1}" type="slidenum">
              <a:rPr lang="ro-RO" smtClean="0"/>
              <a:t>‹#›</a:t>
            </a:fld>
            <a:endParaRPr lang="ro-RO"/>
          </a:p>
        </p:txBody>
      </p:sp>
    </p:spTree>
    <p:extLst>
      <p:ext uri="{BB962C8B-B14F-4D97-AF65-F5344CB8AC3E}">
        <p14:creationId xmlns:p14="http://schemas.microsoft.com/office/powerpoint/2010/main" val="60957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E7301CF-0909-4A10-8342-974D2C7677FD}"/>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7F5BF57B-2FEE-4584-ADE5-C6883CA41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42D10B78-6A75-4A36-AEEA-D8D27B697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780B081C-F2F2-421E-A822-66E20B3ADD1D}"/>
              </a:ext>
            </a:extLst>
          </p:cNvPr>
          <p:cNvSpPr>
            <a:spLocks noGrp="1"/>
          </p:cNvSpPr>
          <p:nvPr>
            <p:ph type="dt" sz="half" idx="10"/>
          </p:nvPr>
        </p:nvSpPr>
        <p:spPr/>
        <p:txBody>
          <a:bodyPr/>
          <a:lstStyle/>
          <a:p>
            <a:fld id="{ABD70DA2-051E-4882-A2E7-110F7F038DDF}" type="datetimeFigureOut">
              <a:rPr lang="ro-RO" smtClean="0"/>
              <a:t>06.06.2019</a:t>
            </a:fld>
            <a:endParaRPr lang="ro-RO"/>
          </a:p>
        </p:txBody>
      </p:sp>
      <p:sp>
        <p:nvSpPr>
          <p:cNvPr id="6" name="Substituent subsol 5">
            <a:extLst>
              <a:ext uri="{FF2B5EF4-FFF2-40B4-BE49-F238E27FC236}">
                <a16:creationId xmlns:a16="http://schemas.microsoft.com/office/drawing/2014/main" id="{A3A60574-4345-4A55-A0BC-D514BCE00994}"/>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C3AF5204-17DC-4BBD-BCBA-619E6891F29C}"/>
              </a:ext>
            </a:extLst>
          </p:cNvPr>
          <p:cNvSpPr>
            <a:spLocks noGrp="1"/>
          </p:cNvSpPr>
          <p:nvPr>
            <p:ph type="sldNum" sz="quarter" idx="12"/>
          </p:nvPr>
        </p:nvSpPr>
        <p:spPr/>
        <p:txBody>
          <a:bodyPr/>
          <a:lstStyle/>
          <a:p>
            <a:fld id="{B4D1ABBA-8E5E-4958-8FFA-85E3015AE9D1}" type="slidenum">
              <a:rPr lang="ro-RO" smtClean="0"/>
              <a:t>‹#›</a:t>
            </a:fld>
            <a:endParaRPr lang="ro-RO"/>
          </a:p>
        </p:txBody>
      </p:sp>
    </p:spTree>
    <p:extLst>
      <p:ext uri="{BB962C8B-B14F-4D97-AF65-F5344CB8AC3E}">
        <p14:creationId xmlns:p14="http://schemas.microsoft.com/office/powerpoint/2010/main" val="323514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2AFD7218-53D3-4776-A7D9-5796071F7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3305A655-E43F-444B-ADE6-FA6C0970F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7562BBE9-C32E-4ACA-A5E7-FEC9A08707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70DA2-051E-4882-A2E7-110F7F038DDF}" type="datetimeFigureOut">
              <a:rPr lang="ro-RO" smtClean="0"/>
              <a:t>06.06.2019</a:t>
            </a:fld>
            <a:endParaRPr lang="ro-RO"/>
          </a:p>
        </p:txBody>
      </p:sp>
      <p:sp>
        <p:nvSpPr>
          <p:cNvPr id="5" name="Substituent subsol 4">
            <a:extLst>
              <a:ext uri="{FF2B5EF4-FFF2-40B4-BE49-F238E27FC236}">
                <a16:creationId xmlns:a16="http://schemas.microsoft.com/office/drawing/2014/main" id="{C7A2FC04-36D8-4911-93C7-A5F5B4DC40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53A31D70-FAF2-476D-9A43-BC27F00F5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1ABBA-8E5E-4958-8FFA-85E3015AE9D1}" type="slidenum">
              <a:rPr lang="ro-RO" smtClean="0"/>
              <a:t>‹#›</a:t>
            </a:fld>
            <a:endParaRPr lang="ro-RO"/>
          </a:p>
        </p:txBody>
      </p:sp>
    </p:spTree>
    <p:extLst>
      <p:ext uri="{BB962C8B-B14F-4D97-AF65-F5344CB8AC3E}">
        <p14:creationId xmlns:p14="http://schemas.microsoft.com/office/powerpoint/2010/main" val="539230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o-RO"/>
              <a:t>Clic pentru editare stil titlu</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1F0C3-B89C-403C-BE99-A8F8298F3B0A}" type="datetimeFigureOut">
              <a:rPr lang="ro-RO" smtClean="0"/>
              <a:t>06.06.2019</a:t>
            </a:fld>
            <a:endParaRPr lang="ro-RO"/>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0BFD5-0024-417D-B476-BE5A1B4BD776}" type="slidenum">
              <a:rPr lang="ro-RO" smtClean="0"/>
              <a:t>‹#›</a:t>
            </a:fld>
            <a:endParaRPr lang="ro-RO"/>
          </a:p>
        </p:txBody>
      </p:sp>
    </p:spTree>
    <p:extLst>
      <p:ext uri="{BB962C8B-B14F-4D97-AF65-F5344CB8AC3E}">
        <p14:creationId xmlns:p14="http://schemas.microsoft.com/office/powerpoint/2010/main" val="1890311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E90C2891-B5B3-4ABF-B85A-5CEE44C988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BF7ABF51-9508-4560-AD0F-ADEF339D04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E2B7B322-5539-4B5B-B9F8-CDC508DF5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38EC1-C17B-4A62-858B-452B9C778DFF}" type="datetimeFigureOut">
              <a:rPr lang="ro-RO" smtClean="0"/>
              <a:t>06.06.2019</a:t>
            </a:fld>
            <a:endParaRPr lang="ro-RO"/>
          </a:p>
        </p:txBody>
      </p:sp>
      <p:sp>
        <p:nvSpPr>
          <p:cNvPr id="5" name="Substituent subsol 4">
            <a:extLst>
              <a:ext uri="{FF2B5EF4-FFF2-40B4-BE49-F238E27FC236}">
                <a16:creationId xmlns:a16="http://schemas.microsoft.com/office/drawing/2014/main" id="{A28BC2B2-EC52-4811-B911-1A71DF48C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C28541D1-BEA6-40DF-99C1-F6A9ED740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ADECA-C15A-46A3-9F90-F6457A406584}" type="slidenum">
              <a:rPr lang="ro-RO" smtClean="0"/>
              <a:t>‹#›</a:t>
            </a:fld>
            <a:endParaRPr lang="ro-RO"/>
          </a:p>
        </p:txBody>
      </p:sp>
    </p:spTree>
    <p:extLst>
      <p:ext uri="{BB962C8B-B14F-4D97-AF65-F5344CB8AC3E}">
        <p14:creationId xmlns:p14="http://schemas.microsoft.com/office/powerpoint/2010/main" val="26980202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alarulmeu.r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descr="O imagine care conține aliment&#10;&#10;Descrierea a fost generată cu un grad foarte mare de încredere">
            <a:extLst>
              <a:ext uri="{FF2B5EF4-FFF2-40B4-BE49-F238E27FC236}">
                <a16:creationId xmlns:a16="http://schemas.microsoft.com/office/drawing/2014/main" id="{1186D6B3-DF36-4CB3-A5D9-B3FBF36C14C7}"/>
              </a:ext>
            </a:extLst>
          </p:cNvPr>
          <p:cNvPicPr>
            <a:picLocks noChangeAspect="1"/>
          </p:cNvPicPr>
          <p:nvPr/>
        </p:nvPicPr>
        <p:blipFill rotWithShape="1">
          <a:blip r:embed="rId2">
            <a:extLst>
              <a:ext uri="{28A0092B-C50C-407E-A947-70E740481C1C}">
                <a14:useLocalDpi xmlns:a14="http://schemas.microsoft.com/office/drawing/2010/main" val="0"/>
              </a:ext>
            </a:extLst>
          </a:blip>
          <a:srcRect t="7401" b="17599"/>
          <a:stretch/>
        </p:blipFill>
        <p:spPr>
          <a:xfrm>
            <a:off x="-1" y="10"/>
            <a:ext cx="12192000" cy="6857990"/>
          </a:xfrm>
          <a:prstGeom prst="rect">
            <a:avLst/>
          </a:prstGeom>
        </p:spPr>
      </p:pic>
      <p:sp>
        <p:nvSpPr>
          <p:cNvPr id="4" name="CasetăText 3">
            <a:extLst>
              <a:ext uri="{FF2B5EF4-FFF2-40B4-BE49-F238E27FC236}">
                <a16:creationId xmlns:a16="http://schemas.microsoft.com/office/drawing/2014/main" id="{BDF59C83-4A77-43C4-A430-9A7C7CAEE21E}"/>
              </a:ext>
            </a:extLst>
          </p:cNvPr>
          <p:cNvSpPr txBox="1"/>
          <p:nvPr/>
        </p:nvSpPr>
        <p:spPr>
          <a:xfrm>
            <a:off x="560438" y="565833"/>
            <a:ext cx="4336026" cy="6001643"/>
          </a:xfrm>
          <a:prstGeom prst="rect">
            <a:avLst/>
          </a:prstGeom>
          <a:noFill/>
        </p:spPr>
        <p:txBody>
          <a:bodyPr wrap="square" rtlCol="0">
            <a:spAutoFit/>
          </a:bodyPr>
          <a:lstStyle/>
          <a:p>
            <a:pPr algn="just"/>
            <a:r>
              <a:rPr lang="ro-RO" sz="2400" dirty="0">
                <a:latin typeface="Cambria" panose="02040503050406030204" pitchFamily="18" charset="0"/>
                <a:cs typeface="Calibri" panose="020F0502020204030204" pitchFamily="34" charset="0"/>
              </a:rPr>
              <a:t>„</a:t>
            </a:r>
            <a:r>
              <a:rPr lang="ro-RO" sz="2400" dirty="0">
                <a:latin typeface="Cambria" panose="02040503050406030204" pitchFamily="18" charset="0"/>
              </a:rPr>
              <a:t>Cu siguranță ar trebui să facem ceva, pentru că dacă nu, oricum nu ne trezim. Cum să zic, rămâne în umbră, nimeni nu știe, nimeni nu aude, nimănui nu îi pasă. Angajații aceștia există și trebuie să știm despre ei. Din păcate este ca în orice boală și ca în orice tip de problemă pe care o avem: dacă nu e a noastră, nu ne interesează. Când e a noastră, dacă suntem mai bătăioși, încercăm să găsim o soluție, dacă nu, devenim victime.”                             </a:t>
            </a:r>
            <a:r>
              <a:rPr lang="ro-RO" sz="1600" dirty="0">
                <a:latin typeface="Cambria" panose="02040503050406030204" pitchFamily="18" charset="0"/>
              </a:rPr>
              <a:t>(Recrutor, firmă privată)</a:t>
            </a:r>
          </a:p>
        </p:txBody>
      </p:sp>
    </p:spTree>
    <p:extLst>
      <p:ext uri="{BB962C8B-B14F-4D97-AF65-F5344CB8AC3E}">
        <p14:creationId xmlns:p14="http://schemas.microsoft.com/office/powerpoint/2010/main" val="20785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9CBF1BC-B204-45D0-9CAA-822CD4E96F1A}"/>
              </a:ext>
            </a:extLst>
          </p:cNvPr>
          <p:cNvSpPr>
            <a:spLocks noGrp="1"/>
          </p:cNvSpPr>
          <p:nvPr>
            <p:ph type="title"/>
          </p:nvPr>
        </p:nvSpPr>
        <p:spPr>
          <a:xfrm>
            <a:off x="698821" y="365125"/>
            <a:ext cx="10515600" cy="815493"/>
          </a:xfrm>
        </p:spPr>
        <p:txBody>
          <a:bodyPr/>
          <a:lstStyle/>
          <a:p>
            <a:r>
              <a:rPr lang="ro-RO" sz="3200" dirty="0">
                <a:solidFill>
                  <a:srgbClr val="0070C0"/>
                </a:solidFill>
                <a:latin typeface="Cambria" panose="02040503050406030204" pitchFamily="18" charset="0"/>
                <a:ea typeface="Cambria" panose="02040503050406030204" pitchFamily="18" charset="0"/>
              </a:rPr>
              <a:t>Studii de caz de referință (</a:t>
            </a:r>
            <a:r>
              <a:rPr lang="ro-RO" sz="3200" dirty="0" err="1">
                <a:solidFill>
                  <a:srgbClr val="0070C0"/>
                </a:solidFill>
                <a:latin typeface="Cambria" panose="02040503050406030204" pitchFamily="18" charset="0"/>
                <a:ea typeface="Cambria" panose="02040503050406030204" pitchFamily="18" charset="0"/>
              </a:rPr>
              <a:t>benchmark</a:t>
            </a:r>
            <a:r>
              <a:rPr lang="ro-RO" sz="3200" dirty="0">
                <a:solidFill>
                  <a:srgbClr val="0070C0"/>
                </a:solidFill>
                <a:latin typeface="Cambria" panose="02040503050406030204" pitchFamily="18" charset="0"/>
                <a:ea typeface="Cambria" panose="02040503050406030204" pitchFamily="18" charset="0"/>
              </a:rPr>
              <a:t> </a:t>
            </a:r>
            <a:r>
              <a:rPr lang="ro-RO" sz="3200" dirty="0" err="1">
                <a:solidFill>
                  <a:srgbClr val="0070C0"/>
                </a:solidFill>
                <a:latin typeface="Cambria" panose="02040503050406030204" pitchFamily="18" charset="0"/>
                <a:ea typeface="Cambria" panose="02040503050406030204" pitchFamily="18" charset="0"/>
              </a:rPr>
              <a:t>study</a:t>
            </a:r>
            <a:r>
              <a:rPr lang="ro-RO" sz="3200" dirty="0">
                <a:solidFill>
                  <a:srgbClr val="0070C0"/>
                </a:solidFill>
                <a:latin typeface="Cambria" panose="02040503050406030204" pitchFamily="18" charset="0"/>
                <a:ea typeface="Cambria" panose="02040503050406030204" pitchFamily="18" charset="0"/>
              </a:rPr>
              <a:t>) </a:t>
            </a:r>
          </a:p>
        </p:txBody>
      </p:sp>
      <p:sp>
        <p:nvSpPr>
          <p:cNvPr id="3" name="Substituent conținut 2">
            <a:extLst>
              <a:ext uri="{FF2B5EF4-FFF2-40B4-BE49-F238E27FC236}">
                <a16:creationId xmlns:a16="http://schemas.microsoft.com/office/drawing/2014/main" id="{5743307D-61C1-4885-9C18-A5EB86915D0C}"/>
              </a:ext>
            </a:extLst>
          </p:cNvPr>
          <p:cNvSpPr>
            <a:spLocks noGrp="1"/>
          </p:cNvSpPr>
          <p:nvPr>
            <p:ph idx="1"/>
          </p:nvPr>
        </p:nvSpPr>
        <p:spPr>
          <a:xfrm>
            <a:off x="698821" y="1874575"/>
            <a:ext cx="10794357" cy="4618300"/>
          </a:xfrm>
        </p:spPr>
        <p:txBody>
          <a:bodyPr>
            <a:noAutofit/>
          </a:bodyPr>
          <a:lstStyle/>
          <a:p>
            <a:pPr marL="0" indent="0">
              <a:lnSpc>
                <a:spcPct val="100000"/>
              </a:lnSpc>
              <a:buNone/>
            </a:pPr>
            <a:r>
              <a:rPr lang="ro-MD" sz="2400" dirty="0">
                <a:latin typeface="Cambria" panose="02040503050406030204" pitchFamily="18" charset="0"/>
                <a:ea typeface="Cambria" panose="02040503050406030204" pitchFamily="18" charset="0"/>
              </a:rPr>
              <a:t>Trei țări cu experiență îndelungată în revenirea la muncă după boli cronice: </a:t>
            </a:r>
          </a:p>
          <a:p>
            <a:pPr marL="0" indent="0">
              <a:lnSpc>
                <a:spcPct val="100000"/>
              </a:lnSpc>
              <a:spcBef>
                <a:spcPts val="600"/>
              </a:spcBef>
              <a:buNone/>
            </a:pPr>
            <a:r>
              <a:rPr lang="ro-MD" sz="2400" dirty="0">
                <a:latin typeface="Cambria" panose="02040503050406030204" pitchFamily="18" charset="0"/>
                <a:ea typeface="Cambria" panose="02040503050406030204" pitchFamily="18" charset="0"/>
              </a:rPr>
              <a:t>           Franței</a:t>
            </a:r>
          </a:p>
          <a:p>
            <a:pPr marL="0" indent="0">
              <a:lnSpc>
                <a:spcPct val="100000"/>
              </a:lnSpc>
              <a:spcBef>
                <a:spcPts val="600"/>
              </a:spcBef>
              <a:buNone/>
            </a:pPr>
            <a:r>
              <a:rPr lang="ro-MD" sz="2400" dirty="0">
                <a:latin typeface="Cambria" panose="02040503050406030204" pitchFamily="18" charset="0"/>
                <a:ea typeface="Cambria" panose="02040503050406030204" pitchFamily="18" charset="0"/>
              </a:rPr>
              <a:t>           Olanda</a:t>
            </a:r>
          </a:p>
          <a:p>
            <a:pPr marL="0" indent="0">
              <a:lnSpc>
                <a:spcPct val="100000"/>
              </a:lnSpc>
              <a:spcBef>
                <a:spcPts val="600"/>
              </a:spcBef>
              <a:buNone/>
            </a:pPr>
            <a:r>
              <a:rPr lang="ro-MD" sz="2400" dirty="0">
                <a:latin typeface="Cambria" panose="02040503050406030204" pitchFamily="18" charset="0"/>
                <a:ea typeface="Cambria" panose="02040503050406030204" pitchFamily="18" charset="0"/>
              </a:rPr>
              <a:t>           Marea Britanie</a:t>
            </a:r>
            <a:endParaRPr lang="ro-RO" sz="2400" dirty="0">
              <a:latin typeface="Cambria" panose="02040503050406030204" pitchFamily="18" charset="0"/>
              <a:ea typeface="Cambria" panose="02040503050406030204" pitchFamily="18" charset="0"/>
            </a:endParaRPr>
          </a:p>
          <a:p>
            <a:pPr marL="0" indent="0">
              <a:lnSpc>
                <a:spcPct val="100000"/>
              </a:lnSpc>
              <a:buNone/>
            </a:pPr>
            <a:endParaRPr lang="ro-MD" sz="2400" dirty="0">
              <a:latin typeface="Cambria" panose="02040503050406030204" pitchFamily="18" charset="0"/>
              <a:ea typeface="Cambria" panose="02040503050406030204" pitchFamily="18" charset="0"/>
            </a:endParaRPr>
          </a:p>
          <a:p>
            <a:pPr marL="0" indent="0">
              <a:lnSpc>
                <a:spcPct val="100000"/>
              </a:lnSpc>
              <a:buNone/>
            </a:pPr>
            <a:r>
              <a:rPr lang="ro-MD" sz="2400" dirty="0">
                <a:latin typeface="Cambria" panose="02040503050406030204" pitchFamily="18" charset="0"/>
                <a:ea typeface="Cambria" panose="02040503050406030204" pitchFamily="18" charset="0"/>
              </a:rPr>
              <a:t>Scopul acestor exemple:</a:t>
            </a:r>
          </a:p>
          <a:p>
            <a:pPr marL="450850" indent="-277813">
              <a:lnSpc>
                <a:spcPct val="100000"/>
              </a:lnSpc>
              <a:buFont typeface="Wingdings" panose="05000000000000000000" pitchFamily="2" charset="2"/>
              <a:buChar char="§"/>
            </a:pPr>
            <a:r>
              <a:rPr lang="ro-MD" sz="2400" dirty="0">
                <a:latin typeface="Cambria" panose="02040503050406030204" pitchFamily="18" charset="0"/>
                <a:ea typeface="Cambria" panose="02040503050406030204" pitchFamily="18" charset="0"/>
              </a:rPr>
              <a:t>includerea unor țări mari care au un impact semnificativ la nivelul agendei pentru politici la nivelul UE</a:t>
            </a:r>
          </a:p>
          <a:p>
            <a:pPr marL="450850" indent="-277813">
              <a:lnSpc>
                <a:spcPct val="100000"/>
              </a:lnSpc>
              <a:buFont typeface="Wingdings" panose="05000000000000000000" pitchFamily="2" charset="2"/>
              <a:buChar char="§"/>
            </a:pPr>
            <a:r>
              <a:rPr lang="ro-MD" sz="2400" dirty="0">
                <a:latin typeface="Cambria" panose="02040503050406030204" pitchFamily="18" charset="0"/>
                <a:ea typeface="Cambria" panose="02040503050406030204" pitchFamily="18" charset="0"/>
              </a:rPr>
              <a:t>exemple de cadre instituționale dezvoltate pentru reîntoarcerea la muncă</a:t>
            </a:r>
          </a:p>
        </p:txBody>
      </p:sp>
    </p:spTree>
    <p:extLst>
      <p:ext uri="{BB962C8B-B14F-4D97-AF65-F5344CB8AC3E}">
        <p14:creationId xmlns:p14="http://schemas.microsoft.com/office/powerpoint/2010/main" val="345023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626986C-8CD2-40B7-B0AC-B1FEA2C852AA}"/>
              </a:ext>
            </a:extLst>
          </p:cNvPr>
          <p:cNvSpPr>
            <a:spLocks noGrp="1"/>
          </p:cNvSpPr>
          <p:nvPr>
            <p:ph type="title"/>
          </p:nvPr>
        </p:nvSpPr>
        <p:spPr>
          <a:xfrm>
            <a:off x="838200" y="1667151"/>
            <a:ext cx="10515600" cy="1600156"/>
          </a:xfrm>
        </p:spPr>
        <p:txBody>
          <a:bodyPr>
            <a:normAutofit/>
          </a:bodyPr>
          <a:lstStyle/>
          <a:p>
            <a:pPr algn="ctr"/>
            <a:r>
              <a:rPr lang="ro-RO" sz="4000" dirty="0">
                <a:latin typeface="Cambria" panose="02040503050406030204" pitchFamily="18" charset="0"/>
                <a:ea typeface="Cambria" panose="02040503050406030204" pitchFamily="18" charset="0"/>
              </a:rPr>
              <a:t>Experiența anterioară legată de revenirea la muncă după boli cronice </a:t>
            </a:r>
          </a:p>
        </p:txBody>
      </p:sp>
      <p:sp>
        <p:nvSpPr>
          <p:cNvPr id="5" name="CasetăText 4">
            <a:extLst>
              <a:ext uri="{FF2B5EF4-FFF2-40B4-BE49-F238E27FC236}">
                <a16:creationId xmlns:a16="http://schemas.microsoft.com/office/drawing/2014/main" id="{5778B2FC-7B3F-4462-A490-7A436B6B5D35}"/>
              </a:ext>
            </a:extLst>
          </p:cNvPr>
          <p:cNvSpPr txBox="1"/>
          <p:nvPr/>
        </p:nvSpPr>
        <p:spPr>
          <a:xfrm>
            <a:off x="5049743" y="4779182"/>
            <a:ext cx="2092511" cy="1200329"/>
          </a:xfrm>
          <a:prstGeom prst="rect">
            <a:avLst/>
          </a:prstGeom>
          <a:solidFill>
            <a:srgbClr val="7030A0"/>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p:spPr>
        <p:txBody>
          <a:bodyPr wrap="square" rtlCol="0">
            <a:spAutoFit/>
          </a:bodyPr>
          <a:lstStyle/>
          <a:p>
            <a:pPr algn="ctr"/>
            <a:endParaRPr lang="ro-RO" sz="2000" b="1" dirty="0">
              <a:solidFill>
                <a:schemeClr val="bg1"/>
              </a:solidFill>
              <a:latin typeface="Cambria" panose="02040503050406030204" pitchFamily="18" charset="0"/>
              <a:ea typeface="Cambria" panose="02040503050406030204" pitchFamily="18" charset="0"/>
            </a:endParaRPr>
          </a:p>
          <a:p>
            <a:pPr algn="ctr"/>
            <a:r>
              <a:rPr lang="ro-RO" sz="3200" b="1" dirty="0">
                <a:solidFill>
                  <a:schemeClr val="bg1"/>
                </a:solidFill>
                <a:latin typeface="Cambria" panose="02040503050406030204" pitchFamily="18" charset="0"/>
                <a:ea typeface="Cambria" panose="02040503050406030204" pitchFamily="18" charset="0"/>
              </a:rPr>
              <a:t>Cancer</a:t>
            </a:r>
          </a:p>
          <a:p>
            <a:pPr algn="ctr"/>
            <a:endParaRPr lang="ro-RO" sz="2000" b="1" dirty="0">
              <a:solidFill>
                <a:schemeClr val="bg1"/>
              </a:solidFill>
            </a:endParaRPr>
          </a:p>
        </p:txBody>
      </p:sp>
      <p:sp>
        <p:nvSpPr>
          <p:cNvPr id="7" name="Săgeată: jos 6">
            <a:extLst>
              <a:ext uri="{FF2B5EF4-FFF2-40B4-BE49-F238E27FC236}">
                <a16:creationId xmlns:a16="http://schemas.microsoft.com/office/drawing/2014/main" id="{4C5FCAB2-87A0-454F-8391-4B628ABA8880}"/>
              </a:ext>
            </a:extLst>
          </p:cNvPr>
          <p:cNvSpPr/>
          <p:nvPr/>
        </p:nvSpPr>
        <p:spPr>
          <a:xfrm>
            <a:off x="5712612" y="3267307"/>
            <a:ext cx="766771" cy="1200329"/>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94581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F72CC46-6717-47DC-BDC9-A15DBE0B390C}"/>
              </a:ext>
            </a:extLst>
          </p:cNvPr>
          <p:cNvSpPr>
            <a:spLocks noGrp="1"/>
          </p:cNvSpPr>
          <p:nvPr>
            <p:ph type="title"/>
          </p:nvPr>
        </p:nvSpPr>
        <p:spPr>
          <a:xfrm>
            <a:off x="524107" y="409731"/>
            <a:ext cx="10515600" cy="961870"/>
          </a:xfrm>
        </p:spPr>
        <p:txBody>
          <a:bodyPr>
            <a:normAutofit/>
          </a:bodyPr>
          <a:lstStyle/>
          <a:p>
            <a:r>
              <a:rPr lang="ro-RO" sz="4000" dirty="0">
                <a:solidFill>
                  <a:srgbClr val="0070C0"/>
                </a:solidFill>
                <a:latin typeface="Cambria" panose="02040503050406030204" pitchFamily="18" charset="0"/>
                <a:ea typeface="Cambria" panose="02040503050406030204" pitchFamily="18" charset="0"/>
              </a:rPr>
              <a:t>Cancerul în cifre în România</a:t>
            </a:r>
            <a:endParaRPr lang="ro-RO" sz="4000" dirty="0">
              <a:solidFill>
                <a:srgbClr val="0070C0"/>
              </a:solidFill>
            </a:endParaRPr>
          </a:p>
        </p:txBody>
      </p:sp>
      <p:sp>
        <p:nvSpPr>
          <p:cNvPr id="3" name="Substituent conținut 2">
            <a:extLst>
              <a:ext uri="{FF2B5EF4-FFF2-40B4-BE49-F238E27FC236}">
                <a16:creationId xmlns:a16="http://schemas.microsoft.com/office/drawing/2014/main" id="{43CE9D4C-48ED-41E0-879D-82B2DEECF877}"/>
              </a:ext>
            </a:extLst>
          </p:cNvPr>
          <p:cNvSpPr>
            <a:spLocks noGrp="1"/>
          </p:cNvSpPr>
          <p:nvPr>
            <p:ph idx="1"/>
          </p:nvPr>
        </p:nvSpPr>
        <p:spPr>
          <a:xfrm>
            <a:off x="524107" y="1647205"/>
            <a:ext cx="11463454" cy="4307547"/>
          </a:xfrm>
        </p:spPr>
        <p:txBody>
          <a:bodyPr>
            <a:noAutofit/>
          </a:bodyPr>
          <a:lstStyle/>
          <a:p>
            <a:pPr marL="0" lvl="1">
              <a:lnSpc>
                <a:spcPct val="150000"/>
              </a:lnSpc>
              <a:spcBef>
                <a:spcPts val="0"/>
              </a:spcBef>
            </a:pPr>
            <a:r>
              <a:rPr lang="ro-RO" sz="2300" dirty="0">
                <a:latin typeface="Cambria" panose="02040503050406030204" pitchFamily="18" charset="0"/>
                <a:ea typeface="Cambria" panose="02040503050406030204" pitchFamily="18" charset="0"/>
              </a:rPr>
              <a:t>Incidență în creștere – cu </a:t>
            </a:r>
            <a:r>
              <a:rPr lang="en-GB" sz="2300" dirty="0">
                <a:latin typeface="Cambria" panose="02040503050406030204" pitchFamily="18" charset="0"/>
                <a:ea typeface="Cambria" panose="02040503050406030204" pitchFamily="18" charset="0"/>
                <a:cs typeface="Arial" panose="020B0604020202020204" pitchFamily="34" charset="0"/>
              </a:rPr>
              <a:t>54.5%  </a:t>
            </a:r>
            <a:r>
              <a:rPr lang="ro-RO" sz="2300" dirty="0">
                <a:latin typeface="Cambria" panose="02040503050406030204" pitchFamily="18" charset="0"/>
                <a:ea typeface="Cambria" panose="02040503050406030204" pitchFamily="18" charset="0"/>
                <a:cs typeface="Arial" panose="020B0604020202020204" pitchFamily="34" charset="0"/>
              </a:rPr>
              <a:t>în</a:t>
            </a:r>
            <a:r>
              <a:rPr lang="en-GB" sz="2300" dirty="0">
                <a:latin typeface="Cambria" panose="02040503050406030204" pitchFamily="18" charset="0"/>
                <a:ea typeface="Cambria" panose="02040503050406030204" pitchFamily="18" charset="0"/>
                <a:cs typeface="Arial" panose="020B0604020202020204" pitchFamily="34" charset="0"/>
              </a:rPr>
              <a:t> 15</a:t>
            </a:r>
            <a:r>
              <a:rPr lang="ro-RO" sz="2300" dirty="0">
                <a:latin typeface="Cambria" panose="02040503050406030204" pitchFamily="18" charset="0"/>
                <a:ea typeface="Cambria" panose="02040503050406030204" pitchFamily="18" charset="0"/>
                <a:cs typeface="Arial" panose="020B0604020202020204" pitchFamily="34" charset="0"/>
              </a:rPr>
              <a:t> ani</a:t>
            </a:r>
            <a:endParaRPr lang="en-GB" sz="2300" dirty="0">
              <a:latin typeface="Cambria" panose="02040503050406030204" pitchFamily="18" charset="0"/>
              <a:ea typeface="Cambria" panose="02040503050406030204" pitchFamily="18" charset="0"/>
            </a:endParaRPr>
          </a:p>
          <a:p>
            <a:pPr marL="0" lvl="1">
              <a:lnSpc>
                <a:spcPct val="150000"/>
              </a:lnSpc>
              <a:spcBef>
                <a:spcPts val="0"/>
              </a:spcBef>
            </a:pPr>
            <a:r>
              <a:rPr lang="ro-RO" sz="2300" dirty="0">
                <a:latin typeface="Cambria" panose="02040503050406030204" pitchFamily="18" charset="0"/>
                <a:ea typeface="Cambria" panose="02040503050406030204" pitchFamily="18" charset="0"/>
              </a:rPr>
              <a:t>Rate de mortalitate în creștere – cu </a:t>
            </a:r>
            <a:r>
              <a:rPr lang="en-GB" sz="2300" dirty="0">
                <a:latin typeface="Cambria" panose="02040503050406030204" pitchFamily="18" charset="0"/>
                <a:ea typeface="Cambria" panose="02040503050406030204" pitchFamily="18" charset="0"/>
                <a:cs typeface="Arial" panose="020B0604020202020204" pitchFamily="34" charset="0"/>
              </a:rPr>
              <a:t>19.50% </a:t>
            </a:r>
            <a:r>
              <a:rPr lang="ro-RO" sz="2300" dirty="0">
                <a:latin typeface="Cambria" panose="02040503050406030204" pitchFamily="18" charset="0"/>
                <a:ea typeface="Cambria" panose="02040503050406030204" pitchFamily="18" charset="0"/>
                <a:cs typeface="Arial" panose="020B0604020202020204" pitchFamily="34" charset="0"/>
              </a:rPr>
              <a:t> în </a:t>
            </a:r>
            <a:r>
              <a:rPr lang="en-GB" sz="2300" dirty="0">
                <a:latin typeface="Cambria" panose="02040503050406030204" pitchFamily="18" charset="0"/>
                <a:ea typeface="Cambria" panose="02040503050406030204" pitchFamily="18" charset="0"/>
                <a:cs typeface="Arial" panose="020B0604020202020204" pitchFamily="34" charset="0"/>
              </a:rPr>
              <a:t>15 </a:t>
            </a:r>
            <a:r>
              <a:rPr lang="ro-RO" sz="2300" dirty="0">
                <a:latin typeface="Cambria" panose="02040503050406030204" pitchFamily="18" charset="0"/>
                <a:ea typeface="Cambria" panose="02040503050406030204" pitchFamily="18" charset="0"/>
                <a:cs typeface="Arial" panose="020B0604020202020204" pitchFamily="34" charset="0"/>
              </a:rPr>
              <a:t>ani</a:t>
            </a:r>
            <a:endParaRPr lang="en-GB" sz="2300" dirty="0">
              <a:latin typeface="Cambria" panose="02040503050406030204" pitchFamily="18" charset="0"/>
              <a:ea typeface="Cambria" panose="02040503050406030204" pitchFamily="18" charset="0"/>
              <a:cs typeface="Arial" panose="020B0604020202020204" pitchFamily="34" charset="0"/>
            </a:endParaRPr>
          </a:p>
          <a:p>
            <a:pPr marL="0" lvl="1">
              <a:lnSpc>
                <a:spcPct val="150000"/>
              </a:lnSpc>
              <a:spcBef>
                <a:spcPts val="0"/>
              </a:spcBef>
            </a:pPr>
            <a:r>
              <a:rPr lang="ro-RO" sz="2300" dirty="0">
                <a:latin typeface="Cambria" panose="02040503050406030204" pitchFamily="18" charset="0"/>
                <a:ea typeface="Cambria" panose="02040503050406030204" pitchFamily="18" charset="0"/>
                <a:cs typeface="Arial" panose="020B0604020202020204" pitchFamily="34" charset="0"/>
              </a:rPr>
              <a:t>Totuși, mortalitatea și incidența pentru diverse tipuri de cancer este sub media UE</a:t>
            </a:r>
            <a:r>
              <a:rPr lang="en-GB" sz="2300" dirty="0">
                <a:latin typeface="Cambria" panose="02040503050406030204" pitchFamily="18" charset="0"/>
                <a:ea typeface="Cambria" panose="02040503050406030204" pitchFamily="18" charset="0"/>
                <a:cs typeface="Arial" panose="020B0604020202020204" pitchFamily="34" charset="0"/>
              </a:rPr>
              <a:t>-28 </a:t>
            </a:r>
          </a:p>
          <a:p>
            <a:pPr marL="0" lvl="1" indent="0">
              <a:lnSpc>
                <a:spcPct val="150000"/>
              </a:lnSpc>
              <a:buNone/>
            </a:pPr>
            <a:endParaRPr lang="en-GB" dirty="0">
              <a:latin typeface="Cambria" panose="02040503050406030204" pitchFamily="18" charset="0"/>
              <a:ea typeface="Cambria" panose="02040503050406030204" pitchFamily="18" charset="0"/>
              <a:cs typeface="Arial" panose="020B0604020202020204" pitchFamily="34" charset="0"/>
            </a:endParaRPr>
          </a:p>
          <a:p>
            <a:pPr marL="228600" lvl="1">
              <a:lnSpc>
                <a:spcPct val="150000"/>
              </a:lnSpc>
              <a:spcBef>
                <a:spcPts val="0"/>
              </a:spcBef>
            </a:pPr>
            <a:r>
              <a:rPr lang="ro-RO" sz="2300" dirty="0">
                <a:latin typeface="Cambria" panose="02040503050406030204" pitchFamily="18" charset="0"/>
                <a:ea typeface="Cambria" panose="02040503050406030204" pitchFamily="18" charset="0"/>
                <a:cs typeface="Arial" panose="020B0604020202020204" pitchFamily="34" charset="0"/>
              </a:rPr>
              <a:t>Din 2013, </a:t>
            </a:r>
            <a:r>
              <a:rPr lang="en-GB" sz="2300" dirty="0">
                <a:latin typeface="Cambria" panose="02040503050406030204" pitchFamily="18" charset="0"/>
                <a:ea typeface="Cambria" panose="02040503050406030204" pitchFamily="18" charset="0"/>
                <a:cs typeface="Arial" panose="020B0604020202020204" pitchFamily="34" charset="0"/>
              </a:rPr>
              <a:t>Rom</a:t>
            </a:r>
            <a:r>
              <a:rPr lang="ro-RO" sz="2300" dirty="0">
                <a:latin typeface="Cambria" panose="02040503050406030204" pitchFamily="18" charset="0"/>
                <a:ea typeface="Cambria" panose="02040503050406030204" pitchFamily="18" charset="0"/>
                <a:cs typeface="Arial" panose="020B0604020202020204" pitchFamily="34" charset="0"/>
              </a:rPr>
              <a:t>â</a:t>
            </a:r>
            <a:r>
              <a:rPr lang="en-GB" sz="2300" dirty="0" err="1">
                <a:latin typeface="Cambria" panose="02040503050406030204" pitchFamily="18" charset="0"/>
                <a:ea typeface="Cambria" panose="02040503050406030204" pitchFamily="18" charset="0"/>
                <a:cs typeface="Arial" panose="020B0604020202020204" pitchFamily="34" charset="0"/>
              </a:rPr>
              <a:t>nia</a:t>
            </a:r>
            <a:r>
              <a:rPr lang="en-GB" sz="2300" dirty="0">
                <a:latin typeface="Cambria" panose="02040503050406030204" pitchFamily="18" charset="0"/>
                <a:ea typeface="Cambria" panose="02040503050406030204" pitchFamily="18" charset="0"/>
                <a:cs typeface="Arial" panose="020B0604020202020204" pitchFamily="34" charset="0"/>
              </a:rPr>
              <a:t> </a:t>
            </a:r>
            <a:r>
              <a:rPr lang="ro-RO" sz="2300" dirty="0">
                <a:latin typeface="Cambria" panose="02040503050406030204" pitchFamily="18" charset="0"/>
                <a:ea typeface="Cambria" panose="02040503050406030204" pitchFamily="18" charset="0"/>
                <a:cs typeface="Arial" panose="020B0604020202020204" pitchFamily="34" charset="0"/>
              </a:rPr>
              <a:t>înregistrează cel mai mare număr de decese (în UE-28) din cauza cancerului de col uterin</a:t>
            </a:r>
          </a:p>
          <a:p>
            <a:pPr marL="0" lvl="1">
              <a:lnSpc>
                <a:spcPct val="150000"/>
              </a:lnSpc>
              <a:spcBef>
                <a:spcPts val="0"/>
              </a:spcBef>
            </a:pPr>
            <a:r>
              <a:rPr lang="ro-RO" sz="2300" dirty="0">
                <a:latin typeface="Cambria" panose="02040503050406030204" pitchFamily="18" charset="0"/>
                <a:ea typeface="Cambria" panose="02040503050406030204" pitchFamily="18" charset="0"/>
                <a:cs typeface="Arial" panose="020B0604020202020204" pitchFamily="34" charset="0"/>
              </a:rPr>
              <a:t>Număr ridicat de decese din cauze evitabile (cancerul de col uterin, cancerul de plămâni)</a:t>
            </a:r>
            <a:endParaRPr lang="ro-RO" sz="2300" dirty="0"/>
          </a:p>
        </p:txBody>
      </p:sp>
      <p:sp>
        <p:nvSpPr>
          <p:cNvPr id="4" name="CasetăText 3">
            <a:extLst>
              <a:ext uri="{FF2B5EF4-FFF2-40B4-BE49-F238E27FC236}">
                <a16:creationId xmlns:a16="http://schemas.microsoft.com/office/drawing/2014/main" id="{7C659940-5865-4314-A9E4-32838EBE89AA}"/>
              </a:ext>
            </a:extLst>
          </p:cNvPr>
          <p:cNvSpPr txBox="1"/>
          <p:nvPr/>
        </p:nvSpPr>
        <p:spPr>
          <a:xfrm>
            <a:off x="450897" y="5845422"/>
            <a:ext cx="11609873" cy="461665"/>
          </a:xfrm>
          <a:prstGeom prst="rect">
            <a:avLst/>
          </a:prstGeom>
          <a:noFill/>
        </p:spPr>
        <p:txBody>
          <a:bodyPr wrap="square" rtlCol="0">
            <a:spAutoFit/>
          </a:bodyPr>
          <a:lstStyle/>
          <a:p>
            <a:pPr algn="ctr"/>
            <a:r>
              <a:rPr lang="en-GB" sz="2400" b="1" dirty="0">
                <a:solidFill>
                  <a:srgbClr val="FF0000"/>
                </a:solidFill>
                <a:latin typeface="Cambria" panose="02040503050406030204" pitchFamily="18" charset="0"/>
                <a:ea typeface="Cambria" panose="02040503050406030204" pitchFamily="18" charset="0"/>
              </a:rPr>
              <a:t>50,27% </a:t>
            </a:r>
            <a:r>
              <a:rPr lang="ro-RO" sz="2400" b="1" dirty="0">
                <a:solidFill>
                  <a:srgbClr val="FF0000"/>
                </a:solidFill>
                <a:latin typeface="Cambria" panose="02040503050406030204" pitchFamily="18" charset="0"/>
                <a:ea typeface="Cambria" panose="02040503050406030204" pitchFamily="18" charset="0"/>
              </a:rPr>
              <a:t>din pacienții cu cancer din România au vârstă de muncă (G</a:t>
            </a:r>
            <a:r>
              <a:rPr lang="en-GB" sz="2400" b="1" dirty="0" err="1">
                <a:solidFill>
                  <a:srgbClr val="FF0000"/>
                </a:solidFill>
                <a:latin typeface="Cambria" panose="02040503050406030204" pitchFamily="18" charset="0"/>
                <a:ea typeface="Cambria" panose="02040503050406030204" pitchFamily="18" charset="0"/>
              </a:rPr>
              <a:t>lobocan</a:t>
            </a:r>
            <a:r>
              <a:rPr lang="en-GB" sz="2400" b="1" dirty="0">
                <a:solidFill>
                  <a:srgbClr val="FF0000"/>
                </a:solidFill>
                <a:latin typeface="Cambria" panose="02040503050406030204" pitchFamily="18" charset="0"/>
                <a:ea typeface="Cambria" panose="02040503050406030204" pitchFamily="18" charset="0"/>
              </a:rPr>
              <a:t>, 2012)</a:t>
            </a:r>
            <a:endParaRPr lang="ro-RO"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3844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D00FEB1-F838-4B78-96A9-EB09DEF11B31}"/>
              </a:ext>
            </a:extLst>
          </p:cNvPr>
          <p:cNvSpPr>
            <a:spLocks noGrp="1"/>
          </p:cNvSpPr>
          <p:nvPr>
            <p:ph type="title"/>
          </p:nvPr>
        </p:nvSpPr>
        <p:spPr>
          <a:xfrm>
            <a:off x="928730" y="373038"/>
            <a:ext cx="10515600" cy="716423"/>
          </a:xfrm>
        </p:spPr>
        <p:txBody>
          <a:bodyPr>
            <a:normAutofit/>
          </a:bodyPr>
          <a:lstStyle/>
          <a:p>
            <a:r>
              <a:rPr lang="ro-RO" sz="3200" dirty="0">
                <a:solidFill>
                  <a:srgbClr val="0070C0"/>
                </a:solidFill>
                <a:latin typeface="Cambria" panose="02040503050406030204" pitchFamily="18" charset="0"/>
              </a:rPr>
              <a:t>Incidență și mortalitate determinată de cancer în România</a:t>
            </a:r>
          </a:p>
        </p:txBody>
      </p:sp>
      <p:graphicFrame>
        <p:nvGraphicFramePr>
          <p:cNvPr id="4" name="Diagramă 3">
            <a:extLst>
              <a:ext uri="{FF2B5EF4-FFF2-40B4-BE49-F238E27FC236}">
                <a16:creationId xmlns:a16="http://schemas.microsoft.com/office/drawing/2014/main" id="{72CBE23A-77E6-48C8-9D84-4FEE748D586F}"/>
              </a:ext>
            </a:extLst>
          </p:cNvPr>
          <p:cNvGraphicFramePr/>
          <p:nvPr/>
        </p:nvGraphicFramePr>
        <p:xfrm>
          <a:off x="597370" y="1240183"/>
          <a:ext cx="10746598" cy="5082558"/>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tăText 4">
            <a:extLst>
              <a:ext uri="{FF2B5EF4-FFF2-40B4-BE49-F238E27FC236}">
                <a16:creationId xmlns:a16="http://schemas.microsoft.com/office/drawing/2014/main" id="{02473C29-0B52-4587-BA1D-77C7B4C34099}"/>
              </a:ext>
            </a:extLst>
          </p:cNvPr>
          <p:cNvSpPr txBox="1"/>
          <p:nvPr/>
        </p:nvSpPr>
        <p:spPr>
          <a:xfrm>
            <a:off x="8001540" y="6295043"/>
            <a:ext cx="3736258" cy="369332"/>
          </a:xfrm>
          <a:prstGeom prst="rect">
            <a:avLst/>
          </a:prstGeom>
          <a:noFill/>
        </p:spPr>
        <p:txBody>
          <a:bodyPr wrap="square" rtlCol="0">
            <a:spAutoFit/>
          </a:bodyPr>
          <a:lstStyle/>
          <a:p>
            <a:r>
              <a:rPr lang="ro-RO" dirty="0">
                <a:latin typeface="Cambria" panose="02040503050406030204" pitchFamily="18" charset="0"/>
              </a:rPr>
              <a:t>Institutul Național de Statistică</a:t>
            </a:r>
          </a:p>
        </p:txBody>
      </p:sp>
    </p:spTree>
    <p:extLst>
      <p:ext uri="{BB962C8B-B14F-4D97-AF65-F5344CB8AC3E}">
        <p14:creationId xmlns:p14="http://schemas.microsoft.com/office/powerpoint/2010/main" val="3858404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1">
            <a:extLst>
              <a:ext uri="{FF2B5EF4-FFF2-40B4-BE49-F238E27FC236}">
                <a16:creationId xmlns:a16="http://schemas.microsoft.com/office/drawing/2014/main" id="{5C2B2D11-13B2-4A56-9587-0E6C70268722}"/>
              </a:ext>
            </a:extLst>
          </p:cNvPr>
          <p:cNvSpPr>
            <a:spLocks noGrp="1"/>
          </p:cNvSpPr>
          <p:nvPr>
            <p:ph type="title"/>
          </p:nvPr>
        </p:nvSpPr>
        <p:spPr>
          <a:xfrm>
            <a:off x="521110" y="216654"/>
            <a:ext cx="10515600" cy="735619"/>
          </a:xfrm>
        </p:spPr>
        <p:txBody>
          <a:bodyPr>
            <a:normAutofit/>
          </a:bodyPr>
          <a:lstStyle/>
          <a:p>
            <a:r>
              <a:rPr lang="ro-RO" sz="3200" dirty="0">
                <a:solidFill>
                  <a:srgbClr val="0070C0"/>
                </a:solidFill>
                <a:latin typeface="Cambria" panose="02040503050406030204" pitchFamily="18" charset="0"/>
              </a:rPr>
              <a:t>Supraviețuirea după cancer în România</a:t>
            </a:r>
          </a:p>
        </p:txBody>
      </p:sp>
      <p:sp>
        <p:nvSpPr>
          <p:cNvPr id="7" name="Dreptunghi 6">
            <a:extLst>
              <a:ext uri="{FF2B5EF4-FFF2-40B4-BE49-F238E27FC236}">
                <a16:creationId xmlns:a16="http://schemas.microsoft.com/office/drawing/2014/main" id="{CA757BCC-37D3-4BA9-9F05-479BA703E8B7}"/>
              </a:ext>
            </a:extLst>
          </p:cNvPr>
          <p:cNvSpPr/>
          <p:nvPr/>
        </p:nvSpPr>
        <p:spPr>
          <a:xfrm>
            <a:off x="521110" y="1163836"/>
            <a:ext cx="11189109" cy="1811201"/>
          </a:xfrm>
          <a:prstGeom prst="rect">
            <a:avLst/>
          </a:prstGeom>
        </p:spPr>
        <p:txBody>
          <a:bodyPr wrap="square">
            <a:spAutoFit/>
          </a:bodyPr>
          <a:lstStyle/>
          <a:p>
            <a:pPr algn="just">
              <a:lnSpc>
                <a:spcPct val="115000"/>
              </a:lnSpc>
              <a:spcAft>
                <a:spcPts val="0"/>
              </a:spcAft>
            </a:pPr>
            <a:r>
              <a:rPr lang="ro-RO" sz="2200" dirty="0">
                <a:solidFill>
                  <a:srgbClr val="414141"/>
                </a:solidFill>
                <a:latin typeface="Cambria" panose="02040503050406030204" pitchFamily="18" charset="0"/>
                <a:ea typeface="Times New Roman" panose="02020603050405020304" pitchFamily="18" charset="0"/>
                <a:cs typeface="Arial" panose="020B0604020202020204" pitchFamily="34" charset="0"/>
              </a:rPr>
              <a:t>Orice persoană diagnosticată cu cancer este considerat un supraviețuitor al cancerului, din momentul diagnosticului și până la finalul vieții.</a:t>
            </a:r>
          </a:p>
          <a:p>
            <a:pPr algn="r">
              <a:lnSpc>
                <a:spcPct val="115000"/>
              </a:lnSpc>
              <a:spcAft>
                <a:spcPts val="0"/>
              </a:spcAft>
            </a:pPr>
            <a:r>
              <a:rPr lang="ro-RO" dirty="0">
                <a:solidFill>
                  <a:srgbClr val="414141"/>
                </a:solidFill>
                <a:latin typeface="Cambria" panose="02040503050406030204" pitchFamily="18" charset="0"/>
                <a:ea typeface="Times New Roman" panose="02020603050405020304" pitchFamily="18" charset="0"/>
                <a:cs typeface="Arial" panose="020B0604020202020204" pitchFamily="34" charset="0"/>
              </a:rPr>
              <a:t>(Societatea </a:t>
            </a:r>
            <a:r>
              <a:rPr lang="en-GB" dirty="0">
                <a:latin typeface="Cambria" panose="02040503050406030204" pitchFamily="18" charset="0"/>
              </a:rPr>
              <a:t>American</a:t>
            </a:r>
            <a:r>
              <a:rPr lang="ro-RO" dirty="0">
                <a:latin typeface="Cambria" panose="02040503050406030204" pitchFamily="18" charset="0"/>
              </a:rPr>
              <a:t>ă de</a:t>
            </a:r>
            <a:r>
              <a:rPr lang="en-GB" dirty="0">
                <a:latin typeface="Cambria" panose="02040503050406030204" pitchFamily="18" charset="0"/>
              </a:rPr>
              <a:t> Cancer, 2014; Feuerstein, 2007</a:t>
            </a:r>
            <a:r>
              <a:rPr lang="ro-RO" dirty="0">
                <a:latin typeface="Cambria" panose="02040503050406030204" pitchFamily="18" charset="0"/>
              </a:rPr>
              <a:t>)</a:t>
            </a:r>
            <a:endParaRPr lang="ro-RO" dirty="0">
              <a:solidFill>
                <a:srgbClr val="414141"/>
              </a:solidFill>
              <a:latin typeface="Cambria" panose="02040503050406030204" pitchFamily="18" charset="0"/>
              <a:ea typeface="Times New Roman" panose="02020603050405020304" pitchFamily="18" charset="0"/>
              <a:cs typeface="Arial" panose="020B0604020202020204" pitchFamily="34" charset="0"/>
            </a:endParaRPr>
          </a:p>
          <a:p>
            <a:pPr algn="just">
              <a:lnSpc>
                <a:spcPct val="115000"/>
              </a:lnSpc>
              <a:spcAft>
                <a:spcPts val="0"/>
              </a:spcAft>
            </a:pPr>
            <a:endParaRPr lang="ro-RO" sz="1200" dirty="0">
              <a:solidFill>
                <a:srgbClr val="414141"/>
              </a:solidFill>
              <a:latin typeface="Cambria" panose="020405030504060302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ro-RO" sz="2200" dirty="0">
                <a:solidFill>
                  <a:srgbClr val="414141"/>
                </a:solidFill>
                <a:latin typeface="Cambria" panose="02040503050406030204" pitchFamily="18" charset="0"/>
                <a:ea typeface="Times New Roman" panose="02020603050405020304" pitchFamily="18" charset="0"/>
                <a:cs typeface="Arial" panose="020B0604020202020204" pitchFamily="34" charset="0"/>
              </a:rPr>
              <a:t>Număr supraviețuitori cancer în România: creștere în ultimii 10 ani de aproximativ 15 ori</a:t>
            </a:r>
            <a:r>
              <a:rPr lang="ro-RO" dirty="0">
                <a:solidFill>
                  <a:srgbClr val="414141"/>
                </a:solidFill>
                <a:latin typeface="Cambria" panose="02040503050406030204" pitchFamily="18" charset="0"/>
                <a:ea typeface="Times New Roman" panose="02020603050405020304" pitchFamily="18" charset="0"/>
                <a:cs typeface="Arial" panose="020B0604020202020204" pitchFamily="34" charset="0"/>
              </a:rPr>
              <a:t>. </a:t>
            </a:r>
            <a:endParaRPr lang="ro-RO" dirty="0">
              <a:effectLst/>
              <a:latin typeface="Cambria" panose="02040503050406030204" pitchFamily="18" charset="0"/>
              <a:ea typeface="Times New Roman" panose="02020603050405020304" pitchFamily="18" charset="0"/>
            </a:endParaRPr>
          </a:p>
        </p:txBody>
      </p:sp>
      <p:sp>
        <p:nvSpPr>
          <p:cNvPr id="8" name="CasetăText 7">
            <a:extLst>
              <a:ext uri="{FF2B5EF4-FFF2-40B4-BE49-F238E27FC236}">
                <a16:creationId xmlns:a16="http://schemas.microsoft.com/office/drawing/2014/main" id="{B0A4A183-CEDA-4B2A-8FE4-EF01394B8D96}"/>
              </a:ext>
            </a:extLst>
          </p:cNvPr>
          <p:cNvSpPr txBox="1"/>
          <p:nvPr/>
        </p:nvSpPr>
        <p:spPr>
          <a:xfrm>
            <a:off x="4000171" y="3215857"/>
            <a:ext cx="7340619" cy="3231654"/>
          </a:xfrm>
          <a:prstGeom prst="rect">
            <a:avLst/>
          </a:prstGeom>
          <a:solidFill>
            <a:srgbClr val="0070C0"/>
          </a:solidFill>
        </p:spPr>
        <p:txBody>
          <a:bodyPr wrap="square" rtlCol="0">
            <a:spAutoFit/>
          </a:bodyPr>
          <a:lstStyle/>
          <a:p>
            <a:pPr marL="342900" indent="-342900" algn="just">
              <a:buFont typeface="Arial" panose="020B0604020202020204" pitchFamily="34" charset="0"/>
              <a:buChar char="•"/>
            </a:pPr>
            <a:endParaRPr lang="ro-RO" sz="1000" dirty="0">
              <a:solidFill>
                <a:schemeClr val="bg1"/>
              </a:solidFill>
              <a:latin typeface="Cambria" panose="02040503050406030204" pitchFamily="18" charset="0"/>
            </a:endParaRPr>
          </a:p>
          <a:p>
            <a:pPr marL="342900" indent="-342900" algn="just">
              <a:buFont typeface="Arial" panose="020B0604020202020204" pitchFamily="34" charset="0"/>
              <a:buChar char="•"/>
            </a:pPr>
            <a:r>
              <a:rPr lang="ro-RO" sz="2300" dirty="0">
                <a:solidFill>
                  <a:schemeClr val="bg1"/>
                </a:solidFill>
                <a:latin typeface="Cambria" panose="02040503050406030204" pitchFamily="18" charset="0"/>
              </a:rPr>
              <a:t>Este </a:t>
            </a:r>
            <a:r>
              <a:rPr lang="ro-RO" sz="2300" u="sng" dirty="0">
                <a:solidFill>
                  <a:schemeClr val="bg1"/>
                </a:solidFill>
                <a:latin typeface="Cambria" panose="02040503050406030204" pitchFamily="18" charset="0"/>
              </a:rPr>
              <a:t>specială</a:t>
            </a:r>
            <a:r>
              <a:rPr lang="ro-RO" sz="2300" dirty="0">
                <a:solidFill>
                  <a:schemeClr val="bg1"/>
                </a:solidFill>
                <a:latin typeface="Cambria" panose="02040503050406030204" pitchFamily="18" charset="0"/>
              </a:rPr>
              <a:t> din punct de vedere legislativ și psihosocial în alte țări din Europa</a:t>
            </a:r>
          </a:p>
          <a:p>
            <a:pPr marL="342900" indent="-342900" algn="just">
              <a:buFont typeface="Arial" panose="020B0604020202020204" pitchFamily="34" charset="0"/>
              <a:buChar char="•"/>
            </a:pPr>
            <a:endParaRPr lang="ro-RO" sz="2300" dirty="0">
              <a:solidFill>
                <a:schemeClr val="bg1"/>
              </a:solidFill>
              <a:latin typeface="Cambria" panose="02040503050406030204" pitchFamily="18" charset="0"/>
            </a:endParaRPr>
          </a:p>
          <a:p>
            <a:pPr marL="342900" indent="-342900" algn="just">
              <a:buFont typeface="Arial" panose="020B0604020202020204" pitchFamily="34" charset="0"/>
              <a:buChar char="•"/>
            </a:pPr>
            <a:r>
              <a:rPr lang="ro-RO" sz="2300" dirty="0">
                <a:solidFill>
                  <a:schemeClr val="bg1"/>
                </a:solidFill>
                <a:latin typeface="Cambria" panose="02040503050406030204" pitchFamily="18" charset="0"/>
              </a:rPr>
              <a:t>Beneficiază de facilități legate de muncă și suport psihosocial</a:t>
            </a:r>
          </a:p>
          <a:p>
            <a:pPr marL="342900" indent="-342900" algn="just">
              <a:buFont typeface="Arial" panose="020B0604020202020204" pitchFamily="34" charset="0"/>
              <a:buChar char="•"/>
            </a:pPr>
            <a:endParaRPr lang="ro-RO" sz="2300" dirty="0">
              <a:solidFill>
                <a:schemeClr val="bg1"/>
              </a:solidFill>
              <a:latin typeface="Cambria" panose="02040503050406030204" pitchFamily="18" charset="0"/>
            </a:endParaRPr>
          </a:p>
          <a:p>
            <a:pPr marL="342900" indent="-342900" algn="just">
              <a:buFont typeface="Arial" panose="020B0604020202020204" pitchFamily="34" charset="0"/>
              <a:buChar char="•"/>
            </a:pPr>
            <a:r>
              <a:rPr lang="ro-RO" sz="2300" dirty="0">
                <a:solidFill>
                  <a:schemeClr val="bg1"/>
                </a:solidFill>
                <a:latin typeface="Cambria" panose="02040503050406030204" pitchFamily="18" charset="0"/>
              </a:rPr>
              <a:t>Multe din programele naționale de combatere a cancerului propun măsuri destinate acestei categorii. </a:t>
            </a:r>
          </a:p>
          <a:p>
            <a:pPr marL="342900" indent="-342900" algn="just">
              <a:buFont typeface="Arial" panose="020B0604020202020204" pitchFamily="34" charset="0"/>
              <a:buChar char="•"/>
            </a:pPr>
            <a:endParaRPr lang="ro-RO" sz="1000" dirty="0">
              <a:solidFill>
                <a:schemeClr val="bg1"/>
              </a:solidFill>
              <a:latin typeface="Cambria" panose="02040503050406030204" pitchFamily="18" charset="0"/>
            </a:endParaRPr>
          </a:p>
        </p:txBody>
      </p:sp>
      <p:sp>
        <p:nvSpPr>
          <p:cNvPr id="2" name="CasetăText 1">
            <a:extLst>
              <a:ext uri="{FF2B5EF4-FFF2-40B4-BE49-F238E27FC236}">
                <a16:creationId xmlns:a16="http://schemas.microsoft.com/office/drawing/2014/main" id="{DB5164AF-EEAF-4A5B-A9A4-DA6B8A87CEF4}"/>
              </a:ext>
            </a:extLst>
          </p:cNvPr>
          <p:cNvSpPr txBox="1"/>
          <p:nvPr/>
        </p:nvSpPr>
        <p:spPr>
          <a:xfrm>
            <a:off x="521110" y="3708299"/>
            <a:ext cx="2712744" cy="2246769"/>
          </a:xfrm>
          <a:prstGeom prst="rect">
            <a:avLst/>
          </a:prstGeom>
          <a:solidFill>
            <a:srgbClr val="0070C0"/>
          </a:solidFill>
        </p:spPr>
        <p:txBody>
          <a:bodyPr wrap="square" rtlCol="0">
            <a:spAutoFit/>
          </a:bodyPr>
          <a:lstStyle/>
          <a:p>
            <a:pPr algn="ctr"/>
            <a:endParaRPr lang="ro-RO" sz="1000" b="1" dirty="0">
              <a:solidFill>
                <a:schemeClr val="bg1"/>
              </a:solidFill>
              <a:latin typeface="Cambria" panose="02040503050406030204" pitchFamily="18" charset="0"/>
            </a:endParaRPr>
          </a:p>
          <a:p>
            <a:pPr algn="ctr"/>
            <a:r>
              <a:rPr lang="ro-RO" sz="2400" b="1" dirty="0">
                <a:solidFill>
                  <a:schemeClr val="bg1"/>
                </a:solidFill>
                <a:latin typeface="Cambria" panose="02040503050406030204" pitchFamily="18" charset="0"/>
              </a:rPr>
              <a:t>ÎN UE:</a:t>
            </a:r>
          </a:p>
          <a:p>
            <a:pPr algn="ctr"/>
            <a:endParaRPr lang="ro-RO" sz="2400" b="1" dirty="0">
              <a:solidFill>
                <a:schemeClr val="bg1"/>
              </a:solidFill>
              <a:latin typeface="Cambria" panose="02040503050406030204" pitchFamily="18" charset="0"/>
            </a:endParaRPr>
          </a:p>
          <a:p>
            <a:pPr algn="ctr"/>
            <a:r>
              <a:rPr lang="ro-RO" sz="2400" b="1" dirty="0">
                <a:solidFill>
                  <a:schemeClr val="bg1"/>
                </a:solidFill>
                <a:latin typeface="Cambria" panose="02040503050406030204" pitchFamily="18" charset="0"/>
              </a:rPr>
              <a:t>Categoria supraviețuitorilor de cancer </a:t>
            </a:r>
          </a:p>
          <a:p>
            <a:pPr algn="ctr"/>
            <a:endParaRPr lang="ro-RO" sz="1000" b="1" dirty="0"/>
          </a:p>
        </p:txBody>
      </p:sp>
      <p:sp>
        <p:nvSpPr>
          <p:cNvPr id="3" name="Săgeată: dreapta 2">
            <a:extLst>
              <a:ext uri="{FF2B5EF4-FFF2-40B4-BE49-F238E27FC236}">
                <a16:creationId xmlns:a16="http://schemas.microsoft.com/office/drawing/2014/main" id="{48BC74EC-5AF8-47AE-87CE-41F114F5E79C}"/>
              </a:ext>
            </a:extLst>
          </p:cNvPr>
          <p:cNvSpPr/>
          <p:nvPr/>
        </p:nvSpPr>
        <p:spPr>
          <a:xfrm>
            <a:off x="3360534" y="4669990"/>
            <a:ext cx="512956" cy="32338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974040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ABB95D1-E065-4AB0-B06A-5DB9265E55D9}"/>
              </a:ext>
            </a:extLst>
          </p:cNvPr>
          <p:cNvSpPr>
            <a:spLocks noGrp="1"/>
          </p:cNvSpPr>
          <p:nvPr>
            <p:ph type="title"/>
          </p:nvPr>
        </p:nvSpPr>
        <p:spPr>
          <a:xfrm>
            <a:off x="680974" y="371987"/>
            <a:ext cx="10515600" cy="893404"/>
          </a:xfrm>
        </p:spPr>
        <p:txBody>
          <a:bodyPr>
            <a:normAutofit/>
          </a:bodyPr>
          <a:lstStyle/>
          <a:p>
            <a:r>
              <a:rPr lang="ro-RO" sz="4000" dirty="0">
                <a:solidFill>
                  <a:srgbClr val="0070C0"/>
                </a:solidFill>
                <a:latin typeface="Cambria" panose="02040503050406030204" pitchFamily="18" charset="0"/>
              </a:rPr>
              <a:t>Cancer </a:t>
            </a:r>
            <a:r>
              <a:rPr lang="ro-RO" sz="4000" u="sng" dirty="0">
                <a:solidFill>
                  <a:srgbClr val="0070C0"/>
                </a:solidFill>
                <a:latin typeface="Cambria" panose="02040503050406030204" pitchFamily="18" charset="0"/>
              </a:rPr>
              <a:t>și muncă </a:t>
            </a:r>
            <a:r>
              <a:rPr lang="ro-RO" sz="4000" dirty="0">
                <a:solidFill>
                  <a:srgbClr val="0070C0"/>
                </a:solidFill>
                <a:latin typeface="Cambria" panose="02040503050406030204" pitchFamily="18" charset="0"/>
              </a:rPr>
              <a:t>în România</a:t>
            </a:r>
          </a:p>
        </p:txBody>
      </p:sp>
      <p:sp>
        <p:nvSpPr>
          <p:cNvPr id="3" name="Substituent conținut 2">
            <a:extLst>
              <a:ext uri="{FF2B5EF4-FFF2-40B4-BE49-F238E27FC236}">
                <a16:creationId xmlns:a16="http://schemas.microsoft.com/office/drawing/2014/main" id="{89BE9825-5058-474D-8B79-A997A036986E}"/>
              </a:ext>
            </a:extLst>
          </p:cNvPr>
          <p:cNvSpPr>
            <a:spLocks noGrp="1"/>
          </p:cNvSpPr>
          <p:nvPr>
            <p:ph idx="1"/>
          </p:nvPr>
        </p:nvSpPr>
        <p:spPr>
          <a:xfrm>
            <a:off x="800369" y="1955602"/>
            <a:ext cx="10913807" cy="4351338"/>
          </a:xfrm>
        </p:spPr>
        <p:txBody>
          <a:bodyPr/>
          <a:lstStyle/>
          <a:p>
            <a:pPr marL="1700213" indent="-1700213" algn="just">
              <a:buNone/>
            </a:pPr>
            <a:r>
              <a:rPr lang="ro-RO" sz="3600" dirty="0">
                <a:solidFill>
                  <a:srgbClr val="FF0000"/>
                </a:solidFill>
                <a:latin typeface="Cambria" panose="02040503050406030204" pitchFamily="18" charset="0"/>
              </a:rPr>
              <a:t>50%     </a:t>
            </a:r>
            <a:r>
              <a:rPr lang="ro-RO" sz="2400" dirty="0">
                <a:latin typeface="Cambria" panose="02040503050406030204" pitchFamily="18" charset="0"/>
              </a:rPr>
              <a:t>din cele 78760 de persoane cu diagnostic de cancer, aveau vârstă de  muncă (între 15 și 65 de ani) în 2012.</a:t>
            </a:r>
          </a:p>
          <a:p>
            <a:pPr marL="1700213" indent="-1700213" algn="just">
              <a:buNone/>
            </a:pPr>
            <a:endParaRPr lang="ro-RO" sz="2400" dirty="0">
              <a:latin typeface="Cambria" panose="02040503050406030204" pitchFamily="18" charset="0"/>
            </a:endParaRPr>
          </a:p>
          <a:p>
            <a:pPr marL="1700213" indent="-1700213" algn="just">
              <a:buNone/>
            </a:pPr>
            <a:r>
              <a:rPr lang="ro-RO" sz="3600" dirty="0">
                <a:solidFill>
                  <a:srgbClr val="FF0000"/>
                </a:solidFill>
                <a:latin typeface="Cambria" panose="02040503050406030204" pitchFamily="18" charset="0"/>
              </a:rPr>
              <a:t>45000</a:t>
            </a:r>
            <a:r>
              <a:rPr lang="ro-RO" sz="4400" dirty="0">
                <a:solidFill>
                  <a:srgbClr val="FF0000"/>
                </a:solidFill>
                <a:latin typeface="Cambria" panose="02040503050406030204" pitchFamily="18" charset="0"/>
              </a:rPr>
              <a:t>  </a:t>
            </a:r>
            <a:r>
              <a:rPr lang="ro-RO" sz="2400" dirty="0">
                <a:latin typeface="Cambria" panose="02040503050406030204" pitchFamily="18" charset="0"/>
              </a:rPr>
              <a:t>de persoane cu vârstă de muncă și diagnostic de cancer, în prezent în România în 2017. </a:t>
            </a:r>
          </a:p>
          <a:p>
            <a:pPr marL="1700213" indent="-1700213" algn="just">
              <a:buNone/>
            </a:pPr>
            <a:endParaRPr lang="ro-RO" sz="2400" dirty="0">
              <a:latin typeface="Cambria" panose="02040503050406030204" pitchFamily="18" charset="0"/>
            </a:endParaRPr>
          </a:p>
          <a:p>
            <a:pPr marL="1612900" indent="-1612900" algn="just">
              <a:buNone/>
            </a:pPr>
            <a:r>
              <a:rPr lang="ro-RO" sz="3600" dirty="0">
                <a:solidFill>
                  <a:srgbClr val="FF0000"/>
                </a:solidFill>
                <a:latin typeface="Cambria" panose="02040503050406030204" pitchFamily="18" charset="0"/>
              </a:rPr>
              <a:t>120</a:t>
            </a:r>
            <a:r>
              <a:rPr lang="ro-RO" sz="2400" dirty="0">
                <a:latin typeface="Cambria" panose="02040503050406030204" pitchFamily="18" charset="0"/>
              </a:rPr>
              <a:t>          de persoane care au vârstă de muncă sunt diagnosticate cu cancer în fiecare zi în România. </a:t>
            </a:r>
          </a:p>
          <a:p>
            <a:pPr marL="1700213" indent="-1700213" algn="just">
              <a:buNone/>
            </a:pPr>
            <a:endParaRPr lang="ro-RO" sz="2400" dirty="0">
              <a:latin typeface="Cambria" panose="02040503050406030204" pitchFamily="18" charset="0"/>
            </a:endParaRPr>
          </a:p>
          <a:p>
            <a:pPr marL="1700213" indent="-1700213" algn="just">
              <a:buNone/>
            </a:pPr>
            <a:endParaRPr lang="ro-RO" sz="2400" dirty="0">
              <a:latin typeface="Cambria" panose="02040503050406030204" pitchFamily="18" charset="0"/>
            </a:endParaRPr>
          </a:p>
          <a:p>
            <a:pPr marL="0" indent="0" algn="just">
              <a:buNone/>
            </a:pPr>
            <a:endParaRPr lang="ro-RO" dirty="0">
              <a:latin typeface="Cambria" panose="02040503050406030204" pitchFamily="18" charset="0"/>
            </a:endParaRPr>
          </a:p>
        </p:txBody>
      </p:sp>
    </p:spTree>
    <p:extLst>
      <p:ext uri="{BB962C8B-B14F-4D97-AF65-F5344CB8AC3E}">
        <p14:creationId xmlns:p14="http://schemas.microsoft.com/office/powerpoint/2010/main" val="3538608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94F5930-FA0D-455C-86EA-F5A2371B327F}"/>
              </a:ext>
            </a:extLst>
          </p:cNvPr>
          <p:cNvSpPr>
            <a:spLocks noGrp="1"/>
          </p:cNvSpPr>
          <p:nvPr>
            <p:ph type="title"/>
          </p:nvPr>
        </p:nvSpPr>
        <p:spPr>
          <a:xfrm>
            <a:off x="651387" y="160105"/>
            <a:ext cx="10515600" cy="883572"/>
          </a:xfrm>
        </p:spPr>
        <p:txBody>
          <a:bodyPr>
            <a:normAutofit/>
          </a:bodyPr>
          <a:lstStyle/>
          <a:p>
            <a:r>
              <a:rPr lang="ro-RO" sz="3200" dirty="0">
                <a:solidFill>
                  <a:srgbClr val="0070C0"/>
                </a:solidFill>
                <a:latin typeface="Cambria" panose="02040503050406030204" pitchFamily="18" charset="0"/>
              </a:rPr>
              <a:t>Revenirea la muncă (RLM) după diagnosticul de cancer</a:t>
            </a:r>
          </a:p>
        </p:txBody>
      </p:sp>
      <p:sp>
        <p:nvSpPr>
          <p:cNvPr id="6" name="Dreptunghi 5">
            <a:extLst>
              <a:ext uri="{FF2B5EF4-FFF2-40B4-BE49-F238E27FC236}">
                <a16:creationId xmlns:a16="http://schemas.microsoft.com/office/drawing/2014/main" id="{E3B96E52-394B-4F46-9873-7126B05F66EC}"/>
              </a:ext>
            </a:extLst>
          </p:cNvPr>
          <p:cNvSpPr/>
          <p:nvPr/>
        </p:nvSpPr>
        <p:spPr>
          <a:xfrm>
            <a:off x="651387" y="1168890"/>
            <a:ext cx="11191567" cy="830997"/>
          </a:xfrm>
          <a:prstGeom prst="rect">
            <a:avLst/>
          </a:prstGeom>
        </p:spPr>
        <p:txBody>
          <a:bodyPr wrap="square">
            <a:spAutoFit/>
          </a:bodyPr>
          <a:lstStyle/>
          <a:p>
            <a:pPr algn="just"/>
            <a:r>
              <a:rPr lang="ro-RO" sz="2400" dirty="0">
                <a:latin typeface="Cambria" panose="02040503050406030204" pitchFamily="18" charset="0"/>
              </a:rPr>
              <a:t>Experiență de peste 40 de ani în studierea acestei teme în țările nordice, Olanda, Franța, Marea Britanie:</a:t>
            </a:r>
          </a:p>
        </p:txBody>
      </p:sp>
      <p:sp>
        <p:nvSpPr>
          <p:cNvPr id="7" name="CasetăText 6">
            <a:extLst>
              <a:ext uri="{FF2B5EF4-FFF2-40B4-BE49-F238E27FC236}">
                <a16:creationId xmlns:a16="http://schemas.microsoft.com/office/drawing/2014/main" id="{FC7D600E-8A39-473A-9819-14B5126F3862}"/>
              </a:ext>
            </a:extLst>
          </p:cNvPr>
          <p:cNvSpPr txBox="1"/>
          <p:nvPr/>
        </p:nvSpPr>
        <p:spPr>
          <a:xfrm>
            <a:off x="651388" y="2125100"/>
            <a:ext cx="5860924" cy="4493538"/>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just"/>
            <a:r>
              <a:rPr lang="ro-RO" sz="2600" b="1" dirty="0">
                <a:latin typeface="Cambria" panose="02040503050406030204" pitchFamily="18" charset="0"/>
              </a:rPr>
              <a:t>Beneficii</a:t>
            </a:r>
            <a:r>
              <a:rPr lang="ro-RO" sz="2200" dirty="0">
                <a:latin typeface="Cambria" panose="02040503050406030204" pitchFamily="18" charset="0"/>
              </a:rPr>
              <a:t> clare ale RLM pentru:</a:t>
            </a:r>
          </a:p>
          <a:p>
            <a:pPr algn="just"/>
            <a:endParaRPr lang="ro-RO" sz="1500" dirty="0">
              <a:latin typeface="Cambria" panose="02040503050406030204" pitchFamily="18" charset="0"/>
            </a:endParaRPr>
          </a:p>
          <a:p>
            <a:pPr marL="342900" indent="-342900" algn="just">
              <a:buFontTx/>
              <a:buChar char="-"/>
            </a:pPr>
            <a:r>
              <a:rPr lang="ro-RO" sz="2200" dirty="0">
                <a:latin typeface="Cambria" panose="02040503050406030204" pitchFamily="18" charset="0"/>
              </a:rPr>
              <a:t>Pacient – revenirea la normalitate, facilitarea recuperării, calitate a vieții</a:t>
            </a:r>
          </a:p>
          <a:p>
            <a:pPr marL="342900" indent="-342900" algn="just">
              <a:buFontTx/>
              <a:buChar char="-"/>
            </a:pPr>
            <a:r>
              <a:rPr lang="ro-RO" sz="2200" dirty="0">
                <a:latin typeface="Cambria" panose="02040503050406030204" pitchFamily="18" charset="0"/>
              </a:rPr>
              <a:t>Familia acestuia </a:t>
            </a:r>
          </a:p>
          <a:p>
            <a:pPr marL="342900" indent="-342900" algn="just">
              <a:buFontTx/>
              <a:buChar char="-"/>
            </a:pPr>
            <a:r>
              <a:rPr lang="ro-RO" sz="2200" dirty="0">
                <a:latin typeface="Cambria" panose="02040503050406030204" pitchFamily="18" charset="0"/>
              </a:rPr>
              <a:t>Angajator – evitarea costurilor de formare a unui nou angajat</a:t>
            </a:r>
          </a:p>
          <a:p>
            <a:pPr algn="just"/>
            <a:r>
              <a:rPr lang="ro-RO" sz="1500" dirty="0">
                <a:latin typeface="Cambria" panose="02040503050406030204" pitchFamily="18" charset="0"/>
              </a:rPr>
              <a:t>      </a:t>
            </a:r>
          </a:p>
          <a:p>
            <a:pPr algn="just"/>
            <a:r>
              <a:rPr lang="ro-RO" sz="2200" dirty="0">
                <a:latin typeface="Cambria" panose="02040503050406030204" pitchFamily="18" charset="0"/>
              </a:rPr>
              <a:t>Beneficii însemnate pentru sistemul de securitate socială</a:t>
            </a:r>
          </a:p>
          <a:p>
            <a:pPr marL="357188" indent="-357188" algn="just">
              <a:buFontTx/>
              <a:buChar char="-"/>
            </a:pPr>
            <a:r>
              <a:rPr lang="ro-RO" sz="2200" dirty="0">
                <a:latin typeface="Cambria" panose="02040503050406030204" pitchFamily="18" charset="0"/>
              </a:rPr>
              <a:t>RLM este o necesitate economică într-o societate care îmbătrânește!</a:t>
            </a:r>
          </a:p>
          <a:p>
            <a:pPr algn="just"/>
            <a:endParaRPr lang="ro-RO" sz="1500" dirty="0">
              <a:latin typeface="Cambria" panose="02040503050406030204" pitchFamily="18" charset="0"/>
            </a:endParaRPr>
          </a:p>
          <a:p>
            <a:pPr algn="just"/>
            <a:r>
              <a:rPr lang="ro-RO" sz="1600" dirty="0">
                <a:latin typeface="Cambria" panose="02040503050406030204" pitchFamily="18" charset="0"/>
              </a:rPr>
              <a:t>(</a:t>
            </a:r>
            <a:r>
              <a:rPr lang="ro-RO" sz="1600" dirty="0" err="1">
                <a:latin typeface="Cambria" panose="02040503050406030204" pitchFamily="18" charset="0"/>
              </a:rPr>
              <a:t>Roelen</a:t>
            </a:r>
            <a:r>
              <a:rPr lang="ro-RO" sz="1600" dirty="0">
                <a:latin typeface="Cambria" panose="02040503050406030204" pitchFamily="18" charset="0"/>
              </a:rPr>
              <a:t> 2011, </a:t>
            </a:r>
            <a:r>
              <a:rPr lang="ro-RO" sz="1600" dirty="0" err="1">
                <a:latin typeface="Cambria" panose="02040503050406030204" pitchFamily="18" charset="0"/>
              </a:rPr>
              <a:t>Tamminga</a:t>
            </a:r>
            <a:r>
              <a:rPr lang="ro-RO" sz="1600" dirty="0">
                <a:latin typeface="Cambria" panose="02040503050406030204" pitchFamily="18" charset="0"/>
              </a:rPr>
              <a:t> 2010, de Boer 2011)</a:t>
            </a:r>
            <a:endParaRPr lang="ro-RO" sz="1600" dirty="0"/>
          </a:p>
        </p:txBody>
      </p:sp>
      <p:sp>
        <p:nvSpPr>
          <p:cNvPr id="8" name="CasetăText 7">
            <a:extLst>
              <a:ext uri="{FF2B5EF4-FFF2-40B4-BE49-F238E27FC236}">
                <a16:creationId xmlns:a16="http://schemas.microsoft.com/office/drawing/2014/main" id="{5897E330-8E62-46BA-AFA5-668FE5FA5CC6}"/>
              </a:ext>
            </a:extLst>
          </p:cNvPr>
          <p:cNvSpPr txBox="1"/>
          <p:nvPr/>
        </p:nvSpPr>
        <p:spPr>
          <a:xfrm>
            <a:off x="6891454" y="2125100"/>
            <a:ext cx="5107258" cy="4508927"/>
          </a:xfrm>
          <a:prstGeom prst="rect">
            <a:avLst/>
          </a:prstGeom>
          <a:solidFill>
            <a:srgbClr val="FFC5C5"/>
          </a:solidFill>
          <a:ln>
            <a:solidFill>
              <a:schemeClr val="accent1">
                <a:lumMod val="75000"/>
              </a:schemeClr>
            </a:solidFill>
          </a:ln>
        </p:spPr>
        <p:txBody>
          <a:bodyPr wrap="square" rtlCol="0">
            <a:spAutoFit/>
          </a:bodyPr>
          <a:lstStyle/>
          <a:p>
            <a:pPr algn="just"/>
            <a:r>
              <a:rPr lang="ro-RO" sz="2600" b="1" dirty="0">
                <a:latin typeface="Cambria" panose="02040503050406030204" pitchFamily="18" charset="0"/>
              </a:rPr>
              <a:t>Riscuri</a:t>
            </a:r>
            <a:r>
              <a:rPr lang="ro-RO" sz="2600" dirty="0">
                <a:latin typeface="Cambria" panose="02040503050406030204" pitchFamily="18" charset="0"/>
              </a:rPr>
              <a:t> </a:t>
            </a:r>
            <a:r>
              <a:rPr lang="ro-RO" sz="2200" dirty="0">
                <a:latin typeface="Cambria" panose="02040503050406030204" pitchFamily="18" charset="0"/>
              </a:rPr>
              <a:t>legate de revenirea la muncă :</a:t>
            </a:r>
          </a:p>
          <a:p>
            <a:pPr algn="just"/>
            <a:endParaRPr lang="ro-RO" sz="1500" dirty="0">
              <a:latin typeface="Cambria" panose="02040503050406030204" pitchFamily="18" charset="0"/>
            </a:endParaRPr>
          </a:p>
          <a:p>
            <a:pPr marL="342900" indent="-342900">
              <a:buFontTx/>
              <a:buChar char="-"/>
            </a:pPr>
            <a:r>
              <a:rPr lang="ro-RO" sz="2200" dirty="0">
                <a:latin typeface="Cambria" panose="02040503050406030204" pitchFamily="18" charset="0"/>
              </a:rPr>
              <a:t>RLM - dificilă pentru pacienții cu cancer</a:t>
            </a:r>
          </a:p>
          <a:p>
            <a:pPr marL="342900" indent="-342900">
              <a:buFontTx/>
              <a:buChar char="-"/>
            </a:pPr>
            <a:r>
              <a:rPr lang="ro-RO" sz="2200" dirty="0">
                <a:latin typeface="Cambria" panose="02040503050406030204" pitchFamily="18" charset="0"/>
              </a:rPr>
              <a:t>RLM în medie de 64% (în țările care facilitează acest proces)</a:t>
            </a:r>
          </a:p>
          <a:p>
            <a:pPr marL="342900" lvl="0" indent="-342900">
              <a:buFontTx/>
              <a:buChar char="-"/>
            </a:pPr>
            <a:r>
              <a:rPr lang="ro-RO" sz="2200" dirty="0">
                <a:latin typeface="Cambria" panose="02040503050406030204" pitchFamily="18" charset="0"/>
              </a:rPr>
              <a:t>Pacienții cu cancer - cu 37% mai expuși riscului de a fi șomeri</a:t>
            </a:r>
          </a:p>
          <a:p>
            <a:pPr marL="357188" lvl="0" indent="-357188">
              <a:buFontTx/>
              <a:buChar char="-"/>
            </a:pPr>
            <a:r>
              <a:rPr lang="ro-RO" sz="2200" dirty="0">
                <a:latin typeface="Cambria" panose="02040503050406030204" pitchFamily="18" charset="0"/>
              </a:rPr>
              <a:t>Discriminare și alte tratamente incorecte la locul de muncă, pentru acești angajați</a:t>
            </a:r>
          </a:p>
          <a:p>
            <a:pPr algn="just"/>
            <a:endParaRPr lang="ro-RO" dirty="0"/>
          </a:p>
          <a:p>
            <a:pPr algn="just"/>
            <a:r>
              <a:rPr lang="ro-RO" sz="1600" dirty="0">
                <a:latin typeface="Cambria" panose="02040503050406030204" pitchFamily="18" charset="0"/>
              </a:rPr>
              <a:t>(</a:t>
            </a:r>
            <a:r>
              <a:rPr lang="nl-NL" sz="1600" dirty="0">
                <a:latin typeface="Cambria" panose="02040503050406030204" pitchFamily="18" charset="0"/>
              </a:rPr>
              <a:t>Mehnert 2010, de Boer 2009</a:t>
            </a:r>
            <a:r>
              <a:rPr lang="ro-RO" sz="1600" dirty="0">
                <a:latin typeface="Cambria" panose="02040503050406030204" pitchFamily="18" charset="0"/>
              </a:rPr>
              <a:t>)</a:t>
            </a:r>
          </a:p>
          <a:p>
            <a:pPr algn="just"/>
            <a:endParaRPr lang="ro-RO" sz="1000" dirty="0">
              <a:latin typeface="Cambria" panose="02040503050406030204" pitchFamily="18" charset="0"/>
            </a:endParaRPr>
          </a:p>
        </p:txBody>
      </p:sp>
    </p:spTree>
    <p:extLst>
      <p:ext uri="{BB962C8B-B14F-4D97-AF65-F5344CB8AC3E}">
        <p14:creationId xmlns:p14="http://schemas.microsoft.com/office/powerpoint/2010/main" val="415799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A4F472F4-BF96-4CC7-AFB2-26DFD12FEBA9}"/>
              </a:ext>
            </a:extLst>
          </p:cNvPr>
          <p:cNvSpPr txBox="1">
            <a:spLocks noGrp="1"/>
          </p:cNvSpPr>
          <p:nvPr>
            <p:ph type="title"/>
          </p:nvPr>
        </p:nvSpPr>
        <p:spPr>
          <a:xfrm>
            <a:off x="559408" y="700700"/>
            <a:ext cx="5368781" cy="665757"/>
          </a:xfrm>
          <a:prstGeom prst="rect">
            <a:avLst/>
          </a:prstGeom>
        </p:spPr>
        <p:txBody>
          <a:bodyPr rtlCol="0" anchor="b">
            <a:normAutofit fontScale="90000"/>
          </a:bodyPr>
          <a:lstStyle/>
          <a:p>
            <a:r>
              <a:rPr lang="ro-RO" dirty="0">
                <a:solidFill>
                  <a:srgbClr val="0070C0"/>
                </a:solidFill>
                <a:latin typeface="Cambria" panose="02040503050406030204" pitchFamily="18" charset="0"/>
                <a:ea typeface="Cambria" panose="02040503050406030204" pitchFamily="18" charset="0"/>
              </a:rPr>
              <a:t>Studiul nostru anterior</a:t>
            </a:r>
          </a:p>
        </p:txBody>
      </p:sp>
      <p:cxnSp>
        <p:nvCxnSpPr>
          <p:cNvPr id="135" name="Straight Connector 13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Substituent conținut 2">
            <a:extLst>
              <a:ext uri="{FF2B5EF4-FFF2-40B4-BE49-F238E27FC236}">
                <a16:creationId xmlns:a16="http://schemas.microsoft.com/office/drawing/2014/main" id="{4DD1D2CF-3574-40C1-8D4F-8518A3131D29}"/>
              </a:ext>
            </a:extLst>
          </p:cNvPr>
          <p:cNvSpPr>
            <a:spLocks noGrp="1"/>
          </p:cNvSpPr>
          <p:nvPr>
            <p:ph idx="1"/>
          </p:nvPr>
        </p:nvSpPr>
        <p:spPr>
          <a:xfrm>
            <a:off x="4767210" y="2476950"/>
            <a:ext cx="7202184" cy="3215749"/>
          </a:xfrm>
        </p:spPr>
        <p:txBody>
          <a:bodyPr>
            <a:noAutofit/>
          </a:bodyPr>
          <a:lstStyle/>
          <a:p>
            <a:pPr marL="0" indent="0">
              <a:spcBef>
                <a:spcPts val="0"/>
              </a:spcBef>
              <a:buNone/>
            </a:pPr>
            <a:r>
              <a:rPr lang="ro-RO" sz="2200" dirty="0">
                <a:latin typeface="Cambria" panose="02040503050406030204" pitchFamily="18" charset="0"/>
                <a:ea typeface="Cambria" panose="02040503050406030204" pitchFamily="18" charset="0"/>
                <a:cs typeface="Arial" panose="020B0604020202020204" pitchFamily="34" charset="0"/>
              </a:rPr>
              <a:t>Finanțare: 2 ani de la </a:t>
            </a:r>
            <a:r>
              <a:rPr lang="en-GB" sz="2200" dirty="0">
                <a:latin typeface="Cambria" panose="02040503050406030204" pitchFamily="18" charset="0"/>
                <a:ea typeface="Cambria" panose="02040503050406030204" pitchFamily="18" charset="0"/>
                <a:cs typeface="Arial" panose="020B0604020202020204" pitchFamily="34" charset="0"/>
              </a:rPr>
              <a:t>CNCS-UEFISCDI</a:t>
            </a:r>
            <a:endParaRPr lang="ro-RO" sz="2200" dirty="0">
              <a:latin typeface="Cambria" panose="02040503050406030204" pitchFamily="18" charset="0"/>
              <a:ea typeface="Cambria" panose="02040503050406030204" pitchFamily="18" charset="0"/>
              <a:cs typeface="Arial" panose="020B0604020202020204" pitchFamily="34" charset="0"/>
            </a:endParaRPr>
          </a:p>
          <a:p>
            <a:pPr marL="0" indent="0">
              <a:spcBef>
                <a:spcPts val="0"/>
              </a:spcBef>
              <a:buNone/>
            </a:pPr>
            <a:endParaRPr lang="ro-RO" sz="1500" dirty="0">
              <a:latin typeface="Cambria" panose="02040503050406030204" pitchFamily="18" charset="0"/>
              <a:ea typeface="Cambria" panose="02040503050406030204" pitchFamily="18" charset="0"/>
              <a:cs typeface="Arial" panose="020B0604020202020204" pitchFamily="34" charset="0"/>
            </a:endParaRPr>
          </a:p>
          <a:p>
            <a:pPr marL="0" indent="0">
              <a:spcBef>
                <a:spcPts val="0"/>
              </a:spcBef>
              <a:buNone/>
            </a:pPr>
            <a:r>
              <a:rPr lang="ro-RO" sz="2200" dirty="0">
                <a:latin typeface="Cambria" panose="02040503050406030204" pitchFamily="18" charset="0"/>
                <a:ea typeface="Cambria" panose="02040503050406030204" pitchFamily="18" charset="0"/>
                <a:cs typeface="Arial" panose="020B0604020202020204" pitchFamily="34" charset="0"/>
              </a:rPr>
              <a:t>Echipa proiectului: 3 psihologi, 3 sociologi, un medic</a:t>
            </a:r>
          </a:p>
          <a:p>
            <a:pPr marL="0" indent="0">
              <a:spcBef>
                <a:spcPts val="0"/>
              </a:spcBef>
              <a:buNone/>
            </a:pPr>
            <a:endParaRPr lang="ro-RO" sz="1500" dirty="0">
              <a:latin typeface="Cambria" panose="02040503050406030204" pitchFamily="18" charset="0"/>
              <a:ea typeface="Cambria" panose="02040503050406030204" pitchFamily="18" charset="0"/>
              <a:cs typeface="Arial" panose="020B0604020202020204" pitchFamily="34" charset="0"/>
            </a:endParaRPr>
          </a:p>
          <a:p>
            <a:pPr marL="0" indent="0">
              <a:spcBef>
                <a:spcPts val="0"/>
              </a:spcBef>
              <a:buNone/>
            </a:pPr>
            <a:r>
              <a:rPr lang="ro-RO" sz="2200" dirty="0">
                <a:latin typeface="Cambria" panose="02040503050406030204" pitchFamily="18" charset="0"/>
                <a:ea typeface="Cambria" panose="02040503050406030204" pitchFamily="18" charset="0"/>
                <a:cs typeface="Arial" panose="020B0604020202020204" pitchFamily="34" charset="0"/>
              </a:rPr>
              <a:t>Design: metodologie calitativă, studiu exploratoriu</a:t>
            </a:r>
          </a:p>
          <a:p>
            <a:pPr marL="0" indent="0">
              <a:spcBef>
                <a:spcPts val="0"/>
              </a:spcBef>
              <a:buNone/>
            </a:pPr>
            <a:endParaRPr lang="ro-RO" sz="1500" dirty="0">
              <a:latin typeface="Cambria" panose="02040503050406030204" pitchFamily="18" charset="0"/>
              <a:ea typeface="Cambria" panose="02040503050406030204" pitchFamily="18" charset="0"/>
              <a:cs typeface="Arial" panose="020B0604020202020204" pitchFamily="34" charset="0"/>
            </a:endParaRPr>
          </a:p>
          <a:p>
            <a:pPr marL="0" indent="0">
              <a:spcBef>
                <a:spcPts val="0"/>
              </a:spcBef>
              <a:spcAft>
                <a:spcPts val="800"/>
              </a:spcAft>
              <a:buNone/>
            </a:pPr>
            <a:r>
              <a:rPr lang="en-GB" sz="2200" dirty="0">
                <a:latin typeface="Cambria" panose="02040503050406030204" pitchFamily="18" charset="0"/>
                <a:ea typeface="Cambria" panose="02040503050406030204" pitchFamily="18" charset="0"/>
                <a:cs typeface="Arial" panose="020B0604020202020204" pitchFamily="34" charset="0"/>
              </a:rPr>
              <a:t>Re</a:t>
            </a:r>
            <a:r>
              <a:rPr lang="ro-RO" sz="2200" dirty="0">
                <a:latin typeface="Cambria" panose="02040503050406030204" pitchFamily="18" charset="0"/>
                <a:ea typeface="Cambria" panose="02040503050406030204" pitchFamily="18" charset="0"/>
                <a:cs typeface="Arial" panose="020B0604020202020204" pitchFamily="34" charset="0"/>
              </a:rPr>
              <a:t>z</a:t>
            </a:r>
            <a:r>
              <a:rPr lang="en-GB" sz="2200" dirty="0" err="1">
                <a:latin typeface="Cambria" panose="02040503050406030204" pitchFamily="18" charset="0"/>
                <a:ea typeface="Cambria" panose="02040503050406030204" pitchFamily="18" charset="0"/>
                <a:cs typeface="Arial" panose="020B0604020202020204" pitchFamily="34" charset="0"/>
              </a:rPr>
              <a:t>ult</a:t>
            </a:r>
            <a:r>
              <a:rPr lang="ro-RO" sz="2200" dirty="0" err="1">
                <a:latin typeface="Cambria" panose="02040503050406030204" pitchFamily="18" charset="0"/>
                <a:ea typeface="Cambria" panose="02040503050406030204" pitchFamily="18" charset="0"/>
                <a:cs typeface="Arial" panose="020B0604020202020204" pitchFamily="34" charset="0"/>
              </a:rPr>
              <a:t>ate</a:t>
            </a:r>
            <a:r>
              <a:rPr lang="ro-RO" sz="2200" dirty="0">
                <a:latin typeface="Cambria" panose="02040503050406030204" pitchFamily="18" charset="0"/>
                <a:ea typeface="Cambria" panose="02040503050406030204" pitchFamily="18" charset="0"/>
                <a:cs typeface="Arial" panose="020B0604020202020204" pitchFamily="34" charset="0"/>
              </a:rPr>
              <a:t> obținute</a:t>
            </a:r>
            <a:r>
              <a:rPr lang="en-GB" sz="2200" dirty="0">
                <a:latin typeface="Cambria" panose="02040503050406030204" pitchFamily="18" charset="0"/>
                <a:ea typeface="Cambria" panose="02040503050406030204" pitchFamily="18" charset="0"/>
                <a:cs typeface="Arial" panose="020B0604020202020204" pitchFamily="34" charset="0"/>
              </a:rPr>
              <a:t>:</a:t>
            </a:r>
          </a:p>
          <a:p>
            <a:pPr marL="1616075" lvl="1" indent="-722313">
              <a:spcBef>
                <a:spcPts val="0"/>
              </a:spcBef>
              <a:spcAft>
                <a:spcPts val="800"/>
              </a:spcAft>
              <a:buNone/>
            </a:pPr>
            <a:r>
              <a:rPr lang="en-GB" dirty="0">
                <a:latin typeface="Cambria" panose="02040503050406030204" pitchFamily="18" charset="0"/>
                <a:ea typeface="Cambria" panose="02040503050406030204" pitchFamily="18" charset="0"/>
                <a:cs typeface="Arial" panose="020B0604020202020204" pitchFamily="34" charset="0"/>
              </a:rPr>
              <a:t>80</a:t>
            </a:r>
            <a:r>
              <a:rPr lang="en-GB" sz="2200" dirty="0">
                <a:latin typeface="Cambria" panose="02040503050406030204" pitchFamily="18" charset="0"/>
                <a:ea typeface="Cambria" panose="02040503050406030204" pitchFamily="18" charset="0"/>
                <a:cs typeface="Arial" panose="020B0604020202020204" pitchFamily="34" charset="0"/>
              </a:rPr>
              <a:t> </a:t>
            </a:r>
            <a:r>
              <a:rPr lang="ro-RO" sz="2200" dirty="0">
                <a:latin typeface="Cambria" panose="02040503050406030204" pitchFamily="18" charset="0"/>
                <a:ea typeface="Cambria" panose="02040503050406030204" pitchFamily="18" charset="0"/>
                <a:cs typeface="Arial" panose="020B0604020202020204" pitchFamily="34" charset="0"/>
              </a:rPr>
              <a:t>interviuri </a:t>
            </a:r>
            <a:r>
              <a:rPr lang="en-GB" sz="2200" dirty="0">
                <a:latin typeface="Cambria" panose="02040503050406030204" pitchFamily="18" charset="0"/>
                <a:ea typeface="Cambria" panose="02040503050406030204" pitchFamily="18" charset="0"/>
                <a:cs typeface="Arial" panose="020B0604020202020204" pitchFamily="34" charset="0"/>
              </a:rPr>
              <a:t>semi-struct</a:t>
            </a:r>
            <a:r>
              <a:rPr lang="ro-RO" sz="2200" dirty="0">
                <a:latin typeface="Cambria" panose="02040503050406030204" pitchFamily="18" charset="0"/>
                <a:ea typeface="Cambria" panose="02040503050406030204" pitchFamily="18" charset="0"/>
                <a:cs typeface="Arial" panose="020B0604020202020204" pitchFamily="34" charset="0"/>
              </a:rPr>
              <a:t>urate cu diverse categorii</a:t>
            </a:r>
            <a:endParaRPr lang="en-GB" sz="2200" dirty="0">
              <a:latin typeface="Cambria" panose="02040503050406030204" pitchFamily="18" charset="0"/>
              <a:ea typeface="Cambria" panose="02040503050406030204" pitchFamily="18" charset="0"/>
              <a:cs typeface="Arial" panose="020B0604020202020204" pitchFamily="34" charset="0"/>
            </a:endParaRPr>
          </a:p>
          <a:p>
            <a:pPr marL="1616075" lvl="1" indent="-722313">
              <a:spcBef>
                <a:spcPts val="0"/>
              </a:spcBef>
              <a:spcAft>
                <a:spcPts val="800"/>
              </a:spcAft>
              <a:buNone/>
            </a:pPr>
            <a:r>
              <a:rPr lang="en-GB" dirty="0">
                <a:latin typeface="Cambria" panose="02040503050406030204" pitchFamily="18" charset="0"/>
                <a:ea typeface="Cambria" panose="02040503050406030204" pitchFamily="18" charset="0"/>
                <a:cs typeface="Arial" panose="020B0604020202020204" pitchFamily="34" charset="0"/>
              </a:rPr>
              <a:t>4</a:t>
            </a:r>
            <a:r>
              <a:rPr lang="en-GB" sz="2200" dirty="0">
                <a:latin typeface="Cambria" panose="02040503050406030204" pitchFamily="18" charset="0"/>
                <a:ea typeface="Cambria" panose="02040503050406030204" pitchFamily="18" charset="0"/>
                <a:cs typeface="Arial" panose="020B0604020202020204" pitchFamily="34" charset="0"/>
              </a:rPr>
              <a:t> artic</a:t>
            </a:r>
            <a:r>
              <a:rPr lang="ro-RO" sz="2200" dirty="0">
                <a:latin typeface="Cambria" panose="02040503050406030204" pitchFamily="18" charset="0"/>
                <a:ea typeface="Cambria" panose="02040503050406030204" pitchFamily="18" charset="0"/>
                <a:cs typeface="Arial" panose="020B0604020202020204" pitchFamily="34" charset="0"/>
              </a:rPr>
              <a:t>ole</a:t>
            </a:r>
            <a:r>
              <a:rPr lang="en-GB" sz="2200" dirty="0">
                <a:latin typeface="Cambria" panose="02040503050406030204" pitchFamily="18" charset="0"/>
                <a:ea typeface="Cambria" panose="02040503050406030204" pitchFamily="18" charset="0"/>
                <a:cs typeface="Arial" panose="020B0604020202020204" pitchFamily="34" charset="0"/>
              </a:rPr>
              <a:t> </a:t>
            </a:r>
            <a:r>
              <a:rPr lang="en-GB" sz="2200" dirty="0" err="1">
                <a:latin typeface="Cambria" panose="02040503050406030204" pitchFamily="18" charset="0"/>
                <a:ea typeface="Cambria" panose="02040503050406030204" pitchFamily="18" charset="0"/>
                <a:cs typeface="Arial" panose="020B0604020202020204" pitchFamily="34" charset="0"/>
              </a:rPr>
              <a:t>publ</a:t>
            </a:r>
            <a:r>
              <a:rPr lang="ro-RO" sz="2200" dirty="0" err="1">
                <a:latin typeface="Cambria" panose="02040503050406030204" pitchFamily="18" charset="0"/>
                <a:ea typeface="Cambria" panose="02040503050406030204" pitchFamily="18" charset="0"/>
                <a:cs typeface="Arial" panose="020B0604020202020204" pitchFamily="34" charset="0"/>
              </a:rPr>
              <a:t>icate</a:t>
            </a:r>
            <a:r>
              <a:rPr lang="ro-RO" sz="2200" dirty="0">
                <a:latin typeface="Cambria" panose="02040503050406030204" pitchFamily="18" charset="0"/>
                <a:ea typeface="Cambria" panose="02040503050406030204" pitchFamily="18" charset="0"/>
                <a:cs typeface="Arial" panose="020B0604020202020204" pitchFamily="34" charset="0"/>
              </a:rPr>
              <a:t> sau acceptate spre publicare</a:t>
            </a:r>
          </a:p>
          <a:p>
            <a:pPr marL="1616075" lvl="1" indent="-722313">
              <a:spcBef>
                <a:spcPts val="0"/>
              </a:spcBef>
              <a:spcAft>
                <a:spcPts val="800"/>
              </a:spcAft>
              <a:buNone/>
            </a:pPr>
            <a:r>
              <a:rPr lang="en-GB" dirty="0">
                <a:latin typeface="Cambria" panose="02040503050406030204" pitchFamily="18" charset="0"/>
                <a:ea typeface="Cambria" panose="02040503050406030204" pitchFamily="18" charset="0"/>
                <a:cs typeface="Arial" panose="020B0604020202020204" pitchFamily="34" charset="0"/>
              </a:rPr>
              <a:t>2</a:t>
            </a:r>
            <a:r>
              <a:rPr lang="en-GB" sz="2200" dirty="0">
                <a:latin typeface="Cambria" panose="02040503050406030204" pitchFamily="18" charset="0"/>
                <a:ea typeface="Cambria" panose="02040503050406030204" pitchFamily="18" charset="0"/>
                <a:cs typeface="Arial" panose="020B0604020202020204" pitchFamily="34" charset="0"/>
              </a:rPr>
              <a:t> </a:t>
            </a:r>
            <a:r>
              <a:rPr lang="ro-RO" sz="2200" dirty="0">
                <a:latin typeface="Cambria" panose="02040503050406030204" pitchFamily="18" charset="0"/>
                <a:ea typeface="Cambria" panose="02040503050406030204" pitchFamily="18" charset="0"/>
                <a:cs typeface="Arial" panose="020B0604020202020204" pitchFamily="34" charset="0"/>
              </a:rPr>
              <a:t>analize de politici</a:t>
            </a:r>
            <a:endParaRPr lang="en-GB" sz="2200" dirty="0">
              <a:latin typeface="Cambria" panose="02040503050406030204" pitchFamily="18" charset="0"/>
              <a:ea typeface="Cambria" panose="02040503050406030204" pitchFamily="18" charset="0"/>
              <a:cs typeface="Arial" panose="020B0604020202020204" pitchFamily="34" charset="0"/>
            </a:endParaRPr>
          </a:p>
          <a:p>
            <a:pPr marL="1616075" lvl="1" indent="-722313">
              <a:spcBef>
                <a:spcPts val="0"/>
              </a:spcBef>
              <a:spcAft>
                <a:spcPts val="800"/>
              </a:spcAft>
              <a:buNone/>
            </a:pPr>
            <a:r>
              <a:rPr lang="ro-RO" dirty="0">
                <a:latin typeface="Cambria" panose="02040503050406030204" pitchFamily="18" charset="0"/>
                <a:ea typeface="Cambria" panose="02040503050406030204" pitchFamily="18" charset="0"/>
                <a:cs typeface="Arial" panose="020B0604020202020204" pitchFamily="34" charset="0"/>
              </a:rPr>
              <a:t>Un</a:t>
            </a:r>
            <a:r>
              <a:rPr lang="en-GB" sz="2200" dirty="0">
                <a:latin typeface="Cambria" panose="02040503050406030204" pitchFamily="18" charset="0"/>
                <a:ea typeface="Cambria" panose="02040503050406030204" pitchFamily="18" charset="0"/>
                <a:cs typeface="Arial" panose="020B0604020202020204" pitchFamily="34" charset="0"/>
              </a:rPr>
              <a:t> policy brief</a:t>
            </a:r>
          </a:p>
          <a:p>
            <a:pPr marL="1616075" lvl="1" indent="-722313">
              <a:spcBef>
                <a:spcPts val="0"/>
              </a:spcBef>
              <a:spcAft>
                <a:spcPts val="800"/>
              </a:spcAft>
              <a:buNone/>
            </a:pPr>
            <a:r>
              <a:rPr lang="ro-RO" sz="2200" dirty="0">
                <a:latin typeface="Cambria" panose="02040503050406030204" pitchFamily="18" charset="0"/>
                <a:ea typeface="Cambria" panose="02040503050406030204" pitchFamily="18" charset="0"/>
                <a:cs typeface="Arial" panose="020B0604020202020204" pitchFamily="34" charset="0"/>
              </a:rPr>
              <a:t>Materiale de suport </a:t>
            </a:r>
            <a:r>
              <a:rPr lang="en-GB" sz="2200" dirty="0">
                <a:latin typeface="Cambria" panose="02040503050406030204" pitchFamily="18" charset="0"/>
                <a:ea typeface="Cambria" panose="02040503050406030204" pitchFamily="18" charset="0"/>
                <a:cs typeface="Arial" panose="020B0604020202020204" pitchFamily="34" charset="0"/>
              </a:rPr>
              <a:t>(</a:t>
            </a:r>
            <a:r>
              <a:rPr lang="en-GB" sz="2200" dirty="0" err="1">
                <a:latin typeface="Cambria" panose="02040503050406030204" pitchFamily="18" charset="0"/>
                <a:ea typeface="Cambria" panose="02040503050406030204" pitchFamily="18" charset="0"/>
                <a:cs typeface="Arial" panose="020B0604020202020204" pitchFamily="34" charset="0"/>
              </a:rPr>
              <a:t>br</a:t>
            </a:r>
            <a:r>
              <a:rPr lang="ro-RO" sz="2200" dirty="0" err="1">
                <a:latin typeface="Cambria" panose="02040503050406030204" pitchFamily="18" charset="0"/>
                <a:ea typeface="Cambria" panose="02040503050406030204" pitchFamily="18" charset="0"/>
                <a:cs typeface="Arial" panose="020B0604020202020204" pitchFamily="34" charset="0"/>
              </a:rPr>
              <a:t>oșură</a:t>
            </a:r>
            <a:r>
              <a:rPr lang="ro-RO" sz="2200" dirty="0">
                <a:latin typeface="Cambria" panose="02040503050406030204" pitchFamily="18" charset="0"/>
                <a:ea typeface="Cambria" panose="02040503050406030204" pitchFamily="18" charset="0"/>
                <a:cs typeface="Arial" panose="020B0604020202020204" pitchFamily="34" charset="0"/>
              </a:rPr>
              <a:t>, pliant</a:t>
            </a:r>
            <a:r>
              <a:rPr lang="en-GB" sz="2200" dirty="0">
                <a:latin typeface="Cambria" panose="02040503050406030204" pitchFamily="18" charset="0"/>
                <a:ea typeface="Cambria" panose="02040503050406030204" pitchFamily="18" charset="0"/>
                <a:cs typeface="Arial" panose="020B0604020202020204" pitchFamily="34" charset="0"/>
              </a:rPr>
              <a:t>)</a:t>
            </a:r>
          </a:p>
          <a:p>
            <a:pPr marL="0" indent="0">
              <a:spcBef>
                <a:spcPts val="0"/>
              </a:spcBef>
              <a:buNone/>
            </a:pPr>
            <a:endParaRPr lang="ro-RO" sz="2200" dirty="0">
              <a:latin typeface="Cambria" panose="02040503050406030204" pitchFamily="18" charset="0"/>
              <a:ea typeface="Cambria" panose="02040503050406030204" pitchFamily="18" charset="0"/>
              <a:cs typeface="Arial" panose="020B0604020202020204" pitchFamily="34" charset="0"/>
            </a:endParaRPr>
          </a:p>
          <a:p>
            <a:pPr marL="0" indent="0">
              <a:buNone/>
            </a:pPr>
            <a:endParaRPr lang="ro-RO" sz="2200" dirty="0">
              <a:latin typeface="Cambria" panose="02040503050406030204" pitchFamily="18" charset="0"/>
              <a:ea typeface="Cambria" panose="02040503050406030204" pitchFamily="18" charset="0"/>
            </a:endParaRPr>
          </a:p>
        </p:txBody>
      </p:sp>
      <p:sp>
        <p:nvSpPr>
          <p:cNvPr id="5" name="CasetăText 4">
            <a:extLst>
              <a:ext uri="{FF2B5EF4-FFF2-40B4-BE49-F238E27FC236}">
                <a16:creationId xmlns:a16="http://schemas.microsoft.com/office/drawing/2014/main" id="{59FA300C-50F3-4556-9B38-56253567A8A1}"/>
              </a:ext>
            </a:extLst>
          </p:cNvPr>
          <p:cNvSpPr txBox="1"/>
          <p:nvPr/>
        </p:nvSpPr>
        <p:spPr>
          <a:xfrm>
            <a:off x="6096000" y="314186"/>
            <a:ext cx="5678184" cy="1446550"/>
          </a:xfrm>
          <a:prstGeom prst="rect">
            <a:avLst/>
          </a:prstGeom>
          <a:noFill/>
        </p:spPr>
        <p:txBody>
          <a:bodyPr wrap="square" rtlCol="0">
            <a:spAutoFit/>
          </a:bodyPr>
          <a:lstStyle/>
          <a:p>
            <a:r>
              <a:rPr lang="en-GB" sz="2200" dirty="0">
                <a:latin typeface="Cambria" panose="02040503050406030204" pitchFamily="18" charset="0"/>
                <a:ea typeface="Cambria" panose="02040503050406030204" pitchFamily="18" charset="0"/>
                <a:cs typeface="Arial" panose="020B0604020202020204" pitchFamily="34" charset="0"/>
              </a:rPr>
              <a:t>„</a:t>
            </a:r>
            <a:r>
              <a:rPr lang="ro-RO" sz="2200" dirty="0">
                <a:latin typeface="Cambria" panose="02040503050406030204" pitchFamily="18" charset="0"/>
                <a:ea typeface="Cambria" panose="02040503050406030204" pitchFamily="18" charset="0"/>
                <a:cs typeface="Arial" panose="020B0604020202020204" pitchFamily="34" charset="0"/>
              </a:rPr>
              <a:t>Participare comunitară pentru reducerea poverii cancerului: implicarea stakeholderilor în facilitarea reîntoarcerii la muncă a pacienților cu cancer”</a:t>
            </a:r>
            <a:r>
              <a:rPr lang="en-GB" sz="2200" dirty="0">
                <a:latin typeface="Cambria" panose="02040503050406030204" pitchFamily="18" charset="0"/>
                <a:ea typeface="Cambria" panose="02040503050406030204" pitchFamily="18" charset="0"/>
                <a:cs typeface="Arial" panose="020B0604020202020204" pitchFamily="34" charset="0"/>
              </a:rPr>
              <a:t> </a:t>
            </a:r>
            <a:endParaRPr lang="ro-RO" sz="2200" dirty="0"/>
          </a:p>
        </p:txBody>
      </p:sp>
      <p:pic>
        <p:nvPicPr>
          <p:cNvPr id="2052" name="Picture 4" descr="Leigh Central Primary School - Results">
            <a:extLst>
              <a:ext uri="{FF2B5EF4-FFF2-40B4-BE49-F238E27FC236}">
                <a16:creationId xmlns:a16="http://schemas.microsoft.com/office/drawing/2014/main" id="{F4A057FA-4A5D-498B-A088-9D3580D19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08" y="2878466"/>
            <a:ext cx="3882225" cy="342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92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0EA295B9-1207-48A9-B3DF-C8701B21D457}"/>
              </a:ext>
            </a:extLst>
          </p:cNvPr>
          <p:cNvSpPr>
            <a:spLocks noGrp="1"/>
          </p:cNvSpPr>
          <p:nvPr>
            <p:ph idx="1"/>
          </p:nvPr>
        </p:nvSpPr>
        <p:spPr>
          <a:xfrm>
            <a:off x="838200" y="1766631"/>
            <a:ext cx="10515600" cy="4351338"/>
          </a:xfrm>
        </p:spPr>
        <p:txBody>
          <a:bodyPr>
            <a:normAutofit/>
          </a:bodyPr>
          <a:lstStyle/>
          <a:p>
            <a:pPr marL="0" indent="0" algn="just">
              <a:buNone/>
            </a:pPr>
            <a:r>
              <a:rPr lang="ro-RO" dirty="0">
                <a:latin typeface="Cambria" panose="02040503050406030204" pitchFamily="18" charset="0"/>
              </a:rPr>
              <a:t>Descrierea contextului și a </a:t>
            </a:r>
            <a:r>
              <a:rPr lang="ro-RO" dirty="0">
                <a:solidFill>
                  <a:srgbClr val="FF0000"/>
                </a:solidFill>
                <a:latin typeface="Cambria" panose="02040503050406030204" pitchFamily="18" charset="0"/>
              </a:rPr>
              <a:t>situației actuale </a:t>
            </a:r>
            <a:r>
              <a:rPr lang="ro-RO" dirty="0">
                <a:latin typeface="Cambria" panose="02040503050406030204" pitchFamily="18" charset="0"/>
              </a:rPr>
              <a:t>legate de cancer și muncă în România.</a:t>
            </a:r>
          </a:p>
          <a:p>
            <a:pPr marL="0" indent="0" algn="just">
              <a:buNone/>
            </a:pPr>
            <a:endParaRPr lang="ro-RO" dirty="0">
              <a:latin typeface="Cambria" panose="02040503050406030204" pitchFamily="18" charset="0"/>
            </a:endParaRPr>
          </a:p>
          <a:p>
            <a:pPr marL="0" indent="0" algn="just">
              <a:buNone/>
            </a:pPr>
            <a:r>
              <a:rPr lang="ro-RO" dirty="0">
                <a:latin typeface="Cambria" panose="02040503050406030204" pitchFamily="18" charset="0"/>
              </a:rPr>
              <a:t>Explorarea </a:t>
            </a:r>
            <a:r>
              <a:rPr lang="ro-RO" dirty="0">
                <a:solidFill>
                  <a:srgbClr val="FF0000"/>
                </a:solidFill>
                <a:latin typeface="Cambria" panose="02040503050406030204" pitchFamily="18" charset="0"/>
              </a:rPr>
              <a:t>perspectivelor angajatorilor, a angajaților, medicilor și a recrutorilor de resurse umane </a:t>
            </a:r>
            <a:r>
              <a:rPr lang="ro-RO" dirty="0">
                <a:latin typeface="Cambria" panose="02040503050406030204" pitchFamily="18" charset="0"/>
              </a:rPr>
              <a:t>despre RLM după cancer. </a:t>
            </a:r>
          </a:p>
          <a:p>
            <a:pPr marL="0" indent="0" algn="just">
              <a:buNone/>
            </a:pPr>
            <a:endParaRPr lang="ro-RO" dirty="0">
              <a:latin typeface="Cambria" panose="02040503050406030204" pitchFamily="18" charset="0"/>
            </a:endParaRPr>
          </a:p>
          <a:p>
            <a:pPr marL="0" indent="0" algn="just">
              <a:buNone/>
            </a:pPr>
            <a:r>
              <a:rPr lang="ro-RO" dirty="0">
                <a:latin typeface="Cambria" panose="02040503050406030204" pitchFamily="18" charset="0"/>
              </a:rPr>
              <a:t>Elaborarea unor </a:t>
            </a:r>
            <a:r>
              <a:rPr lang="ro-RO" dirty="0">
                <a:solidFill>
                  <a:srgbClr val="FF0000"/>
                </a:solidFill>
                <a:latin typeface="Cambria" panose="02040503050406030204" pitchFamily="18" charset="0"/>
              </a:rPr>
              <a:t>materiale informative care să crească gradul de conștientizare</a:t>
            </a:r>
            <a:r>
              <a:rPr lang="ro-RO" dirty="0">
                <a:solidFill>
                  <a:srgbClr val="0070C0"/>
                </a:solidFill>
                <a:latin typeface="Cambria" panose="02040503050406030204" pitchFamily="18" charset="0"/>
              </a:rPr>
              <a:t> </a:t>
            </a:r>
            <a:r>
              <a:rPr lang="ro-RO" dirty="0">
                <a:latin typeface="Cambria" panose="02040503050406030204" pitchFamily="18" charset="0"/>
              </a:rPr>
              <a:t>a celor implicați și a decidenților politici asupra aspectelor legate de RLM după cancer. </a:t>
            </a:r>
          </a:p>
          <a:p>
            <a:pPr algn="just"/>
            <a:endParaRPr lang="ro-RO" dirty="0">
              <a:latin typeface="Cambria" panose="02040503050406030204" pitchFamily="18" charset="0"/>
            </a:endParaRPr>
          </a:p>
        </p:txBody>
      </p:sp>
      <p:sp>
        <p:nvSpPr>
          <p:cNvPr id="4" name="Titlu 1">
            <a:extLst>
              <a:ext uri="{FF2B5EF4-FFF2-40B4-BE49-F238E27FC236}">
                <a16:creationId xmlns:a16="http://schemas.microsoft.com/office/drawing/2014/main" id="{86D423B1-964D-4960-865C-B393F92B38D9}"/>
              </a:ext>
            </a:extLst>
          </p:cNvPr>
          <p:cNvSpPr>
            <a:spLocks noGrp="1"/>
          </p:cNvSpPr>
          <p:nvPr>
            <p:ph type="title"/>
          </p:nvPr>
        </p:nvSpPr>
        <p:spPr>
          <a:xfrm>
            <a:off x="748748" y="464518"/>
            <a:ext cx="10515600" cy="814746"/>
          </a:xfrm>
        </p:spPr>
        <p:txBody>
          <a:bodyPr>
            <a:noAutofit/>
          </a:bodyPr>
          <a:lstStyle/>
          <a:p>
            <a:r>
              <a:rPr lang="ro-RO" sz="3600" dirty="0">
                <a:solidFill>
                  <a:srgbClr val="0070C0"/>
                </a:solidFill>
                <a:latin typeface="Cambria" panose="02040503050406030204" pitchFamily="18" charset="0"/>
                <a:cs typeface="Arial" panose="020B0604020202020204" pitchFamily="34" charset="0"/>
              </a:rPr>
              <a:t>Obiective proiect</a:t>
            </a:r>
          </a:p>
        </p:txBody>
      </p:sp>
    </p:spTree>
    <p:extLst>
      <p:ext uri="{BB962C8B-B14F-4D97-AF65-F5344CB8AC3E}">
        <p14:creationId xmlns:p14="http://schemas.microsoft.com/office/powerpoint/2010/main" val="3899659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drept 32">
            <a:extLst>
              <a:ext uri="{FF2B5EF4-FFF2-40B4-BE49-F238E27FC236}">
                <a16:creationId xmlns:a16="http://schemas.microsoft.com/office/drawing/2014/main" id="{92744C17-47CA-4E0A-8973-FABB5895A81B}"/>
              </a:ext>
            </a:extLst>
          </p:cNvPr>
          <p:cNvCxnSpPr>
            <a:cxnSpLocks/>
          </p:cNvCxnSpPr>
          <p:nvPr/>
        </p:nvCxnSpPr>
        <p:spPr>
          <a:xfrm>
            <a:off x="2380695" y="2568601"/>
            <a:ext cx="9734814"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u 1"/>
          <p:cNvSpPr>
            <a:spLocks noGrp="1"/>
          </p:cNvSpPr>
          <p:nvPr>
            <p:ph type="title"/>
          </p:nvPr>
        </p:nvSpPr>
        <p:spPr>
          <a:xfrm>
            <a:off x="692848" y="395070"/>
            <a:ext cx="4346290" cy="512609"/>
          </a:xfrm>
        </p:spPr>
        <p:txBody>
          <a:bodyPr>
            <a:noAutofit/>
          </a:bodyPr>
          <a:lstStyle/>
          <a:p>
            <a:r>
              <a:rPr lang="ro-RO" sz="3400" dirty="0">
                <a:solidFill>
                  <a:schemeClr val="accent5">
                    <a:lumMod val="75000"/>
                  </a:schemeClr>
                </a:solidFill>
                <a:latin typeface="Cambria" panose="02040503050406030204" pitchFamily="18" charset="0"/>
                <a:ea typeface="Cambria" panose="02040503050406030204" pitchFamily="18" charset="0"/>
                <a:cs typeface="Arial" panose="020B0604020202020204" pitchFamily="34" charset="0"/>
              </a:rPr>
              <a:t>Stakeholderi în studiu</a:t>
            </a:r>
            <a:endParaRPr lang="en-GB" sz="3400" dirty="0">
              <a:solidFill>
                <a:schemeClr val="accent5">
                  <a:lumMod val="75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10" name="Oval 9"/>
          <p:cNvSpPr/>
          <p:nvPr/>
        </p:nvSpPr>
        <p:spPr>
          <a:xfrm>
            <a:off x="7397614" y="2736612"/>
            <a:ext cx="1958435" cy="1834962"/>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1950" b="1" dirty="0">
                <a:latin typeface="Arial" panose="020B0604020202020204" pitchFamily="34" charset="0"/>
                <a:cs typeface="Arial" panose="020B0604020202020204" pitchFamily="34" charset="0"/>
              </a:rPr>
              <a:t>RLM după cancer</a:t>
            </a:r>
          </a:p>
        </p:txBody>
      </p:sp>
      <p:sp>
        <p:nvSpPr>
          <p:cNvPr id="11" name="Oval 10"/>
          <p:cNvSpPr/>
          <p:nvPr/>
        </p:nvSpPr>
        <p:spPr>
          <a:xfrm>
            <a:off x="4594089" y="2703448"/>
            <a:ext cx="2205684" cy="19113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2400" b="1" dirty="0">
                <a:solidFill>
                  <a:schemeClr val="bg1"/>
                </a:solidFill>
                <a:cs typeface="Arial" panose="020B0604020202020204" pitchFamily="34" charset="0"/>
              </a:rPr>
              <a:t>Angajatori</a:t>
            </a:r>
          </a:p>
          <a:p>
            <a:pPr lvl="0" algn="ctr"/>
            <a:r>
              <a:rPr lang="ro-RO" sz="2200" dirty="0">
                <a:solidFill>
                  <a:schemeClr val="bg1"/>
                </a:solidFill>
                <a:cs typeface="Arial" panose="020B0604020202020204" pitchFamily="34" charset="0"/>
              </a:rPr>
              <a:t>(interviu)</a:t>
            </a:r>
          </a:p>
        </p:txBody>
      </p:sp>
      <p:sp>
        <p:nvSpPr>
          <p:cNvPr id="12" name="Oval 11"/>
          <p:cNvSpPr/>
          <p:nvPr/>
        </p:nvSpPr>
        <p:spPr>
          <a:xfrm>
            <a:off x="5760403" y="4645305"/>
            <a:ext cx="2249018" cy="2105229"/>
          </a:xfrm>
          <a:prstGeom prst="ellipse">
            <a:avLst/>
          </a:prstGeom>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o-RO" dirty="0">
              <a:solidFill>
                <a:schemeClr val="bg1"/>
              </a:solidFill>
              <a:latin typeface="Arial" panose="020B0604020202020204" pitchFamily="34" charset="0"/>
              <a:cs typeface="Arial" panose="020B0604020202020204" pitchFamily="34" charset="0"/>
            </a:endParaRPr>
          </a:p>
          <a:p>
            <a:pPr lvl="0" algn="ctr"/>
            <a:r>
              <a:rPr lang="ro-RO" sz="2400" b="1" dirty="0">
                <a:solidFill>
                  <a:schemeClr val="bg1"/>
                </a:solidFill>
                <a:cs typeface="Arial" panose="020B0604020202020204" pitchFamily="34" charset="0"/>
              </a:rPr>
              <a:t>Angajați</a:t>
            </a:r>
          </a:p>
          <a:p>
            <a:pPr lvl="0" algn="ctr"/>
            <a:r>
              <a:rPr lang="ro-RO" sz="2200" dirty="0">
                <a:solidFill>
                  <a:schemeClr val="bg1"/>
                </a:solidFill>
                <a:cs typeface="Arial" panose="020B0604020202020204" pitchFamily="34" charset="0"/>
              </a:rPr>
              <a:t>(interviu)</a:t>
            </a:r>
          </a:p>
          <a:p>
            <a:pPr lvl="0" algn="ctr"/>
            <a:endParaRPr lang="ro-RO" dirty="0">
              <a:solidFill>
                <a:schemeClr val="bg1"/>
              </a:solidFill>
              <a:latin typeface="Arial" panose="020B0604020202020204" pitchFamily="34" charset="0"/>
              <a:cs typeface="Arial" panose="020B0604020202020204" pitchFamily="34" charset="0"/>
            </a:endParaRPr>
          </a:p>
        </p:txBody>
      </p:sp>
      <p:sp>
        <p:nvSpPr>
          <p:cNvPr id="13" name="Oval 12"/>
          <p:cNvSpPr/>
          <p:nvPr/>
        </p:nvSpPr>
        <p:spPr>
          <a:xfrm>
            <a:off x="8685100" y="4645305"/>
            <a:ext cx="2477416" cy="21052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2300" b="1" dirty="0">
                <a:solidFill>
                  <a:schemeClr val="bg1"/>
                </a:solidFill>
                <a:cs typeface="Arial" panose="020B0604020202020204" pitchFamily="34" charset="0"/>
              </a:rPr>
              <a:t>Medici</a:t>
            </a:r>
          </a:p>
          <a:p>
            <a:pPr lvl="0" algn="ctr"/>
            <a:r>
              <a:rPr lang="ro-RO" sz="2200" dirty="0">
                <a:solidFill>
                  <a:schemeClr val="bg1"/>
                </a:solidFill>
                <a:cs typeface="Arial" panose="020B0604020202020204" pitchFamily="34" charset="0"/>
              </a:rPr>
              <a:t>(interviu)</a:t>
            </a:r>
          </a:p>
        </p:txBody>
      </p:sp>
      <p:sp>
        <p:nvSpPr>
          <p:cNvPr id="14" name="Oval 13"/>
          <p:cNvSpPr/>
          <p:nvPr/>
        </p:nvSpPr>
        <p:spPr>
          <a:xfrm>
            <a:off x="8685100" y="318065"/>
            <a:ext cx="2665386" cy="2204798"/>
          </a:xfrm>
          <a:prstGeom prst="ellipse">
            <a:avLst/>
          </a:prstGeom>
          <a:solidFill>
            <a:srgbClr val="799AD5"/>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200" b="1" dirty="0">
                <a:solidFill>
                  <a:schemeClr val="tx1"/>
                </a:solidFill>
                <a:cs typeface="Arial" panose="020B0604020202020204" pitchFamily="34" charset="0"/>
              </a:rPr>
              <a:t>Societate civilă</a:t>
            </a:r>
          </a:p>
          <a:p>
            <a:pPr algn="ctr"/>
            <a:r>
              <a:rPr lang="en-GB" sz="2100" dirty="0">
                <a:solidFill>
                  <a:schemeClr val="tx1"/>
                </a:solidFill>
                <a:cs typeface="Arial" panose="020B0604020202020204" pitchFamily="34" charset="0"/>
              </a:rPr>
              <a:t>(anal</a:t>
            </a:r>
            <a:r>
              <a:rPr lang="ro-RO" sz="2100" dirty="0" err="1">
                <a:solidFill>
                  <a:schemeClr val="tx1"/>
                </a:solidFill>
                <a:cs typeface="Arial" panose="020B0604020202020204" pitchFamily="34" charset="0"/>
              </a:rPr>
              <a:t>iză</a:t>
            </a:r>
            <a:r>
              <a:rPr lang="ro-RO" sz="2100" dirty="0">
                <a:solidFill>
                  <a:schemeClr val="tx1"/>
                </a:solidFill>
                <a:cs typeface="Arial" panose="020B0604020202020204" pitchFamily="34" charset="0"/>
              </a:rPr>
              <a:t> scopuri ONG-uri)</a:t>
            </a:r>
            <a:endParaRPr lang="en-GB" sz="2100" dirty="0">
              <a:solidFill>
                <a:schemeClr val="tx1"/>
              </a:solidFill>
              <a:cs typeface="Arial" panose="020B0604020202020204" pitchFamily="34" charset="0"/>
            </a:endParaRPr>
          </a:p>
        </p:txBody>
      </p:sp>
      <p:sp>
        <p:nvSpPr>
          <p:cNvPr id="15" name="Oval 14"/>
          <p:cNvSpPr/>
          <p:nvPr/>
        </p:nvSpPr>
        <p:spPr>
          <a:xfrm>
            <a:off x="5760403" y="200126"/>
            <a:ext cx="2528832" cy="2279483"/>
          </a:xfrm>
          <a:prstGeom prst="ellipse">
            <a:avLst/>
          </a:prstGeom>
          <a:solidFill>
            <a:srgbClr val="84A2D8"/>
          </a:solidFill>
          <a:ln>
            <a:solidFill>
              <a:srgbClr val="67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200" b="1" dirty="0">
                <a:solidFill>
                  <a:schemeClr val="tx1"/>
                </a:solidFill>
                <a:cs typeface="Arial" panose="020B0604020202020204" pitchFamily="34" charset="0"/>
              </a:rPr>
              <a:t>G</a:t>
            </a:r>
            <a:r>
              <a:rPr lang="ro-RO" sz="2200" b="1" dirty="0" err="1">
                <a:solidFill>
                  <a:schemeClr val="tx1"/>
                </a:solidFill>
                <a:cs typeface="Arial" panose="020B0604020202020204" pitchFamily="34" charset="0"/>
              </a:rPr>
              <a:t>uvern</a:t>
            </a:r>
            <a:endParaRPr lang="en-GB" sz="2200" b="1" dirty="0">
              <a:solidFill>
                <a:schemeClr val="tx1"/>
              </a:solidFill>
              <a:cs typeface="Arial" panose="020B0604020202020204" pitchFamily="34" charset="0"/>
            </a:endParaRPr>
          </a:p>
          <a:p>
            <a:pPr marL="357188" indent="-357188"/>
            <a:r>
              <a:rPr lang="en-GB" sz="2200" dirty="0">
                <a:solidFill>
                  <a:schemeClr val="tx1"/>
                </a:solidFill>
                <a:cs typeface="Arial" panose="020B0604020202020204" pitchFamily="34" charset="0"/>
              </a:rPr>
              <a:t>   </a:t>
            </a:r>
            <a:r>
              <a:rPr lang="en-GB" sz="2100" dirty="0">
                <a:solidFill>
                  <a:schemeClr val="tx1"/>
                </a:solidFill>
                <a:cs typeface="Arial" panose="020B0604020202020204" pitchFamily="34" charset="0"/>
              </a:rPr>
              <a:t>(</a:t>
            </a:r>
            <a:r>
              <a:rPr lang="ro-RO" sz="2100" dirty="0">
                <a:solidFill>
                  <a:schemeClr val="tx1"/>
                </a:solidFill>
                <a:cs typeface="Arial" panose="020B0604020202020204" pitchFamily="34" charset="0"/>
              </a:rPr>
              <a:t>analiză de     politici</a:t>
            </a:r>
            <a:r>
              <a:rPr lang="en-GB" sz="2100" dirty="0">
                <a:solidFill>
                  <a:schemeClr val="tx1"/>
                </a:solidFill>
                <a:cs typeface="Arial" panose="020B0604020202020204" pitchFamily="34" charset="0"/>
              </a:rPr>
              <a:t>)</a:t>
            </a:r>
          </a:p>
        </p:txBody>
      </p:sp>
      <p:sp>
        <p:nvSpPr>
          <p:cNvPr id="16" name="Oval 15"/>
          <p:cNvSpPr/>
          <p:nvPr/>
        </p:nvSpPr>
        <p:spPr>
          <a:xfrm>
            <a:off x="9902940" y="2638278"/>
            <a:ext cx="2054068" cy="1878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2300" b="1" dirty="0">
                <a:solidFill>
                  <a:schemeClr val="bg1"/>
                </a:solidFill>
                <a:cs typeface="Arial" panose="020B0604020202020204" pitchFamily="34" charset="0"/>
              </a:rPr>
              <a:t>Recrutori de RU</a:t>
            </a:r>
          </a:p>
          <a:p>
            <a:pPr lvl="0" algn="ctr"/>
            <a:r>
              <a:rPr lang="ro-RO" sz="2200" dirty="0">
                <a:solidFill>
                  <a:schemeClr val="bg1"/>
                </a:solidFill>
                <a:cs typeface="Arial" panose="020B0604020202020204" pitchFamily="34" charset="0"/>
              </a:rPr>
              <a:t>(interviu)</a:t>
            </a:r>
          </a:p>
        </p:txBody>
      </p:sp>
      <p:sp>
        <p:nvSpPr>
          <p:cNvPr id="17" name="Săgeată la dreapta 16"/>
          <p:cNvSpPr/>
          <p:nvPr/>
        </p:nvSpPr>
        <p:spPr>
          <a:xfrm>
            <a:off x="6896139" y="3521909"/>
            <a:ext cx="463430" cy="2749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350"/>
          </a:p>
        </p:txBody>
      </p:sp>
      <p:sp>
        <p:nvSpPr>
          <p:cNvPr id="24" name="CasetăText 23">
            <a:extLst>
              <a:ext uri="{FF2B5EF4-FFF2-40B4-BE49-F238E27FC236}">
                <a16:creationId xmlns:a16="http://schemas.microsoft.com/office/drawing/2014/main" id="{9E26876F-D667-433C-9FC9-16DB66545FC9}"/>
              </a:ext>
            </a:extLst>
          </p:cNvPr>
          <p:cNvSpPr txBox="1"/>
          <p:nvPr/>
        </p:nvSpPr>
        <p:spPr>
          <a:xfrm>
            <a:off x="1977390" y="1355190"/>
            <a:ext cx="2528832" cy="830997"/>
          </a:xfrm>
          <a:prstGeom prst="rect">
            <a:avLst/>
          </a:prstGeom>
          <a:noFill/>
        </p:spPr>
        <p:txBody>
          <a:bodyPr wrap="square" rtlCol="0">
            <a:spAutoFit/>
          </a:bodyPr>
          <a:lstStyle/>
          <a:p>
            <a:r>
              <a:rPr lang="ro-RO" sz="2400" dirty="0">
                <a:latin typeface="Cambria" panose="02040503050406030204" pitchFamily="18" charset="0"/>
                <a:ea typeface="Cambria" panose="02040503050406030204" pitchFamily="18" charset="0"/>
                <a:cs typeface="Arial" panose="020B0604020202020204" pitchFamily="34" charset="0"/>
              </a:rPr>
              <a:t>Înțelegerea contextului</a:t>
            </a:r>
            <a:endParaRPr lang="en-GB" sz="2400" dirty="0">
              <a:latin typeface="Cambria" panose="02040503050406030204" pitchFamily="18" charset="0"/>
              <a:ea typeface="Cambria" panose="02040503050406030204" pitchFamily="18" charset="0"/>
              <a:cs typeface="Arial" panose="020B0604020202020204" pitchFamily="34" charset="0"/>
            </a:endParaRPr>
          </a:p>
        </p:txBody>
      </p:sp>
      <p:sp>
        <p:nvSpPr>
          <p:cNvPr id="27" name="CasetăText 26">
            <a:extLst>
              <a:ext uri="{FF2B5EF4-FFF2-40B4-BE49-F238E27FC236}">
                <a16:creationId xmlns:a16="http://schemas.microsoft.com/office/drawing/2014/main" id="{798F840C-2F7F-48D6-B544-09367EC56B9B}"/>
              </a:ext>
            </a:extLst>
          </p:cNvPr>
          <p:cNvSpPr txBox="1"/>
          <p:nvPr/>
        </p:nvSpPr>
        <p:spPr>
          <a:xfrm>
            <a:off x="1977390" y="5139866"/>
            <a:ext cx="2819634" cy="1200329"/>
          </a:xfrm>
          <a:prstGeom prst="rect">
            <a:avLst/>
          </a:prstGeom>
          <a:noFill/>
        </p:spPr>
        <p:txBody>
          <a:bodyPr wrap="square" rtlCol="0">
            <a:spAutoFit/>
          </a:bodyPr>
          <a:lstStyle/>
          <a:p>
            <a:r>
              <a:rPr lang="ro-RO" sz="2400" dirty="0">
                <a:latin typeface="Cambria" panose="02040503050406030204" pitchFamily="18" charset="0"/>
                <a:ea typeface="Cambria" panose="02040503050406030204" pitchFamily="18" charset="0"/>
                <a:cs typeface="Arial" panose="020B0604020202020204" pitchFamily="34" charset="0"/>
              </a:rPr>
              <a:t>Înțelegerea perspectivelor celor implicați în studiu</a:t>
            </a:r>
            <a:endParaRPr lang="en-GB" sz="2400" dirty="0">
              <a:latin typeface="Cambria" panose="02040503050406030204" pitchFamily="18" charset="0"/>
              <a:ea typeface="Cambria" panose="02040503050406030204" pitchFamily="18" charset="0"/>
              <a:cs typeface="Arial" panose="020B0604020202020204" pitchFamily="34" charset="0"/>
            </a:endParaRPr>
          </a:p>
        </p:txBody>
      </p:sp>
      <p:sp>
        <p:nvSpPr>
          <p:cNvPr id="28" name="Săgeată la dreapta 16">
            <a:extLst>
              <a:ext uri="{FF2B5EF4-FFF2-40B4-BE49-F238E27FC236}">
                <a16:creationId xmlns:a16="http://schemas.microsoft.com/office/drawing/2014/main" id="{C9DD5156-2731-4C6B-A2AD-AD54323F1D2C}"/>
              </a:ext>
            </a:extLst>
          </p:cNvPr>
          <p:cNvSpPr/>
          <p:nvPr/>
        </p:nvSpPr>
        <p:spPr>
          <a:xfrm rot="18311309">
            <a:off x="7262256" y="4355899"/>
            <a:ext cx="463430" cy="2749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350"/>
          </a:p>
        </p:txBody>
      </p:sp>
      <p:sp>
        <p:nvSpPr>
          <p:cNvPr id="29" name="Săgeată la dreapta 16">
            <a:extLst>
              <a:ext uri="{FF2B5EF4-FFF2-40B4-BE49-F238E27FC236}">
                <a16:creationId xmlns:a16="http://schemas.microsoft.com/office/drawing/2014/main" id="{416895CC-A55D-4651-A5A2-0C97009A9352}"/>
              </a:ext>
            </a:extLst>
          </p:cNvPr>
          <p:cNvSpPr/>
          <p:nvPr/>
        </p:nvSpPr>
        <p:spPr>
          <a:xfrm rot="3455652">
            <a:off x="7432777" y="2543324"/>
            <a:ext cx="463430" cy="2749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350"/>
          </a:p>
        </p:txBody>
      </p:sp>
      <p:sp>
        <p:nvSpPr>
          <p:cNvPr id="30" name="Săgeată la dreapta 16">
            <a:extLst>
              <a:ext uri="{FF2B5EF4-FFF2-40B4-BE49-F238E27FC236}">
                <a16:creationId xmlns:a16="http://schemas.microsoft.com/office/drawing/2014/main" id="{9587FD0D-8D8D-40C1-A808-4E1D1841D025}"/>
              </a:ext>
            </a:extLst>
          </p:cNvPr>
          <p:cNvSpPr/>
          <p:nvPr/>
        </p:nvSpPr>
        <p:spPr>
          <a:xfrm rot="7505694">
            <a:off x="8807934" y="2520111"/>
            <a:ext cx="463430" cy="2749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350"/>
          </a:p>
        </p:txBody>
      </p:sp>
      <p:sp>
        <p:nvSpPr>
          <p:cNvPr id="31" name="Săgeată la dreapta 16">
            <a:extLst>
              <a:ext uri="{FF2B5EF4-FFF2-40B4-BE49-F238E27FC236}">
                <a16:creationId xmlns:a16="http://schemas.microsoft.com/office/drawing/2014/main" id="{5B126F88-32AE-4A4B-8401-50AB1E66D398}"/>
              </a:ext>
            </a:extLst>
          </p:cNvPr>
          <p:cNvSpPr/>
          <p:nvPr/>
        </p:nvSpPr>
        <p:spPr>
          <a:xfrm rot="10800000">
            <a:off x="9371526" y="3483901"/>
            <a:ext cx="463430" cy="2749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350"/>
          </a:p>
        </p:txBody>
      </p:sp>
      <p:sp>
        <p:nvSpPr>
          <p:cNvPr id="32" name="Săgeată la dreapta 16">
            <a:extLst>
              <a:ext uri="{FF2B5EF4-FFF2-40B4-BE49-F238E27FC236}">
                <a16:creationId xmlns:a16="http://schemas.microsoft.com/office/drawing/2014/main" id="{ADFD5889-2743-4711-BA07-BB7C054B942C}"/>
              </a:ext>
            </a:extLst>
          </p:cNvPr>
          <p:cNvSpPr/>
          <p:nvPr/>
        </p:nvSpPr>
        <p:spPr>
          <a:xfrm rot="14330972">
            <a:off x="9064752" y="4356724"/>
            <a:ext cx="463430" cy="2749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350"/>
          </a:p>
        </p:txBody>
      </p:sp>
    </p:spTree>
    <p:extLst>
      <p:ext uri="{BB962C8B-B14F-4D97-AF65-F5344CB8AC3E}">
        <p14:creationId xmlns:p14="http://schemas.microsoft.com/office/powerpoint/2010/main" val="263350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u 1">
            <a:extLst>
              <a:ext uri="{FF2B5EF4-FFF2-40B4-BE49-F238E27FC236}">
                <a16:creationId xmlns:a16="http://schemas.microsoft.com/office/drawing/2014/main" id="{6D08B338-039B-40E0-9F35-23F9B84BAD5B}"/>
              </a:ext>
            </a:extLst>
          </p:cNvPr>
          <p:cNvSpPr txBox="1">
            <a:spLocks/>
          </p:cNvSpPr>
          <p:nvPr/>
        </p:nvSpPr>
        <p:spPr>
          <a:xfrm>
            <a:off x="526073" y="5795314"/>
            <a:ext cx="11139854" cy="5807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70000"/>
              </a:lnSpc>
            </a:pPr>
            <a:r>
              <a:rPr lang="ro-RO" sz="2800" dirty="0">
                <a:solidFill>
                  <a:schemeClr val="bg1"/>
                </a:solidFill>
                <a:latin typeface="Cambria" panose="02040503050406030204" pitchFamily="18" charset="0"/>
              </a:rPr>
              <a:t>Adela Elena Popa</a:t>
            </a:r>
          </a:p>
        </p:txBody>
      </p:sp>
      <p:sp>
        <p:nvSpPr>
          <p:cNvPr id="23" name="Dreptunghi 22">
            <a:extLst>
              <a:ext uri="{FF2B5EF4-FFF2-40B4-BE49-F238E27FC236}">
                <a16:creationId xmlns:a16="http://schemas.microsoft.com/office/drawing/2014/main" id="{E56F66F9-4458-463B-8309-FEF7CF3E6DDF}"/>
              </a:ext>
            </a:extLst>
          </p:cNvPr>
          <p:cNvSpPr/>
          <p:nvPr/>
        </p:nvSpPr>
        <p:spPr>
          <a:xfrm>
            <a:off x="331159" y="4992392"/>
            <a:ext cx="11529681" cy="1383712"/>
          </a:xfrm>
          <a:prstGeom prst="rect">
            <a:avLst/>
          </a:prstGeom>
          <a:solidFill>
            <a:schemeClr val="accent2">
              <a:lumMod val="20000"/>
              <a:lumOff val="80000"/>
            </a:schemeClr>
          </a:solidFill>
        </p:spPr>
        <p:txBody>
          <a:bodyPr wrap="square">
            <a:spAutoFit/>
          </a:bodyPr>
          <a:lstStyle/>
          <a:p>
            <a:pPr marL="450215" algn="ctr">
              <a:lnSpc>
                <a:spcPct val="107000"/>
              </a:lnSpc>
              <a:spcAft>
                <a:spcPts val="0"/>
              </a:spcAft>
            </a:pPr>
            <a:r>
              <a:rPr lang="ro-RO" sz="2800" b="1" dirty="0">
                <a:latin typeface="Cambria" panose="02040503050406030204" pitchFamily="18" charset="0"/>
                <a:ea typeface="Cambria" panose="02040503050406030204" pitchFamily="18" charset="0"/>
                <a:cs typeface="Calibri" panose="020F0502020204030204" pitchFamily="34" charset="0"/>
              </a:rPr>
              <a:t>Rolul relațiilor industriale în gestionarea reîntoarcerii la muncă a angajaților cu afecțiuni cronice: perspective și experiențe</a:t>
            </a:r>
          </a:p>
          <a:p>
            <a:pPr algn="ctr"/>
            <a:r>
              <a:rPr lang="ro-RO" sz="2400" dirty="0">
                <a:latin typeface="Cambria" panose="02040503050406030204" pitchFamily="18" charset="0"/>
                <a:ea typeface="Cambria" panose="02040503050406030204" pitchFamily="18" charset="0"/>
              </a:rPr>
              <a:t>Sibiu, </a:t>
            </a:r>
            <a:r>
              <a:rPr lang="ro-RO" sz="2400" dirty="0">
                <a:latin typeface="Cambria" panose="02040503050406030204" pitchFamily="18" charset="0"/>
              </a:rPr>
              <a:t>7 iunie 2019</a:t>
            </a:r>
            <a:endParaRPr lang="ro-RO"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 descr="RREUSE agrees new partnership with EU Commissionâs DG ...">
            <a:extLst>
              <a:ext uri="{FF2B5EF4-FFF2-40B4-BE49-F238E27FC236}">
                <a16:creationId xmlns:a16="http://schemas.microsoft.com/office/drawing/2014/main" id="{D6328D19-5304-462A-A115-ADDF177AE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2383" y="1738265"/>
            <a:ext cx="2566981" cy="17754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ulbsibiu.ro/obj/sigle_oficiale/logo%20ULBS%20blue.jpg">
            <a:extLst>
              <a:ext uri="{FF2B5EF4-FFF2-40B4-BE49-F238E27FC236}">
                <a16:creationId xmlns:a16="http://schemas.microsoft.com/office/drawing/2014/main" id="{5751E285-B765-4AF2-8340-65A5081EA8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4532" y="1769584"/>
            <a:ext cx="2303541" cy="143395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ini pentru universitatea lucian blaga">
            <a:extLst>
              <a:ext uri="{FF2B5EF4-FFF2-40B4-BE49-F238E27FC236}">
                <a16:creationId xmlns:a16="http://schemas.microsoft.com/office/drawing/2014/main" id="{5CEAA960-F655-41C8-A8DE-6D9CDC5607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861159" y="481896"/>
            <a:ext cx="6289150" cy="400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89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1490728525"/>
              </p:ext>
            </p:extLst>
          </p:nvPr>
        </p:nvGraphicFramePr>
        <p:xfrm>
          <a:off x="411728" y="1287191"/>
          <a:ext cx="11368544" cy="5021580"/>
        </p:xfrm>
        <a:graphic>
          <a:graphicData uri="http://schemas.openxmlformats.org/drawingml/2006/table">
            <a:tbl>
              <a:tblPr firstRow="1" bandRow="1">
                <a:tableStyleId>{5C22544A-7EE6-4342-B048-85BDC9FD1C3A}</a:tableStyleId>
              </a:tblPr>
              <a:tblGrid>
                <a:gridCol w="2850462">
                  <a:extLst>
                    <a:ext uri="{9D8B030D-6E8A-4147-A177-3AD203B41FA5}">
                      <a16:colId xmlns:a16="http://schemas.microsoft.com/office/drawing/2014/main" val="4066098204"/>
                    </a:ext>
                  </a:extLst>
                </a:gridCol>
                <a:gridCol w="2019273">
                  <a:extLst>
                    <a:ext uri="{9D8B030D-6E8A-4147-A177-3AD203B41FA5}">
                      <a16:colId xmlns:a16="http://schemas.microsoft.com/office/drawing/2014/main" val="20001"/>
                    </a:ext>
                  </a:extLst>
                </a:gridCol>
                <a:gridCol w="6498809">
                  <a:extLst>
                    <a:ext uri="{9D8B030D-6E8A-4147-A177-3AD203B41FA5}">
                      <a16:colId xmlns:a16="http://schemas.microsoft.com/office/drawing/2014/main" val="20002"/>
                    </a:ext>
                  </a:extLst>
                </a:gridCol>
              </a:tblGrid>
              <a:tr h="480899">
                <a:tc>
                  <a:txBody>
                    <a:bodyPr/>
                    <a:lstStyle/>
                    <a:p>
                      <a:pPr algn="ctr"/>
                      <a:r>
                        <a:rPr lang="ro-RO" sz="2800" dirty="0">
                          <a:latin typeface="+mn-lt"/>
                          <a:cs typeface="Arial" panose="020B0604020202020204" pitchFamily="34" charset="0"/>
                        </a:rPr>
                        <a:t>Nivel</a:t>
                      </a:r>
                    </a:p>
                  </a:txBody>
                  <a:tcPr marL="68580" marR="68580" marT="34290" marB="34290"/>
                </a:tc>
                <a:tc>
                  <a:txBody>
                    <a:bodyPr/>
                    <a:lstStyle/>
                    <a:p>
                      <a:pPr algn="ctr"/>
                      <a:r>
                        <a:rPr lang="en-GB" sz="2800" dirty="0">
                          <a:latin typeface="+mn-lt"/>
                          <a:cs typeface="Arial" panose="020B0604020202020204" pitchFamily="34" charset="0"/>
                        </a:rPr>
                        <a:t>Stakeholder</a:t>
                      </a:r>
                      <a:endParaRPr lang="ro-RO" sz="2800" dirty="0">
                        <a:latin typeface="+mn-lt"/>
                        <a:cs typeface="Arial" panose="020B0604020202020204" pitchFamily="34" charset="0"/>
                      </a:endParaRPr>
                    </a:p>
                  </a:txBody>
                  <a:tcPr marL="68580" marR="68580" marT="34290" marB="34290"/>
                </a:tc>
                <a:tc>
                  <a:txBody>
                    <a:bodyPr/>
                    <a:lstStyle/>
                    <a:p>
                      <a:pPr algn="ctr"/>
                      <a:r>
                        <a:rPr lang="en-GB" sz="2800" dirty="0" err="1">
                          <a:latin typeface="+mn-lt"/>
                          <a:cs typeface="Arial" panose="020B0604020202020204" pitchFamily="34" charset="0"/>
                        </a:rPr>
                        <a:t>Deta</a:t>
                      </a:r>
                      <a:r>
                        <a:rPr lang="ro-RO" sz="2800" dirty="0">
                          <a:latin typeface="+mn-lt"/>
                          <a:cs typeface="Arial" panose="020B0604020202020204" pitchFamily="34" charset="0"/>
                        </a:rPr>
                        <a:t>lii</a:t>
                      </a:r>
                    </a:p>
                  </a:txBody>
                  <a:tcPr marL="68580" marR="68580" marT="34290" marB="34290"/>
                </a:tc>
                <a:extLst>
                  <a:ext uri="{0D108BD9-81ED-4DB2-BD59-A6C34878D82A}">
                    <a16:rowId xmlns:a16="http://schemas.microsoft.com/office/drawing/2014/main" val="10000"/>
                  </a:ext>
                </a:extLst>
              </a:tr>
              <a:tr h="794426">
                <a:tc rowSpan="2">
                  <a:txBody>
                    <a:bodyPr/>
                    <a:lstStyle/>
                    <a:p>
                      <a:pPr marL="0" marR="0" lvl="0" indent="0" algn="ctr" defTabSz="895350" rtl="0" eaLnBrk="1" fontAlgn="auto" latinLnBrk="0" hangingPunct="1">
                        <a:lnSpc>
                          <a:spcPct val="100000"/>
                        </a:lnSpc>
                        <a:spcBef>
                          <a:spcPts val="0"/>
                        </a:spcBef>
                        <a:spcAft>
                          <a:spcPts val="0"/>
                        </a:spcAft>
                        <a:buClrTx/>
                        <a:buSzTx/>
                        <a:buFontTx/>
                        <a:buNone/>
                        <a:tabLst/>
                        <a:defRPr/>
                      </a:pPr>
                      <a:r>
                        <a:rPr lang="ro-RO" sz="2400" b="1" dirty="0">
                          <a:solidFill>
                            <a:schemeClr val="bg1"/>
                          </a:solidFill>
                          <a:latin typeface="+mn-lt"/>
                          <a:cs typeface="Arial" panose="020B0604020202020204" pitchFamily="34" charset="0"/>
                        </a:rPr>
                        <a:t>Guvern și societate civilă</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mn-lt"/>
                        <a:cs typeface="Arial" panose="020B0604020202020204" pitchFamily="34" charset="0"/>
                      </a:endParaRPr>
                    </a:p>
                  </a:txBody>
                  <a:tcPr marL="68580" marR="68580" marT="34290" marB="3429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dirty="0">
                          <a:latin typeface="+mn-lt"/>
                          <a:cs typeface="Arial" panose="020B0604020202020204" pitchFamily="34" charset="0"/>
                        </a:rPr>
                        <a:t>Guvern</a:t>
                      </a:r>
                      <a:endParaRPr lang="en-GB" sz="2400" dirty="0">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latin typeface="+mn-lt"/>
                          <a:cs typeface="Arial" panose="020B0604020202020204" pitchFamily="34" charset="0"/>
                        </a:rPr>
                        <a:t>(po</a:t>
                      </a:r>
                      <a:r>
                        <a:rPr lang="ro-RO" sz="2400" dirty="0" err="1">
                          <a:latin typeface="+mn-lt"/>
                          <a:cs typeface="Arial" panose="020B0604020202020204" pitchFamily="34" charset="0"/>
                        </a:rPr>
                        <a:t>litici</a:t>
                      </a:r>
                      <a:r>
                        <a:rPr lang="en-GB" sz="2400" dirty="0">
                          <a:latin typeface="+mn-lt"/>
                          <a:cs typeface="Arial" panose="020B0604020202020204" pitchFamily="34" charset="0"/>
                        </a:rPr>
                        <a:t>)</a:t>
                      </a:r>
                    </a:p>
                  </a:txBody>
                  <a:tcPr marL="68580" marR="68580" marT="34290" marB="34290" anchor="ctr">
                    <a:solidFill>
                      <a:schemeClr val="accent1">
                        <a:lumMod val="20000"/>
                        <a:lumOff val="80000"/>
                      </a:schemeClr>
                    </a:solidFill>
                  </a:tcPr>
                </a:tc>
                <a:tc>
                  <a:txBody>
                    <a:bodyPr/>
                    <a:lstStyle/>
                    <a:p>
                      <a:pPr marL="0" indent="0">
                        <a:buNone/>
                      </a:pPr>
                      <a:endParaRPr lang="en-GB" sz="2400" dirty="0">
                        <a:latin typeface="+mn-lt"/>
                        <a:cs typeface="Arial" panose="020B0604020202020204" pitchFamily="34" charset="0"/>
                      </a:endParaRPr>
                    </a:p>
                    <a:p>
                      <a:pPr marL="0" indent="0">
                        <a:lnSpc>
                          <a:spcPct val="150000"/>
                        </a:lnSpc>
                        <a:buNone/>
                      </a:pPr>
                      <a:r>
                        <a:rPr lang="ro-RO" sz="2400" b="1" dirty="0">
                          <a:latin typeface="+mn-lt"/>
                          <a:cs typeface="Arial" panose="020B0604020202020204" pitchFamily="34" charset="0"/>
                        </a:rPr>
                        <a:t>Analiză de politici </a:t>
                      </a:r>
                      <a:r>
                        <a:rPr lang="ro-RO" sz="2400" dirty="0">
                          <a:latin typeface="+mn-lt"/>
                          <a:cs typeface="Arial" panose="020B0604020202020204" pitchFamily="34" charset="0"/>
                        </a:rPr>
                        <a:t>pe</a:t>
                      </a:r>
                      <a:r>
                        <a:rPr lang="en-GB" sz="2400" dirty="0">
                          <a:latin typeface="+mn-lt"/>
                          <a:cs typeface="Arial" panose="020B0604020202020204" pitchFamily="34" charset="0"/>
                        </a:rPr>
                        <a:t>:</a:t>
                      </a:r>
                    </a:p>
                    <a:p>
                      <a:pPr marL="0" indent="0">
                        <a:lnSpc>
                          <a:spcPct val="150000"/>
                        </a:lnSpc>
                        <a:buNone/>
                      </a:pPr>
                      <a:r>
                        <a:rPr lang="en-GB" sz="2400" dirty="0">
                          <a:latin typeface="+mn-lt"/>
                          <a:cs typeface="Arial" panose="020B0604020202020204" pitchFamily="34" charset="0"/>
                        </a:rPr>
                        <a:t>1. </a:t>
                      </a:r>
                      <a:r>
                        <a:rPr lang="ro-RO" sz="2400" dirty="0">
                          <a:latin typeface="+mn-lt"/>
                          <a:cs typeface="Arial" panose="020B0604020202020204" pitchFamily="34" charset="0"/>
                        </a:rPr>
                        <a:t>Programul Național pentru Cancer </a:t>
                      </a:r>
                      <a:r>
                        <a:rPr lang="en-GB" sz="2400" dirty="0">
                          <a:latin typeface="+mn-lt"/>
                          <a:cs typeface="Arial" panose="020B0604020202020204" pitchFamily="34" charset="0"/>
                        </a:rPr>
                        <a:t>(</a:t>
                      </a:r>
                      <a:r>
                        <a:rPr lang="ro-RO" sz="2400" dirty="0">
                          <a:latin typeface="+mn-lt"/>
                          <a:cs typeface="Arial" panose="020B0604020202020204" pitchFamily="34" charset="0"/>
                        </a:rPr>
                        <a:t>PN</a:t>
                      </a:r>
                      <a:r>
                        <a:rPr lang="en-GB" sz="2400" dirty="0">
                          <a:latin typeface="+mn-lt"/>
                          <a:cs typeface="Arial" panose="020B0604020202020204" pitchFamily="34" charset="0"/>
                        </a:rPr>
                        <a:t>C)</a:t>
                      </a:r>
                    </a:p>
                    <a:p>
                      <a:pPr marL="0" indent="0">
                        <a:lnSpc>
                          <a:spcPct val="150000"/>
                        </a:lnSpc>
                      </a:pPr>
                      <a:r>
                        <a:rPr lang="en-GB" sz="2400" dirty="0">
                          <a:latin typeface="+mn-lt"/>
                          <a:cs typeface="Arial" panose="020B0604020202020204" pitchFamily="34" charset="0"/>
                        </a:rPr>
                        <a:t>2. </a:t>
                      </a:r>
                      <a:r>
                        <a:rPr lang="en-GB" sz="2400" dirty="0" err="1">
                          <a:latin typeface="+mn-lt"/>
                          <a:cs typeface="Arial" panose="020B0604020202020204" pitchFamily="34" charset="0"/>
                        </a:rPr>
                        <a:t>Legisla</a:t>
                      </a:r>
                      <a:r>
                        <a:rPr lang="ro-RO" sz="2400" dirty="0" err="1">
                          <a:latin typeface="+mn-lt"/>
                          <a:cs typeface="Arial" panose="020B0604020202020204" pitchFamily="34" charset="0"/>
                        </a:rPr>
                        <a:t>ția</a:t>
                      </a:r>
                      <a:r>
                        <a:rPr lang="ro-RO" sz="2400" dirty="0">
                          <a:latin typeface="+mn-lt"/>
                          <a:cs typeface="Arial" panose="020B0604020202020204" pitchFamily="34" charset="0"/>
                        </a:rPr>
                        <a:t> relevantă pentru cancer și muncă în Romania</a:t>
                      </a:r>
                    </a:p>
                    <a:p>
                      <a:endParaRPr lang="ro-RO" sz="2400" dirty="0">
                        <a:latin typeface="+mn-lt"/>
                        <a:cs typeface="Arial" panose="020B0604020202020204" pitchFamily="34" charset="0"/>
                      </a:endParaRP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10001"/>
                  </a:ext>
                </a:extLst>
              </a:tr>
              <a:tr h="141483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1900" dirty="0">
                        <a:latin typeface="Calibri" panose="020F0502020204030204" pitchFamily="34" charset="0"/>
                      </a:endParaRPr>
                    </a:p>
                  </a:txBody>
                  <a:tcPr marL="68580" marR="68580" marT="34290" marB="3429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2400" dirty="0">
                          <a:latin typeface="+mn-lt"/>
                          <a:cs typeface="Arial" panose="020B0604020202020204" pitchFamily="34" charset="0"/>
                        </a:rPr>
                        <a:t>Societate civilă </a:t>
                      </a:r>
                      <a:r>
                        <a:rPr lang="en-GB" sz="2400" dirty="0">
                          <a:latin typeface="+mn-lt"/>
                          <a:cs typeface="Arial" panose="020B0604020202020204" pitchFamily="34" charset="0"/>
                        </a:rPr>
                        <a:t>(</a:t>
                      </a:r>
                      <a:r>
                        <a:rPr lang="ro-RO" sz="2400" dirty="0">
                          <a:latin typeface="+mn-lt"/>
                          <a:cs typeface="Arial" panose="020B0604020202020204" pitchFamily="34" charset="0"/>
                        </a:rPr>
                        <a:t>ONG-uri</a:t>
                      </a:r>
                      <a:r>
                        <a:rPr lang="en-GB" sz="2400" dirty="0">
                          <a:latin typeface="+mn-lt"/>
                          <a:cs typeface="Arial" panose="020B0604020202020204" pitchFamily="34" charset="0"/>
                        </a:rPr>
                        <a:t>)</a:t>
                      </a:r>
                      <a:endParaRPr lang="ro-RO" sz="2400" dirty="0">
                        <a:latin typeface="+mn-lt"/>
                        <a:cs typeface="Arial" panose="020B0604020202020204" pitchFamily="34" charset="0"/>
                      </a:endParaRPr>
                    </a:p>
                  </a:txBody>
                  <a:tcPr marL="68580" marR="68580" marT="34290" marB="34290" anchor="ctr">
                    <a:solidFill>
                      <a:schemeClr val="accent1">
                        <a:lumMod val="20000"/>
                        <a:lumOff val="80000"/>
                      </a:schemeClr>
                    </a:solidFill>
                  </a:tcPr>
                </a:tc>
                <a:tc>
                  <a:txBody>
                    <a:bodyPr/>
                    <a:lstStyle/>
                    <a:p>
                      <a:pPr marL="182563" indent="0" algn="l">
                        <a:buNone/>
                        <a:tabLst>
                          <a:tab pos="5921375" algn="l"/>
                        </a:tabLst>
                      </a:pPr>
                      <a:endParaRPr lang="en-GB" sz="2400" dirty="0">
                        <a:solidFill>
                          <a:schemeClr val="tx1"/>
                        </a:solidFill>
                        <a:latin typeface="+mn-lt"/>
                        <a:cs typeface="Arial" panose="020B0604020202020204" pitchFamily="34" charset="0"/>
                      </a:endParaRPr>
                    </a:p>
                    <a:p>
                      <a:pPr marL="182563" indent="0" algn="l">
                        <a:buNone/>
                        <a:tabLst>
                          <a:tab pos="5921375" algn="l"/>
                        </a:tabLst>
                      </a:pPr>
                      <a:r>
                        <a:rPr lang="ro-RO" sz="2400" b="1" dirty="0">
                          <a:solidFill>
                            <a:schemeClr val="tx1"/>
                          </a:solidFill>
                          <a:latin typeface="+mn-lt"/>
                          <a:cs typeface="Arial" panose="020B0604020202020204" pitchFamily="34" charset="0"/>
                        </a:rPr>
                        <a:t>Analiza scopurilor </a:t>
                      </a:r>
                      <a:r>
                        <a:rPr lang="ro-RO" sz="2400" dirty="0">
                          <a:solidFill>
                            <a:schemeClr val="tx1"/>
                          </a:solidFill>
                          <a:latin typeface="+mn-lt"/>
                          <a:cs typeface="Arial" panose="020B0604020202020204" pitchFamily="34" charset="0"/>
                        </a:rPr>
                        <a:t>asociațiilor (135) și fundațiilor (33) care luptă împotriva</a:t>
                      </a:r>
                      <a:r>
                        <a:rPr lang="en-US" sz="2400" dirty="0">
                          <a:solidFill>
                            <a:schemeClr val="tx1"/>
                          </a:solidFill>
                        </a:rPr>
                        <a:t> cancer</a:t>
                      </a:r>
                      <a:r>
                        <a:rPr lang="ro-RO" sz="2400" dirty="0">
                          <a:solidFill>
                            <a:schemeClr val="tx1"/>
                          </a:solidFill>
                        </a:rPr>
                        <a:t>ului î</a:t>
                      </a:r>
                      <a:r>
                        <a:rPr lang="en-US" sz="2400" dirty="0">
                          <a:solidFill>
                            <a:schemeClr val="tx1"/>
                          </a:solidFill>
                        </a:rPr>
                        <a:t>n Rom</a:t>
                      </a:r>
                      <a:r>
                        <a:rPr lang="ro-RO" sz="2400" dirty="0">
                          <a:solidFill>
                            <a:schemeClr val="tx1"/>
                          </a:solidFill>
                        </a:rPr>
                        <a:t>â</a:t>
                      </a:r>
                      <a:r>
                        <a:rPr lang="en-US" sz="2400" dirty="0" err="1">
                          <a:solidFill>
                            <a:schemeClr val="tx1"/>
                          </a:solidFill>
                        </a:rPr>
                        <a:t>nia</a:t>
                      </a:r>
                      <a:endParaRPr lang="ro-RO" sz="2400" dirty="0">
                        <a:solidFill>
                          <a:schemeClr val="tx1"/>
                        </a:solidFill>
                      </a:endParaRPr>
                    </a:p>
                    <a:p>
                      <a:pPr marL="0" indent="0">
                        <a:buNone/>
                      </a:pPr>
                      <a:endParaRPr lang="ro-RO" sz="2400" dirty="0">
                        <a:latin typeface="+mn-lt"/>
                        <a:cs typeface="Arial" panose="020B0604020202020204" pitchFamily="34" charset="0"/>
                      </a:endParaRP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2" name="CasetăText 1">
            <a:extLst>
              <a:ext uri="{FF2B5EF4-FFF2-40B4-BE49-F238E27FC236}">
                <a16:creationId xmlns:a16="http://schemas.microsoft.com/office/drawing/2014/main" id="{AA7DF1B5-EBE4-4B9D-8C83-75BE472F43C7}"/>
              </a:ext>
            </a:extLst>
          </p:cNvPr>
          <p:cNvSpPr txBox="1"/>
          <p:nvPr/>
        </p:nvSpPr>
        <p:spPr>
          <a:xfrm>
            <a:off x="411727" y="210675"/>
            <a:ext cx="7788055" cy="584775"/>
          </a:xfrm>
          <a:prstGeom prst="rect">
            <a:avLst/>
          </a:prstGeom>
          <a:noFill/>
        </p:spPr>
        <p:txBody>
          <a:bodyPr wrap="square" rtlCol="0">
            <a:spAutoFit/>
          </a:bodyPr>
          <a:lstStyle/>
          <a:p>
            <a:r>
              <a:rPr lang="ro-RO" sz="3200" dirty="0">
                <a:solidFill>
                  <a:schemeClr val="accent5">
                    <a:lumMod val="75000"/>
                  </a:schemeClr>
                </a:solidFill>
                <a:latin typeface="Cambria" panose="02040503050406030204" pitchFamily="18" charset="0"/>
                <a:ea typeface="Cambria" panose="02040503050406030204" pitchFamily="18" charset="0"/>
                <a:cs typeface="Arial" panose="020B0604020202020204" pitchFamily="34" charset="0"/>
              </a:rPr>
              <a:t>Înțelegerea contextului – analize realizate</a:t>
            </a:r>
            <a:endParaRPr lang="en-GB" sz="3200" dirty="0">
              <a:solidFill>
                <a:schemeClr val="accent5">
                  <a:lumMod val="75000"/>
                </a:schemeClr>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66276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26D19DE-3F27-4449-8A0C-3688C0432674}"/>
              </a:ext>
            </a:extLst>
          </p:cNvPr>
          <p:cNvSpPr>
            <a:spLocks noGrp="1"/>
          </p:cNvSpPr>
          <p:nvPr>
            <p:ph type="title"/>
          </p:nvPr>
        </p:nvSpPr>
        <p:spPr>
          <a:xfrm>
            <a:off x="384479" y="320462"/>
            <a:ext cx="10515600" cy="804456"/>
          </a:xfrm>
        </p:spPr>
        <p:txBody>
          <a:bodyPr>
            <a:normAutofit/>
          </a:bodyPr>
          <a:lstStyle/>
          <a:p>
            <a:r>
              <a:rPr lang="ro-RO" sz="3200" dirty="0">
                <a:solidFill>
                  <a:schemeClr val="accent5">
                    <a:lumMod val="75000"/>
                  </a:schemeClr>
                </a:solidFill>
                <a:latin typeface="Cambria" panose="02040503050406030204" pitchFamily="18" charset="0"/>
                <a:ea typeface="Cambria" panose="02040503050406030204" pitchFamily="18" charset="0"/>
                <a:cs typeface="Arial" panose="020B0604020202020204" pitchFamily="34" charset="0"/>
              </a:rPr>
              <a:t>Categorii de participanți la studiu și metodă</a:t>
            </a:r>
            <a:endParaRPr lang="en-GB" sz="3200" dirty="0">
              <a:solidFill>
                <a:schemeClr val="accent5">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6" name="Tabel 5">
            <a:extLst>
              <a:ext uri="{FF2B5EF4-FFF2-40B4-BE49-F238E27FC236}">
                <a16:creationId xmlns:a16="http://schemas.microsoft.com/office/drawing/2014/main" id="{E5E080EF-D356-4373-B0D1-176C8F149FD9}"/>
              </a:ext>
            </a:extLst>
          </p:cNvPr>
          <p:cNvGraphicFramePr>
            <a:graphicFrameLocks noGrp="1"/>
          </p:cNvGraphicFramePr>
          <p:nvPr>
            <p:extLst>
              <p:ext uri="{D42A27DB-BD31-4B8C-83A1-F6EECF244321}">
                <p14:modId xmlns:p14="http://schemas.microsoft.com/office/powerpoint/2010/main" val="96649418"/>
              </p:ext>
            </p:extLst>
          </p:nvPr>
        </p:nvGraphicFramePr>
        <p:xfrm>
          <a:off x="384479" y="1747280"/>
          <a:ext cx="11423042" cy="4651789"/>
        </p:xfrm>
        <a:graphic>
          <a:graphicData uri="http://schemas.openxmlformats.org/drawingml/2006/table">
            <a:tbl>
              <a:tblPr firstRow="1" bandRow="1">
                <a:tableStyleId>{5C22544A-7EE6-4342-B048-85BDC9FD1C3A}</a:tableStyleId>
              </a:tblPr>
              <a:tblGrid>
                <a:gridCol w="1958671">
                  <a:extLst>
                    <a:ext uri="{9D8B030D-6E8A-4147-A177-3AD203B41FA5}">
                      <a16:colId xmlns:a16="http://schemas.microsoft.com/office/drawing/2014/main" val="4066098204"/>
                    </a:ext>
                  </a:extLst>
                </a:gridCol>
                <a:gridCol w="1977390">
                  <a:extLst>
                    <a:ext uri="{9D8B030D-6E8A-4147-A177-3AD203B41FA5}">
                      <a16:colId xmlns:a16="http://schemas.microsoft.com/office/drawing/2014/main" val="20001"/>
                    </a:ext>
                  </a:extLst>
                </a:gridCol>
                <a:gridCol w="7486981">
                  <a:extLst>
                    <a:ext uri="{9D8B030D-6E8A-4147-A177-3AD203B41FA5}">
                      <a16:colId xmlns:a16="http://schemas.microsoft.com/office/drawing/2014/main" val="20002"/>
                    </a:ext>
                  </a:extLst>
                </a:gridCol>
              </a:tblGrid>
              <a:tr h="480899">
                <a:tc>
                  <a:txBody>
                    <a:bodyPr/>
                    <a:lstStyle/>
                    <a:p>
                      <a:pPr algn="ctr"/>
                      <a:r>
                        <a:rPr lang="ro-RO" sz="2800" dirty="0">
                          <a:latin typeface="+mn-lt"/>
                          <a:cs typeface="Arial" panose="020B0604020202020204" pitchFamily="34" charset="0"/>
                        </a:rPr>
                        <a:t>Nivel</a:t>
                      </a:r>
                    </a:p>
                  </a:txBody>
                  <a:tcPr marL="68580" marR="68580" marT="34290" marB="34290"/>
                </a:tc>
                <a:tc>
                  <a:txBody>
                    <a:bodyPr/>
                    <a:lstStyle/>
                    <a:p>
                      <a:pPr algn="ctr"/>
                      <a:r>
                        <a:rPr lang="en-GB" sz="2800" dirty="0">
                          <a:latin typeface="+mn-lt"/>
                          <a:cs typeface="Arial" panose="020B0604020202020204" pitchFamily="34" charset="0"/>
                        </a:rPr>
                        <a:t>Stakeholder</a:t>
                      </a:r>
                      <a:endParaRPr lang="ro-RO" sz="2800" dirty="0">
                        <a:latin typeface="+mn-lt"/>
                        <a:cs typeface="Arial" panose="020B0604020202020204" pitchFamily="34" charset="0"/>
                      </a:endParaRPr>
                    </a:p>
                  </a:txBody>
                  <a:tcPr marL="68580" marR="68580" marT="34290" marB="34290"/>
                </a:tc>
                <a:tc>
                  <a:txBody>
                    <a:bodyPr/>
                    <a:lstStyle/>
                    <a:p>
                      <a:pPr algn="ctr"/>
                      <a:r>
                        <a:rPr lang="en-GB" sz="2800" dirty="0" err="1">
                          <a:latin typeface="+mn-lt"/>
                          <a:cs typeface="Arial" panose="020B0604020202020204" pitchFamily="34" charset="0"/>
                        </a:rPr>
                        <a:t>Deta</a:t>
                      </a:r>
                      <a:r>
                        <a:rPr lang="ro-RO" sz="2800" dirty="0">
                          <a:latin typeface="+mn-lt"/>
                          <a:cs typeface="Arial" panose="020B0604020202020204" pitchFamily="34" charset="0"/>
                        </a:rPr>
                        <a:t>lii</a:t>
                      </a:r>
                    </a:p>
                  </a:txBody>
                  <a:tcPr marL="68580" marR="68580" marT="34290" marB="34290"/>
                </a:tc>
                <a:extLst>
                  <a:ext uri="{0D108BD9-81ED-4DB2-BD59-A6C34878D82A}">
                    <a16:rowId xmlns:a16="http://schemas.microsoft.com/office/drawing/2014/main" val="10000"/>
                  </a:ext>
                </a:extLst>
              </a:tr>
              <a:tr h="843520">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b="0" kern="1200" dirty="0">
                          <a:solidFill>
                            <a:schemeClr val="lt1"/>
                          </a:solidFill>
                          <a:latin typeface="+mn-lt"/>
                          <a:ea typeface="+mn-ea"/>
                          <a:cs typeface="Arial" panose="020B0604020202020204" pitchFamily="34" charset="0"/>
                        </a:rPr>
                        <a:t>Categorii sociale implicate </a:t>
                      </a:r>
                      <a:endParaRPr lang="en-GB" sz="2400" b="0" kern="1200" dirty="0">
                        <a:solidFill>
                          <a:schemeClr val="lt1"/>
                        </a:solidFill>
                        <a:latin typeface="+mn-lt"/>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400" b="1" kern="1200" dirty="0">
                        <a:solidFill>
                          <a:schemeClr val="lt1"/>
                        </a:solidFill>
                        <a:latin typeface="+mn-lt"/>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lt1"/>
                          </a:solidFill>
                          <a:latin typeface="+mn-lt"/>
                          <a:ea typeface="+mn-ea"/>
                          <a:cs typeface="Arial" panose="020B0604020202020204" pitchFamily="34" charset="0"/>
                        </a:rPr>
                        <a:t>(</a:t>
                      </a:r>
                      <a:r>
                        <a:rPr lang="ro-RO" sz="2400" b="1" kern="1200" dirty="0">
                          <a:solidFill>
                            <a:schemeClr val="lt1"/>
                          </a:solidFill>
                          <a:latin typeface="+mn-lt"/>
                          <a:ea typeface="+mn-ea"/>
                          <a:cs typeface="Arial" panose="020B0604020202020204" pitchFamily="34" charset="0"/>
                        </a:rPr>
                        <a:t>interviuri </a:t>
                      </a:r>
                      <a:r>
                        <a:rPr lang="en-GB" sz="2400" b="1" kern="1200" dirty="0">
                          <a:solidFill>
                            <a:schemeClr val="lt1"/>
                          </a:solidFill>
                          <a:latin typeface="+mn-lt"/>
                          <a:ea typeface="+mn-ea"/>
                          <a:cs typeface="Arial" panose="020B0604020202020204" pitchFamily="34" charset="0"/>
                        </a:rPr>
                        <a:t>semi-</a:t>
                      </a:r>
                      <a:r>
                        <a:rPr lang="en-GB" sz="2400" b="1" kern="1200" dirty="0" err="1">
                          <a:solidFill>
                            <a:schemeClr val="lt1"/>
                          </a:solidFill>
                          <a:latin typeface="+mn-lt"/>
                          <a:ea typeface="+mn-ea"/>
                          <a:cs typeface="Arial" panose="020B0604020202020204" pitchFamily="34" charset="0"/>
                        </a:rPr>
                        <a:t>stru</a:t>
                      </a:r>
                      <a:r>
                        <a:rPr lang="ro-RO" sz="2400" b="1" kern="1200" dirty="0" err="1">
                          <a:solidFill>
                            <a:schemeClr val="lt1"/>
                          </a:solidFill>
                          <a:latin typeface="+mn-lt"/>
                          <a:ea typeface="+mn-ea"/>
                          <a:cs typeface="Arial" panose="020B0604020202020204" pitchFamily="34" charset="0"/>
                        </a:rPr>
                        <a:t>cturate</a:t>
                      </a:r>
                      <a:r>
                        <a:rPr lang="en-GB" sz="2400" b="1" kern="1200" dirty="0">
                          <a:solidFill>
                            <a:schemeClr val="lt1"/>
                          </a:solidFill>
                          <a:latin typeface="+mn-lt"/>
                          <a:ea typeface="+mn-ea"/>
                          <a:cs typeface="Arial" panose="020B0604020202020204" pitchFamily="34" charset="0"/>
                        </a:rPr>
                        <a:t>)</a:t>
                      </a:r>
                      <a:endParaRPr lang="ro-RO" sz="2400" b="1" kern="1200" dirty="0">
                        <a:solidFill>
                          <a:schemeClr val="lt1"/>
                        </a:solidFill>
                        <a:latin typeface="+mn-lt"/>
                        <a:ea typeface="+mn-ea"/>
                        <a:cs typeface="Arial" panose="020B0604020202020204" pitchFamily="34" charset="0"/>
                      </a:endParaRPr>
                    </a:p>
                  </a:txBody>
                  <a:tcPr marL="68580" marR="68580" marT="34290" marB="34290" anchor="ctr">
                    <a:solidFill>
                      <a:schemeClr val="accent1"/>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b="0" kern="1200" dirty="0">
                          <a:solidFill>
                            <a:schemeClr val="tx1"/>
                          </a:solidFill>
                          <a:latin typeface="+mn-lt"/>
                          <a:ea typeface="+mn-ea"/>
                          <a:cs typeface="Arial" panose="020B0604020202020204" pitchFamily="34" charset="0"/>
                        </a:rPr>
                        <a:t>Angajați</a:t>
                      </a:r>
                      <a:r>
                        <a:rPr lang="en-GB" sz="2400" b="0" kern="1200" dirty="0">
                          <a:solidFill>
                            <a:schemeClr val="tx1"/>
                          </a:solidFill>
                          <a:latin typeface="+mn-lt"/>
                          <a:ea typeface="+mn-ea"/>
                          <a:cs typeface="Arial" panose="020B0604020202020204" pitchFamily="34" charset="0"/>
                        </a:rPr>
                        <a:t> (pa</a:t>
                      </a:r>
                      <a:r>
                        <a:rPr lang="ro-RO" sz="2400" b="0" kern="1200" dirty="0" err="1">
                          <a:solidFill>
                            <a:schemeClr val="tx1"/>
                          </a:solidFill>
                          <a:latin typeface="+mn-lt"/>
                          <a:ea typeface="+mn-ea"/>
                          <a:cs typeface="Arial" panose="020B0604020202020204" pitchFamily="34" charset="0"/>
                        </a:rPr>
                        <a:t>cienți</a:t>
                      </a:r>
                      <a:r>
                        <a:rPr lang="en-GB" sz="2400" b="0" kern="1200" dirty="0">
                          <a:solidFill>
                            <a:schemeClr val="tx1"/>
                          </a:solidFill>
                          <a:latin typeface="+mn-lt"/>
                          <a:ea typeface="+mn-ea"/>
                          <a:cs typeface="Arial" panose="020B0604020202020204" pitchFamily="34" charset="0"/>
                        </a:rPr>
                        <a:t>)</a:t>
                      </a:r>
                      <a:endParaRPr lang="ro-RO" sz="2400" b="0" kern="1200" dirty="0">
                        <a:solidFill>
                          <a:schemeClr val="tx1"/>
                        </a:solidFill>
                        <a:latin typeface="+mn-lt"/>
                        <a:ea typeface="+mn-ea"/>
                        <a:cs typeface="Arial" panose="020B0604020202020204" pitchFamily="34" charset="0"/>
                      </a:endParaRPr>
                    </a:p>
                  </a:txBody>
                  <a:tcPr marL="68580" marR="68580" marT="34290" marB="34290" anchor="ctr">
                    <a:solidFill>
                      <a:schemeClr val="accent1">
                        <a:lumMod val="40000"/>
                        <a:lumOff val="60000"/>
                      </a:schemeClr>
                    </a:solidFill>
                  </a:tcPr>
                </a:tc>
                <a:tc>
                  <a:txBody>
                    <a:bodyPr/>
                    <a:lstStyle/>
                    <a:p>
                      <a:pPr marL="446088" lvl="1" indent="-265113" algn="l" defTabSz="914400" rtl="0" eaLnBrk="1" latinLnBrk="0" hangingPunct="1">
                        <a:buFont typeface="Wingdings" panose="05000000000000000000" pitchFamily="2" charset="2"/>
                        <a:buAutoNum type="arabicPeriod"/>
                      </a:pPr>
                      <a:r>
                        <a:rPr lang="ro-RO" sz="2400" b="0" kern="1200" dirty="0">
                          <a:solidFill>
                            <a:schemeClr val="tx1"/>
                          </a:solidFill>
                          <a:latin typeface="+mn-lt"/>
                          <a:ea typeface="+mn-ea"/>
                          <a:cs typeface="Arial" panose="020B0604020202020204" pitchFamily="34" charset="0"/>
                        </a:rPr>
                        <a:t>Angajați cu cancer care au revenit la muncă </a:t>
                      </a:r>
                      <a:r>
                        <a:rPr lang="en-GB" sz="2400" b="0" kern="1200" dirty="0">
                          <a:solidFill>
                            <a:schemeClr val="tx1"/>
                          </a:solidFill>
                          <a:latin typeface="+mn-lt"/>
                          <a:ea typeface="+mn-ea"/>
                          <a:cs typeface="Arial" panose="020B0604020202020204" pitchFamily="34" charset="0"/>
                        </a:rPr>
                        <a:t> – </a:t>
                      </a:r>
                      <a:r>
                        <a:rPr lang="ro-RO" sz="2400" b="0" kern="1200" dirty="0">
                          <a:solidFill>
                            <a:schemeClr val="tx1"/>
                          </a:solidFill>
                          <a:latin typeface="+mn-lt"/>
                          <a:ea typeface="+mn-ea"/>
                          <a:cs typeface="Arial" panose="020B0604020202020204" pitchFamily="34" charset="0"/>
                        </a:rPr>
                        <a:t>16</a:t>
                      </a:r>
                      <a:endParaRPr lang="en-GB" sz="2400" b="0" kern="1200" dirty="0">
                        <a:solidFill>
                          <a:schemeClr val="tx1"/>
                        </a:solidFill>
                        <a:latin typeface="+mn-lt"/>
                        <a:ea typeface="+mn-ea"/>
                        <a:cs typeface="Arial" panose="020B0604020202020204" pitchFamily="34" charset="0"/>
                      </a:endParaRP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0004"/>
                  </a:ext>
                </a:extLst>
              </a:tr>
              <a:tr h="906780">
                <a:tc vMerge="1">
                  <a:txBody>
                    <a:bodyPr/>
                    <a:lstStyle/>
                    <a:p>
                      <a:endParaRPr lang="ro-RO"/>
                    </a:p>
                  </a:txBody>
                  <a:tcPr/>
                </a:tc>
                <a:tc vMerge="1">
                  <a:txBody>
                    <a:bodyPr/>
                    <a:lstStyle/>
                    <a:p>
                      <a:endParaRPr lang="ro-RO"/>
                    </a:p>
                  </a:txBody>
                  <a:tcPr/>
                </a:tc>
                <a:tc>
                  <a:txBody>
                    <a:bodyPr/>
                    <a:lstStyle/>
                    <a:p>
                      <a:pPr marL="534988" marR="0" lvl="1" indent="-354013"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b="0" kern="1200" dirty="0">
                          <a:solidFill>
                            <a:schemeClr val="tx1"/>
                          </a:solidFill>
                          <a:latin typeface="+mn-lt"/>
                          <a:ea typeface="+mn-ea"/>
                          <a:cs typeface="Arial" panose="020B0604020202020204" pitchFamily="34" charset="0"/>
                        </a:rPr>
                        <a:t>2. </a:t>
                      </a:r>
                      <a:r>
                        <a:rPr lang="ro-RO" sz="2400" b="0" kern="1200" dirty="0">
                          <a:solidFill>
                            <a:schemeClr val="tx1"/>
                          </a:solidFill>
                          <a:latin typeface="+mn-lt"/>
                          <a:ea typeface="+mn-ea"/>
                          <a:cs typeface="Arial" panose="020B0604020202020204" pitchFamily="34" charset="0"/>
                        </a:rPr>
                        <a:t>Angajați cu cancer care nu au revenit la muncă </a:t>
                      </a:r>
                      <a:r>
                        <a:rPr lang="en-GB" sz="2400" b="0" kern="1200" dirty="0">
                          <a:solidFill>
                            <a:schemeClr val="tx1"/>
                          </a:solidFill>
                          <a:latin typeface="+mn-lt"/>
                          <a:ea typeface="+mn-ea"/>
                          <a:cs typeface="Arial" panose="020B0604020202020204" pitchFamily="34" charset="0"/>
                        </a:rPr>
                        <a:t>– </a:t>
                      </a:r>
                      <a:r>
                        <a:rPr lang="ro-RO" sz="2400" b="0" kern="1200" dirty="0">
                          <a:solidFill>
                            <a:schemeClr val="tx1"/>
                          </a:solidFill>
                          <a:latin typeface="+mn-lt"/>
                          <a:ea typeface="+mn-ea"/>
                          <a:cs typeface="Arial" panose="020B0604020202020204" pitchFamily="34" charset="0"/>
                        </a:rPr>
                        <a:t>15</a:t>
                      </a:r>
                      <a:endParaRPr lang="en-GB" sz="2400" b="0" kern="1200" dirty="0">
                        <a:solidFill>
                          <a:schemeClr val="tx1"/>
                        </a:solidFill>
                        <a:latin typeface="+mn-lt"/>
                        <a:ea typeface="+mn-ea"/>
                        <a:cs typeface="Arial" panose="020B0604020202020204" pitchFamily="34" charset="0"/>
                      </a:endParaRP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2615096662"/>
                  </a:ext>
                </a:extLst>
              </a:tr>
              <a:tr h="795227">
                <a:tc vMerge="1">
                  <a:txBody>
                    <a:bodyPr/>
                    <a:lstStyle/>
                    <a:p>
                      <a:endParaRPr lang="ro-RO"/>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b="0" kern="1200" dirty="0">
                          <a:solidFill>
                            <a:schemeClr val="tx1"/>
                          </a:solidFill>
                          <a:latin typeface="+mn-lt"/>
                          <a:ea typeface="+mn-ea"/>
                          <a:cs typeface="Arial" panose="020B0604020202020204" pitchFamily="34" charset="0"/>
                        </a:rPr>
                        <a:t>Angajatori</a:t>
                      </a:r>
                    </a:p>
                  </a:txBody>
                  <a:tcPr marL="68580" marR="68580" marT="34290" marB="34290" anchor="ctr">
                    <a:solidFill>
                      <a:schemeClr val="accent1">
                        <a:lumMod val="40000"/>
                        <a:lumOff val="60000"/>
                      </a:schemeClr>
                    </a:solidFill>
                  </a:tcPr>
                </a:tc>
                <a:tc>
                  <a:txBody>
                    <a:bodyPr/>
                    <a:lstStyle/>
                    <a:p>
                      <a:pPr marL="534988" marR="0" lvl="1" indent="-354013"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b="0" kern="1200" dirty="0">
                          <a:solidFill>
                            <a:schemeClr val="tx1"/>
                          </a:solidFill>
                          <a:latin typeface="+mn-lt"/>
                          <a:ea typeface="+mn-ea"/>
                          <a:cs typeface="Arial" panose="020B0604020202020204" pitchFamily="34" charset="0"/>
                        </a:rPr>
                        <a:t>3. </a:t>
                      </a:r>
                      <a:r>
                        <a:rPr lang="ro-RO" sz="2400" b="0" kern="1200" dirty="0">
                          <a:solidFill>
                            <a:schemeClr val="tx1"/>
                          </a:solidFill>
                          <a:latin typeface="+mn-lt"/>
                          <a:ea typeface="+mn-ea"/>
                          <a:cs typeface="Arial" panose="020B0604020202020204" pitchFamily="34" charset="0"/>
                        </a:rPr>
                        <a:t>Angajatori publici și privați </a:t>
                      </a:r>
                      <a:r>
                        <a:rPr lang="en-GB" sz="2400" b="0" kern="1200" dirty="0">
                          <a:solidFill>
                            <a:schemeClr val="tx1"/>
                          </a:solidFill>
                          <a:latin typeface="+mn-lt"/>
                          <a:ea typeface="+mn-ea"/>
                          <a:cs typeface="Arial" panose="020B0604020202020204" pitchFamily="34" charset="0"/>
                        </a:rPr>
                        <a:t>– </a:t>
                      </a:r>
                      <a:r>
                        <a:rPr lang="ro-RO" sz="2400" b="0" kern="1200" dirty="0">
                          <a:solidFill>
                            <a:schemeClr val="tx1"/>
                          </a:solidFill>
                          <a:latin typeface="+mn-lt"/>
                          <a:ea typeface="+mn-ea"/>
                          <a:cs typeface="Arial" panose="020B0604020202020204" pitchFamily="34" charset="0"/>
                        </a:rPr>
                        <a:t>20</a:t>
                      </a:r>
                      <a:endParaRPr lang="en-GB" sz="2400" b="0" kern="1200" dirty="0">
                        <a:solidFill>
                          <a:schemeClr val="tx1"/>
                        </a:solidFill>
                        <a:latin typeface="+mn-lt"/>
                        <a:ea typeface="+mn-ea"/>
                        <a:cs typeface="Arial" panose="020B0604020202020204" pitchFamily="34" charset="0"/>
                      </a:endParaRP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3355812173"/>
                  </a:ext>
                </a:extLst>
              </a:tr>
              <a:tr h="735495">
                <a:tc vMerge="1">
                  <a:txBody>
                    <a:bodyPr/>
                    <a:lstStyle/>
                    <a:p>
                      <a:endParaRPr lang="ro-RO"/>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b="0" kern="1200" dirty="0">
                          <a:solidFill>
                            <a:schemeClr val="tx1"/>
                          </a:solidFill>
                          <a:latin typeface="+mn-lt"/>
                          <a:ea typeface="+mn-ea"/>
                          <a:cs typeface="Arial" panose="020B0604020202020204" pitchFamily="34" charset="0"/>
                        </a:rPr>
                        <a:t>Medici</a:t>
                      </a:r>
                    </a:p>
                  </a:txBody>
                  <a:tcPr marL="68580" marR="68580" marT="34290" marB="34290" anchor="ctr">
                    <a:solidFill>
                      <a:schemeClr val="accent1">
                        <a:lumMod val="40000"/>
                        <a:lumOff val="60000"/>
                      </a:schemeClr>
                    </a:solidFill>
                  </a:tcPr>
                </a:tc>
                <a:tc>
                  <a:txBody>
                    <a:bodyPr/>
                    <a:lstStyle/>
                    <a:p>
                      <a:pPr marL="534988" marR="0" lvl="1" indent="-354013"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b="0" kern="1200" dirty="0">
                          <a:solidFill>
                            <a:schemeClr val="tx1"/>
                          </a:solidFill>
                          <a:latin typeface="+mn-lt"/>
                          <a:ea typeface="+mn-ea"/>
                          <a:cs typeface="Arial" panose="020B0604020202020204" pitchFamily="34" charset="0"/>
                        </a:rPr>
                        <a:t>4. </a:t>
                      </a:r>
                      <a:r>
                        <a:rPr lang="ro-RO" sz="2400" b="0" kern="1200" dirty="0">
                          <a:solidFill>
                            <a:schemeClr val="tx1"/>
                          </a:solidFill>
                          <a:latin typeface="+mn-lt"/>
                          <a:ea typeface="+mn-ea"/>
                          <a:cs typeface="Arial" panose="020B0604020202020204" pitchFamily="34" charset="0"/>
                        </a:rPr>
                        <a:t>Oncologi</a:t>
                      </a:r>
                      <a:r>
                        <a:rPr lang="en-GB" sz="2400" b="0" kern="1200" dirty="0">
                          <a:solidFill>
                            <a:schemeClr val="tx1"/>
                          </a:solidFill>
                          <a:latin typeface="+mn-lt"/>
                          <a:ea typeface="+mn-ea"/>
                          <a:cs typeface="Arial" panose="020B0604020202020204" pitchFamily="34" charset="0"/>
                        </a:rPr>
                        <a:t>, </a:t>
                      </a:r>
                      <a:r>
                        <a:rPr lang="ro-RO" sz="2400" b="0" kern="1200" dirty="0">
                          <a:solidFill>
                            <a:schemeClr val="tx1"/>
                          </a:solidFill>
                          <a:latin typeface="+mn-lt"/>
                          <a:ea typeface="+mn-ea"/>
                          <a:cs typeface="Arial" panose="020B0604020202020204" pitchFamily="34" charset="0"/>
                        </a:rPr>
                        <a:t>medici de medicina muncii</a:t>
                      </a:r>
                      <a:r>
                        <a:rPr lang="en-GB" sz="2400" b="0" kern="1200" dirty="0">
                          <a:solidFill>
                            <a:schemeClr val="tx1"/>
                          </a:solidFill>
                          <a:latin typeface="+mn-lt"/>
                          <a:ea typeface="+mn-ea"/>
                          <a:cs typeface="Arial" panose="020B0604020202020204" pitchFamily="34" charset="0"/>
                        </a:rPr>
                        <a:t> </a:t>
                      </a:r>
                      <a:r>
                        <a:rPr lang="ro-RO" sz="2400" b="0" kern="1200" dirty="0">
                          <a:solidFill>
                            <a:schemeClr val="tx1"/>
                          </a:solidFill>
                          <a:latin typeface="+mn-lt"/>
                          <a:ea typeface="+mn-ea"/>
                          <a:cs typeface="Arial" panose="020B0604020202020204" pitchFamily="34" charset="0"/>
                        </a:rPr>
                        <a:t>– 19</a:t>
                      </a:r>
                      <a:endParaRPr lang="en-GB" sz="2400" b="0" kern="1200" dirty="0">
                        <a:solidFill>
                          <a:schemeClr val="tx1"/>
                        </a:solidFill>
                        <a:latin typeface="+mn-lt"/>
                        <a:ea typeface="+mn-ea"/>
                        <a:cs typeface="Arial" panose="020B0604020202020204" pitchFamily="34" charset="0"/>
                      </a:endParaRP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2129200999"/>
                  </a:ext>
                </a:extLst>
              </a:tr>
              <a:tr h="875467">
                <a:tc vMerge="1">
                  <a:txBody>
                    <a:bodyPr/>
                    <a:lstStyle/>
                    <a:p>
                      <a:endParaRPr lang="ro-RO"/>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2400" b="0" kern="1200" dirty="0">
                          <a:solidFill>
                            <a:schemeClr val="tx1"/>
                          </a:solidFill>
                          <a:latin typeface="+mn-lt"/>
                          <a:ea typeface="+mn-ea"/>
                          <a:cs typeface="Arial" panose="020B0604020202020204" pitchFamily="34" charset="0"/>
                        </a:rPr>
                        <a:t>Recrutori de resurse umane</a:t>
                      </a:r>
                    </a:p>
                  </a:txBody>
                  <a:tcPr marL="68580" marR="68580" marT="34290" marB="34290" anchor="ctr">
                    <a:solidFill>
                      <a:schemeClr val="accent1">
                        <a:lumMod val="40000"/>
                        <a:lumOff val="60000"/>
                      </a:schemeClr>
                    </a:solidFill>
                  </a:tcPr>
                </a:tc>
                <a:tc>
                  <a:txBody>
                    <a:bodyPr/>
                    <a:lstStyle/>
                    <a:p>
                      <a:pPr marL="534988" lvl="1" indent="-354013" algn="l" defTabSz="914400" rtl="0" eaLnBrk="1" latinLnBrk="0" hangingPunct="1">
                        <a:buFont typeface="Wingdings" panose="05000000000000000000" pitchFamily="2" charset="2"/>
                        <a:buNone/>
                      </a:pPr>
                      <a:r>
                        <a:rPr lang="en-GB" sz="2400" b="0" kern="1200" dirty="0">
                          <a:solidFill>
                            <a:schemeClr val="tx1"/>
                          </a:solidFill>
                          <a:latin typeface="+mn-lt"/>
                          <a:ea typeface="+mn-ea"/>
                          <a:cs typeface="Arial" panose="020B0604020202020204" pitchFamily="34" charset="0"/>
                        </a:rPr>
                        <a:t>5. </a:t>
                      </a:r>
                      <a:r>
                        <a:rPr lang="ro-RO" sz="2400" b="0" kern="1200" dirty="0">
                          <a:solidFill>
                            <a:schemeClr val="tx1"/>
                          </a:solidFill>
                          <a:latin typeface="+mn-lt"/>
                          <a:ea typeface="+mn-ea"/>
                          <a:cs typeface="Arial" panose="020B0604020202020204" pitchFamily="34" charset="0"/>
                        </a:rPr>
                        <a:t>Instituții publice și firme de recrutare de personal</a:t>
                      </a:r>
                      <a:r>
                        <a:rPr lang="en-GB" sz="2400" b="0" kern="1200" dirty="0">
                          <a:solidFill>
                            <a:schemeClr val="tx1"/>
                          </a:solidFill>
                          <a:latin typeface="+mn-lt"/>
                          <a:ea typeface="+mn-ea"/>
                          <a:cs typeface="Arial" panose="020B0604020202020204" pitchFamily="34" charset="0"/>
                        </a:rPr>
                        <a:t> -</a:t>
                      </a:r>
                      <a:r>
                        <a:rPr lang="ro-RO" sz="2400" b="0" kern="1200" dirty="0">
                          <a:solidFill>
                            <a:schemeClr val="tx1"/>
                          </a:solidFill>
                          <a:latin typeface="+mn-lt"/>
                          <a:ea typeface="+mn-ea"/>
                          <a:cs typeface="Arial" panose="020B0604020202020204" pitchFamily="34" charset="0"/>
                        </a:rPr>
                        <a:t> 10</a:t>
                      </a:r>
                      <a:r>
                        <a:rPr lang="en-GB" sz="2400" b="0" kern="1200" dirty="0">
                          <a:solidFill>
                            <a:schemeClr val="tx1"/>
                          </a:solidFill>
                          <a:latin typeface="+mn-lt"/>
                          <a:ea typeface="+mn-ea"/>
                          <a:cs typeface="Arial" panose="020B0604020202020204" pitchFamily="34" charset="0"/>
                        </a:rPr>
                        <a:t> </a:t>
                      </a: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570608830"/>
                  </a:ext>
                </a:extLst>
              </a:tr>
            </a:tbl>
          </a:graphicData>
        </a:graphic>
      </p:graphicFrame>
    </p:spTree>
    <p:extLst>
      <p:ext uri="{BB962C8B-B14F-4D97-AF65-F5344CB8AC3E}">
        <p14:creationId xmlns:p14="http://schemas.microsoft.com/office/powerpoint/2010/main" val="3588149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descr="O imagine care conține aliment&#10;&#10;Descrierea a fost generată cu un grad foarte mare de încredere">
            <a:extLst>
              <a:ext uri="{FF2B5EF4-FFF2-40B4-BE49-F238E27FC236}">
                <a16:creationId xmlns:a16="http://schemas.microsoft.com/office/drawing/2014/main" id="{46A006AA-9DC9-4166-A5F2-B2AFC26BA877}"/>
              </a:ext>
            </a:extLst>
          </p:cNvPr>
          <p:cNvPicPr>
            <a:picLocks noChangeAspect="1"/>
          </p:cNvPicPr>
          <p:nvPr/>
        </p:nvPicPr>
        <p:blipFill rotWithShape="1">
          <a:blip r:embed="rId2">
            <a:extLst>
              <a:ext uri="{28A0092B-C50C-407E-A947-70E740481C1C}">
                <a14:useLocalDpi xmlns:a14="http://schemas.microsoft.com/office/drawing/2010/main" val="0"/>
              </a:ext>
            </a:extLst>
          </a:blip>
          <a:srcRect t="7401" b="17599"/>
          <a:stretch/>
        </p:blipFill>
        <p:spPr>
          <a:xfrm>
            <a:off x="0" y="10"/>
            <a:ext cx="12192000" cy="6857990"/>
          </a:xfrm>
          <a:prstGeom prst="rect">
            <a:avLst/>
          </a:prstGeom>
        </p:spPr>
      </p:pic>
      <p:sp>
        <p:nvSpPr>
          <p:cNvPr id="3" name="Substituent conținut 2">
            <a:extLst>
              <a:ext uri="{FF2B5EF4-FFF2-40B4-BE49-F238E27FC236}">
                <a16:creationId xmlns:a16="http://schemas.microsoft.com/office/drawing/2014/main" id="{4E749249-918A-4396-9CDA-E705184E5C48}"/>
              </a:ext>
            </a:extLst>
          </p:cNvPr>
          <p:cNvSpPr>
            <a:spLocks noGrp="1"/>
          </p:cNvSpPr>
          <p:nvPr>
            <p:ph idx="1"/>
          </p:nvPr>
        </p:nvSpPr>
        <p:spPr>
          <a:xfrm>
            <a:off x="248479" y="372885"/>
            <a:ext cx="3021495" cy="2619839"/>
          </a:xfrm>
        </p:spPr>
        <p:txBody>
          <a:bodyPr anchor="ctr">
            <a:normAutofit/>
          </a:bodyPr>
          <a:lstStyle/>
          <a:p>
            <a:pPr marL="0" indent="0" algn="ctr">
              <a:buNone/>
            </a:pPr>
            <a:r>
              <a:rPr lang="ro-RO" sz="4400" b="1" dirty="0">
                <a:latin typeface="Cambria" panose="02040503050406030204" pitchFamily="18" charset="0"/>
              </a:rPr>
              <a:t>Rezultate obținute?</a:t>
            </a:r>
          </a:p>
        </p:txBody>
      </p:sp>
      <p:sp>
        <p:nvSpPr>
          <p:cNvPr id="6" name="Substituent conținut 2">
            <a:extLst>
              <a:ext uri="{FF2B5EF4-FFF2-40B4-BE49-F238E27FC236}">
                <a16:creationId xmlns:a16="http://schemas.microsoft.com/office/drawing/2014/main" id="{3E2DE9AB-29AA-4433-8754-E6808E8794E1}"/>
              </a:ext>
            </a:extLst>
          </p:cNvPr>
          <p:cNvSpPr txBox="1">
            <a:spLocks/>
          </p:cNvSpPr>
          <p:nvPr/>
        </p:nvSpPr>
        <p:spPr>
          <a:xfrm>
            <a:off x="6629401" y="3636233"/>
            <a:ext cx="3491948" cy="261983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o-RO" sz="4400" b="1" dirty="0">
                <a:latin typeface="Cambria" panose="02040503050406030204" pitchFamily="18" charset="0"/>
              </a:rPr>
              <a:t>Nivel 1:</a:t>
            </a:r>
          </a:p>
          <a:p>
            <a:pPr marL="0" indent="0" algn="ctr">
              <a:buFont typeface="Arial" panose="020B0604020202020204" pitchFamily="34" charset="0"/>
              <a:buNone/>
            </a:pPr>
            <a:r>
              <a:rPr lang="ro-RO" sz="4400" b="1" dirty="0">
                <a:latin typeface="Cambria" panose="02040503050406030204" pitchFamily="18" charset="0"/>
              </a:rPr>
              <a:t>Guvern și societate civilă</a:t>
            </a:r>
          </a:p>
        </p:txBody>
      </p:sp>
    </p:spTree>
    <p:extLst>
      <p:ext uri="{BB962C8B-B14F-4D97-AF65-F5344CB8AC3E}">
        <p14:creationId xmlns:p14="http://schemas.microsoft.com/office/powerpoint/2010/main" val="89580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C9FBB0D-B2A8-47F0-AC07-B3ECAB9E48B7}"/>
              </a:ext>
            </a:extLst>
          </p:cNvPr>
          <p:cNvSpPr>
            <a:spLocks noGrp="1"/>
          </p:cNvSpPr>
          <p:nvPr>
            <p:ph type="title"/>
          </p:nvPr>
        </p:nvSpPr>
        <p:spPr>
          <a:xfrm>
            <a:off x="599647" y="532544"/>
            <a:ext cx="10515600" cy="864898"/>
          </a:xfrm>
        </p:spPr>
        <p:txBody>
          <a:bodyPr>
            <a:normAutofit/>
          </a:bodyPr>
          <a:lstStyle/>
          <a:p>
            <a:r>
              <a:rPr lang="ro-RO" sz="3200" dirty="0">
                <a:solidFill>
                  <a:srgbClr val="0070C0"/>
                </a:solidFill>
                <a:latin typeface="Cambria" panose="02040503050406030204" pitchFamily="18" charset="0"/>
                <a:ea typeface="Cambria" panose="02040503050406030204" pitchFamily="18" charset="0"/>
                <a:cs typeface="Arial" panose="020B0604020202020204" pitchFamily="34" charset="0"/>
              </a:rPr>
              <a:t>Programul Național pentru Cancer - concluzii</a:t>
            </a:r>
          </a:p>
        </p:txBody>
      </p:sp>
      <p:graphicFrame>
        <p:nvGraphicFramePr>
          <p:cNvPr id="6" name="Tabel 5">
            <a:extLst>
              <a:ext uri="{FF2B5EF4-FFF2-40B4-BE49-F238E27FC236}">
                <a16:creationId xmlns:a16="http://schemas.microsoft.com/office/drawing/2014/main" id="{2350531C-B2DF-4309-8AFE-EEDC6743B44E}"/>
              </a:ext>
            </a:extLst>
          </p:cNvPr>
          <p:cNvGraphicFramePr>
            <a:graphicFrameLocks noGrp="1"/>
          </p:cNvGraphicFramePr>
          <p:nvPr>
            <p:extLst>
              <p:ext uri="{D42A27DB-BD31-4B8C-83A1-F6EECF244321}">
                <p14:modId xmlns:p14="http://schemas.microsoft.com/office/powerpoint/2010/main" val="1619617888"/>
              </p:ext>
            </p:extLst>
          </p:nvPr>
        </p:nvGraphicFramePr>
        <p:xfrm>
          <a:off x="715617" y="1959499"/>
          <a:ext cx="10833653" cy="4373880"/>
        </p:xfrm>
        <a:graphic>
          <a:graphicData uri="http://schemas.openxmlformats.org/drawingml/2006/table">
            <a:tbl>
              <a:tblPr firstRow="1" bandRow="1">
                <a:tableStyleId>{5C22544A-7EE6-4342-B048-85BDC9FD1C3A}</a:tableStyleId>
              </a:tblPr>
              <a:tblGrid>
                <a:gridCol w="5100019">
                  <a:extLst>
                    <a:ext uri="{9D8B030D-6E8A-4147-A177-3AD203B41FA5}">
                      <a16:colId xmlns:a16="http://schemas.microsoft.com/office/drawing/2014/main" val="2759330159"/>
                    </a:ext>
                  </a:extLst>
                </a:gridCol>
                <a:gridCol w="5733634">
                  <a:extLst>
                    <a:ext uri="{9D8B030D-6E8A-4147-A177-3AD203B41FA5}">
                      <a16:colId xmlns:a16="http://schemas.microsoft.com/office/drawing/2014/main" val="1644480487"/>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2400" dirty="0">
                          <a:solidFill>
                            <a:schemeClr val="tx1"/>
                          </a:solidFill>
                          <a:latin typeface="Cambria" panose="02040503050406030204" pitchFamily="18" charset="0"/>
                          <a:ea typeface="Cambria" panose="02040503050406030204" pitchFamily="18" charset="0"/>
                        </a:rPr>
                        <a:t>Aspecte pozitive</a:t>
                      </a:r>
                    </a:p>
                  </a:txBody>
                  <a:tcPr>
                    <a:solidFill>
                      <a:srgbClr val="00B050"/>
                    </a:solidFill>
                  </a:tcPr>
                </a:tc>
                <a:tc>
                  <a:txBody>
                    <a:bodyPr/>
                    <a:lstStyle/>
                    <a:p>
                      <a:pPr algn="ctr"/>
                      <a:r>
                        <a:rPr lang="ro-RO" sz="2400" dirty="0">
                          <a:solidFill>
                            <a:schemeClr val="tx1"/>
                          </a:solidFill>
                          <a:latin typeface="Cambria" panose="02040503050406030204" pitchFamily="18" charset="0"/>
                          <a:ea typeface="Cambria" panose="02040503050406030204" pitchFamily="18" charset="0"/>
                        </a:rPr>
                        <a:t>Aspecte negative</a:t>
                      </a:r>
                    </a:p>
                  </a:txBody>
                  <a:tcPr>
                    <a:solidFill>
                      <a:srgbClr val="FF0000"/>
                    </a:solidFill>
                  </a:tcPr>
                </a:tc>
                <a:extLst>
                  <a:ext uri="{0D108BD9-81ED-4DB2-BD59-A6C34878D82A}">
                    <a16:rowId xmlns:a16="http://schemas.microsoft.com/office/drawing/2014/main" val="276640686"/>
                  </a:ext>
                </a:extLst>
              </a:tr>
              <a:tr h="105930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o-RO" altLang="ro-RO" sz="220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o-RO" altLang="ro-RO" sz="2200" dirty="0">
                          <a:latin typeface="Cambria" panose="02040503050406030204" pitchFamily="18" charset="0"/>
                          <a:ea typeface="Cambria" panose="02040503050406030204" pitchFamily="18" charset="0"/>
                        </a:rPr>
                        <a:t>Faptul că există + continuitatea în timp (din 2001)</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o-RO" altLang="ro-RO" sz="220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o-RO" altLang="ro-RO" sz="2200" dirty="0">
                          <a:latin typeface="Cambria" panose="02040503050406030204" pitchFamily="18" charset="0"/>
                          <a:ea typeface="Cambria" panose="02040503050406030204" pitchFamily="18" charset="0"/>
                        </a:rPr>
                        <a:t>Focalizat aproape în totalitate pe tratament (decontare) și pe detectare timpurie</a:t>
                      </a:r>
                      <a:endParaRPr lang="en-GB" altLang="ro-RO" sz="220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o-RO" sz="1000" dirty="0">
                        <a:latin typeface="Cambria" panose="02040503050406030204" pitchFamily="18" charset="0"/>
                        <a:ea typeface="Cambria" panose="02040503050406030204" pitchFamily="18" charset="0"/>
                      </a:endParaRPr>
                    </a:p>
                  </a:txBody>
                  <a:tcPr>
                    <a:solidFill>
                      <a:srgbClr val="B3FFD5"/>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o-RO" sz="2200" b="0" dirty="0">
                          <a:latin typeface="Cambria" panose="02040503050406030204" pitchFamily="18" charset="0"/>
                          <a:ea typeface="Cambria" panose="02040503050406030204" pitchFamily="18" charset="0"/>
                        </a:rPr>
                        <a:t>Puține măsuri pe componenta de prevenție, control și cercetare a cancerului</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o-RO" sz="1500" b="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o-RO" sz="2200" b="0" dirty="0">
                          <a:latin typeface="Cambria" panose="02040503050406030204" pitchFamily="18" charset="0"/>
                          <a:ea typeface="Cambria" panose="02040503050406030204" pitchFamily="18" charset="0"/>
                        </a:rPr>
                        <a:t>Lipsa măsurilor legate de reabilitare post-cancer</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o-RO" sz="1500" b="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o-RO" sz="2200" b="0" dirty="0">
                          <a:latin typeface="Cambria" panose="02040503050406030204" pitchFamily="18" charset="0"/>
                          <a:ea typeface="Cambria" panose="02040503050406030204" pitchFamily="18" charset="0"/>
                        </a:rPr>
                        <a:t>Noțiunea de „supraviețuire după cancer” nu există în acest program</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o-RO" sz="1500" b="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o-RO" sz="2200" b="0" dirty="0">
                          <a:latin typeface="Cambria" panose="02040503050406030204" pitchFamily="18" charset="0"/>
                          <a:ea typeface="Cambria" panose="02040503050406030204" pitchFamily="18" charset="0"/>
                        </a:rPr>
                        <a:t>Doar medicii și instituțiile medicale au rol activ, lipsesc alți actori relevanți (de exemplu ONG-urile)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o-RO" sz="800" b="0" dirty="0">
                        <a:latin typeface="Cambria" panose="02040503050406030204" pitchFamily="18" charset="0"/>
                        <a:ea typeface="Cambria" panose="02040503050406030204" pitchFamily="18" charset="0"/>
                      </a:endParaRPr>
                    </a:p>
                  </a:txBody>
                  <a:tcPr>
                    <a:solidFill>
                      <a:srgbClr val="FFD5D5"/>
                    </a:solidFill>
                  </a:tcPr>
                </a:tc>
                <a:extLst>
                  <a:ext uri="{0D108BD9-81ED-4DB2-BD59-A6C34878D82A}">
                    <a16:rowId xmlns:a16="http://schemas.microsoft.com/office/drawing/2014/main" val="2765050072"/>
                  </a:ext>
                </a:extLst>
              </a:tr>
            </a:tbl>
          </a:graphicData>
        </a:graphic>
      </p:graphicFrame>
    </p:spTree>
    <p:extLst>
      <p:ext uri="{BB962C8B-B14F-4D97-AF65-F5344CB8AC3E}">
        <p14:creationId xmlns:p14="http://schemas.microsoft.com/office/powerpoint/2010/main" val="696100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u 1">
            <a:extLst>
              <a:ext uri="{FF2B5EF4-FFF2-40B4-BE49-F238E27FC236}">
                <a16:creationId xmlns:a16="http://schemas.microsoft.com/office/drawing/2014/main" id="{74398CC0-63F3-4241-858F-95E8FE6C7C5D}"/>
              </a:ext>
            </a:extLst>
          </p:cNvPr>
          <p:cNvSpPr>
            <a:spLocks noGrp="1"/>
          </p:cNvSpPr>
          <p:nvPr>
            <p:ph type="title"/>
          </p:nvPr>
        </p:nvSpPr>
        <p:spPr>
          <a:xfrm>
            <a:off x="560919" y="1053588"/>
            <a:ext cx="3847204" cy="2590461"/>
          </a:xfrm>
        </p:spPr>
        <p:txBody>
          <a:bodyPr vert="horz" lIns="91440" tIns="45720" rIns="91440" bIns="45720" rtlCol="0" anchor="b">
            <a:noAutofit/>
          </a:bodyPr>
          <a:lstStyle/>
          <a:p>
            <a:pPr algn="ctr"/>
            <a:r>
              <a:rPr lang="en-GB" sz="3200" kern="1200" dirty="0">
                <a:solidFill>
                  <a:srgbClr val="FFFFFF"/>
                </a:solidFill>
                <a:latin typeface="+mn-lt"/>
                <a:ea typeface="+mj-ea"/>
                <a:cs typeface="+mj-cs"/>
              </a:rPr>
              <a:t>Artic</a:t>
            </a:r>
            <a:r>
              <a:rPr lang="ro-RO" sz="3200" kern="1200" dirty="0">
                <a:solidFill>
                  <a:srgbClr val="FFFFFF"/>
                </a:solidFill>
                <a:latin typeface="+mn-lt"/>
                <a:ea typeface="+mj-ea"/>
                <a:cs typeface="+mj-cs"/>
              </a:rPr>
              <a:t>ol</a:t>
            </a:r>
            <a:br>
              <a:rPr lang="en-GB" sz="3200" dirty="0">
                <a:solidFill>
                  <a:srgbClr val="FFFFFF"/>
                </a:solidFill>
                <a:latin typeface="+mn-lt"/>
              </a:rPr>
            </a:br>
            <a:br>
              <a:rPr lang="en-GB" sz="3200" kern="1200" dirty="0">
                <a:solidFill>
                  <a:srgbClr val="FFFFFF"/>
                </a:solidFill>
                <a:latin typeface="+mn-lt"/>
                <a:ea typeface="+mj-ea"/>
                <a:cs typeface="+mj-cs"/>
              </a:rPr>
            </a:br>
            <a:r>
              <a:rPr lang="ro-RO" sz="3200" kern="1200" dirty="0">
                <a:solidFill>
                  <a:srgbClr val="FFFFFF"/>
                </a:solidFill>
                <a:latin typeface="+mn-lt"/>
                <a:ea typeface="+mj-ea"/>
                <a:cs typeface="+mj-cs"/>
              </a:rPr>
              <a:t>Analiza politicilor cuprinse în PNC</a:t>
            </a:r>
            <a:endParaRPr lang="en-GB" sz="3200" kern="1200" dirty="0">
              <a:solidFill>
                <a:srgbClr val="FFFFFF"/>
              </a:solidFill>
              <a:latin typeface="+mn-lt"/>
              <a:ea typeface="+mj-ea"/>
              <a:cs typeface="+mj-cs"/>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Imagine 3">
            <a:extLst>
              <a:ext uri="{FF2B5EF4-FFF2-40B4-BE49-F238E27FC236}">
                <a16:creationId xmlns:a16="http://schemas.microsoft.com/office/drawing/2014/main" id="{8C21E6F1-4E88-4280-9387-C32F2E6D51F2}"/>
              </a:ext>
            </a:extLst>
          </p:cNvPr>
          <p:cNvPicPr>
            <a:picLocks noChangeAspect="1"/>
          </p:cNvPicPr>
          <p:nvPr/>
        </p:nvPicPr>
        <p:blipFill rotWithShape="1">
          <a:blip r:embed="rId3"/>
          <a:srcRect l="23200" t="21470" r="26792" b="14937"/>
          <a:stretch/>
        </p:blipFill>
        <p:spPr>
          <a:xfrm>
            <a:off x="5093693" y="1093604"/>
            <a:ext cx="6537388" cy="4676173"/>
          </a:xfrm>
          <a:prstGeom prst="rect">
            <a:avLst/>
          </a:prstGeom>
          <a:ln w="47625">
            <a:solidFill>
              <a:schemeClr val="tx1">
                <a:lumMod val="50000"/>
                <a:lumOff val="50000"/>
              </a:schemeClr>
            </a:solidFill>
          </a:ln>
        </p:spPr>
      </p:pic>
    </p:spTree>
    <p:extLst>
      <p:ext uri="{BB962C8B-B14F-4D97-AF65-F5344CB8AC3E}">
        <p14:creationId xmlns:p14="http://schemas.microsoft.com/office/powerpoint/2010/main" val="2620798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C9FBB0D-B2A8-47F0-AC07-B3ECAB9E48B7}"/>
              </a:ext>
            </a:extLst>
          </p:cNvPr>
          <p:cNvSpPr>
            <a:spLocks noGrp="1"/>
          </p:cNvSpPr>
          <p:nvPr>
            <p:ph type="title"/>
          </p:nvPr>
        </p:nvSpPr>
        <p:spPr>
          <a:xfrm>
            <a:off x="432435" y="240418"/>
            <a:ext cx="10515600" cy="605402"/>
          </a:xfrm>
        </p:spPr>
        <p:txBody>
          <a:bodyPr>
            <a:normAutofit/>
          </a:bodyPr>
          <a:lstStyle/>
          <a:p>
            <a:r>
              <a:rPr lang="ro-RO" sz="3200" dirty="0">
                <a:solidFill>
                  <a:srgbClr val="0070C0"/>
                </a:solidFill>
                <a:latin typeface="Cambria" panose="02040503050406030204" pitchFamily="18" charset="0"/>
                <a:ea typeface="Cambria" panose="02040503050406030204" pitchFamily="18" charset="0"/>
                <a:cs typeface="Arial" panose="020B0604020202020204" pitchFamily="34" charset="0"/>
              </a:rPr>
              <a:t>Legislația relevantă pentru cancer și muncă - concluzii</a:t>
            </a:r>
          </a:p>
        </p:txBody>
      </p:sp>
      <p:sp>
        <p:nvSpPr>
          <p:cNvPr id="6" name="Dreptunghi 5">
            <a:extLst>
              <a:ext uri="{FF2B5EF4-FFF2-40B4-BE49-F238E27FC236}">
                <a16:creationId xmlns:a16="http://schemas.microsoft.com/office/drawing/2014/main" id="{AB2418D7-E7CE-4A45-B3D9-E73008DE2B7D}"/>
              </a:ext>
            </a:extLst>
          </p:cNvPr>
          <p:cNvSpPr/>
          <p:nvPr/>
        </p:nvSpPr>
        <p:spPr>
          <a:xfrm>
            <a:off x="2713755" y="5240740"/>
            <a:ext cx="9184213" cy="1031051"/>
          </a:xfrm>
          <a:prstGeom prst="rect">
            <a:avLst/>
          </a:prstGeom>
        </p:spPr>
        <p:txBody>
          <a:bodyPr wrap="square">
            <a:spAutoFit/>
          </a:bodyPr>
          <a:lstStyle/>
          <a:p>
            <a:pPr marL="354013" indent="-354013" algn="just">
              <a:buFont typeface="Wingdings" panose="05000000000000000000" pitchFamily="2" charset="2"/>
              <a:buChar char="§"/>
            </a:pPr>
            <a:r>
              <a:rPr lang="ro-RO" sz="2300" dirty="0">
                <a:latin typeface="Cambria" panose="02040503050406030204" pitchFamily="18" charset="0"/>
                <a:ea typeface="Cambria" panose="02040503050406030204" pitchFamily="18" charset="0"/>
                <a:cs typeface="Arial" panose="020B0604020202020204" pitchFamily="34" charset="0"/>
              </a:rPr>
              <a:t>Nu oferă suport persoanelor ce ies din concediul medical sau pensie</a:t>
            </a:r>
          </a:p>
          <a:p>
            <a:pPr marL="354013" indent="-354013" algn="just">
              <a:buFont typeface="Wingdings" panose="05000000000000000000" pitchFamily="2" charset="2"/>
              <a:buChar char="§"/>
            </a:pPr>
            <a:endParaRPr lang="en-GB" sz="1500" dirty="0">
              <a:latin typeface="Cambria" panose="02040503050406030204" pitchFamily="18" charset="0"/>
              <a:ea typeface="Cambria" panose="02040503050406030204" pitchFamily="18" charset="0"/>
              <a:cs typeface="Arial" panose="020B0604020202020204" pitchFamily="34" charset="0"/>
            </a:endParaRPr>
          </a:p>
          <a:p>
            <a:pPr marL="354013" indent="-354013" algn="just">
              <a:buFont typeface="Wingdings" panose="05000000000000000000" pitchFamily="2" charset="2"/>
              <a:buChar char="§"/>
            </a:pPr>
            <a:r>
              <a:rPr lang="ro-RO" sz="2300" dirty="0">
                <a:latin typeface="Cambria" panose="02040503050406030204" pitchFamily="18" charset="0"/>
                <a:ea typeface="Cambria" panose="02040503050406030204" pitchFamily="18" charset="0"/>
              </a:rPr>
              <a:t>Nu recunoaște impactul angajatorilor în RLM</a:t>
            </a:r>
            <a:endParaRPr lang="ro-RO" sz="2300"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3" name="Tabel 2">
            <a:extLst>
              <a:ext uri="{FF2B5EF4-FFF2-40B4-BE49-F238E27FC236}">
                <a16:creationId xmlns:a16="http://schemas.microsoft.com/office/drawing/2014/main" id="{9E0094C2-00B7-4B7D-A1F9-69A45C81CAF7}"/>
              </a:ext>
            </a:extLst>
          </p:cNvPr>
          <p:cNvGraphicFramePr>
            <a:graphicFrameLocks noGrp="1"/>
          </p:cNvGraphicFramePr>
          <p:nvPr>
            <p:extLst>
              <p:ext uri="{D42A27DB-BD31-4B8C-83A1-F6EECF244321}">
                <p14:modId xmlns:p14="http://schemas.microsoft.com/office/powerpoint/2010/main" val="802484546"/>
              </p:ext>
            </p:extLst>
          </p:nvPr>
        </p:nvGraphicFramePr>
        <p:xfrm>
          <a:off x="363234" y="1193977"/>
          <a:ext cx="11465532" cy="3512337"/>
        </p:xfrm>
        <a:graphic>
          <a:graphicData uri="http://schemas.openxmlformats.org/drawingml/2006/table">
            <a:tbl>
              <a:tblPr firstRow="1" bandRow="1">
                <a:tableStyleId>{5C22544A-7EE6-4342-B048-85BDC9FD1C3A}</a:tableStyleId>
              </a:tblPr>
              <a:tblGrid>
                <a:gridCol w="5548992">
                  <a:extLst>
                    <a:ext uri="{9D8B030D-6E8A-4147-A177-3AD203B41FA5}">
                      <a16:colId xmlns:a16="http://schemas.microsoft.com/office/drawing/2014/main" val="2759330159"/>
                    </a:ext>
                  </a:extLst>
                </a:gridCol>
                <a:gridCol w="5916540">
                  <a:extLst>
                    <a:ext uri="{9D8B030D-6E8A-4147-A177-3AD203B41FA5}">
                      <a16:colId xmlns:a16="http://schemas.microsoft.com/office/drawing/2014/main" val="1644480487"/>
                    </a:ext>
                  </a:extLst>
                </a:gridCol>
              </a:tblGrid>
              <a:tr h="4811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2300" b="0" dirty="0">
                          <a:solidFill>
                            <a:schemeClr val="tx1"/>
                          </a:solidFill>
                          <a:latin typeface="Cambria" panose="02040503050406030204" pitchFamily="18" charset="0"/>
                          <a:ea typeface="Cambria" panose="02040503050406030204" pitchFamily="18" charset="0"/>
                        </a:rPr>
                        <a:t>Suport generos pentru concediul medical</a:t>
                      </a:r>
                    </a:p>
                  </a:txBody>
                  <a:tcPr>
                    <a:solidFill>
                      <a:srgbClr val="00B050"/>
                    </a:solidFill>
                  </a:tcPr>
                </a:tc>
                <a:tc>
                  <a:txBody>
                    <a:bodyPr/>
                    <a:lstStyle/>
                    <a:p>
                      <a:pPr algn="ctr"/>
                      <a:endParaRPr lang="ro-RO" sz="2400" b="0" dirty="0">
                        <a:latin typeface="Cambria" panose="02040503050406030204" pitchFamily="18" charset="0"/>
                        <a:ea typeface="Cambria" panose="02040503050406030204" pitchFamily="18" charset="0"/>
                      </a:endParaRPr>
                    </a:p>
                  </a:txBody>
                  <a:tcPr>
                    <a:solidFill>
                      <a:srgbClr val="FF0000"/>
                    </a:solidFill>
                  </a:tcPr>
                </a:tc>
                <a:extLst>
                  <a:ext uri="{0D108BD9-81ED-4DB2-BD59-A6C34878D82A}">
                    <a16:rowId xmlns:a16="http://schemas.microsoft.com/office/drawing/2014/main" val="276640686"/>
                  </a:ext>
                </a:extLst>
              </a:tr>
              <a:tr h="2550053">
                <a:tc>
                  <a:txBody>
                    <a:bodyPr/>
                    <a:lstStyle/>
                    <a:p>
                      <a:pPr marL="342900" indent="-342900">
                        <a:buFont typeface="Wingdings" panose="05000000000000000000" pitchFamily="2" charset="2"/>
                        <a:buChar char="§"/>
                      </a:pPr>
                      <a:endParaRPr lang="ro-RO" sz="500" dirty="0">
                        <a:latin typeface="Cambria" panose="02040503050406030204" pitchFamily="18" charset="0"/>
                        <a:ea typeface="Cambria" panose="02040503050406030204" pitchFamily="18" charset="0"/>
                      </a:endParaRPr>
                    </a:p>
                    <a:p>
                      <a:pPr marL="179388" indent="-179388">
                        <a:buFont typeface="Wingdings" panose="05000000000000000000" pitchFamily="2" charset="2"/>
                        <a:buChar char="§"/>
                      </a:pPr>
                      <a:r>
                        <a:rPr lang="ro-RO" sz="2200" dirty="0">
                          <a:latin typeface="Cambria" panose="02040503050406030204" pitchFamily="18" charset="0"/>
                          <a:ea typeface="Cambria" panose="02040503050406030204" pitchFamily="18" charset="0"/>
                        </a:rPr>
                        <a:t>18 luni de concediu medical plătit integral de stat la valoarea salariului angajatului anterior îmbolnăvirii</a:t>
                      </a:r>
                    </a:p>
                    <a:p>
                      <a:pPr marL="179388"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o-RO" sz="2200" dirty="0">
                          <a:latin typeface="Cambria" panose="02040503050406030204" pitchFamily="18" charset="0"/>
                          <a:ea typeface="Cambria" panose="02040503050406030204" pitchFamily="18" charset="0"/>
                        </a:rPr>
                        <a:t>Proces relativ ușor și necondiționat de obținere a pensiei și indemnizației de invaliditate (pe 5 ani)</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o-RO" sz="1000" dirty="0">
                        <a:latin typeface="Cambria" panose="02040503050406030204" pitchFamily="18" charset="0"/>
                        <a:ea typeface="Cambria" panose="02040503050406030204" pitchFamily="18" charset="0"/>
                      </a:endParaRPr>
                    </a:p>
                  </a:txBody>
                  <a:tcPr>
                    <a:solidFill>
                      <a:srgbClr val="B3FFD5"/>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ro-RO" sz="2300" b="1" dirty="0">
                        <a:latin typeface="Cambria" panose="02040503050406030204" pitchFamily="18" charset="0"/>
                        <a:ea typeface="Cambria" panose="02040503050406030204" pitchFamily="18" charset="0"/>
                      </a:endParaRPr>
                    </a:p>
                  </a:txBody>
                  <a:tcPr>
                    <a:solidFill>
                      <a:srgbClr val="FFD5D5"/>
                    </a:solidFill>
                  </a:tcPr>
                </a:tc>
                <a:extLst>
                  <a:ext uri="{0D108BD9-81ED-4DB2-BD59-A6C34878D82A}">
                    <a16:rowId xmlns:a16="http://schemas.microsoft.com/office/drawing/2014/main" val="2765050072"/>
                  </a:ext>
                </a:extLst>
              </a:tr>
              <a:tr h="481142">
                <a:tc>
                  <a:txBody>
                    <a:bodyPr/>
                    <a:lstStyle/>
                    <a:p>
                      <a:pPr algn="ctr"/>
                      <a:endParaRPr lang="ro-RO" sz="2400" b="1" dirty="0">
                        <a:latin typeface="Cambria" panose="02040503050406030204" pitchFamily="18" charset="0"/>
                        <a:ea typeface="Cambria" panose="02040503050406030204" pitchFamily="18" charset="0"/>
                      </a:endParaRPr>
                    </a:p>
                  </a:txBody>
                  <a:tcPr>
                    <a:solidFill>
                      <a:srgbClr val="B3FFD5"/>
                    </a:solidFill>
                  </a:tcPr>
                </a:tc>
                <a:tc>
                  <a:txBody>
                    <a:bodyPr/>
                    <a:lstStyle/>
                    <a:p>
                      <a:pPr algn="ctr"/>
                      <a:endParaRPr lang="ro-RO" sz="2400" b="1" dirty="0">
                        <a:latin typeface="Cambria" panose="02040503050406030204" pitchFamily="18" charset="0"/>
                        <a:ea typeface="Cambria" panose="02040503050406030204" pitchFamily="18" charset="0"/>
                      </a:endParaRPr>
                    </a:p>
                  </a:txBody>
                  <a:tcPr>
                    <a:solidFill>
                      <a:srgbClr val="FFD5D5"/>
                    </a:solidFill>
                  </a:tcPr>
                </a:tc>
                <a:extLst>
                  <a:ext uri="{0D108BD9-81ED-4DB2-BD59-A6C34878D82A}">
                    <a16:rowId xmlns:a16="http://schemas.microsoft.com/office/drawing/2014/main" val="1539350497"/>
                  </a:ext>
                </a:extLst>
              </a:tr>
            </a:tbl>
          </a:graphicData>
        </a:graphic>
      </p:graphicFrame>
      <p:sp>
        <p:nvSpPr>
          <p:cNvPr id="7" name="CasetăText 6">
            <a:extLst>
              <a:ext uri="{FF2B5EF4-FFF2-40B4-BE49-F238E27FC236}">
                <a16:creationId xmlns:a16="http://schemas.microsoft.com/office/drawing/2014/main" id="{40A76D9B-91DA-4417-AEC7-E9F9EA04C124}"/>
              </a:ext>
            </a:extLst>
          </p:cNvPr>
          <p:cNvSpPr txBox="1"/>
          <p:nvPr/>
        </p:nvSpPr>
        <p:spPr>
          <a:xfrm>
            <a:off x="5953539" y="1193977"/>
            <a:ext cx="6063325" cy="446276"/>
          </a:xfrm>
          <a:prstGeom prst="rect">
            <a:avLst/>
          </a:prstGeom>
          <a:noFill/>
        </p:spPr>
        <p:txBody>
          <a:bodyPr wrap="square" rtlCol="0">
            <a:spAutoFit/>
          </a:bodyPr>
          <a:lstStyle/>
          <a:p>
            <a:pPr algn="ctr"/>
            <a:r>
              <a:rPr lang="ro-RO" sz="2300" dirty="0">
                <a:latin typeface="Cambria" panose="02040503050406030204" pitchFamily="18" charset="0"/>
                <a:ea typeface="Cambria" panose="02040503050406030204" pitchFamily="18" charset="0"/>
              </a:rPr>
              <a:t>Lipsă suport pentru RLM după concediu</a:t>
            </a:r>
          </a:p>
        </p:txBody>
      </p:sp>
      <p:sp>
        <p:nvSpPr>
          <p:cNvPr id="8" name="CasetăText 7">
            <a:extLst>
              <a:ext uri="{FF2B5EF4-FFF2-40B4-BE49-F238E27FC236}">
                <a16:creationId xmlns:a16="http://schemas.microsoft.com/office/drawing/2014/main" id="{DC0E376F-293D-4988-93DD-661E64361731}"/>
              </a:ext>
            </a:extLst>
          </p:cNvPr>
          <p:cNvSpPr txBox="1"/>
          <p:nvPr/>
        </p:nvSpPr>
        <p:spPr>
          <a:xfrm>
            <a:off x="5923557" y="1640253"/>
            <a:ext cx="5974411" cy="2462213"/>
          </a:xfrm>
          <a:prstGeom prst="rect">
            <a:avLst/>
          </a:prstGeom>
          <a:noFill/>
        </p:spPr>
        <p:txBody>
          <a:bodyPr wrap="square" rtlCol="0">
            <a:spAutoFit/>
          </a:bodyPr>
          <a:lstStyle/>
          <a:p>
            <a:pPr marL="179388" lvl="0" indent="-179388">
              <a:buFont typeface="Wingdings" panose="05000000000000000000" pitchFamily="2" charset="2"/>
              <a:buChar char="§"/>
              <a:defRPr/>
            </a:pPr>
            <a:r>
              <a:rPr lang="ro-RO" sz="2200" dirty="0">
                <a:solidFill>
                  <a:schemeClr val="dk1"/>
                </a:solidFill>
                <a:latin typeface="Cambria" panose="02040503050406030204" pitchFamily="18" charset="0"/>
                <a:ea typeface="Cambria" panose="02040503050406030204" pitchFamily="18" charset="0"/>
              </a:rPr>
              <a:t>Puține măsuri de stimulare a RLM</a:t>
            </a:r>
            <a:endParaRPr lang="en-GB" sz="2200" dirty="0">
              <a:solidFill>
                <a:schemeClr val="dk1"/>
              </a:solidFill>
              <a:latin typeface="Cambria" panose="02040503050406030204" pitchFamily="18" charset="0"/>
              <a:ea typeface="Cambria" panose="02040503050406030204" pitchFamily="18" charset="0"/>
            </a:endParaRPr>
          </a:p>
          <a:p>
            <a:pPr marL="179388" lvl="0" indent="-179388">
              <a:buFont typeface="Wingdings" panose="05000000000000000000" pitchFamily="2" charset="2"/>
              <a:buChar char="§"/>
              <a:defRPr/>
            </a:pPr>
            <a:r>
              <a:rPr lang="ro-RO" sz="2200" dirty="0">
                <a:solidFill>
                  <a:schemeClr val="dk1"/>
                </a:solidFill>
                <a:latin typeface="Cambria" panose="02040503050406030204" pitchFamily="18" charset="0"/>
                <a:ea typeface="Cambria" panose="02040503050406030204" pitchFamily="18" charset="0"/>
              </a:rPr>
              <a:t>Două măsuri care stimulează angajatorii să angajeze persoane cu probleme de sănătate, dar legea oferă și opțiuni alternative, mai facile</a:t>
            </a:r>
          </a:p>
          <a:p>
            <a:pPr marL="179388" lvl="0" indent="-179388">
              <a:buFont typeface="Wingdings" panose="05000000000000000000" pitchFamily="2" charset="2"/>
              <a:buChar char="§"/>
              <a:defRPr/>
            </a:pPr>
            <a:r>
              <a:rPr lang="ro-RO" sz="2200" dirty="0">
                <a:latin typeface="Cambria" panose="02040503050406030204" pitchFamily="18" charset="0"/>
                <a:ea typeface="Cambria" panose="02040503050406030204" pitchFamily="18" charset="0"/>
              </a:rPr>
              <a:t>Doar principiile generale ale RLM sunt enunțate, nu și căile practice de a le pune în practică</a:t>
            </a:r>
            <a:endParaRPr lang="en-GB" sz="2200" dirty="0">
              <a:latin typeface="Cambria" panose="02040503050406030204" pitchFamily="18" charset="0"/>
              <a:ea typeface="Cambria" panose="02040503050406030204" pitchFamily="18" charset="0"/>
            </a:endParaRPr>
          </a:p>
        </p:txBody>
      </p:sp>
      <p:sp>
        <p:nvSpPr>
          <p:cNvPr id="9" name="CasetăText 8">
            <a:extLst>
              <a:ext uri="{FF2B5EF4-FFF2-40B4-BE49-F238E27FC236}">
                <a16:creationId xmlns:a16="http://schemas.microsoft.com/office/drawing/2014/main" id="{12F6B9F9-BAC6-46FB-AB40-B193CBD742E1}"/>
              </a:ext>
            </a:extLst>
          </p:cNvPr>
          <p:cNvSpPr txBox="1"/>
          <p:nvPr/>
        </p:nvSpPr>
        <p:spPr>
          <a:xfrm>
            <a:off x="294032" y="4205359"/>
            <a:ext cx="5699677" cy="461665"/>
          </a:xfrm>
          <a:prstGeom prst="rect">
            <a:avLst/>
          </a:prstGeom>
          <a:noFill/>
        </p:spPr>
        <p:txBody>
          <a:bodyPr wrap="square" rtlCol="0">
            <a:spAutoFit/>
          </a:bodyPr>
          <a:lstStyle/>
          <a:p>
            <a:pPr algn="ctr"/>
            <a:r>
              <a:rPr lang="ro-RO" sz="2400" b="1" dirty="0">
                <a:latin typeface="Cambria" panose="02040503050406030204" pitchFamily="18" charset="0"/>
                <a:ea typeface="Cambria" panose="02040503050406030204" pitchFamily="18" charset="0"/>
              </a:rPr>
              <a:t>= MĂSURI COMPENSATORII</a:t>
            </a:r>
            <a:endParaRPr lang="ro-RO" sz="2400" dirty="0">
              <a:latin typeface="Cambria" panose="02040503050406030204" pitchFamily="18" charset="0"/>
              <a:ea typeface="Cambria" panose="02040503050406030204" pitchFamily="18" charset="0"/>
            </a:endParaRPr>
          </a:p>
        </p:txBody>
      </p:sp>
      <p:sp>
        <p:nvSpPr>
          <p:cNvPr id="11" name="CasetăText 10">
            <a:extLst>
              <a:ext uri="{FF2B5EF4-FFF2-40B4-BE49-F238E27FC236}">
                <a16:creationId xmlns:a16="http://schemas.microsoft.com/office/drawing/2014/main" id="{574F4375-3304-48D3-AEA0-A8CC73D50A0A}"/>
              </a:ext>
            </a:extLst>
          </p:cNvPr>
          <p:cNvSpPr txBox="1"/>
          <p:nvPr/>
        </p:nvSpPr>
        <p:spPr>
          <a:xfrm>
            <a:off x="6062540" y="4192472"/>
            <a:ext cx="5974411" cy="461665"/>
          </a:xfrm>
          <a:prstGeom prst="rect">
            <a:avLst/>
          </a:prstGeom>
          <a:noFill/>
        </p:spPr>
        <p:txBody>
          <a:bodyPr wrap="square" rtlCol="0">
            <a:spAutoFit/>
          </a:bodyPr>
          <a:lstStyle/>
          <a:p>
            <a:pPr algn="ctr"/>
            <a:r>
              <a:rPr lang="ro-RO" sz="2400" b="1" dirty="0">
                <a:latin typeface="Cambria" panose="02040503050406030204" pitchFamily="18" charset="0"/>
                <a:ea typeface="Cambria" panose="02040503050406030204" pitchFamily="18" charset="0"/>
              </a:rPr>
              <a:t>LIPSESC MĂSURILE DE ACTIVARE!</a:t>
            </a:r>
            <a:endParaRPr lang="ro-RO" sz="2400" dirty="0">
              <a:latin typeface="Cambria" panose="02040503050406030204" pitchFamily="18" charset="0"/>
              <a:ea typeface="Cambria" panose="02040503050406030204" pitchFamily="18" charset="0"/>
            </a:endParaRPr>
          </a:p>
        </p:txBody>
      </p:sp>
      <p:pic>
        <p:nvPicPr>
          <p:cNvPr id="3074" name="Picture 2" descr="Failure Test Trade Setup In Action |NetPicks">
            <a:extLst>
              <a:ext uri="{FF2B5EF4-FFF2-40B4-BE49-F238E27FC236}">
                <a16:creationId xmlns:a16="http://schemas.microsoft.com/office/drawing/2014/main" id="{E6FE5982-4413-428A-BC9F-6987CBF493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617" r="7336"/>
          <a:stretch/>
        </p:blipFill>
        <p:spPr bwMode="auto">
          <a:xfrm>
            <a:off x="651096" y="5054471"/>
            <a:ext cx="1664721" cy="140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15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wipe(down)">
                                      <p:cBhvr>
                                        <p:cTn id="27" dur="580">
                                          <p:stCondLst>
                                            <p:cond delay="0"/>
                                          </p:stCondLst>
                                        </p:cTn>
                                        <p:tgtEl>
                                          <p:spTgt spid="3074"/>
                                        </p:tgtEl>
                                      </p:cBhvr>
                                    </p:animEffect>
                                    <p:anim calcmode="lin" valueType="num">
                                      <p:cBhvr>
                                        <p:cTn id="2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3" dur="26">
                                          <p:stCondLst>
                                            <p:cond delay="650"/>
                                          </p:stCondLst>
                                        </p:cTn>
                                        <p:tgtEl>
                                          <p:spTgt spid="3074"/>
                                        </p:tgtEl>
                                      </p:cBhvr>
                                      <p:to x="100000" y="60000"/>
                                    </p:animScale>
                                    <p:animScale>
                                      <p:cBhvr>
                                        <p:cTn id="34" dur="166" decel="50000">
                                          <p:stCondLst>
                                            <p:cond delay="676"/>
                                          </p:stCondLst>
                                        </p:cTn>
                                        <p:tgtEl>
                                          <p:spTgt spid="3074"/>
                                        </p:tgtEl>
                                      </p:cBhvr>
                                      <p:to x="100000" y="100000"/>
                                    </p:animScale>
                                    <p:animScale>
                                      <p:cBhvr>
                                        <p:cTn id="35" dur="26">
                                          <p:stCondLst>
                                            <p:cond delay="1312"/>
                                          </p:stCondLst>
                                        </p:cTn>
                                        <p:tgtEl>
                                          <p:spTgt spid="3074"/>
                                        </p:tgtEl>
                                      </p:cBhvr>
                                      <p:to x="100000" y="80000"/>
                                    </p:animScale>
                                    <p:animScale>
                                      <p:cBhvr>
                                        <p:cTn id="36" dur="166" decel="50000">
                                          <p:stCondLst>
                                            <p:cond delay="1338"/>
                                          </p:stCondLst>
                                        </p:cTn>
                                        <p:tgtEl>
                                          <p:spTgt spid="3074"/>
                                        </p:tgtEl>
                                      </p:cBhvr>
                                      <p:to x="100000" y="100000"/>
                                    </p:animScale>
                                    <p:animScale>
                                      <p:cBhvr>
                                        <p:cTn id="37" dur="26">
                                          <p:stCondLst>
                                            <p:cond delay="1642"/>
                                          </p:stCondLst>
                                        </p:cTn>
                                        <p:tgtEl>
                                          <p:spTgt spid="3074"/>
                                        </p:tgtEl>
                                      </p:cBhvr>
                                      <p:to x="100000" y="90000"/>
                                    </p:animScale>
                                    <p:animScale>
                                      <p:cBhvr>
                                        <p:cTn id="38" dur="166" decel="50000">
                                          <p:stCondLst>
                                            <p:cond delay="1668"/>
                                          </p:stCondLst>
                                        </p:cTn>
                                        <p:tgtEl>
                                          <p:spTgt spid="3074"/>
                                        </p:tgtEl>
                                      </p:cBhvr>
                                      <p:to x="100000" y="100000"/>
                                    </p:animScale>
                                    <p:animScale>
                                      <p:cBhvr>
                                        <p:cTn id="39" dur="26">
                                          <p:stCondLst>
                                            <p:cond delay="1808"/>
                                          </p:stCondLst>
                                        </p:cTn>
                                        <p:tgtEl>
                                          <p:spTgt spid="3074"/>
                                        </p:tgtEl>
                                      </p:cBhvr>
                                      <p:to x="100000" y="95000"/>
                                    </p:animScale>
                                    <p:animScale>
                                      <p:cBhvr>
                                        <p:cTn id="40" dur="166" decel="50000">
                                          <p:stCondLst>
                                            <p:cond delay="1834"/>
                                          </p:stCondLst>
                                        </p:cTn>
                                        <p:tgtEl>
                                          <p:spTgt spid="307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8" grpId="1"/>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u 1">
            <a:extLst>
              <a:ext uri="{FF2B5EF4-FFF2-40B4-BE49-F238E27FC236}">
                <a16:creationId xmlns:a16="http://schemas.microsoft.com/office/drawing/2014/main" id="{74398CC0-63F3-4241-858F-95E8FE6C7C5D}"/>
              </a:ext>
            </a:extLst>
          </p:cNvPr>
          <p:cNvSpPr>
            <a:spLocks noGrp="1"/>
          </p:cNvSpPr>
          <p:nvPr>
            <p:ph type="title"/>
          </p:nvPr>
        </p:nvSpPr>
        <p:spPr>
          <a:xfrm>
            <a:off x="586409" y="914400"/>
            <a:ext cx="3745428" cy="2847371"/>
          </a:xfrm>
        </p:spPr>
        <p:txBody>
          <a:bodyPr vert="horz" lIns="91440" tIns="45720" rIns="91440" bIns="45720" rtlCol="0" anchor="b">
            <a:normAutofit fontScale="90000"/>
          </a:bodyPr>
          <a:lstStyle/>
          <a:p>
            <a:pPr algn="ctr"/>
            <a:r>
              <a:rPr lang="en-US" sz="3600" kern="1200" dirty="0">
                <a:solidFill>
                  <a:srgbClr val="FFFFFF"/>
                </a:solidFill>
                <a:latin typeface="+mn-lt"/>
                <a:ea typeface="+mj-ea"/>
                <a:cs typeface="+mj-cs"/>
              </a:rPr>
              <a:t>Artic</a:t>
            </a:r>
            <a:r>
              <a:rPr lang="ro-RO" sz="3600" kern="1200" dirty="0">
                <a:solidFill>
                  <a:srgbClr val="FFFFFF"/>
                </a:solidFill>
                <a:latin typeface="+mn-lt"/>
                <a:ea typeface="+mj-ea"/>
                <a:cs typeface="+mj-cs"/>
              </a:rPr>
              <a:t>ol</a:t>
            </a:r>
            <a:br>
              <a:rPr lang="ro-RO" sz="3600" kern="1200" dirty="0">
                <a:solidFill>
                  <a:srgbClr val="FFFFFF"/>
                </a:solidFill>
                <a:latin typeface="+mn-lt"/>
                <a:ea typeface="+mj-ea"/>
                <a:cs typeface="+mj-cs"/>
              </a:rPr>
            </a:br>
            <a:br>
              <a:rPr lang="ro-RO" sz="3600" dirty="0">
                <a:solidFill>
                  <a:srgbClr val="FFFFFF"/>
                </a:solidFill>
                <a:latin typeface="+mn-lt"/>
              </a:rPr>
            </a:br>
            <a:r>
              <a:rPr lang="ro-RO" sz="3600" kern="1200" dirty="0">
                <a:solidFill>
                  <a:srgbClr val="FFFFFF"/>
                </a:solidFill>
                <a:latin typeface="+mn-lt"/>
                <a:ea typeface="+mj-ea"/>
                <a:cs typeface="+mj-cs"/>
              </a:rPr>
              <a:t>Analiză de politici </a:t>
            </a:r>
            <a:r>
              <a:rPr lang="en-US" sz="3600" kern="1200" dirty="0">
                <a:solidFill>
                  <a:srgbClr val="FFFFFF"/>
                </a:solidFill>
                <a:latin typeface="+mn-lt"/>
                <a:ea typeface="+mj-ea"/>
                <a:cs typeface="+mj-cs"/>
              </a:rPr>
              <a:t>– </a:t>
            </a:r>
            <a:r>
              <a:rPr lang="ro-RO" sz="3600" kern="1200" dirty="0">
                <a:solidFill>
                  <a:srgbClr val="FFFFFF"/>
                </a:solidFill>
                <a:latin typeface="+mn-lt"/>
                <a:ea typeface="+mj-ea"/>
                <a:cs typeface="+mj-cs"/>
              </a:rPr>
              <a:t>legislația românească relevantă pentru cancer și muncă</a:t>
            </a:r>
            <a:endParaRPr lang="en-US" sz="3600" kern="1200" dirty="0">
              <a:solidFill>
                <a:srgbClr val="FFFFFF"/>
              </a:solidFill>
              <a:latin typeface="+mn-lt"/>
              <a:ea typeface="+mj-ea"/>
              <a:cs typeface="+mj-cs"/>
            </a:endParaRP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Imagine 3">
            <a:extLst>
              <a:ext uri="{FF2B5EF4-FFF2-40B4-BE49-F238E27FC236}">
                <a16:creationId xmlns:a16="http://schemas.microsoft.com/office/drawing/2014/main" id="{DAD14CD8-A055-4073-AA9A-A7CE7E7D4AC1}"/>
              </a:ext>
            </a:extLst>
          </p:cNvPr>
          <p:cNvPicPr>
            <a:picLocks noChangeAspect="1"/>
          </p:cNvPicPr>
          <p:nvPr/>
        </p:nvPicPr>
        <p:blipFill rotWithShape="1">
          <a:blip r:embed="rId3"/>
          <a:srcRect l="2764" t="9892" r="20431" b="5209"/>
          <a:stretch/>
        </p:blipFill>
        <p:spPr>
          <a:xfrm>
            <a:off x="4918716" y="1234925"/>
            <a:ext cx="7057601" cy="4388149"/>
          </a:xfrm>
          <a:prstGeom prst="rect">
            <a:avLst/>
          </a:prstGeom>
        </p:spPr>
      </p:pic>
    </p:spTree>
    <p:extLst>
      <p:ext uri="{BB962C8B-B14F-4D97-AF65-F5344CB8AC3E}">
        <p14:creationId xmlns:p14="http://schemas.microsoft.com/office/powerpoint/2010/main" val="800903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ine 3">
            <a:extLst>
              <a:ext uri="{FF2B5EF4-FFF2-40B4-BE49-F238E27FC236}">
                <a16:creationId xmlns:a16="http://schemas.microsoft.com/office/drawing/2014/main" id="{8180A390-2414-4B30-9F5D-D7C60822D838}"/>
              </a:ext>
            </a:extLst>
          </p:cNvPr>
          <p:cNvPicPr>
            <a:picLocks noChangeAspect="1"/>
          </p:cNvPicPr>
          <p:nvPr/>
        </p:nvPicPr>
        <p:blipFill rotWithShape="1">
          <a:blip r:embed="rId3">
            <a:extLst>
              <a:ext uri="{28A0092B-C50C-407E-A947-70E740481C1C}">
                <a14:useLocalDpi xmlns:a14="http://schemas.microsoft.com/office/drawing/2010/main" val="0"/>
              </a:ext>
            </a:extLst>
          </a:blip>
          <a:srcRect t="7865" b="7865"/>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tăText 6">
            <a:extLst>
              <a:ext uri="{FF2B5EF4-FFF2-40B4-BE49-F238E27FC236}">
                <a16:creationId xmlns:a16="http://schemas.microsoft.com/office/drawing/2014/main" id="{FC162D2F-ED1D-44D4-9D9B-E2E30B6B2C8C}"/>
              </a:ext>
            </a:extLst>
          </p:cNvPr>
          <p:cNvSpPr txBox="1"/>
          <p:nvPr/>
        </p:nvSpPr>
        <p:spPr>
          <a:xfrm>
            <a:off x="523875" y="5317240"/>
            <a:ext cx="11210925" cy="646237"/>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ro-RO" sz="3600" b="1" i="0" u="none" strike="noStrike"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mj-cs"/>
              </a:rPr>
              <a:t>Nivelul 2: perspectiva angajaților și angajatorilor</a:t>
            </a:r>
            <a:endParaRPr kumimoji="0" lang="en-US" sz="3600" b="1" i="0" u="none" strike="noStrike"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mj-cs"/>
            </a:endParaRP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58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285D4254-45C6-486E-807C-62B5E8E39B1F}"/>
              </a:ext>
            </a:extLst>
          </p:cNvPr>
          <p:cNvSpPr>
            <a:spLocks noGrp="1"/>
          </p:cNvSpPr>
          <p:nvPr>
            <p:ph idx="1"/>
          </p:nvPr>
        </p:nvSpPr>
        <p:spPr>
          <a:xfrm>
            <a:off x="606286" y="1323317"/>
            <a:ext cx="11315203" cy="4910841"/>
          </a:xfrm>
        </p:spPr>
        <p:txBody>
          <a:bodyPr>
            <a:noAutofit/>
          </a:bodyPr>
          <a:lstStyle/>
          <a:p>
            <a:pPr marL="0" indent="0">
              <a:lnSpc>
                <a:spcPct val="120000"/>
              </a:lnSpc>
              <a:spcBef>
                <a:spcPts val="0"/>
              </a:spcBef>
              <a:buNone/>
            </a:pPr>
            <a:r>
              <a:rPr lang="ro-RO" sz="2300" dirty="0">
                <a:solidFill>
                  <a:srgbClr val="0070C0"/>
                </a:solidFill>
                <a:latin typeface="Cambria" panose="02040503050406030204" pitchFamily="18" charset="0"/>
                <a:ea typeface="Cambria" panose="02040503050406030204" pitchFamily="18" charset="0"/>
              </a:rPr>
              <a:t>„Ești singur în lupta asta...”</a:t>
            </a:r>
            <a:r>
              <a:rPr lang="ro-RO" sz="2300" dirty="0">
                <a:latin typeface="Cambria" panose="02040503050406030204" pitchFamily="18" charset="0"/>
                <a:ea typeface="Cambria" panose="02040503050406030204" pitchFamily="18" charset="0"/>
              </a:rPr>
              <a:t> – Lipsa suportului formal pentru angajați, pentru RLM</a:t>
            </a:r>
          </a:p>
          <a:p>
            <a:pPr marL="536575" lvl="1" indent="-273050">
              <a:lnSpc>
                <a:spcPct val="120000"/>
              </a:lnSpc>
              <a:spcBef>
                <a:spcPts val="0"/>
              </a:spcBef>
              <a:buFont typeface="Wingdings" panose="05000000000000000000" pitchFamily="2" charset="2"/>
              <a:buChar char="§"/>
            </a:pPr>
            <a:r>
              <a:rPr lang="ro-RO" sz="2300" dirty="0">
                <a:latin typeface="Cambria" panose="02040503050406030204" pitchFamily="18" charset="0"/>
                <a:ea typeface="Cambria" panose="02040503050406030204" pitchFamily="18" charset="0"/>
                <a:cs typeface="Arial" panose="020B0604020202020204" pitchFamily="34" charset="0"/>
              </a:rPr>
              <a:t>Medicii oncologi nu menționează/descurajează RLM pentru angajații cu muncă fizică</a:t>
            </a:r>
          </a:p>
          <a:p>
            <a:pPr marL="536575" lvl="1" indent="-273050">
              <a:lnSpc>
                <a:spcPct val="120000"/>
              </a:lnSpc>
              <a:spcBef>
                <a:spcPts val="0"/>
              </a:spcBef>
              <a:buFont typeface="Wingdings" panose="05000000000000000000" pitchFamily="2" charset="2"/>
              <a:buChar char="§"/>
            </a:pPr>
            <a:r>
              <a:rPr lang="ro-RO" sz="2300" dirty="0">
                <a:latin typeface="Cambria" panose="02040503050406030204" pitchFamily="18" charset="0"/>
                <a:ea typeface="Cambria" panose="02040503050406030204" pitchFamily="18" charset="0"/>
                <a:cs typeface="Arial" panose="020B0604020202020204" pitchFamily="34" charset="0"/>
              </a:rPr>
              <a:t>Angajații – neinformați despre legislație, demersuri pentru RLM, surse de suport</a:t>
            </a:r>
          </a:p>
          <a:p>
            <a:pPr marL="536575" lvl="1" indent="-273050">
              <a:lnSpc>
                <a:spcPct val="120000"/>
              </a:lnSpc>
              <a:spcBef>
                <a:spcPts val="0"/>
              </a:spcBef>
              <a:buFont typeface="Wingdings" panose="05000000000000000000" pitchFamily="2" charset="2"/>
              <a:buChar char="§"/>
            </a:pPr>
            <a:r>
              <a:rPr lang="ro-RO" sz="2300" dirty="0">
                <a:latin typeface="Cambria" panose="02040503050406030204" pitchFamily="18" charset="0"/>
                <a:ea typeface="Cambria" panose="02040503050406030204" pitchFamily="18" charset="0"/>
                <a:cs typeface="Arial" panose="020B0604020202020204" pitchFamily="34" charset="0"/>
              </a:rPr>
              <a:t>Angajații – singurii responsabili în procesul revenirii la serviciu</a:t>
            </a:r>
          </a:p>
          <a:p>
            <a:pPr marL="536575" lvl="1" indent="-273050">
              <a:lnSpc>
                <a:spcPct val="120000"/>
              </a:lnSpc>
              <a:spcBef>
                <a:spcPts val="0"/>
              </a:spcBef>
              <a:buFont typeface="Wingdings" panose="05000000000000000000" pitchFamily="2" charset="2"/>
              <a:buChar char="§"/>
            </a:pPr>
            <a:r>
              <a:rPr lang="ro-RO" sz="2300" dirty="0">
                <a:latin typeface="Cambria" panose="02040503050406030204" pitchFamily="18" charset="0"/>
                <a:ea typeface="Cambria" panose="02040503050406030204" pitchFamily="18" charset="0"/>
                <a:cs typeface="Arial" panose="020B0604020202020204" pitchFamily="34" charset="0"/>
              </a:rPr>
              <a:t>RLM – nu se realizează progresiv și planificat (ca în alte țări)</a:t>
            </a:r>
          </a:p>
          <a:p>
            <a:pPr marL="536575" lvl="1" indent="-273050">
              <a:lnSpc>
                <a:spcPct val="120000"/>
              </a:lnSpc>
              <a:spcBef>
                <a:spcPts val="0"/>
              </a:spcBef>
              <a:buFont typeface="Wingdings" panose="05000000000000000000" pitchFamily="2" charset="2"/>
              <a:buChar char="§"/>
            </a:pPr>
            <a:r>
              <a:rPr lang="ro-RO" sz="2300" dirty="0">
                <a:latin typeface="Cambria" panose="02040503050406030204" pitchFamily="18" charset="0"/>
                <a:ea typeface="Cambria" panose="02040503050406030204" pitchFamily="18" charset="0"/>
                <a:cs typeface="Arial" panose="020B0604020202020204" pitchFamily="34" charset="0"/>
              </a:rPr>
              <a:t>Cu puține excepții nu se oferă o adaptare a condițiilor de muncă</a:t>
            </a:r>
          </a:p>
          <a:p>
            <a:pPr marL="536575" lvl="1" indent="-273050">
              <a:lnSpc>
                <a:spcPct val="120000"/>
              </a:lnSpc>
              <a:spcBef>
                <a:spcPts val="0"/>
              </a:spcBef>
              <a:buFont typeface="Wingdings" panose="05000000000000000000" pitchFamily="2" charset="2"/>
              <a:buChar char="§"/>
            </a:pPr>
            <a:r>
              <a:rPr lang="ro-RO" sz="2300" dirty="0">
                <a:latin typeface="Cambria" panose="02040503050406030204" pitchFamily="18" charset="0"/>
                <a:ea typeface="Cambria" panose="02040503050406030204" pitchFamily="18" charset="0"/>
                <a:cs typeface="Arial" panose="020B0604020202020204" pitchFamily="34" charset="0"/>
              </a:rPr>
              <a:t>Resimt lipsa unui centru de suport integrat care să ghideze procesul RLM (în prezent, angajatul este veriga de legătură)</a:t>
            </a:r>
          </a:p>
          <a:p>
            <a:pPr marL="536575" lvl="1" indent="-273050">
              <a:lnSpc>
                <a:spcPct val="120000"/>
              </a:lnSpc>
              <a:spcBef>
                <a:spcPts val="0"/>
              </a:spcBef>
              <a:buFont typeface="Wingdings" panose="05000000000000000000" pitchFamily="2" charset="2"/>
              <a:buChar char="§"/>
            </a:pPr>
            <a:r>
              <a:rPr lang="ro-RO" sz="2300" dirty="0">
                <a:latin typeface="Cambria" panose="02040503050406030204" pitchFamily="18" charset="0"/>
                <a:ea typeface="Cambria" panose="02040503050406030204" pitchFamily="18" charset="0"/>
                <a:cs typeface="Arial" panose="020B0604020202020204" pitchFamily="34" charset="0"/>
              </a:rPr>
              <a:t>Mai mult de jumătate din angajați s-au plâns de discriminare din cauza bolii lor </a:t>
            </a:r>
          </a:p>
          <a:p>
            <a:pPr lvl="1">
              <a:lnSpc>
                <a:spcPct val="120000"/>
              </a:lnSpc>
              <a:spcBef>
                <a:spcPts val="0"/>
              </a:spcBef>
              <a:buFont typeface="Wingdings" panose="05000000000000000000" pitchFamily="2" charset="2"/>
              <a:buChar char="§"/>
            </a:pPr>
            <a:endParaRPr lang="ro-RO" sz="1500" dirty="0">
              <a:latin typeface="Cambria" panose="02040503050406030204" pitchFamily="18" charset="0"/>
              <a:ea typeface="Cambria" panose="02040503050406030204" pitchFamily="18" charset="0"/>
              <a:cs typeface="Arial" panose="020B0604020202020204" pitchFamily="34" charset="0"/>
            </a:endParaRPr>
          </a:p>
          <a:p>
            <a:pPr marL="92075" lvl="1" indent="0">
              <a:lnSpc>
                <a:spcPct val="120000"/>
              </a:lnSpc>
              <a:spcBef>
                <a:spcPts val="0"/>
              </a:spcBef>
              <a:buNone/>
            </a:pPr>
            <a:r>
              <a:rPr lang="ro-RO" sz="2300" dirty="0">
                <a:latin typeface="Cambria" panose="02040503050406030204" pitchFamily="18" charset="0"/>
                <a:ea typeface="Cambria" panose="02040503050406030204" pitchFamily="18" charset="0"/>
                <a:cs typeface="Arial" panose="020B0604020202020204" pitchFamily="34" charset="0"/>
              </a:rPr>
              <a:t>Rezultat: </a:t>
            </a:r>
            <a:r>
              <a:rPr lang="ro-RO" sz="2300" dirty="0">
                <a:solidFill>
                  <a:srgbClr val="FF0000"/>
                </a:solidFill>
                <a:latin typeface="Cambria" panose="02040503050406030204" pitchFamily="18" charset="0"/>
                <a:ea typeface="Cambria" panose="02040503050406030204" pitchFamily="18" charset="0"/>
                <a:cs typeface="Arial" panose="020B0604020202020204" pitchFamily="34" charset="0"/>
              </a:rPr>
              <a:t>cancer + muncă fizică (manuală) = nu se revine la muncă</a:t>
            </a:r>
          </a:p>
          <a:p>
            <a:pPr marL="892175" lvl="2" indent="-342900">
              <a:lnSpc>
                <a:spcPct val="120000"/>
              </a:lnSpc>
              <a:spcBef>
                <a:spcPts val="0"/>
              </a:spcBef>
              <a:buFont typeface="Wingdings" panose="05000000000000000000" pitchFamily="2" charset="2"/>
              <a:buChar char="§"/>
            </a:pPr>
            <a:r>
              <a:rPr lang="ro-RO" sz="2300" dirty="0">
                <a:latin typeface="Cambria" panose="02040503050406030204" pitchFamily="18" charset="0"/>
                <a:ea typeface="Cambria" panose="02040503050406030204" pitchFamily="18" charset="0"/>
                <a:cs typeface="Arial" panose="020B0604020202020204" pitchFamily="34" charset="0"/>
              </a:rPr>
              <a:t>Există cazuri de succes – RLM a fost facilitată de un manager „providențial” (empatic, binevoitor, care a oferit suport)</a:t>
            </a:r>
          </a:p>
          <a:p>
            <a:pPr lvl="1">
              <a:lnSpc>
                <a:spcPct val="120000"/>
              </a:lnSpc>
              <a:spcBef>
                <a:spcPts val="0"/>
              </a:spcBef>
              <a:buFont typeface="Wingdings" panose="05000000000000000000" pitchFamily="2" charset="2"/>
              <a:buChar char="§"/>
            </a:pPr>
            <a:endParaRPr lang="ro-RO" sz="2300" dirty="0">
              <a:latin typeface="Cambria" panose="02040503050406030204" pitchFamily="18" charset="0"/>
              <a:ea typeface="Cambria" panose="02040503050406030204" pitchFamily="18" charset="0"/>
              <a:cs typeface="Arial" panose="020B0604020202020204" pitchFamily="34" charset="0"/>
            </a:endParaRPr>
          </a:p>
          <a:p>
            <a:pPr lvl="1">
              <a:lnSpc>
                <a:spcPct val="120000"/>
              </a:lnSpc>
              <a:spcBef>
                <a:spcPts val="0"/>
              </a:spcBef>
              <a:buFont typeface="Wingdings" panose="05000000000000000000" pitchFamily="2" charset="2"/>
              <a:buChar char="§"/>
            </a:pPr>
            <a:endParaRPr lang="ro-RO" sz="2300" dirty="0">
              <a:latin typeface="Cambria" panose="02040503050406030204" pitchFamily="18" charset="0"/>
              <a:ea typeface="Cambria" panose="02040503050406030204" pitchFamily="18" charset="0"/>
            </a:endParaRPr>
          </a:p>
        </p:txBody>
      </p:sp>
      <p:sp>
        <p:nvSpPr>
          <p:cNvPr id="4" name="Titlu 3">
            <a:extLst>
              <a:ext uri="{FF2B5EF4-FFF2-40B4-BE49-F238E27FC236}">
                <a16:creationId xmlns:a16="http://schemas.microsoft.com/office/drawing/2014/main" id="{0E8ECA63-F6EF-4F9D-978C-F1289E384419}"/>
              </a:ext>
            </a:extLst>
          </p:cNvPr>
          <p:cNvSpPr txBox="1">
            <a:spLocks noGrp="1"/>
          </p:cNvSpPr>
          <p:nvPr>
            <p:ph type="title"/>
          </p:nvPr>
        </p:nvSpPr>
        <p:spPr>
          <a:xfrm>
            <a:off x="534228" y="275973"/>
            <a:ext cx="10668000" cy="618631"/>
          </a:xfrm>
          <a:prstGeom prst="rect">
            <a:avLst/>
          </a:prstGeom>
          <a:noFill/>
        </p:spPr>
        <p:txBody>
          <a:bodyPr wrap="square" rtlCol="0">
            <a:spAutoFit/>
          </a:bodyPr>
          <a:lstStyle/>
          <a:p>
            <a:r>
              <a:rPr lang="ro-RO" sz="3800" dirty="0">
                <a:solidFill>
                  <a:srgbClr val="0070C0"/>
                </a:solidFill>
                <a:latin typeface="Cambria" panose="02040503050406030204" pitchFamily="18" charset="0"/>
                <a:ea typeface="Cambria" panose="02040503050406030204" pitchFamily="18" charset="0"/>
                <a:cs typeface="Arial" panose="020B0604020202020204" pitchFamily="34" charset="0"/>
              </a:rPr>
              <a:t>Ce spun pacienții?</a:t>
            </a:r>
          </a:p>
        </p:txBody>
      </p:sp>
    </p:spTree>
    <p:extLst>
      <p:ext uri="{BB962C8B-B14F-4D97-AF65-F5344CB8AC3E}">
        <p14:creationId xmlns:p14="http://schemas.microsoft.com/office/powerpoint/2010/main" val="1331795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285D4254-45C6-486E-807C-62B5E8E39B1F}"/>
              </a:ext>
            </a:extLst>
          </p:cNvPr>
          <p:cNvSpPr>
            <a:spLocks noGrp="1"/>
          </p:cNvSpPr>
          <p:nvPr>
            <p:ph idx="1"/>
          </p:nvPr>
        </p:nvSpPr>
        <p:spPr>
          <a:xfrm>
            <a:off x="503748" y="1442476"/>
            <a:ext cx="11360592" cy="4967267"/>
          </a:xfrm>
        </p:spPr>
        <p:txBody>
          <a:bodyPr>
            <a:normAutofit fontScale="92500" lnSpcReduction="10000"/>
          </a:bodyPr>
          <a:lstStyle/>
          <a:p>
            <a:pPr marL="0" indent="0">
              <a:buNone/>
            </a:pPr>
            <a:r>
              <a:rPr lang="ro-RO" sz="2600" dirty="0">
                <a:solidFill>
                  <a:schemeClr val="accent1"/>
                </a:solidFill>
                <a:latin typeface="Cambria" panose="02040503050406030204" pitchFamily="18" charset="0"/>
                <a:ea typeface="Cambria" panose="02040503050406030204" pitchFamily="18" charset="0"/>
                <a:cs typeface="Arial" panose="020B0604020202020204" pitchFamily="34" charset="0"/>
              </a:rPr>
              <a:t>Se plâng de</a:t>
            </a:r>
            <a:r>
              <a:rPr lang="en-GB" sz="2600" dirty="0">
                <a:solidFill>
                  <a:schemeClr val="accent1"/>
                </a:solidFill>
                <a:latin typeface="Cambria" panose="02040503050406030204" pitchFamily="18" charset="0"/>
                <a:ea typeface="Cambria" panose="02040503050406030204" pitchFamily="18" charset="0"/>
                <a:cs typeface="Arial" panose="020B0604020202020204" pitchFamily="34" charset="0"/>
              </a:rPr>
              <a:t>:</a:t>
            </a:r>
            <a:endParaRPr lang="ro-RO" sz="2600" dirty="0">
              <a:solidFill>
                <a:schemeClr val="accent1"/>
              </a:solidFill>
              <a:latin typeface="Cambria" panose="02040503050406030204" pitchFamily="18" charset="0"/>
              <a:ea typeface="Cambria" panose="02040503050406030204" pitchFamily="18" charset="0"/>
              <a:cs typeface="Arial" panose="020B0604020202020204" pitchFamily="34" charset="0"/>
            </a:endParaRPr>
          </a:p>
          <a:p>
            <a:pPr marL="628650" indent="-361950">
              <a:lnSpc>
                <a:spcPct val="130000"/>
              </a:lnSpc>
              <a:spcBef>
                <a:spcPts val="0"/>
              </a:spcBef>
              <a:buFont typeface="Wingdings" panose="05000000000000000000" pitchFamily="2" charset="2"/>
              <a:buChar char="§"/>
            </a:pPr>
            <a:r>
              <a:rPr lang="ro-RO" sz="2600" dirty="0">
                <a:latin typeface="Cambria" panose="02040503050406030204" pitchFamily="18" charset="0"/>
                <a:ea typeface="Cambria" panose="02040503050406030204" pitchFamily="18" charset="0"/>
                <a:cs typeface="Arial" panose="020B0604020202020204" pitchFamily="34" charset="0"/>
              </a:rPr>
              <a:t>Absența unor politici sau ghiduri pentru RLM</a:t>
            </a:r>
          </a:p>
          <a:p>
            <a:pPr marL="628650" indent="-361950">
              <a:lnSpc>
                <a:spcPct val="130000"/>
              </a:lnSpc>
              <a:spcBef>
                <a:spcPts val="0"/>
              </a:spcBef>
              <a:buFont typeface="Wingdings" panose="05000000000000000000" pitchFamily="2" charset="2"/>
              <a:buChar char="§"/>
            </a:pPr>
            <a:r>
              <a:rPr lang="ro-RO" sz="2600" dirty="0">
                <a:latin typeface="Cambria" panose="02040503050406030204" pitchFamily="18" charset="0"/>
                <a:ea typeface="Cambria" panose="02040503050406030204" pitchFamily="18" charset="0"/>
                <a:cs typeface="Arial" panose="020B0604020202020204" pitchFamily="34" charset="0"/>
              </a:rPr>
              <a:t>Absența flexibilității organizaționale sau în legislație</a:t>
            </a:r>
          </a:p>
          <a:p>
            <a:pPr marL="628650" indent="-361950">
              <a:lnSpc>
                <a:spcPct val="130000"/>
              </a:lnSpc>
              <a:spcBef>
                <a:spcPts val="0"/>
              </a:spcBef>
              <a:buFont typeface="Wingdings" panose="05000000000000000000" pitchFamily="2" charset="2"/>
              <a:buChar char="§"/>
            </a:pPr>
            <a:r>
              <a:rPr lang="ro-RO" sz="2600" dirty="0">
                <a:latin typeface="Cambria" panose="02040503050406030204" pitchFamily="18" charset="0"/>
                <a:ea typeface="Cambria" panose="02040503050406030204" pitchFamily="18" charset="0"/>
                <a:cs typeface="Arial" panose="020B0604020202020204" pitchFamily="34" charset="0"/>
              </a:rPr>
              <a:t>Absența unor proceduri structurate pentru astfel de cazuri </a:t>
            </a:r>
          </a:p>
          <a:p>
            <a:pPr marL="628650" indent="-361950">
              <a:lnSpc>
                <a:spcPct val="130000"/>
              </a:lnSpc>
              <a:spcBef>
                <a:spcPts val="0"/>
              </a:spcBef>
              <a:buFont typeface="Wingdings" panose="05000000000000000000" pitchFamily="2" charset="2"/>
              <a:buChar char="§"/>
            </a:pPr>
            <a:r>
              <a:rPr lang="ro-RO" sz="2600" dirty="0">
                <a:latin typeface="Cambria" panose="02040503050406030204" pitchFamily="18" charset="0"/>
                <a:ea typeface="Cambria" panose="02040503050406030204" pitchFamily="18" charset="0"/>
                <a:cs typeface="Arial" panose="020B0604020202020204" pitchFamily="34" charset="0"/>
              </a:rPr>
              <a:t>Absența suportului și colaborării cu ceilalți profesioniști implicați (ex. medici)</a:t>
            </a:r>
          </a:p>
          <a:p>
            <a:pPr marL="628650" indent="-361950">
              <a:lnSpc>
                <a:spcPct val="130000"/>
              </a:lnSpc>
              <a:spcBef>
                <a:spcPts val="0"/>
              </a:spcBef>
              <a:buFont typeface="Wingdings" panose="05000000000000000000" pitchFamily="2" charset="2"/>
              <a:buChar char="§"/>
            </a:pPr>
            <a:endParaRPr lang="ro-RO" sz="2600" dirty="0">
              <a:solidFill>
                <a:srgbClr val="0070C0"/>
              </a:solidFill>
              <a:latin typeface="Cambria" panose="02040503050406030204" pitchFamily="18" charset="0"/>
              <a:ea typeface="Cambria" panose="02040503050406030204" pitchFamily="18" charset="0"/>
              <a:cs typeface="Arial" panose="020B0604020202020204" pitchFamily="34" charset="0"/>
            </a:endParaRPr>
          </a:p>
          <a:p>
            <a:pPr marL="0" indent="0">
              <a:spcBef>
                <a:spcPts val="0"/>
              </a:spcBef>
              <a:spcAft>
                <a:spcPts val="600"/>
              </a:spcAft>
              <a:buNone/>
            </a:pPr>
            <a:r>
              <a:rPr lang="ro-RO" sz="2600" dirty="0">
                <a:solidFill>
                  <a:schemeClr val="accent1"/>
                </a:solidFill>
                <a:latin typeface="Cambria" panose="02040503050406030204" pitchFamily="18" charset="0"/>
                <a:ea typeface="Cambria" panose="02040503050406030204" pitchFamily="18" charset="0"/>
                <a:cs typeface="Arial" panose="020B0604020202020204" pitchFamily="34" charset="0"/>
              </a:rPr>
              <a:t>Comportamente și strategii</a:t>
            </a:r>
            <a:r>
              <a:rPr lang="en-GB" sz="2600" dirty="0">
                <a:solidFill>
                  <a:schemeClr val="accent1"/>
                </a:solidFill>
                <a:latin typeface="Cambria" panose="02040503050406030204" pitchFamily="18" charset="0"/>
                <a:ea typeface="Cambria" panose="02040503050406030204" pitchFamily="18" charset="0"/>
                <a:cs typeface="Arial" panose="020B0604020202020204" pitchFamily="34" charset="0"/>
              </a:rPr>
              <a:t>:</a:t>
            </a:r>
          </a:p>
          <a:p>
            <a:pPr marL="628650" lvl="1" indent="-361950">
              <a:lnSpc>
                <a:spcPct val="130000"/>
              </a:lnSpc>
              <a:spcBef>
                <a:spcPts val="0"/>
              </a:spcBef>
              <a:buFont typeface="Wingdings" panose="05000000000000000000" pitchFamily="2" charset="2"/>
              <a:buChar char="§"/>
            </a:pPr>
            <a:r>
              <a:rPr lang="ro-RO" sz="2600" dirty="0">
                <a:latin typeface="Cambria" panose="02040503050406030204" pitchFamily="18" charset="0"/>
                <a:ea typeface="Cambria" panose="02040503050406030204" pitchFamily="18" charset="0"/>
                <a:cs typeface="Arial" panose="020B0604020202020204" pitchFamily="34" charset="0"/>
              </a:rPr>
              <a:t>Angajatorii – dileme și incertitudini; implicare bazată pe bunăvoință</a:t>
            </a:r>
          </a:p>
          <a:p>
            <a:pPr marL="628650" lvl="1" indent="-361950">
              <a:lnSpc>
                <a:spcPct val="130000"/>
              </a:lnSpc>
              <a:spcBef>
                <a:spcPts val="0"/>
              </a:spcBef>
              <a:buFont typeface="Wingdings" panose="05000000000000000000" pitchFamily="2" charset="2"/>
              <a:buChar char="§"/>
            </a:pPr>
            <a:r>
              <a:rPr lang="ro-RO" sz="2600" dirty="0">
                <a:latin typeface="Cambria" panose="02040503050406030204" pitchFamily="18" charset="0"/>
                <a:ea typeface="Cambria" panose="02040503050406030204" pitchFamily="18" charset="0"/>
                <a:cs typeface="Arial" panose="020B0604020202020204" pitchFamily="34" charset="0"/>
              </a:rPr>
              <a:t>Decizii luate „</a:t>
            </a:r>
            <a:r>
              <a:rPr lang="en-GB" sz="2600" dirty="0">
                <a:latin typeface="Cambria" panose="02040503050406030204" pitchFamily="18" charset="0"/>
                <a:ea typeface="Cambria" panose="02040503050406030204" pitchFamily="18" charset="0"/>
                <a:cs typeface="Arial" panose="020B0604020202020204" pitchFamily="34" charset="0"/>
              </a:rPr>
              <a:t>ad-hoc</a:t>
            </a:r>
            <a:r>
              <a:rPr lang="ro-RO" sz="2600" dirty="0">
                <a:latin typeface="Cambria" panose="02040503050406030204" pitchFamily="18" charset="0"/>
                <a:ea typeface="Cambria" panose="02040503050406030204" pitchFamily="18" charset="0"/>
                <a:cs typeface="Arial" panose="020B0604020202020204" pitchFamily="34" charset="0"/>
              </a:rPr>
              <a:t>” privind RLM (dependente de angajat, arbitrare)</a:t>
            </a:r>
          </a:p>
          <a:p>
            <a:pPr marL="628650" lvl="1" indent="-361950">
              <a:lnSpc>
                <a:spcPct val="130000"/>
              </a:lnSpc>
              <a:spcBef>
                <a:spcPts val="0"/>
              </a:spcBef>
              <a:buFont typeface="Wingdings" panose="05000000000000000000" pitchFamily="2" charset="2"/>
              <a:buChar char="§"/>
            </a:pPr>
            <a:r>
              <a:rPr lang="ro-RO" sz="2600" dirty="0">
                <a:latin typeface="Cambria" panose="02040503050406030204" pitchFamily="18" charset="0"/>
                <a:ea typeface="Cambria" panose="02040503050406030204" pitchFamily="18" charset="0"/>
                <a:cs typeface="Arial" panose="020B0604020202020204" pitchFamily="34" charset="0"/>
              </a:rPr>
              <a:t>Când există bunăvoință – creativitate în găsirea soluțiilor</a:t>
            </a:r>
          </a:p>
          <a:p>
            <a:pPr marL="628650" lvl="1" indent="-361950">
              <a:lnSpc>
                <a:spcPct val="130000"/>
              </a:lnSpc>
              <a:spcBef>
                <a:spcPts val="0"/>
              </a:spcBef>
              <a:buFont typeface="Wingdings" panose="05000000000000000000" pitchFamily="2" charset="2"/>
              <a:buChar char="§"/>
            </a:pPr>
            <a:r>
              <a:rPr lang="ro-RO" sz="2600" dirty="0">
                <a:latin typeface="Cambria" panose="02040503050406030204" pitchFamily="18" charset="0"/>
                <a:ea typeface="Cambria" panose="02040503050406030204" pitchFamily="18" charset="0"/>
                <a:cs typeface="Arial" panose="020B0604020202020204" pitchFamily="34" charset="0"/>
              </a:rPr>
              <a:t>Se bazează mult pe suportul oferit de colegi angajatului cu cancer </a:t>
            </a:r>
          </a:p>
          <a:p>
            <a:pPr lvl="1">
              <a:buFont typeface="Wingdings" panose="05000000000000000000" pitchFamily="2" charset="2"/>
              <a:buChar char="§"/>
            </a:pPr>
            <a:endParaRPr lang="ro-RO" sz="2600" dirty="0">
              <a:latin typeface="Cambria" panose="02040503050406030204" pitchFamily="18" charset="0"/>
              <a:ea typeface="Cambria" panose="02040503050406030204" pitchFamily="18" charset="0"/>
              <a:cs typeface="Arial" panose="020B0604020202020204" pitchFamily="34" charset="0"/>
            </a:endParaRPr>
          </a:p>
        </p:txBody>
      </p:sp>
      <p:sp>
        <p:nvSpPr>
          <p:cNvPr id="4" name="Titlu 3">
            <a:extLst>
              <a:ext uri="{FF2B5EF4-FFF2-40B4-BE49-F238E27FC236}">
                <a16:creationId xmlns:a16="http://schemas.microsoft.com/office/drawing/2014/main" id="{0E8ECA63-F6EF-4F9D-978C-F1289E384419}"/>
              </a:ext>
            </a:extLst>
          </p:cNvPr>
          <p:cNvSpPr txBox="1">
            <a:spLocks noGrp="1"/>
          </p:cNvSpPr>
          <p:nvPr>
            <p:ph type="title"/>
          </p:nvPr>
        </p:nvSpPr>
        <p:spPr>
          <a:xfrm>
            <a:off x="503748" y="363642"/>
            <a:ext cx="10515600" cy="618631"/>
          </a:xfrm>
          <a:prstGeom prst="rect">
            <a:avLst/>
          </a:prstGeom>
          <a:noFill/>
        </p:spPr>
        <p:txBody>
          <a:bodyPr wrap="square" rtlCol="0">
            <a:spAutoFit/>
          </a:bodyPr>
          <a:lstStyle/>
          <a:p>
            <a:r>
              <a:rPr lang="ro-RO" sz="3800" dirty="0">
                <a:solidFill>
                  <a:srgbClr val="0070C0"/>
                </a:solidFill>
                <a:latin typeface="Cambria" panose="02040503050406030204" pitchFamily="18" charset="0"/>
                <a:ea typeface="Cambria" panose="02040503050406030204" pitchFamily="18" charset="0"/>
                <a:cs typeface="Arial" panose="020B0604020202020204" pitchFamily="34" charset="0"/>
              </a:rPr>
              <a:t>Ce spun angajatorii?</a:t>
            </a:r>
          </a:p>
        </p:txBody>
      </p:sp>
    </p:spTree>
    <p:extLst>
      <p:ext uri="{BB962C8B-B14F-4D97-AF65-F5344CB8AC3E}">
        <p14:creationId xmlns:p14="http://schemas.microsoft.com/office/powerpoint/2010/main" val="22000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D423C1D-DAB5-4810-90D3-4CC4B02920B4}"/>
              </a:ext>
            </a:extLst>
          </p:cNvPr>
          <p:cNvSpPr>
            <a:spLocks noGrp="1"/>
          </p:cNvSpPr>
          <p:nvPr>
            <p:ph type="title"/>
          </p:nvPr>
        </p:nvSpPr>
        <p:spPr>
          <a:xfrm>
            <a:off x="838200" y="365126"/>
            <a:ext cx="10515600" cy="787814"/>
          </a:xfrm>
        </p:spPr>
        <p:txBody>
          <a:bodyPr>
            <a:normAutofit/>
          </a:bodyPr>
          <a:lstStyle/>
          <a:p>
            <a:r>
              <a:rPr lang="ro-RO" sz="3200" dirty="0">
                <a:solidFill>
                  <a:srgbClr val="0070C0"/>
                </a:solidFill>
                <a:latin typeface="Cambria" panose="02040503050406030204" pitchFamily="18" charset="0"/>
                <a:ea typeface="Cambria" panose="02040503050406030204" pitchFamily="18" charset="0"/>
              </a:rPr>
              <a:t>Agendă eveniment</a:t>
            </a:r>
          </a:p>
        </p:txBody>
      </p:sp>
      <p:sp>
        <p:nvSpPr>
          <p:cNvPr id="3" name="Substituent conținut 2">
            <a:extLst>
              <a:ext uri="{FF2B5EF4-FFF2-40B4-BE49-F238E27FC236}">
                <a16:creationId xmlns:a16="http://schemas.microsoft.com/office/drawing/2014/main" id="{EFACCC72-7B6B-47AD-83A0-9CA72D03E55A}"/>
              </a:ext>
            </a:extLst>
          </p:cNvPr>
          <p:cNvSpPr>
            <a:spLocks noGrp="1"/>
          </p:cNvSpPr>
          <p:nvPr>
            <p:ph idx="1"/>
          </p:nvPr>
        </p:nvSpPr>
        <p:spPr>
          <a:xfrm>
            <a:off x="1510748" y="1858617"/>
            <a:ext cx="10038522" cy="3389244"/>
          </a:xfrm>
        </p:spPr>
        <p:txBody>
          <a:bodyPr>
            <a:noAutofit/>
          </a:bodyPr>
          <a:lstStyle/>
          <a:p>
            <a:pPr marL="457200" indent="-457200">
              <a:buAutoNum type="arabicPeriod"/>
            </a:pPr>
            <a:r>
              <a:rPr lang="ro-RO" sz="2400" dirty="0">
                <a:latin typeface="Cambria" panose="02040503050406030204" pitchFamily="18" charset="0"/>
                <a:ea typeface="Cambria" panose="02040503050406030204" pitchFamily="18" charset="0"/>
              </a:rPr>
              <a:t>Prezentarea proiectului REWIR</a:t>
            </a:r>
          </a:p>
          <a:p>
            <a:pPr marL="457200" indent="-457200">
              <a:buAutoNum type="arabicPeriod"/>
            </a:pPr>
            <a:endParaRPr lang="ro-RO" sz="2400" dirty="0">
              <a:latin typeface="Cambria" panose="02040503050406030204" pitchFamily="18" charset="0"/>
              <a:ea typeface="Cambria" panose="02040503050406030204" pitchFamily="18" charset="0"/>
            </a:endParaRPr>
          </a:p>
          <a:p>
            <a:pPr marL="457200" indent="-457200">
              <a:buAutoNum type="arabicPeriod"/>
            </a:pPr>
            <a:r>
              <a:rPr lang="ro-RO" sz="2400" dirty="0">
                <a:latin typeface="Cambria" panose="02040503050406030204" pitchFamily="18" charset="0"/>
                <a:ea typeface="Cambria" panose="02040503050406030204" pitchFamily="18" charset="0"/>
              </a:rPr>
              <a:t>Prezentarea experienței anterioare</a:t>
            </a:r>
          </a:p>
          <a:p>
            <a:pPr marL="457200" indent="-457200">
              <a:buAutoNum type="arabicPeriod"/>
            </a:pPr>
            <a:endParaRPr lang="ro-RO" sz="2400" dirty="0">
              <a:latin typeface="Cambria" panose="02040503050406030204" pitchFamily="18" charset="0"/>
              <a:ea typeface="Cambria" panose="02040503050406030204" pitchFamily="18" charset="0"/>
            </a:endParaRPr>
          </a:p>
          <a:p>
            <a:pPr marL="457200" indent="-457200">
              <a:buAutoNum type="arabicPeriod"/>
            </a:pPr>
            <a:r>
              <a:rPr lang="ro-RO" sz="2400" dirty="0">
                <a:latin typeface="Cambria" panose="02040503050406030204" pitchFamily="18" charset="0"/>
                <a:ea typeface="Cambria" panose="02040503050406030204" pitchFamily="18" charset="0"/>
              </a:rPr>
              <a:t>Pauză de cafea</a:t>
            </a:r>
          </a:p>
          <a:p>
            <a:pPr marL="457200" indent="-457200">
              <a:buAutoNum type="arabicPeriod"/>
            </a:pPr>
            <a:endParaRPr lang="ro-RO" sz="2400" dirty="0">
              <a:latin typeface="Cambria" panose="02040503050406030204" pitchFamily="18" charset="0"/>
              <a:ea typeface="Cambria" panose="02040503050406030204" pitchFamily="18" charset="0"/>
            </a:endParaRPr>
          </a:p>
          <a:p>
            <a:pPr marL="457200" indent="-457200">
              <a:buAutoNum type="arabicPeriod"/>
            </a:pPr>
            <a:r>
              <a:rPr lang="ro-RO" sz="2400" dirty="0">
                <a:latin typeface="Cambria" panose="02040503050406030204" pitchFamily="18" charset="0"/>
                <a:ea typeface="Cambria" panose="02040503050406030204" pitchFamily="18" charset="0"/>
              </a:rPr>
              <a:t>Dezbatere</a:t>
            </a:r>
          </a:p>
          <a:p>
            <a:pPr marL="457200" indent="-457200">
              <a:buAutoNum type="arabicPeriod"/>
            </a:pPr>
            <a:endParaRPr lang="ro-RO" sz="2400" dirty="0">
              <a:latin typeface="Cambria" panose="02040503050406030204" pitchFamily="18" charset="0"/>
              <a:ea typeface="Cambria" panose="02040503050406030204" pitchFamily="18" charset="0"/>
            </a:endParaRPr>
          </a:p>
          <a:p>
            <a:pPr marL="457200" indent="-457200">
              <a:buAutoNum type="arabicPeriod"/>
            </a:pPr>
            <a:r>
              <a:rPr lang="ro-RO" sz="2400" dirty="0">
                <a:latin typeface="Cambria" panose="02040503050406030204" pitchFamily="18" charset="0"/>
                <a:ea typeface="Cambria" panose="02040503050406030204" pitchFamily="18" charset="0"/>
              </a:rPr>
              <a:t>Prânz</a:t>
            </a:r>
          </a:p>
        </p:txBody>
      </p:sp>
    </p:spTree>
    <p:extLst>
      <p:ext uri="{BB962C8B-B14F-4D97-AF65-F5344CB8AC3E}">
        <p14:creationId xmlns:p14="http://schemas.microsoft.com/office/powerpoint/2010/main" val="327977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2000" fill="hold" nodeType="clickEffect">
                                  <p:stCondLst>
                                    <p:cond delay="0"/>
                                  </p:stCondLst>
                                  <p:childTnLst>
                                    <p:animRot by="120000">
                                      <p:cBhvr>
                                        <p:cTn id="6" dur="200" fill="hold">
                                          <p:stCondLst>
                                            <p:cond delay="0"/>
                                          </p:stCondLst>
                                        </p:cTn>
                                        <p:tgtEl>
                                          <p:spTgt spid="3">
                                            <p:txEl>
                                              <p:pRg st="6" end="6"/>
                                            </p:txEl>
                                          </p:spTgt>
                                        </p:tgtEl>
                                        <p:attrNameLst>
                                          <p:attrName>r</p:attrName>
                                        </p:attrNameLst>
                                      </p:cBhvr>
                                    </p:animRot>
                                    <p:animRot by="-240000">
                                      <p:cBhvr>
                                        <p:cTn id="7" dur="400" fill="hold">
                                          <p:stCondLst>
                                            <p:cond delay="400"/>
                                          </p:stCondLst>
                                        </p:cTn>
                                        <p:tgtEl>
                                          <p:spTgt spid="3">
                                            <p:txEl>
                                              <p:pRg st="6" end="6"/>
                                            </p:txEl>
                                          </p:spTgt>
                                        </p:tgtEl>
                                        <p:attrNameLst>
                                          <p:attrName>r</p:attrName>
                                        </p:attrNameLst>
                                      </p:cBhvr>
                                    </p:animRot>
                                    <p:animRot by="240000">
                                      <p:cBhvr>
                                        <p:cTn id="8" dur="400" fill="hold">
                                          <p:stCondLst>
                                            <p:cond delay="800"/>
                                          </p:stCondLst>
                                        </p:cTn>
                                        <p:tgtEl>
                                          <p:spTgt spid="3">
                                            <p:txEl>
                                              <p:pRg st="6" end="6"/>
                                            </p:txEl>
                                          </p:spTgt>
                                        </p:tgtEl>
                                        <p:attrNameLst>
                                          <p:attrName>r</p:attrName>
                                        </p:attrNameLst>
                                      </p:cBhvr>
                                    </p:animRot>
                                    <p:animRot by="-240000">
                                      <p:cBhvr>
                                        <p:cTn id="9" dur="400" fill="hold">
                                          <p:stCondLst>
                                            <p:cond delay="1200"/>
                                          </p:stCondLst>
                                        </p:cTn>
                                        <p:tgtEl>
                                          <p:spTgt spid="3">
                                            <p:txEl>
                                              <p:pRg st="6" end="6"/>
                                            </p:txEl>
                                          </p:spTgt>
                                        </p:tgtEl>
                                        <p:attrNameLst>
                                          <p:attrName>r</p:attrName>
                                        </p:attrNameLst>
                                      </p:cBhvr>
                                    </p:animRot>
                                    <p:animRot by="120000">
                                      <p:cBhvr>
                                        <p:cTn id="10" dur="400" fill="hold">
                                          <p:stCondLst>
                                            <p:cond delay="1600"/>
                                          </p:stCondLst>
                                        </p:cTn>
                                        <p:tgtEl>
                                          <p:spTgt spid="3">
                                            <p:txEl>
                                              <p:pRg st="6" end="6"/>
                                            </p:txEl>
                                          </p:spTgt>
                                        </p:tgtEl>
                                        <p:attrNameLst>
                                          <p:attrName>r</p:attrName>
                                        </p:attrNameLst>
                                      </p:cBhvr>
                                    </p:animRot>
                                  </p:childTnLst>
                                </p:cTn>
                              </p:par>
                              <p:par>
                                <p:cTn id="11" presetID="6" presetClass="emph" presetSubtype="0" fill="hold" nodeType="withEffect">
                                  <p:stCondLst>
                                    <p:cond delay="0"/>
                                  </p:stCondLst>
                                  <p:childTnLst>
                                    <p:animScale>
                                      <p:cBhvr>
                                        <p:cTn id="12" dur="2000" fill="hold"/>
                                        <p:tgtEl>
                                          <p:spTgt spid="3">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u 1">
            <a:extLst>
              <a:ext uri="{FF2B5EF4-FFF2-40B4-BE49-F238E27FC236}">
                <a16:creationId xmlns:a16="http://schemas.microsoft.com/office/drawing/2014/main" id="{9C8CF7EB-C62E-4038-B7D8-5E8CE9C74CA1}"/>
              </a:ext>
            </a:extLst>
          </p:cNvPr>
          <p:cNvSpPr>
            <a:spLocks noGrp="1"/>
          </p:cNvSpPr>
          <p:nvPr>
            <p:ph type="title"/>
          </p:nvPr>
        </p:nvSpPr>
        <p:spPr>
          <a:xfrm>
            <a:off x="674237" y="914401"/>
            <a:ext cx="3657600" cy="2291786"/>
          </a:xfrm>
        </p:spPr>
        <p:txBody>
          <a:bodyPr vert="horz" lIns="91440" tIns="45720" rIns="91440" bIns="45720" rtlCol="0" anchor="b">
            <a:normAutofit fontScale="90000"/>
          </a:bodyPr>
          <a:lstStyle/>
          <a:p>
            <a:pPr algn="ctr"/>
            <a:r>
              <a:rPr lang="en-US" sz="3000" kern="1200" dirty="0">
                <a:solidFill>
                  <a:srgbClr val="FFFFFF"/>
                </a:solidFill>
                <a:latin typeface="+mn-lt"/>
                <a:ea typeface="+mj-ea"/>
                <a:cs typeface="+mj-cs"/>
              </a:rPr>
              <a:t>Artic</a:t>
            </a:r>
            <a:r>
              <a:rPr lang="ro-RO" sz="3000" kern="1200" dirty="0">
                <a:solidFill>
                  <a:srgbClr val="FFFFFF"/>
                </a:solidFill>
                <a:latin typeface="+mn-lt"/>
                <a:ea typeface="+mj-ea"/>
                <a:cs typeface="+mj-cs"/>
              </a:rPr>
              <a:t>ol</a:t>
            </a:r>
            <a:br>
              <a:rPr lang="en-US" sz="3000" kern="1200" dirty="0">
                <a:solidFill>
                  <a:srgbClr val="FFFFFF"/>
                </a:solidFill>
                <a:latin typeface="+mn-lt"/>
                <a:ea typeface="+mj-ea"/>
                <a:cs typeface="+mj-cs"/>
              </a:rPr>
            </a:br>
            <a:br>
              <a:rPr lang="en-US" sz="3000" kern="1200" dirty="0">
                <a:solidFill>
                  <a:srgbClr val="FFFFFF"/>
                </a:solidFill>
                <a:latin typeface="+mn-lt"/>
                <a:ea typeface="+mj-ea"/>
                <a:cs typeface="+mj-cs"/>
              </a:rPr>
            </a:br>
            <a:r>
              <a:rPr lang="ro-RO" sz="3000" kern="1200" dirty="0">
                <a:solidFill>
                  <a:srgbClr val="FFFFFF"/>
                </a:solidFill>
                <a:latin typeface="+mn-lt"/>
                <a:ea typeface="+mj-ea"/>
                <a:cs typeface="+mj-cs"/>
              </a:rPr>
              <a:t>Perspectiva angajatorilor asupra procesului revenirii la muncă după cancer în România</a:t>
            </a:r>
            <a:endParaRPr lang="en-US" sz="3000" kern="1200" dirty="0">
              <a:solidFill>
                <a:srgbClr val="FFFFFF"/>
              </a:solidFill>
              <a:latin typeface="+mn-lt"/>
              <a:ea typeface="+mj-ea"/>
              <a:cs typeface="+mj-cs"/>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Imagine 3">
            <a:extLst>
              <a:ext uri="{FF2B5EF4-FFF2-40B4-BE49-F238E27FC236}">
                <a16:creationId xmlns:a16="http://schemas.microsoft.com/office/drawing/2014/main" id="{379DED88-56CA-4FC4-B75E-167024505B91}"/>
              </a:ext>
            </a:extLst>
          </p:cNvPr>
          <p:cNvPicPr>
            <a:picLocks noChangeAspect="1"/>
          </p:cNvPicPr>
          <p:nvPr/>
        </p:nvPicPr>
        <p:blipFill rotWithShape="1">
          <a:blip r:embed="rId3"/>
          <a:srcRect l="20893" t="25239" r="22589" b="8333"/>
          <a:stretch/>
        </p:blipFill>
        <p:spPr>
          <a:xfrm>
            <a:off x="4876030" y="491094"/>
            <a:ext cx="7118022" cy="4705940"/>
          </a:xfrm>
          <a:prstGeom prst="rect">
            <a:avLst/>
          </a:prstGeom>
          <a:ln w="44450">
            <a:solidFill>
              <a:schemeClr val="tx1">
                <a:lumMod val="50000"/>
                <a:lumOff val="50000"/>
              </a:schemeClr>
            </a:solidFill>
          </a:ln>
        </p:spPr>
      </p:pic>
      <p:sp>
        <p:nvSpPr>
          <p:cNvPr id="8" name="CasetăText 7">
            <a:extLst>
              <a:ext uri="{FF2B5EF4-FFF2-40B4-BE49-F238E27FC236}">
                <a16:creationId xmlns:a16="http://schemas.microsoft.com/office/drawing/2014/main" id="{BFB9ED6D-0596-4732-A043-90C0F8F7B451}"/>
              </a:ext>
            </a:extLst>
          </p:cNvPr>
          <p:cNvSpPr txBox="1"/>
          <p:nvPr/>
        </p:nvSpPr>
        <p:spPr>
          <a:xfrm>
            <a:off x="6336714" y="5686775"/>
            <a:ext cx="4196654" cy="830997"/>
          </a:xfrm>
          <a:prstGeom prst="rect">
            <a:avLst/>
          </a:prstGeom>
          <a:solidFill>
            <a:schemeClr val="tx1">
              <a:lumMod val="65000"/>
              <a:lumOff val="3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Journal of Occupational Rehabilitation</a:t>
            </a:r>
            <a:endParaRPr kumimoji="0" lang="ro-RO"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367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descr="O imagine care conține aliment&#10;&#10;Descrierea a fost generată cu un grad foarte mare de încredere">
            <a:extLst>
              <a:ext uri="{FF2B5EF4-FFF2-40B4-BE49-F238E27FC236}">
                <a16:creationId xmlns:a16="http://schemas.microsoft.com/office/drawing/2014/main" id="{46A006AA-9DC9-4166-A5F2-B2AFC26BA877}"/>
              </a:ext>
            </a:extLst>
          </p:cNvPr>
          <p:cNvPicPr>
            <a:picLocks noChangeAspect="1"/>
          </p:cNvPicPr>
          <p:nvPr/>
        </p:nvPicPr>
        <p:blipFill rotWithShape="1">
          <a:blip r:embed="rId2">
            <a:extLst>
              <a:ext uri="{28A0092B-C50C-407E-A947-70E740481C1C}">
                <a14:useLocalDpi xmlns:a14="http://schemas.microsoft.com/office/drawing/2010/main" val="0"/>
              </a:ext>
            </a:extLst>
          </a:blip>
          <a:srcRect t="7401" b="17599"/>
          <a:stretch/>
        </p:blipFill>
        <p:spPr>
          <a:xfrm>
            <a:off x="0" y="0"/>
            <a:ext cx="12192000" cy="6857990"/>
          </a:xfrm>
          <a:prstGeom prst="rect">
            <a:avLst/>
          </a:prstGeom>
        </p:spPr>
      </p:pic>
      <p:sp>
        <p:nvSpPr>
          <p:cNvPr id="3" name="Substituent conținut 2">
            <a:extLst>
              <a:ext uri="{FF2B5EF4-FFF2-40B4-BE49-F238E27FC236}">
                <a16:creationId xmlns:a16="http://schemas.microsoft.com/office/drawing/2014/main" id="{4E749249-918A-4396-9CDA-E705184E5C48}"/>
              </a:ext>
            </a:extLst>
          </p:cNvPr>
          <p:cNvSpPr>
            <a:spLocks noGrp="1"/>
          </p:cNvSpPr>
          <p:nvPr>
            <p:ph idx="1"/>
          </p:nvPr>
        </p:nvSpPr>
        <p:spPr>
          <a:xfrm>
            <a:off x="8607288" y="2077278"/>
            <a:ext cx="3428999" cy="3190461"/>
          </a:xfrm>
        </p:spPr>
        <p:txBody>
          <a:bodyPr anchor="ctr">
            <a:normAutofit/>
          </a:bodyPr>
          <a:lstStyle/>
          <a:p>
            <a:pPr marL="0" indent="0" algn="ctr">
              <a:buNone/>
            </a:pPr>
            <a:r>
              <a:rPr lang="ro-RO" sz="4400" b="1" dirty="0">
                <a:latin typeface="Cambria" panose="02040503050406030204" pitchFamily="18" charset="0"/>
              </a:rPr>
              <a:t>Materiale elaborate pe baza rezultatelor</a:t>
            </a:r>
          </a:p>
        </p:txBody>
      </p:sp>
    </p:spTree>
    <p:extLst>
      <p:ext uri="{BB962C8B-B14F-4D97-AF65-F5344CB8AC3E}">
        <p14:creationId xmlns:p14="http://schemas.microsoft.com/office/powerpoint/2010/main" val="321625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u 4">
            <a:extLst>
              <a:ext uri="{FF2B5EF4-FFF2-40B4-BE49-F238E27FC236}">
                <a16:creationId xmlns:a16="http://schemas.microsoft.com/office/drawing/2014/main" id="{52DEB0AB-3C8B-43EE-8090-1F1221314275}"/>
              </a:ext>
            </a:extLst>
          </p:cNvPr>
          <p:cNvSpPr txBox="1">
            <a:spLocks noGrp="1"/>
          </p:cNvSpPr>
          <p:nvPr>
            <p:ph type="title"/>
          </p:nvPr>
        </p:nvSpPr>
        <p:spPr>
          <a:xfrm>
            <a:off x="1028700" y="1967266"/>
            <a:ext cx="2628900" cy="2547257"/>
          </a:xfrm>
          <a:prstGeom prst="rect">
            <a:avLst/>
          </a:prstGeom>
          <a:noFill/>
        </p:spPr>
        <p:txBody>
          <a:bodyPr vert="horz" lIns="91440" tIns="45720" rIns="91440" bIns="45720" rtlCol="0" anchor="ctr">
            <a:normAutofit/>
          </a:bodyPr>
          <a:lstStyle/>
          <a:p>
            <a:pPr marL="0" marR="0" lvl="0" indent="0" algn="ctr" fontAlgn="auto">
              <a:spcAft>
                <a:spcPts val="0"/>
              </a:spcAft>
              <a:buClrTx/>
              <a:buSzTx/>
              <a:tabLst/>
              <a:defRPr/>
            </a:pPr>
            <a:r>
              <a:rPr kumimoji="0" lang="ro-RO" sz="36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Broșură pentru angajatori</a:t>
            </a:r>
            <a:endParaRPr kumimoji="0" lang="en-US" sz="36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pic>
        <p:nvPicPr>
          <p:cNvPr id="4" name="Imagine 3">
            <a:extLst>
              <a:ext uri="{FF2B5EF4-FFF2-40B4-BE49-F238E27FC236}">
                <a16:creationId xmlns:a16="http://schemas.microsoft.com/office/drawing/2014/main" id="{B2F64CC5-5F04-4867-8D35-2DAAE284477C}"/>
              </a:ext>
            </a:extLst>
          </p:cNvPr>
          <p:cNvPicPr>
            <a:picLocks noChangeAspect="1"/>
          </p:cNvPicPr>
          <p:nvPr/>
        </p:nvPicPr>
        <p:blipFill rotWithShape="1">
          <a:blip r:embed="rId2"/>
          <a:srcRect l="22026" t="19990" r="45991" b="9993"/>
          <a:stretch/>
        </p:blipFill>
        <p:spPr>
          <a:xfrm>
            <a:off x="6230627" y="391901"/>
            <a:ext cx="4932673" cy="607419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35994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u 4">
            <a:extLst>
              <a:ext uri="{FF2B5EF4-FFF2-40B4-BE49-F238E27FC236}">
                <a16:creationId xmlns:a16="http://schemas.microsoft.com/office/drawing/2014/main" id="{52DEB0AB-3C8B-43EE-8090-1F1221314275}"/>
              </a:ext>
            </a:extLst>
          </p:cNvPr>
          <p:cNvSpPr txBox="1">
            <a:spLocks noGrp="1"/>
          </p:cNvSpPr>
          <p:nvPr>
            <p:ph type="title"/>
          </p:nvPr>
        </p:nvSpPr>
        <p:spPr>
          <a:xfrm>
            <a:off x="1028700" y="1967266"/>
            <a:ext cx="2628900" cy="2547257"/>
          </a:xfrm>
          <a:prstGeom prst="rect">
            <a:avLst/>
          </a:prstGeom>
          <a:noFill/>
        </p:spPr>
        <p:txBody>
          <a:bodyPr vert="horz" lIns="91440" tIns="45720" rIns="91440" bIns="45720" rtlCol="0" anchor="ctr">
            <a:normAutofit/>
          </a:bodyPr>
          <a:lstStyle/>
          <a:p>
            <a:pPr marL="0" marR="0" lvl="0" indent="0" algn="ctr" fontAlgn="auto">
              <a:spcAft>
                <a:spcPts val="0"/>
              </a:spcAft>
              <a:buClrTx/>
              <a:buSzTx/>
              <a:tabLst/>
              <a:defRPr/>
            </a:pPr>
            <a:r>
              <a:rPr kumimoji="0" lang="ro-RO" sz="36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rPr>
              <a:t>Policy</a:t>
            </a:r>
            <a:r>
              <a:rPr kumimoji="0" lang="ro-RO" sz="36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 </a:t>
            </a:r>
            <a:r>
              <a:rPr kumimoji="0" lang="ro-RO" sz="36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rPr>
              <a:t>brief</a:t>
            </a:r>
            <a:endParaRPr kumimoji="0" lang="en-US" sz="36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pic>
        <p:nvPicPr>
          <p:cNvPr id="6" name="Imagine 5">
            <a:extLst>
              <a:ext uri="{FF2B5EF4-FFF2-40B4-BE49-F238E27FC236}">
                <a16:creationId xmlns:a16="http://schemas.microsoft.com/office/drawing/2014/main" id="{81BEE1B6-71DC-43E5-BE2D-4F9BA9C0F228}"/>
              </a:ext>
            </a:extLst>
          </p:cNvPr>
          <p:cNvPicPr>
            <a:picLocks noChangeAspect="1"/>
          </p:cNvPicPr>
          <p:nvPr/>
        </p:nvPicPr>
        <p:blipFill rotWithShape="1">
          <a:blip r:embed="rId2"/>
          <a:srcRect l="14584" t="12593" r="50555" b="8888"/>
          <a:stretch/>
        </p:blipFill>
        <p:spPr>
          <a:xfrm>
            <a:off x="5884877" y="382544"/>
            <a:ext cx="4809143" cy="6092911"/>
          </a:xfrm>
          <a:prstGeom prst="rect">
            <a:avLst/>
          </a:prstGeom>
          <a:ln w="34925">
            <a:solidFill>
              <a:schemeClr val="bg2">
                <a:lumMod val="50000"/>
              </a:schemeClr>
            </a:solidFill>
          </a:ln>
          <a:effectLst>
            <a:outerShdw blurRad="63500" sx="102000" sy="102000" algn="ctr" rotWithShape="0">
              <a:srgbClr val="0070C0">
                <a:alpha val="40000"/>
              </a:srgbClr>
            </a:outerShdw>
          </a:effectLst>
        </p:spPr>
      </p:pic>
    </p:spTree>
    <p:extLst>
      <p:ext uri="{BB962C8B-B14F-4D97-AF65-F5344CB8AC3E}">
        <p14:creationId xmlns:p14="http://schemas.microsoft.com/office/powerpoint/2010/main" val="3093493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u 4">
            <a:extLst>
              <a:ext uri="{FF2B5EF4-FFF2-40B4-BE49-F238E27FC236}">
                <a16:creationId xmlns:a16="http://schemas.microsoft.com/office/drawing/2014/main" id="{52DEB0AB-3C8B-43EE-8090-1F1221314275}"/>
              </a:ext>
            </a:extLst>
          </p:cNvPr>
          <p:cNvSpPr txBox="1">
            <a:spLocks noGrp="1"/>
          </p:cNvSpPr>
          <p:nvPr>
            <p:ph type="title"/>
          </p:nvPr>
        </p:nvSpPr>
        <p:spPr>
          <a:xfrm>
            <a:off x="1028700" y="1967266"/>
            <a:ext cx="2628900" cy="2547257"/>
          </a:xfrm>
          <a:prstGeom prst="rect">
            <a:avLst/>
          </a:prstGeom>
          <a:noFill/>
        </p:spPr>
        <p:txBody>
          <a:bodyPr vert="horz" lIns="91440" tIns="45720" rIns="91440" bIns="45720" rtlCol="0" anchor="ctr">
            <a:normAutofit/>
          </a:bodyPr>
          <a:lstStyle/>
          <a:p>
            <a:pPr marL="0" marR="0" lvl="0" indent="0" algn="ctr" fontAlgn="auto">
              <a:spcAft>
                <a:spcPts val="0"/>
              </a:spcAft>
              <a:buClrTx/>
              <a:buSzTx/>
              <a:tabLst/>
              <a:defRPr/>
            </a:pPr>
            <a:r>
              <a:rPr kumimoji="0" lang="ro-RO" sz="36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Pliant pentru medici și pacienți</a:t>
            </a:r>
            <a:endParaRPr kumimoji="0" lang="en-US" sz="36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pic>
        <p:nvPicPr>
          <p:cNvPr id="7" name="Imagine 6">
            <a:extLst>
              <a:ext uri="{FF2B5EF4-FFF2-40B4-BE49-F238E27FC236}">
                <a16:creationId xmlns:a16="http://schemas.microsoft.com/office/drawing/2014/main" id="{C575A16A-D1C6-4E99-A857-A8726829D527}"/>
              </a:ext>
            </a:extLst>
          </p:cNvPr>
          <p:cNvPicPr/>
          <p:nvPr/>
        </p:nvPicPr>
        <p:blipFill rotWithShape="1">
          <a:blip r:embed="rId2"/>
          <a:srcRect l="19469" t="16554" r="20828" b="8051"/>
          <a:stretch/>
        </p:blipFill>
        <p:spPr bwMode="auto">
          <a:xfrm>
            <a:off x="5151862" y="808987"/>
            <a:ext cx="6423103" cy="4855832"/>
          </a:xfrm>
          <a:prstGeom prst="rect">
            <a:avLst/>
          </a:prstGeom>
          <a:ln w="34925">
            <a:solidFill>
              <a:schemeClr val="bg2">
                <a:lumMod val="50000"/>
              </a:schemeClr>
            </a:solidFill>
          </a:ln>
          <a:effectLst>
            <a:outerShdw blurRad="63500" sx="102000" sy="102000" algn="ctr" rotWithShape="0">
              <a:schemeClr val="tx1">
                <a:alpha val="40000"/>
              </a:scheme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15455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6528676D-9065-4922-853C-C0481A3630FD}"/>
              </a:ext>
            </a:extLst>
          </p:cNvPr>
          <p:cNvSpPr>
            <a:spLocks noGrp="1"/>
          </p:cNvSpPr>
          <p:nvPr>
            <p:ph idx="1"/>
          </p:nvPr>
        </p:nvSpPr>
        <p:spPr>
          <a:xfrm>
            <a:off x="606286" y="1676538"/>
            <a:ext cx="11161643" cy="4351338"/>
          </a:xfrm>
        </p:spPr>
        <p:txBody>
          <a:bodyPr>
            <a:normAutofit/>
          </a:bodyPr>
          <a:lstStyle/>
          <a:p>
            <a:pPr marL="0" indent="0">
              <a:lnSpc>
                <a:spcPct val="100000"/>
              </a:lnSpc>
              <a:buNone/>
            </a:pPr>
            <a:r>
              <a:rPr lang="ro-RO" sz="2600" dirty="0">
                <a:latin typeface="Cambria" panose="02040503050406030204" pitchFamily="18" charset="0"/>
                <a:ea typeface="Cambria" panose="02040503050406030204" pitchFamily="18" charset="0"/>
              </a:rPr>
              <a:t>Este nevoie de schimbare în ceea ce privește revenirea la muncă după cancer</a:t>
            </a:r>
          </a:p>
          <a:p>
            <a:pPr marL="0" indent="0">
              <a:lnSpc>
                <a:spcPct val="100000"/>
              </a:lnSpc>
              <a:buNone/>
            </a:pPr>
            <a:endParaRPr lang="ro-RO" sz="2000" dirty="0">
              <a:latin typeface="Cambria" panose="02040503050406030204" pitchFamily="18" charset="0"/>
              <a:ea typeface="Cambria" panose="02040503050406030204" pitchFamily="18" charset="0"/>
            </a:endParaRPr>
          </a:p>
          <a:p>
            <a:pPr marL="0" indent="0">
              <a:lnSpc>
                <a:spcPct val="100000"/>
              </a:lnSpc>
              <a:buNone/>
            </a:pPr>
            <a:r>
              <a:rPr lang="ro-RO" sz="2600" dirty="0">
                <a:solidFill>
                  <a:srgbClr val="FF0000"/>
                </a:solidFill>
                <a:latin typeface="Cambria" panose="02040503050406030204" pitchFamily="18" charset="0"/>
                <a:ea typeface="Cambria" panose="02040503050406030204" pitchFamily="18" charset="0"/>
              </a:rPr>
              <a:t>DAR</a:t>
            </a:r>
          </a:p>
          <a:p>
            <a:pPr marL="0" indent="0">
              <a:lnSpc>
                <a:spcPct val="100000"/>
              </a:lnSpc>
              <a:buNone/>
            </a:pPr>
            <a:endParaRPr lang="ro-RO" sz="2000" dirty="0">
              <a:latin typeface="Cambria" panose="02040503050406030204" pitchFamily="18" charset="0"/>
              <a:ea typeface="Cambria" panose="02040503050406030204" pitchFamily="18" charset="0"/>
            </a:endParaRPr>
          </a:p>
          <a:p>
            <a:pPr marL="0" indent="0">
              <a:lnSpc>
                <a:spcPct val="100000"/>
              </a:lnSpc>
              <a:buNone/>
            </a:pPr>
            <a:r>
              <a:rPr lang="ro-RO" sz="2600" dirty="0">
                <a:latin typeface="Cambria" panose="02040503050406030204" pitchFamily="18" charset="0"/>
                <a:ea typeface="Cambria" panose="02040503050406030204" pitchFamily="18" charset="0"/>
              </a:rPr>
              <a:t>Este greu de produs schimbări în legislație.</a:t>
            </a:r>
          </a:p>
          <a:p>
            <a:pPr marL="0" indent="0">
              <a:lnSpc>
                <a:spcPct val="100000"/>
              </a:lnSpc>
              <a:buNone/>
            </a:pPr>
            <a:endParaRPr lang="ro-RO" sz="2000" dirty="0">
              <a:latin typeface="Cambria" panose="02040503050406030204" pitchFamily="18" charset="0"/>
              <a:ea typeface="Cambria" panose="02040503050406030204" pitchFamily="18" charset="0"/>
            </a:endParaRPr>
          </a:p>
          <a:p>
            <a:pPr marL="0" indent="0">
              <a:lnSpc>
                <a:spcPct val="100000"/>
              </a:lnSpc>
              <a:buNone/>
            </a:pPr>
            <a:r>
              <a:rPr lang="ro-RO" sz="2600" dirty="0">
                <a:solidFill>
                  <a:srgbClr val="FF0000"/>
                </a:solidFill>
                <a:latin typeface="Cambria" panose="02040503050406030204" pitchFamily="18" charset="0"/>
                <a:ea typeface="Cambria" panose="02040503050406030204" pitchFamily="18" charset="0"/>
              </a:rPr>
              <a:t>De aceea, </a:t>
            </a:r>
            <a:r>
              <a:rPr lang="ro-RO" sz="2600" dirty="0">
                <a:latin typeface="Cambria" panose="02040503050406030204" pitchFamily="18" charset="0"/>
                <a:ea typeface="Cambria" panose="02040503050406030204" pitchFamily="18" charset="0"/>
              </a:rPr>
              <a:t>prin proiectul actual (REWIR) ne propunem să vedem în ce măsură schimbările se pot produce cu ajutorul sindicatelor, prin contractele colective de muncă</a:t>
            </a:r>
          </a:p>
          <a:p>
            <a:pPr marL="0" indent="0">
              <a:lnSpc>
                <a:spcPct val="100000"/>
              </a:lnSpc>
              <a:buNone/>
            </a:pPr>
            <a:endParaRPr lang="ro-RO" sz="2600" dirty="0">
              <a:latin typeface="Cambria" panose="02040503050406030204" pitchFamily="18" charset="0"/>
              <a:ea typeface="Cambria" panose="02040503050406030204" pitchFamily="18" charset="0"/>
            </a:endParaRPr>
          </a:p>
          <a:p>
            <a:pPr marL="0" indent="0">
              <a:lnSpc>
                <a:spcPct val="100000"/>
              </a:lnSpc>
              <a:buNone/>
            </a:pPr>
            <a:endParaRPr lang="ro-RO" sz="2600" dirty="0">
              <a:latin typeface="Cambria" panose="02040503050406030204" pitchFamily="18" charset="0"/>
              <a:ea typeface="Cambria" panose="02040503050406030204" pitchFamily="18" charset="0"/>
            </a:endParaRPr>
          </a:p>
        </p:txBody>
      </p:sp>
      <p:sp>
        <p:nvSpPr>
          <p:cNvPr id="4" name="CasetăText 3">
            <a:extLst>
              <a:ext uri="{FF2B5EF4-FFF2-40B4-BE49-F238E27FC236}">
                <a16:creationId xmlns:a16="http://schemas.microsoft.com/office/drawing/2014/main" id="{CDD88F78-111C-4479-A393-EBABC46391C9}"/>
              </a:ext>
            </a:extLst>
          </p:cNvPr>
          <p:cNvSpPr txBox="1"/>
          <p:nvPr/>
        </p:nvSpPr>
        <p:spPr>
          <a:xfrm>
            <a:off x="606286" y="537736"/>
            <a:ext cx="8527774" cy="584775"/>
          </a:xfrm>
          <a:prstGeom prst="rect">
            <a:avLst/>
          </a:prstGeom>
          <a:noFill/>
        </p:spPr>
        <p:txBody>
          <a:bodyPr wrap="square" rtlCol="0">
            <a:spAutoFit/>
          </a:bodyPr>
          <a:lstStyle/>
          <a:p>
            <a:r>
              <a:rPr lang="ro-RO" sz="3200" dirty="0">
                <a:solidFill>
                  <a:srgbClr val="0070C0"/>
                </a:solidFill>
                <a:latin typeface="Cambria" panose="02040503050406030204" pitchFamily="18" charset="0"/>
                <a:ea typeface="Cambria" panose="02040503050406030204" pitchFamily="18" charset="0"/>
              </a:rPr>
              <a:t>O singură concluzie!</a:t>
            </a:r>
          </a:p>
        </p:txBody>
      </p:sp>
    </p:spTree>
    <p:extLst>
      <p:ext uri="{BB962C8B-B14F-4D97-AF65-F5344CB8AC3E}">
        <p14:creationId xmlns:p14="http://schemas.microsoft.com/office/powerpoint/2010/main" val="4033330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76BCACC-41FA-40A7-B465-5258BC4B7050}"/>
              </a:ext>
            </a:extLst>
          </p:cNvPr>
          <p:cNvSpPr>
            <a:spLocks noGrp="1"/>
          </p:cNvSpPr>
          <p:nvPr>
            <p:ph type="title"/>
          </p:nvPr>
        </p:nvSpPr>
        <p:spPr>
          <a:xfrm>
            <a:off x="555583" y="354622"/>
            <a:ext cx="10376705" cy="780769"/>
          </a:xfrm>
        </p:spPr>
        <p:txBody>
          <a:bodyPr/>
          <a:lstStyle/>
          <a:p>
            <a:r>
              <a:rPr lang="ro-RO" sz="3200" dirty="0">
                <a:solidFill>
                  <a:srgbClr val="0070C0"/>
                </a:solidFill>
                <a:latin typeface="Cambria" panose="02040503050406030204" pitchFamily="18" charset="0"/>
                <a:ea typeface="Cambria" panose="02040503050406030204" pitchFamily="18" charset="0"/>
                <a:cs typeface="+mn-cs"/>
              </a:rPr>
              <a:t>Dezbatere</a:t>
            </a:r>
          </a:p>
        </p:txBody>
      </p:sp>
      <p:sp>
        <p:nvSpPr>
          <p:cNvPr id="3" name="Substituent conținut 2">
            <a:extLst>
              <a:ext uri="{FF2B5EF4-FFF2-40B4-BE49-F238E27FC236}">
                <a16:creationId xmlns:a16="http://schemas.microsoft.com/office/drawing/2014/main" id="{4339A81D-0C84-40BF-B74B-B3240B028C59}"/>
              </a:ext>
            </a:extLst>
          </p:cNvPr>
          <p:cNvSpPr>
            <a:spLocks noGrp="1"/>
          </p:cNvSpPr>
          <p:nvPr>
            <p:ph idx="1"/>
          </p:nvPr>
        </p:nvSpPr>
        <p:spPr>
          <a:xfrm>
            <a:off x="4815068" y="912805"/>
            <a:ext cx="7130005" cy="5590573"/>
          </a:xfrm>
        </p:spPr>
        <p:txBody>
          <a:bodyPr>
            <a:normAutofit/>
          </a:bodyPr>
          <a:lstStyle/>
          <a:p>
            <a:pPr marL="0" indent="0">
              <a:spcBef>
                <a:spcPts val="1800"/>
              </a:spcBef>
              <a:buNone/>
            </a:pPr>
            <a:r>
              <a:rPr lang="ro-RO" sz="2400" dirty="0">
                <a:latin typeface="Cambria" panose="02040503050406030204" pitchFamily="18" charset="0"/>
                <a:ea typeface="Cambria" panose="02040503050406030204" pitchFamily="18" charset="0"/>
              </a:rPr>
              <a:t>Categorii implicate în studiul REWIR:</a:t>
            </a:r>
          </a:p>
          <a:p>
            <a:pPr marL="625475" lvl="0" indent="-358775">
              <a:spcBef>
                <a:spcPts val="1800"/>
              </a:spcBef>
              <a:buFont typeface="Wingdings" panose="05000000000000000000" pitchFamily="2" charset="2"/>
              <a:buChar char="§"/>
            </a:pPr>
            <a:r>
              <a:rPr lang="ro-RO" sz="2400" dirty="0">
                <a:latin typeface="Cambria" panose="02040503050406030204" pitchFamily="18" charset="0"/>
                <a:ea typeface="Cambria" panose="02040503050406030204" pitchFamily="18" charset="0"/>
              </a:rPr>
              <a:t>Guvern, ministere</a:t>
            </a:r>
          </a:p>
          <a:p>
            <a:pPr marL="625475" lvl="0" indent="-358775">
              <a:spcBef>
                <a:spcPts val="1800"/>
              </a:spcBef>
              <a:buFont typeface="Wingdings" panose="05000000000000000000" pitchFamily="2" charset="2"/>
              <a:buChar char="§"/>
            </a:pPr>
            <a:r>
              <a:rPr lang="ro-RO" sz="2400" dirty="0">
                <a:latin typeface="Cambria" panose="02040503050406030204" pitchFamily="18" charset="0"/>
                <a:ea typeface="Cambria" panose="02040503050406030204" pitchFamily="18" charset="0"/>
              </a:rPr>
              <a:t>Autorități din sfera asistenței sociale și securității în muncă</a:t>
            </a:r>
          </a:p>
          <a:p>
            <a:pPr marL="625475" lvl="0" indent="-358775">
              <a:spcBef>
                <a:spcPts val="1800"/>
              </a:spcBef>
              <a:buFont typeface="Wingdings" panose="05000000000000000000" pitchFamily="2" charset="2"/>
              <a:buChar char="§"/>
            </a:pPr>
            <a:r>
              <a:rPr lang="ro-RO" sz="2400" dirty="0">
                <a:latin typeface="Cambria" panose="02040503050406030204" pitchFamily="18" charset="0"/>
                <a:ea typeface="Cambria" panose="02040503050406030204" pitchFamily="18" charset="0"/>
              </a:rPr>
              <a:t>Sindicate la nivel național și regional</a:t>
            </a:r>
          </a:p>
          <a:p>
            <a:pPr marL="625475" lvl="0" indent="-358775">
              <a:spcBef>
                <a:spcPts val="1800"/>
              </a:spcBef>
              <a:buFont typeface="Wingdings" panose="05000000000000000000" pitchFamily="2" charset="2"/>
              <a:buChar char="§"/>
            </a:pPr>
            <a:r>
              <a:rPr lang="ro-RO" sz="2400" dirty="0">
                <a:latin typeface="Cambria" panose="02040503050406030204" pitchFamily="18" charset="0"/>
                <a:ea typeface="Cambria" panose="02040503050406030204" pitchFamily="18" charset="0"/>
              </a:rPr>
              <a:t>Patronate</a:t>
            </a:r>
          </a:p>
          <a:p>
            <a:pPr marL="625475" lvl="0" indent="-358775">
              <a:spcBef>
                <a:spcPts val="1800"/>
              </a:spcBef>
              <a:buFont typeface="Wingdings" panose="05000000000000000000" pitchFamily="2" charset="2"/>
              <a:buChar char="§"/>
            </a:pPr>
            <a:r>
              <a:rPr lang="ro-RO" sz="2400" dirty="0">
                <a:latin typeface="Cambria" panose="02040503050406030204" pitchFamily="18" charset="0"/>
                <a:ea typeface="Cambria" panose="02040503050406030204" pitchFamily="18" charset="0"/>
              </a:rPr>
              <a:t>Asociații ale pacienților</a:t>
            </a:r>
          </a:p>
          <a:p>
            <a:pPr marL="625475" lvl="0" indent="-358775">
              <a:spcBef>
                <a:spcPts val="1800"/>
              </a:spcBef>
              <a:buFont typeface="Wingdings" panose="05000000000000000000" pitchFamily="2" charset="2"/>
              <a:buChar char="§"/>
            </a:pPr>
            <a:r>
              <a:rPr lang="pt-PT" sz="2400" dirty="0">
                <a:latin typeface="Cambria" panose="02040503050406030204" pitchFamily="18" charset="0"/>
                <a:ea typeface="Cambria" panose="02040503050406030204" pitchFamily="18" charset="0"/>
              </a:rPr>
              <a:t>Agenții de recrutare și plasare a forței de muncă, publice (AJOFM) și private (companii HR)</a:t>
            </a:r>
            <a:endParaRPr lang="ro-RO" sz="2400" dirty="0">
              <a:latin typeface="Cambria" panose="02040503050406030204" pitchFamily="18" charset="0"/>
              <a:ea typeface="Cambria" panose="02040503050406030204" pitchFamily="18" charset="0"/>
            </a:endParaRPr>
          </a:p>
          <a:p>
            <a:pPr marL="625475" indent="-358775">
              <a:spcBef>
                <a:spcPts val="1800"/>
              </a:spcBef>
              <a:buFont typeface="Wingdings" panose="05000000000000000000" pitchFamily="2" charset="2"/>
              <a:buChar char="§"/>
            </a:pPr>
            <a:r>
              <a:rPr lang="ro-RO" sz="2400" dirty="0">
                <a:latin typeface="Cambria" panose="02040503050406030204" pitchFamily="18" charset="0"/>
                <a:ea typeface="Cambria" panose="02040503050406030204" pitchFamily="18" charset="0"/>
              </a:rPr>
              <a:t>Reprezentanți ai furnizorilor de servicii de sănătate (ex: asociații ale medicilor)</a:t>
            </a:r>
          </a:p>
        </p:txBody>
      </p:sp>
      <p:sp>
        <p:nvSpPr>
          <p:cNvPr id="5" name="CasetăText 4">
            <a:extLst>
              <a:ext uri="{FF2B5EF4-FFF2-40B4-BE49-F238E27FC236}">
                <a16:creationId xmlns:a16="http://schemas.microsoft.com/office/drawing/2014/main" id="{C9E07435-7AAE-4517-A27A-0FE5D3575AD3}"/>
              </a:ext>
            </a:extLst>
          </p:cNvPr>
          <p:cNvSpPr txBox="1"/>
          <p:nvPr/>
        </p:nvSpPr>
        <p:spPr>
          <a:xfrm>
            <a:off x="555583" y="1986960"/>
            <a:ext cx="4074290" cy="3664849"/>
          </a:xfrm>
          <a:prstGeom prst="rect">
            <a:avLst/>
          </a:prstGeom>
          <a:solidFill>
            <a:srgbClr val="00B0F0"/>
          </a:solidFill>
          <a:ln>
            <a:solidFill>
              <a:srgbClr val="00B0F0"/>
            </a:solidFill>
          </a:ln>
          <a:effectLst>
            <a:outerShdw blurRad="101600" sx="102000" sy="102000" algn="ctr" rotWithShape="0">
              <a:prstClr val="black">
                <a:alpha val="40000"/>
              </a:prstClr>
            </a:outerShdw>
          </a:effectLst>
        </p:spPr>
        <p:txBody>
          <a:bodyPr wrap="square" rtlCol="0">
            <a:spAutoFit/>
          </a:bodyPr>
          <a:lstStyle/>
          <a:p>
            <a:pPr algn="just">
              <a:lnSpc>
                <a:spcPct val="114000"/>
              </a:lnSpc>
              <a:spcBef>
                <a:spcPts val="1800"/>
              </a:spcBef>
            </a:pPr>
            <a:r>
              <a:rPr lang="ro-RO" sz="2400" dirty="0">
                <a:latin typeface="Cambria" panose="02040503050406030204" pitchFamily="18" charset="0"/>
                <a:ea typeface="Cambria" panose="02040503050406030204" pitchFamily="18" charset="0"/>
              </a:rPr>
              <a:t>Vom studia:</a:t>
            </a:r>
          </a:p>
          <a:p>
            <a:pPr algn="just">
              <a:lnSpc>
                <a:spcPct val="114000"/>
              </a:lnSpc>
              <a:spcBef>
                <a:spcPts val="1800"/>
              </a:spcBef>
            </a:pPr>
            <a:r>
              <a:rPr lang="ro-RO" sz="2400" dirty="0">
                <a:latin typeface="Cambria" panose="02040503050406030204" pitchFamily="18" charset="0"/>
                <a:ea typeface="Cambria" panose="02040503050406030204" pitchFamily="18" charset="0"/>
              </a:rPr>
              <a:t>Rolul pe care relațiile industriale îl joacă în extinderea perioadei active pe piața muncii a cetățenilor UE, după boli cronice, în contextul schimbărilor </a:t>
            </a:r>
            <a:r>
              <a:rPr lang="ro-RO" sz="2400" dirty="0" err="1">
                <a:latin typeface="Cambria" panose="02040503050406030204" pitchFamily="18" charset="0"/>
                <a:ea typeface="Cambria" panose="02040503050406030204" pitchFamily="18" charset="0"/>
              </a:rPr>
              <a:t>demo</a:t>
            </a:r>
            <a:r>
              <a:rPr lang="ro-RO" sz="2400" dirty="0">
                <a:latin typeface="Cambria" panose="02040503050406030204" pitchFamily="18" charset="0"/>
                <a:ea typeface="Cambria" panose="02040503050406030204" pitchFamily="18" charset="0"/>
              </a:rPr>
              <a:t>-grafice și tehnologice.</a:t>
            </a:r>
            <a:endParaRPr lang="ro-RO" sz="2400" dirty="0"/>
          </a:p>
        </p:txBody>
      </p:sp>
    </p:spTree>
    <p:extLst>
      <p:ext uri="{BB962C8B-B14F-4D97-AF65-F5344CB8AC3E}">
        <p14:creationId xmlns:p14="http://schemas.microsoft.com/office/powerpoint/2010/main" val="205620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A6D3575-3E6C-4B66-B3E2-9002FE77D6DB}"/>
              </a:ext>
            </a:extLst>
          </p:cNvPr>
          <p:cNvSpPr>
            <a:spLocks noGrp="1"/>
          </p:cNvSpPr>
          <p:nvPr>
            <p:ph type="title"/>
          </p:nvPr>
        </p:nvSpPr>
        <p:spPr>
          <a:xfrm>
            <a:off x="838199" y="257073"/>
            <a:ext cx="10515600" cy="688423"/>
          </a:xfrm>
        </p:spPr>
        <p:txBody>
          <a:bodyPr/>
          <a:lstStyle/>
          <a:p>
            <a:r>
              <a:rPr lang="ro-RO" sz="3200" dirty="0">
                <a:solidFill>
                  <a:srgbClr val="0070C0"/>
                </a:solidFill>
                <a:latin typeface="Cambria" panose="02040503050406030204" pitchFamily="18" charset="0"/>
                <a:ea typeface="Cambria" panose="02040503050406030204" pitchFamily="18" charset="0"/>
              </a:rPr>
              <a:t>Titlu proiect</a:t>
            </a:r>
          </a:p>
        </p:txBody>
      </p:sp>
      <p:sp>
        <p:nvSpPr>
          <p:cNvPr id="3" name="Substituent conținut 2">
            <a:extLst>
              <a:ext uri="{FF2B5EF4-FFF2-40B4-BE49-F238E27FC236}">
                <a16:creationId xmlns:a16="http://schemas.microsoft.com/office/drawing/2014/main" id="{B631F5C5-BE6C-4831-8734-089C4E337CEC}"/>
              </a:ext>
            </a:extLst>
          </p:cNvPr>
          <p:cNvSpPr>
            <a:spLocks noGrp="1"/>
          </p:cNvSpPr>
          <p:nvPr>
            <p:ph idx="1"/>
          </p:nvPr>
        </p:nvSpPr>
        <p:spPr>
          <a:xfrm>
            <a:off x="838199" y="1350797"/>
            <a:ext cx="11009243" cy="2347912"/>
          </a:xfrm>
        </p:spPr>
        <p:txBody>
          <a:bodyPr/>
          <a:lstStyle/>
          <a:p>
            <a:pPr marL="0" indent="0">
              <a:buNone/>
            </a:pPr>
            <a:r>
              <a:rPr lang="pt-PT" sz="2600" dirty="0">
                <a:latin typeface="Cambria" panose="02040503050406030204" pitchFamily="18" charset="0"/>
                <a:ea typeface="Cambria" panose="02040503050406030204" pitchFamily="18" charset="0"/>
              </a:rPr>
              <a:t>„</a:t>
            </a:r>
            <a:r>
              <a:rPr lang="ro-RO" sz="2600" dirty="0">
                <a:latin typeface="Cambria" panose="02040503050406030204" pitchFamily="18" charset="0"/>
                <a:ea typeface="Cambria" panose="02040503050406030204" pitchFamily="18" charset="0"/>
              </a:rPr>
              <a:t>Negocierea revenirii la muncă după boli cronice în contextul schimbărilor demografice prin relații industriale</a:t>
            </a:r>
            <a:r>
              <a:rPr lang="pt-PT" sz="2600" dirty="0">
                <a:latin typeface="Cambria" panose="02040503050406030204" pitchFamily="18" charset="0"/>
                <a:ea typeface="Cambria" panose="02040503050406030204" pitchFamily="18" charset="0"/>
              </a:rPr>
              <a:t> (REWIR)”</a:t>
            </a:r>
            <a:endParaRPr lang="ro-RO" sz="2600" dirty="0">
              <a:latin typeface="Cambria" panose="02040503050406030204" pitchFamily="18" charset="0"/>
              <a:ea typeface="Cambria" panose="02040503050406030204" pitchFamily="18" charset="0"/>
            </a:endParaRPr>
          </a:p>
          <a:p>
            <a:pPr marL="0" indent="0">
              <a:buNone/>
            </a:pPr>
            <a:endParaRPr lang="ro-RO" dirty="0">
              <a:latin typeface="Cambria" panose="02040503050406030204" pitchFamily="18" charset="0"/>
              <a:ea typeface="Cambria" panose="02040503050406030204" pitchFamily="18" charset="0"/>
            </a:endParaRPr>
          </a:p>
          <a:p>
            <a:pPr marL="0" indent="0">
              <a:buNone/>
            </a:pPr>
            <a:r>
              <a:rPr lang="ro-RO" sz="2200" dirty="0">
                <a:latin typeface="Cambria" panose="02040503050406030204" pitchFamily="18" charset="0"/>
                <a:ea typeface="Cambria" panose="02040503050406030204" pitchFamily="18" charset="0"/>
              </a:rPr>
              <a:t>F</a:t>
            </a:r>
            <a:r>
              <a:rPr lang="pt-PT" sz="2200" dirty="0">
                <a:latin typeface="Cambria" panose="02040503050406030204" pitchFamily="18" charset="0"/>
                <a:ea typeface="Cambria" panose="02040503050406030204" pitchFamily="18" charset="0"/>
              </a:rPr>
              <a:t>inanțat </a:t>
            </a:r>
            <a:r>
              <a:rPr lang="ro-RO" sz="2200" dirty="0">
                <a:latin typeface="Cambria" panose="02040503050406030204" pitchFamily="18" charset="0"/>
                <a:ea typeface="Cambria" panose="02040503050406030204" pitchFamily="18" charset="0"/>
              </a:rPr>
              <a:t>de</a:t>
            </a:r>
            <a:r>
              <a:rPr lang="pt-PT" sz="2200" dirty="0">
                <a:latin typeface="Cambria" panose="02040503050406030204" pitchFamily="18" charset="0"/>
                <a:ea typeface="Cambria" panose="02040503050406030204" pitchFamily="18" charset="0"/>
              </a:rPr>
              <a:t> Comisia Europeană, Direcția pentru Ocuparea Forței de Muncă, Afaceri Sociale și Incluziune </a:t>
            </a:r>
            <a:endParaRPr lang="ro-RO" sz="2200" dirty="0">
              <a:latin typeface="Cambria" panose="02040503050406030204" pitchFamily="18" charset="0"/>
              <a:ea typeface="Cambria" panose="02040503050406030204" pitchFamily="18" charset="0"/>
            </a:endParaRPr>
          </a:p>
        </p:txBody>
      </p:sp>
      <p:sp>
        <p:nvSpPr>
          <p:cNvPr id="4" name="CasetăText 3">
            <a:extLst>
              <a:ext uri="{FF2B5EF4-FFF2-40B4-BE49-F238E27FC236}">
                <a16:creationId xmlns:a16="http://schemas.microsoft.com/office/drawing/2014/main" id="{84FCAEB7-ED92-42A6-9611-DE819B1B210F}"/>
              </a:ext>
            </a:extLst>
          </p:cNvPr>
          <p:cNvSpPr txBox="1"/>
          <p:nvPr/>
        </p:nvSpPr>
        <p:spPr>
          <a:xfrm>
            <a:off x="2351315" y="4034289"/>
            <a:ext cx="9496127" cy="1862048"/>
          </a:xfrm>
          <a:prstGeom prst="rect">
            <a:avLst/>
          </a:prstGeom>
          <a:noFill/>
        </p:spPr>
        <p:txBody>
          <a:bodyPr wrap="square" rtlCol="0">
            <a:spAutoFit/>
          </a:bodyPr>
          <a:lstStyle/>
          <a:p>
            <a:r>
              <a:rPr lang="ro-RO" sz="2300" dirty="0">
                <a:latin typeface="Cambria" panose="02040503050406030204" pitchFamily="18" charset="0"/>
                <a:ea typeface="Cambria" panose="02040503050406030204" pitchFamily="18" charset="0"/>
              </a:rPr>
              <a:t>În ce mod reprezentanții guvernelor, angajatorilor și angajaților abordează problematica revenirii la muncă în cadrul dialogului social?</a:t>
            </a:r>
          </a:p>
          <a:p>
            <a:endParaRPr lang="ro-RO" sz="2300" dirty="0">
              <a:latin typeface="Cambria" panose="02040503050406030204" pitchFamily="18" charset="0"/>
              <a:ea typeface="Cambria" panose="02040503050406030204" pitchFamily="18" charset="0"/>
            </a:endParaRPr>
          </a:p>
          <a:p>
            <a:r>
              <a:rPr lang="ro-RO" sz="2300" dirty="0">
                <a:latin typeface="Cambria" panose="02040503050406030204" pitchFamily="18" charset="0"/>
                <a:ea typeface="Cambria" panose="02040503050406030204" pitchFamily="18" charset="0"/>
              </a:rPr>
              <a:t>În ce mod sprijină ei angajații în efortul lor de a rămâne activi pe piața muncii cât mai mult timp?</a:t>
            </a:r>
          </a:p>
        </p:txBody>
      </p:sp>
      <p:pic>
        <p:nvPicPr>
          <p:cNvPr id="3076" name="Picture 4" descr="Packaging Archives | Private Label Insider">
            <a:extLst>
              <a:ext uri="{FF2B5EF4-FFF2-40B4-BE49-F238E27FC236}">
                <a16:creationId xmlns:a16="http://schemas.microsoft.com/office/drawing/2014/main" id="{FEFF354D-5AEB-4309-AC8A-6F98238BA1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99" t="9855" r="15084" b="8551"/>
          <a:stretch/>
        </p:blipFill>
        <p:spPr bwMode="auto">
          <a:xfrm>
            <a:off x="506054" y="3856626"/>
            <a:ext cx="1736877" cy="221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450A90C-18CA-4786-B06F-5782C407949F}"/>
              </a:ext>
            </a:extLst>
          </p:cNvPr>
          <p:cNvSpPr>
            <a:spLocks noGrp="1"/>
          </p:cNvSpPr>
          <p:nvPr>
            <p:ph type="title"/>
          </p:nvPr>
        </p:nvSpPr>
        <p:spPr/>
        <p:txBody>
          <a:bodyPr/>
          <a:lstStyle/>
          <a:p>
            <a:r>
              <a:rPr lang="ro-RO" sz="3200" dirty="0">
                <a:solidFill>
                  <a:srgbClr val="0070C0"/>
                </a:solidFill>
                <a:latin typeface="Cambria" panose="02040503050406030204" pitchFamily="18" charset="0"/>
                <a:ea typeface="Cambria" panose="02040503050406030204" pitchFamily="18" charset="0"/>
              </a:rPr>
              <a:t>Scopul proiectului REWIR</a:t>
            </a:r>
          </a:p>
        </p:txBody>
      </p:sp>
      <p:sp>
        <p:nvSpPr>
          <p:cNvPr id="3" name="Substituent conținut 2">
            <a:extLst>
              <a:ext uri="{FF2B5EF4-FFF2-40B4-BE49-F238E27FC236}">
                <a16:creationId xmlns:a16="http://schemas.microsoft.com/office/drawing/2014/main" id="{124ED06A-E013-4256-8798-85F8CD211C46}"/>
              </a:ext>
            </a:extLst>
          </p:cNvPr>
          <p:cNvSpPr>
            <a:spLocks noGrp="1"/>
          </p:cNvSpPr>
          <p:nvPr>
            <p:ph idx="1"/>
          </p:nvPr>
        </p:nvSpPr>
        <p:spPr/>
        <p:txBody>
          <a:bodyPr>
            <a:normAutofit/>
          </a:bodyPr>
          <a:lstStyle/>
          <a:p>
            <a:pPr marL="0" indent="0">
              <a:buNone/>
            </a:pPr>
            <a:r>
              <a:rPr lang="ro-RO" dirty="0">
                <a:latin typeface="Cambria" panose="02040503050406030204" pitchFamily="18" charset="0"/>
                <a:ea typeface="Cambria" panose="02040503050406030204" pitchFamily="18" charset="0"/>
              </a:rPr>
              <a:t>Să studieze:</a:t>
            </a:r>
            <a:r>
              <a:rPr lang="en-US" dirty="0">
                <a:latin typeface="Cambria" panose="02040503050406030204" pitchFamily="18" charset="0"/>
                <a:ea typeface="Cambria" panose="02040503050406030204" pitchFamily="18" charset="0"/>
              </a:rPr>
              <a:t> </a:t>
            </a:r>
          </a:p>
          <a:p>
            <a:pPr marL="893763" indent="-533400"/>
            <a:r>
              <a:rPr lang="ro-RO" dirty="0">
                <a:latin typeface="Cambria" panose="02040503050406030204" pitchFamily="18" charset="0"/>
                <a:ea typeface="Cambria" panose="02040503050406030204" pitchFamily="18" charset="0"/>
              </a:rPr>
              <a:t>Rolul pe care relațiile industriale îl joacă în</a:t>
            </a:r>
            <a:endParaRPr lang="en-US" dirty="0">
              <a:latin typeface="Cambria" panose="02040503050406030204" pitchFamily="18" charset="0"/>
              <a:ea typeface="Cambria" panose="02040503050406030204" pitchFamily="18" charset="0"/>
            </a:endParaRPr>
          </a:p>
          <a:p>
            <a:pPr marL="893763" indent="-533400"/>
            <a:r>
              <a:rPr lang="ro-RO" dirty="0">
                <a:latin typeface="Cambria" panose="02040503050406030204" pitchFamily="18" charset="0"/>
                <a:ea typeface="Cambria" panose="02040503050406030204" pitchFamily="18" charset="0"/>
              </a:rPr>
              <a:t>extinderea perioadei active a cetățenilor UE</a:t>
            </a:r>
            <a:endParaRPr lang="en-US" dirty="0">
              <a:latin typeface="Cambria" panose="02040503050406030204" pitchFamily="18" charset="0"/>
              <a:ea typeface="Cambria" panose="02040503050406030204" pitchFamily="18" charset="0"/>
            </a:endParaRPr>
          </a:p>
          <a:p>
            <a:pPr marL="893763" indent="-533400"/>
            <a:r>
              <a:rPr lang="ro-RO" dirty="0">
                <a:latin typeface="Cambria" panose="02040503050406030204" pitchFamily="18" charset="0"/>
                <a:ea typeface="Cambria" panose="02040503050406030204" pitchFamily="18" charset="0"/>
              </a:rPr>
              <a:t>prin integrare și menținere pe piața muncii</a:t>
            </a:r>
            <a:endParaRPr lang="en-US" dirty="0">
              <a:latin typeface="Cambria" panose="02040503050406030204" pitchFamily="18" charset="0"/>
              <a:ea typeface="Cambria" panose="02040503050406030204" pitchFamily="18" charset="0"/>
            </a:endParaRPr>
          </a:p>
          <a:p>
            <a:pPr marL="893763" indent="-533400"/>
            <a:r>
              <a:rPr lang="ro-RO" dirty="0">
                <a:latin typeface="Cambria" panose="02040503050406030204" pitchFamily="18" charset="0"/>
                <a:ea typeface="Cambria" panose="02040503050406030204" pitchFamily="18" charset="0"/>
              </a:rPr>
              <a:t>după boli cronice, în contextul schimbărilor demografice și tehnologice</a:t>
            </a:r>
            <a:r>
              <a:rPr lang="en-US" dirty="0">
                <a:latin typeface="Cambria" panose="02040503050406030204" pitchFamily="18" charset="0"/>
                <a:ea typeface="Cambria" panose="02040503050406030204" pitchFamily="18" charset="0"/>
              </a:rPr>
              <a:t> </a:t>
            </a:r>
          </a:p>
          <a:p>
            <a:endParaRPr lang="en-US" dirty="0">
              <a:highlight>
                <a:srgbClr val="FFFF00"/>
              </a:highlight>
              <a:latin typeface="Cambria" panose="02040503050406030204" pitchFamily="18" charset="0"/>
              <a:ea typeface="Cambria" panose="02040503050406030204" pitchFamily="18" charset="0"/>
            </a:endParaRPr>
          </a:p>
          <a:p>
            <a:pPr marL="0" indent="0">
              <a:buNone/>
            </a:pPr>
            <a:r>
              <a:rPr lang="ro-RO" dirty="0">
                <a:solidFill>
                  <a:srgbClr val="FF0000"/>
                </a:solidFill>
                <a:latin typeface="Cambria" panose="02040503050406030204" pitchFamily="18" charset="0"/>
                <a:ea typeface="Cambria" panose="02040503050406030204" pitchFamily="18" charset="0"/>
              </a:rPr>
              <a:t>Trei niveluri</a:t>
            </a:r>
            <a:r>
              <a:rPr lang="en-US" dirty="0">
                <a:solidFill>
                  <a:srgbClr val="FF0000"/>
                </a:solidFill>
                <a:latin typeface="Cambria" panose="02040503050406030204" pitchFamily="18" charset="0"/>
                <a:ea typeface="Cambria" panose="02040503050406030204" pitchFamily="18" charset="0"/>
              </a:rPr>
              <a:t>: </a:t>
            </a:r>
            <a:r>
              <a:rPr lang="ro-RO" dirty="0">
                <a:latin typeface="Cambria" panose="02040503050406030204" pitchFamily="18" charset="0"/>
                <a:ea typeface="Cambria" panose="02040503050406030204" pitchFamily="18" charset="0"/>
              </a:rPr>
              <a:t>la nivelul Uniunii Europene, la nivel național și la nivel de companii</a:t>
            </a:r>
            <a:endParaRPr lang="en-US" dirty="0">
              <a:latin typeface="Cambria" panose="02040503050406030204" pitchFamily="18" charset="0"/>
              <a:ea typeface="Cambria" panose="02040503050406030204" pitchFamily="18" charset="0"/>
            </a:endParaRPr>
          </a:p>
          <a:p>
            <a:pPr marL="0" indent="0">
              <a:buNone/>
            </a:pPr>
            <a:endParaRPr lang="ro-RO"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9870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93E9920-1973-4308-A138-F418C776D772}"/>
              </a:ext>
            </a:extLst>
          </p:cNvPr>
          <p:cNvSpPr>
            <a:spLocks noGrp="1"/>
          </p:cNvSpPr>
          <p:nvPr>
            <p:ph type="title"/>
          </p:nvPr>
        </p:nvSpPr>
        <p:spPr>
          <a:xfrm>
            <a:off x="566373" y="420709"/>
            <a:ext cx="10292520" cy="767462"/>
          </a:xfrm>
        </p:spPr>
        <p:txBody>
          <a:bodyPr/>
          <a:lstStyle/>
          <a:p>
            <a:r>
              <a:rPr lang="ro-RO" sz="3200" dirty="0">
                <a:solidFill>
                  <a:srgbClr val="0070C0"/>
                </a:solidFill>
                <a:latin typeface="Cambria" panose="02040503050406030204" pitchFamily="18" charset="0"/>
                <a:ea typeface="Cambria" panose="02040503050406030204" pitchFamily="18" charset="0"/>
              </a:rPr>
              <a:t>Consorțiu</a:t>
            </a:r>
          </a:p>
        </p:txBody>
      </p:sp>
      <p:graphicFrame>
        <p:nvGraphicFramePr>
          <p:cNvPr id="4" name="Tabel 3">
            <a:extLst>
              <a:ext uri="{FF2B5EF4-FFF2-40B4-BE49-F238E27FC236}">
                <a16:creationId xmlns:a16="http://schemas.microsoft.com/office/drawing/2014/main" id="{755A5345-533B-4203-9F49-8550CABDFAA5}"/>
              </a:ext>
            </a:extLst>
          </p:cNvPr>
          <p:cNvGraphicFramePr>
            <a:graphicFrameLocks noGrp="1"/>
          </p:cNvGraphicFramePr>
          <p:nvPr>
            <p:extLst>
              <p:ext uri="{D42A27DB-BD31-4B8C-83A1-F6EECF244321}">
                <p14:modId xmlns:p14="http://schemas.microsoft.com/office/powerpoint/2010/main" val="4228910329"/>
              </p:ext>
            </p:extLst>
          </p:nvPr>
        </p:nvGraphicFramePr>
        <p:xfrm>
          <a:off x="566372" y="1615238"/>
          <a:ext cx="11216655" cy="4671073"/>
        </p:xfrm>
        <a:graphic>
          <a:graphicData uri="http://schemas.openxmlformats.org/drawingml/2006/table">
            <a:tbl>
              <a:tblPr firstRow="1" firstCol="1" bandRow="1">
                <a:tableStyleId>{5C22544A-7EE6-4342-B048-85BDC9FD1C3A}</a:tableStyleId>
              </a:tblPr>
              <a:tblGrid>
                <a:gridCol w="2903492">
                  <a:extLst>
                    <a:ext uri="{9D8B030D-6E8A-4147-A177-3AD203B41FA5}">
                      <a16:colId xmlns:a16="http://schemas.microsoft.com/office/drawing/2014/main" val="1749399883"/>
                    </a:ext>
                  </a:extLst>
                </a:gridCol>
                <a:gridCol w="8313163">
                  <a:extLst>
                    <a:ext uri="{9D8B030D-6E8A-4147-A177-3AD203B41FA5}">
                      <a16:colId xmlns:a16="http://schemas.microsoft.com/office/drawing/2014/main" val="991920064"/>
                    </a:ext>
                  </a:extLst>
                </a:gridCol>
              </a:tblGrid>
              <a:tr h="844133">
                <a:tc>
                  <a:txBody>
                    <a:bodyPr/>
                    <a:lstStyle/>
                    <a:p>
                      <a:pPr algn="ctr">
                        <a:lnSpc>
                          <a:spcPct val="107000"/>
                        </a:lnSpc>
                        <a:spcAft>
                          <a:spcPts val="0"/>
                        </a:spcAft>
                        <a:tabLst>
                          <a:tab pos="270510" algn="l"/>
                        </a:tabLst>
                      </a:pPr>
                      <a:r>
                        <a:rPr lang="ro-RO" sz="2500" dirty="0">
                          <a:effectLst/>
                          <a:latin typeface="Cambria" panose="02040503050406030204" pitchFamily="18" charset="0"/>
                          <a:ea typeface="Cambria" panose="02040503050406030204" pitchFamily="18" charset="0"/>
                        </a:rPr>
                        <a:t> Statut în proiect</a:t>
                      </a:r>
                      <a:endParaRPr lang="ro-RO" sz="25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tabLst>
                          <a:tab pos="270510" algn="l"/>
                        </a:tabLst>
                      </a:pPr>
                      <a:r>
                        <a:rPr lang="ro-RO" sz="2500" dirty="0">
                          <a:effectLst/>
                          <a:latin typeface="Cambria" panose="02040503050406030204" pitchFamily="18" charset="0"/>
                          <a:ea typeface="Cambria" panose="02040503050406030204" pitchFamily="18" charset="0"/>
                        </a:rPr>
                        <a:t>Parteneri</a:t>
                      </a:r>
                      <a:endParaRPr lang="ro-RO" sz="25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09312"/>
                  </a:ext>
                </a:extLst>
              </a:tr>
              <a:tr h="619495">
                <a:tc>
                  <a:txBody>
                    <a:bodyPr/>
                    <a:lstStyle/>
                    <a:p>
                      <a:pPr algn="ctr">
                        <a:lnSpc>
                          <a:spcPct val="107000"/>
                        </a:lnSpc>
                        <a:spcAft>
                          <a:spcPts val="0"/>
                        </a:spcAft>
                        <a:tabLst>
                          <a:tab pos="270510" algn="l"/>
                        </a:tabLst>
                      </a:pPr>
                      <a:r>
                        <a:rPr lang="ro-RO" sz="2200" dirty="0">
                          <a:effectLst/>
                          <a:latin typeface="Cambria" panose="02040503050406030204" pitchFamily="18" charset="0"/>
                          <a:ea typeface="Cambria" panose="02040503050406030204" pitchFamily="18" charset="0"/>
                        </a:rPr>
                        <a:t>Coordonator </a:t>
                      </a:r>
                      <a:endParaRPr lang="ro-RO" sz="2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tabLst>
                          <a:tab pos="270510" algn="l"/>
                        </a:tabLst>
                      </a:pPr>
                      <a:r>
                        <a:rPr lang="ro-RO" sz="2200" dirty="0">
                          <a:effectLst/>
                          <a:latin typeface="Cambria" panose="02040503050406030204" pitchFamily="18" charset="0"/>
                          <a:ea typeface="Cambria" panose="02040503050406030204" pitchFamily="18" charset="0"/>
                        </a:rPr>
                        <a:t>Centrul pentru Studiul Politicilor Europene (CEPS),  </a:t>
                      </a:r>
                      <a:r>
                        <a:rPr lang="ro-RO" sz="2200" b="1" dirty="0">
                          <a:effectLst/>
                          <a:latin typeface="Cambria" panose="02040503050406030204" pitchFamily="18" charset="0"/>
                          <a:ea typeface="Cambria" panose="02040503050406030204" pitchFamily="18" charset="0"/>
                        </a:rPr>
                        <a:t>Belgia</a:t>
                      </a:r>
                      <a:r>
                        <a:rPr lang="ro-RO" sz="2200" dirty="0">
                          <a:effectLst/>
                          <a:latin typeface="Cambria" panose="02040503050406030204" pitchFamily="18" charset="0"/>
                          <a:ea typeface="Cambria" panose="02040503050406030204" pitchFamily="18" charset="0"/>
                        </a:rPr>
                        <a:t> </a:t>
                      </a:r>
                      <a:endParaRPr lang="ro-RO"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6984336"/>
                  </a:ext>
                </a:extLst>
              </a:tr>
              <a:tr h="543758">
                <a:tc rowSpan="5">
                  <a:txBody>
                    <a:bodyPr/>
                    <a:lstStyle/>
                    <a:p>
                      <a:pPr algn="ctr">
                        <a:lnSpc>
                          <a:spcPct val="107000"/>
                        </a:lnSpc>
                        <a:spcAft>
                          <a:spcPts val="0"/>
                        </a:spcAft>
                        <a:tabLst>
                          <a:tab pos="270510" algn="l"/>
                        </a:tabLst>
                      </a:pPr>
                      <a:endParaRPr lang="ro-RO" sz="2200" dirty="0">
                        <a:effectLst/>
                        <a:latin typeface="Cambria" panose="02040503050406030204" pitchFamily="18" charset="0"/>
                        <a:ea typeface="Cambria" panose="02040503050406030204" pitchFamily="18" charset="0"/>
                      </a:endParaRPr>
                    </a:p>
                    <a:p>
                      <a:pPr algn="ctr">
                        <a:lnSpc>
                          <a:spcPct val="107000"/>
                        </a:lnSpc>
                        <a:spcAft>
                          <a:spcPts val="0"/>
                        </a:spcAft>
                        <a:tabLst>
                          <a:tab pos="270510" algn="l"/>
                        </a:tabLst>
                      </a:pPr>
                      <a:endParaRPr lang="ro-RO" sz="2200" dirty="0">
                        <a:effectLst/>
                        <a:latin typeface="Cambria" panose="02040503050406030204" pitchFamily="18" charset="0"/>
                        <a:ea typeface="Cambria" panose="02040503050406030204" pitchFamily="18" charset="0"/>
                      </a:endParaRPr>
                    </a:p>
                    <a:p>
                      <a:pPr algn="ctr">
                        <a:lnSpc>
                          <a:spcPct val="107000"/>
                        </a:lnSpc>
                        <a:spcAft>
                          <a:spcPts val="0"/>
                        </a:spcAft>
                        <a:tabLst>
                          <a:tab pos="270510" algn="l"/>
                        </a:tabLst>
                      </a:pPr>
                      <a:r>
                        <a:rPr lang="ro-RO" sz="2200" dirty="0">
                          <a:effectLst/>
                          <a:latin typeface="Cambria" panose="02040503050406030204" pitchFamily="18" charset="0"/>
                          <a:ea typeface="Cambria" panose="02040503050406030204" pitchFamily="18" charset="0"/>
                        </a:rPr>
                        <a:t>  Parteneri</a:t>
                      </a:r>
                    </a:p>
                    <a:p>
                      <a:pPr algn="ctr">
                        <a:lnSpc>
                          <a:spcPct val="107000"/>
                        </a:lnSpc>
                        <a:spcAft>
                          <a:spcPts val="0"/>
                        </a:spcAft>
                        <a:tabLst>
                          <a:tab pos="270510" algn="l"/>
                        </a:tabLst>
                      </a:pPr>
                      <a:r>
                        <a:rPr lang="ro-RO" sz="2200" dirty="0">
                          <a:effectLst/>
                          <a:latin typeface="Cambria" panose="02040503050406030204" pitchFamily="18" charset="0"/>
                          <a:ea typeface="Cambria" panose="02040503050406030204" pitchFamily="18" charset="0"/>
                        </a:rPr>
                        <a:t> </a:t>
                      </a:r>
                    </a:p>
                    <a:p>
                      <a:pPr algn="ctr">
                        <a:lnSpc>
                          <a:spcPct val="107000"/>
                        </a:lnSpc>
                        <a:spcAft>
                          <a:spcPts val="0"/>
                        </a:spcAft>
                        <a:tabLst>
                          <a:tab pos="270510" algn="l"/>
                        </a:tabLst>
                      </a:pPr>
                      <a:r>
                        <a:rPr lang="ro-RO" sz="2200" dirty="0">
                          <a:effectLst/>
                          <a:latin typeface="Cambria" panose="02040503050406030204" pitchFamily="18" charset="0"/>
                          <a:ea typeface="Cambria" panose="02040503050406030204" pitchFamily="18" charset="0"/>
                        </a:rPr>
                        <a:t> </a:t>
                      </a:r>
                      <a:endParaRPr lang="ro-RO" sz="2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Aft>
                          <a:spcPts val="0"/>
                        </a:spcAft>
                        <a:tabLst>
                          <a:tab pos="270510" algn="l"/>
                        </a:tabLst>
                      </a:pPr>
                      <a:r>
                        <a:rPr lang="ro-RO" sz="2200" dirty="0">
                          <a:effectLst/>
                          <a:latin typeface="Cambria" panose="02040503050406030204" pitchFamily="18" charset="0"/>
                          <a:ea typeface="Cambria" panose="02040503050406030204" pitchFamily="18" charset="0"/>
                        </a:rPr>
                        <a:t>Institutul Central European pentru Studiul Muncii (CELSI),  </a:t>
                      </a:r>
                      <a:r>
                        <a:rPr lang="ro-RO" sz="2200" b="1" dirty="0">
                          <a:effectLst/>
                          <a:latin typeface="Cambria" panose="02040503050406030204" pitchFamily="18" charset="0"/>
                          <a:ea typeface="Cambria" panose="02040503050406030204" pitchFamily="18" charset="0"/>
                        </a:rPr>
                        <a:t>Slovacia</a:t>
                      </a:r>
                      <a:endParaRPr lang="ro-RO" sz="2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9974361"/>
                  </a:ext>
                </a:extLst>
              </a:tr>
              <a:tr h="619623">
                <a:tc vMerge="1">
                  <a:txBody>
                    <a:bodyPr/>
                    <a:lstStyle/>
                    <a:p>
                      <a:endParaRPr lang="ro-RO"/>
                    </a:p>
                  </a:txBody>
                  <a:tcPr/>
                </a:tc>
                <a:tc>
                  <a:txBody>
                    <a:bodyPr/>
                    <a:lstStyle/>
                    <a:p>
                      <a:pPr algn="just">
                        <a:lnSpc>
                          <a:spcPct val="107000"/>
                        </a:lnSpc>
                        <a:spcAft>
                          <a:spcPts val="0"/>
                        </a:spcAft>
                        <a:tabLst>
                          <a:tab pos="270510" algn="l"/>
                        </a:tabLst>
                      </a:pPr>
                      <a:r>
                        <a:rPr lang="ro-RO" sz="2200" dirty="0">
                          <a:effectLst/>
                          <a:latin typeface="Cambria" panose="02040503050406030204" pitchFamily="18" charset="0"/>
                          <a:ea typeface="Cambria" panose="02040503050406030204" pitchFamily="18" charset="0"/>
                        </a:rPr>
                        <a:t>Universitatea „Lucian Blaga” Sibiu,  </a:t>
                      </a:r>
                      <a:r>
                        <a:rPr lang="ro-RO" sz="2200" b="1" dirty="0">
                          <a:effectLst/>
                          <a:latin typeface="Cambria" panose="02040503050406030204" pitchFamily="18" charset="0"/>
                          <a:ea typeface="Cambria" panose="02040503050406030204" pitchFamily="18" charset="0"/>
                        </a:rPr>
                        <a:t>România</a:t>
                      </a:r>
                      <a:endParaRPr lang="ro-RO" sz="2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9078334"/>
                  </a:ext>
                </a:extLst>
              </a:tr>
              <a:tr h="655982">
                <a:tc vMerge="1">
                  <a:txBody>
                    <a:bodyPr/>
                    <a:lstStyle/>
                    <a:p>
                      <a:endParaRPr lang="ro-RO"/>
                    </a:p>
                  </a:txBody>
                  <a:tcPr/>
                </a:tc>
                <a:tc>
                  <a:txBody>
                    <a:bodyPr/>
                    <a:lstStyle/>
                    <a:p>
                      <a:pPr algn="just">
                        <a:lnSpc>
                          <a:spcPct val="107000"/>
                        </a:lnSpc>
                        <a:spcAft>
                          <a:spcPts val="0"/>
                        </a:spcAft>
                        <a:tabLst>
                          <a:tab pos="270510" algn="l"/>
                        </a:tabLst>
                      </a:pPr>
                      <a:r>
                        <a:rPr lang="ro-RO" sz="2200" dirty="0">
                          <a:effectLst/>
                          <a:latin typeface="Cambria" panose="02040503050406030204" pitchFamily="18" charset="0"/>
                          <a:ea typeface="Cambria" panose="02040503050406030204" pitchFamily="18" charset="0"/>
                        </a:rPr>
                        <a:t>Universitatea din Tallinn,  </a:t>
                      </a:r>
                      <a:r>
                        <a:rPr lang="ro-RO" sz="2200" b="1" dirty="0">
                          <a:effectLst/>
                          <a:latin typeface="Cambria" panose="02040503050406030204" pitchFamily="18" charset="0"/>
                          <a:ea typeface="Cambria" panose="02040503050406030204" pitchFamily="18" charset="0"/>
                        </a:rPr>
                        <a:t>Estonia</a:t>
                      </a:r>
                      <a:endParaRPr lang="ro-RO" sz="2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9028340"/>
                  </a:ext>
                </a:extLst>
              </a:tr>
              <a:tr h="702282">
                <a:tc vMerge="1">
                  <a:txBody>
                    <a:bodyPr/>
                    <a:lstStyle/>
                    <a:p>
                      <a:endParaRPr lang="ro-RO"/>
                    </a:p>
                  </a:txBody>
                  <a:tcPr/>
                </a:tc>
                <a:tc>
                  <a:txBody>
                    <a:bodyPr/>
                    <a:lstStyle/>
                    <a:p>
                      <a:pPr algn="just">
                        <a:lnSpc>
                          <a:spcPct val="107000"/>
                        </a:lnSpc>
                        <a:spcAft>
                          <a:spcPts val="0"/>
                        </a:spcAft>
                        <a:tabLst>
                          <a:tab pos="270510" algn="l"/>
                        </a:tabLst>
                      </a:pPr>
                      <a:r>
                        <a:rPr lang="ro-RO" sz="2200" dirty="0">
                          <a:effectLst/>
                          <a:latin typeface="Cambria" panose="02040503050406030204" pitchFamily="18" charset="0"/>
                          <a:ea typeface="Cambria" panose="02040503050406030204" pitchFamily="18" charset="0"/>
                        </a:rPr>
                        <a:t>Asociația ADAPT,  </a:t>
                      </a:r>
                      <a:r>
                        <a:rPr lang="ro-RO" sz="2200" b="1" dirty="0">
                          <a:effectLst/>
                          <a:latin typeface="Cambria" panose="02040503050406030204" pitchFamily="18" charset="0"/>
                          <a:ea typeface="Cambria" panose="02040503050406030204" pitchFamily="18" charset="0"/>
                        </a:rPr>
                        <a:t>Italia</a:t>
                      </a:r>
                      <a:endParaRPr lang="ro-RO" sz="2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9793257"/>
                  </a:ext>
                </a:extLst>
              </a:tr>
              <a:tr h="685800">
                <a:tc vMerge="1">
                  <a:txBody>
                    <a:bodyPr/>
                    <a:lstStyle/>
                    <a:p>
                      <a:endParaRPr lang="ro-RO"/>
                    </a:p>
                  </a:txBody>
                  <a:tcPr/>
                </a:tc>
                <a:tc>
                  <a:txBody>
                    <a:bodyPr/>
                    <a:lstStyle/>
                    <a:p>
                      <a:pPr algn="just">
                        <a:lnSpc>
                          <a:spcPct val="107000"/>
                        </a:lnSpc>
                        <a:spcAft>
                          <a:spcPts val="0"/>
                        </a:spcAft>
                        <a:tabLst>
                          <a:tab pos="270510" algn="l"/>
                        </a:tabLst>
                      </a:pPr>
                      <a:r>
                        <a:rPr lang="ro-RO" sz="2200" dirty="0">
                          <a:effectLst/>
                          <a:latin typeface="Cambria" panose="02040503050406030204" pitchFamily="18" charset="0"/>
                          <a:ea typeface="Cambria" panose="02040503050406030204" pitchFamily="18" charset="0"/>
                        </a:rPr>
                        <a:t>Universitatea din Dublin,  </a:t>
                      </a:r>
                      <a:r>
                        <a:rPr lang="ro-RO" sz="2200" b="1" dirty="0">
                          <a:effectLst/>
                          <a:latin typeface="Cambria" panose="02040503050406030204" pitchFamily="18" charset="0"/>
                          <a:ea typeface="Cambria" panose="02040503050406030204" pitchFamily="18" charset="0"/>
                        </a:rPr>
                        <a:t>Irlanda</a:t>
                      </a:r>
                      <a:r>
                        <a:rPr lang="ro-RO" sz="2200" dirty="0">
                          <a:effectLst/>
                          <a:latin typeface="Cambria" panose="02040503050406030204" pitchFamily="18" charset="0"/>
                          <a:ea typeface="Cambria" panose="02040503050406030204" pitchFamily="18" charset="0"/>
                        </a:rPr>
                        <a:t> </a:t>
                      </a:r>
                      <a:endParaRPr lang="ro-RO" sz="2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3708699"/>
                  </a:ext>
                </a:extLst>
              </a:tr>
            </a:tbl>
          </a:graphicData>
        </a:graphic>
      </p:graphicFrame>
    </p:spTree>
    <p:extLst>
      <p:ext uri="{BB962C8B-B14F-4D97-AF65-F5344CB8AC3E}">
        <p14:creationId xmlns:p14="http://schemas.microsoft.com/office/powerpoint/2010/main" val="274088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EBA136D-FDA1-4A07-A00A-2B4DD06A4639}"/>
              </a:ext>
            </a:extLst>
          </p:cNvPr>
          <p:cNvSpPr>
            <a:spLocks noGrp="1"/>
          </p:cNvSpPr>
          <p:nvPr>
            <p:ph type="title"/>
          </p:nvPr>
        </p:nvSpPr>
        <p:spPr>
          <a:xfrm>
            <a:off x="453339" y="330693"/>
            <a:ext cx="10515600" cy="560849"/>
          </a:xfrm>
        </p:spPr>
        <p:txBody>
          <a:bodyPr/>
          <a:lstStyle/>
          <a:p>
            <a:r>
              <a:rPr lang="ro-RO" sz="3200" dirty="0">
                <a:solidFill>
                  <a:srgbClr val="0070C0"/>
                </a:solidFill>
                <a:latin typeface="Cambria" panose="02040503050406030204" pitchFamily="18" charset="0"/>
                <a:ea typeface="Cambria" panose="02040503050406030204" pitchFamily="18" charset="0"/>
              </a:rPr>
              <a:t>Obiective</a:t>
            </a:r>
          </a:p>
        </p:txBody>
      </p:sp>
      <p:graphicFrame>
        <p:nvGraphicFramePr>
          <p:cNvPr id="4" name="Tabel 3">
            <a:extLst>
              <a:ext uri="{FF2B5EF4-FFF2-40B4-BE49-F238E27FC236}">
                <a16:creationId xmlns:a16="http://schemas.microsoft.com/office/drawing/2014/main" id="{EFE0DB2E-9B3C-4B18-A904-F56534AC61B4}"/>
              </a:ext>
            </a:extLst>
          </p:cNvPr>
          <p:cNvGraphicFramePr>
            <a:graphicFrameLocks noGrp="1"/>
          </p:cNvGraphicFramePr>
          <p:nvPr>
            <p:extLst>
              <p:ext uri="{D42A27DB-BD31-4B8C-83A1-F6EECF244321}">
                <p14:modId xmlns:p14="http://schemas.microsoft.com/office/powerpoint/2010/main" val="2191731961"/>
              </p:ext>
            </p:extLst>
          </p:nvPr>
        </p:nvGraphicFramePr>
        <p:xfrm>
          <a:off x="453340" y="1338058"/>
          <a:ext cx="11470511" cy="5240083"/>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4234405">
                  <a:extLst>
                    <a:ext uri="{9D8B030D-6E8A-4147-A177-3AD203B41FA5}">
                      <a16:colId xmlns:a16="http://schemas.microsoft.com/office/drawing/2014/main" val="571765335"/>
                    </a:ext>
                  </a:extLst>
                </a:gridCol>
                <a:gridCol w="7236106">
                  <a:extLst>
                    <a:ext uri="{9D8B030D-6E8A-4147-A177-3AD203B41FA5}">
                      <a16:colId xmlns:a16="http://schemas.microsoft.com/office/drawing/2014/main" val="3977343152"/>
                    </a:ext>
                  </a:extLst>
                </a:gridCol>
              </a:tblGrid>
              <a:tr h="570623">
                <a:tc>
                  <a:txBody>
                    <a:bodyPr/>
                    <a:lstStyle/>
                    <a:p>
                      <a:pPr algn="ctr"/>
                      <a:r>
                        <a:rPr lang="ro-RO" sz="2300" dirty="0">
                          <a:solidFill>
                            <a:schemeClr val="tx1"/>
                          </a:solidFill>
                          <a:latin typeface="Cambria" panose="02040503050406030204" pitchFamily="18" charset="0"/>
                          <a:ea typeface="Cambria" panose="02040503050406030204" pitchFamily="18" charset="0"/>
                        </a:rPr>
                        <a:t>Problemă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ro-RO" sz="2300" dirty="0">
                          <a:solidFill>
                            <a:schemeClr val="tx1"/>
                          </a:solidFill>
                          <a:latin typeface="Cambria" panose="02040503050406030204" pitchFamily="18" charset="0"/>
                          <a:ea typeface="Cambria" panose="02040503050406030204" pitchFamily="18" charset="0"/>
                        </a:rPr>
                        <a:t>Ce ne propunem (obiectiv)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1145387"/>
                  </a:ext>
                </a:extLst>
              </a:tr>
              <a:tr h="599189">
                <a:tc>
                  <a:txBody>
                    <a:bodyPr/>
                    <a:lstStyle/>
                    <a:p>
                      <a:r>
                        <a:rPr lang="ro-RO" sz="2200" dirty="0">
                          <a:latin typeface="Cambria" panose="02040503050406030204" pitchFamily="18" charset="0"/>
                          <a:ea typeface="Cambria" panose="02040503050406030204" pitchFamily="18" charset="0"/>
                        </a:rPr>
                        <a:t>Îmbătrânire crescută a populației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200" dirty="0">
                          <a:latin typeface="Cambria" panose="02040503050406030204" pitchFamily="18" charset="0"/>
                          <a:ea typeface="Cambria" panose="02040503050406030204" pitchFamily="18" charset="0"/>
                        </a:rPr>
                        <a:t>Implementarea obiectivului din agenda Europa 2020 privind îmbătrânirea activă și sănătoasă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3622686"/>
                  </a:ext>
                </a:extLst>
              </a:tr>
              <a:tr h="0">
                <a:tc>
                  <a:txBody>
                    <a:bodyPr/>
                    <a:lstStyle/>
                    <a:p>
                      <a:endParaRPr lang="ro-RO" sz="500" dirty="0">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500" dirty="0">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968976"/>
                  </a:ext>
                </a:extLst>
              </a:tr>
              <a:tr h="875244">
                <a:tc>
                  <a:txBody>
                    <a:bodyPr/>
                    <a:lstStyle/>
                    <a:p>
                      <a:endParaRPr lang="ro-RO" sz="2200" dirty="0">
                        <a:latin typeface="Cambria" panose="02040503050406030204" pitchFamily="18" charset="0"/>
                        <a:ea typeface="Cambria" panose="02040503050406030204" pitchFamily="18" charset="0"/>
                      </a:endParaRPr>
                    </a:p>
                    <a:p>
                      <a:endParaRPr lang="ro-RO" sz="2200" dirty="0">
                        <a:latin typeface="Cambria" panose="02040503050406030204" pitchFamily="18" charset="0"/>
                        <a:ea typeface="Cambria" panose="02040503050406030204" pitchFamily="18" charset="0"/>
                      </a:endParaRPr>
                    </a:p>
                    <a:p>
                      <a:endParaRPr lang="ro-RO" sz="2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23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7320576"/>
                  </a:ext>
                </a:extLst>
              </a:tr>
              <a:tr h="156273">
                <a:tc>
                  <a:txBody>
                    <a:bodyPr/>
                    <a:lstStyle/>
                    <a:p>
                      <a:endParaRPr lang="ro-RO" sz="500" dirty="0">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500" dirty="0">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5960470"/>
                  </a:ext>
                </a:extLst>
              </a:tr>
              <a:tr h="1153630">
                <a:tc>
                  <a:txBody>
                    <a:bodyPr/>
                    <a:lstStyle/>
                    <a:p>
                      <a:endParaRPr lang="ro-RO" sz="2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23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2966844"/>
                  </a:ext>
                </a:extLst>
              </a:tr>
              <a:tr h="131368">
                <a:tc>
                  <a:txBody>
                    <a:bodyPr/>
                    <a:lstStyle/>
                    <a:p>
                      <a:endParaRPr lang="ro-RO" sz="500" dirty="0">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500" dirty="0">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8548435"/>
                  </a:ext>
                </a:extLst>
              </a:tr>
              <a:tr h="1153630">
                <a:tc>
                  <a:txBody>
                    <a:bodyPr/>
                    <a:lstStyle/>
                    <a:p>
                      <a:endParaRPr lang="ro-RO" sz="2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23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2584251"/>
                  </a:ext>
                </a:extLst>
              </a:tr>
            </a:tbl>
          </a:graphicData>
        </a:graphic>
      </p:graphicFrame>
      <p:sp>
        <p:nvSpPr>
          <p:cNvPr id="7" name="CasetăText 6">
            <a:extLst>
              <a:ext uri="{FF2B5EF4-FFF2-40B4-BE49-F238E27FC236}">
                <a16:creationId xmlns:a16="http://schemas.microsoft.com/office/drawing/2014/main" id="{FF45CE9C-D807-4D80-8B3B-723143D92ACE}"/>
              </a:ext>
            </a:extLst>
          </p:cNvPr>
          <p:cNvSpPr txBox="1"/>
          <p:nvPr/>
        </p:nvSpPr>
        <p:spPr>
          <a:xfrm>
            <a:off x="453340" y="2993964"/>
            <a:ext cx="4176533" cy="769441"/>
          </a:xfrm>
          <a:prstGeom prst="rect">
            <a:avLst/>
          </a:prstGeom>
          <a:noFill/>
        </p:spPr>
        <p:txBody>
          <a:bodyPr wrap="square" rtlCol="0">
            <a:spAutoFit/>
          </a:bodyPr>
          <a:lstStyle/>
          <a:p>
            <a:pPr fontAlgn="t"/>
            <a:r>
              <a:rPr lang="ro-RO" sz="2200" dirty="0">
                <a:latin typeface="Cambria" panose="02040503050406030204" pitchFamily="18" charset="0"/>
                <a:ea typeface="Cambria" panose="02040503050406030204" pitchFamily="18" charset="0"/>
              </a:rPr>
              <a:t>Angajați care nu își cunosc drepturile</a:t>
            </a:r>
          </a:p>
        </p:txBody>
      </p:sp>
      <p:sp>
        <p:nvSpPr>
          <p:cNvPr id="8" name="CasetăText 7">
            <a:extLst>
              <a:ext uri="{FF2B5EF4-FFF2-40B4-BE49-F238E27FC236}">
                <a16:creationId xmlns:a16="http://schemas.microsoft.com/office/drawing/2014/main" id="{18F46469-8020-4044-BF9B-B02673BB8895}"/>
              </a:ext>
            </a:extLst>
          </p:cNvPr>
          <p:cNvSpPr txBox="1"/>
          <p:nvPr/>
        </p:nvSpPr>
        <p:spPr>
          <a:xfrm>
            <a:off x="4629874" y="2840076"/>
            <a:ext cx="7293978" cy="1107996"/>
          </a:xfrm>
          <a:prstGeom prst="rect">
            <a:avLst/>
          </a:prstGeom>
          <a:noFill/>
        </p:spPr>
        <p:txBody>
          <a:bodyPr wrap="square" rtlCol="0">
            <a:spAutoFit/>
          </a:bodyPr>
          <a:lstStyle/>
          <a:p>
            <a:r>
              <a:rPr lang="ro-RO" sz="2200" dirty="0">
                <a:latin typeface="Cambria" panose="02040503050406030204" pitchFamily="18" charset="0"/>
                <a:ea typeface="Cambria" panose="02040503050406030204" pitchFamily="18" charset="0"/>
              </a:rPr>
              <a:t>O mai bună cunoaștere despre consultare și </a:t>
            </a:r>
            <a:r>
              <a:rPr lang="ro-RO" sz="2200" dirty="0" err="1">
                <a:latin typeface="Cambria" panose="02040503050406030204" pitchFamily="18" charset="0"/>
                <a:ea typeface="Cambria" panose="02040503050406030204" pitchFamily="18" charset="0"/>
              </a:rPr>
              <a:t>co</a:t>
            </a:r>
            <a:r>
              <a:rPr lang="ro-RO" sz="2200" dirty="0">
                <a:latin typeface="Cambria" panose="02040503050406030204" pitchFamily="18" charset="0"/>
                <a:ea typeface="Cambria" panose="02040503050406030204" pitchFamily="18" charset="0"/>
              </a:rPr>
              <a:t>-determinare ca instrumente disponibile sindicatelor pentru a facilita reîntoarcerea la muncă a angajaților cu boli cronice</a:t>
            </a:r>
            <a:endParaRPr lang="ro-RO" sz="2200" dirty="0"/>
          </a:p>
        </p:txBody>
      </p:sp>
      <p:sp>
        <p:nvSpPr>
          <p:cNvPr id="9" name="CasetăText 8">
            <a:extLst>
              <a:ext uri="{FF2B5EF4-FFF2-40B4-BE49-F238E27FC236}">
                <a16:creationId xmlns:a16="http://schemas.microsoft.com/office/drawing/2014/main" id="{5AE3EDA6-7E6F-4D21-9131-9144BC645D97}"/>
              </a:ext>
            </a:extLst>
          </p:cNvPr>
          <p:cNvSpPr txBox="1"/>
          <p:nvPr/>
        </p:nvSpPr>
        <p:spPr>
          <a:xfrm>
            <a:off x="453340" y="4097890"/>
            <a:ext cx="4176533" cy="1107996"/>
          </a:xfrm>
          <a:prstGeom prst="rect">
            <a:avLst/>
          </a:prstGeom>
          <a:noFill/>
        </p:spPr>
        <p:txBody>
          <a:bodyPr wrap="square" rtlCol="0">
            <a:spAutoFit/>
          </a:bodyPr>
          <a:lstStyle/>
          <a:p>
            <a:r>
              <a:rPr lang="ro-RO" sz="2200" dirty="0">
                <a:latin typeface="Cambria" panose="02040503050406030204" pitchFamily="18" charset="0"/>
                <a:ea typeface="Cambria" panose="02040503050406030204" pitchFamily="18" charset="0"/>
              </a:rPr>
              <a:t>Angajații bolnavi cronic expuși la marginalizare, discriminare, sărăcie</a:t>
            </a:r>
            <a:endParaRPr lang="ro-RO" sz="2200" dirty="0"/>
          </a:p>
        </p:txBody>
      </p:sp>
      <p:sp>
        <p:nvSpPr>
          <p:cNvPr id="10" name="CasetăText 9">
            <a:extLst>
              <a:ext uri="{FF2B5EF4-FFF2-40B4-BE49-F238E27FC236}">
                <a16:creationId xmlns:a16="http://schemas.microsoft.com/office/drawing/2014/main" id="{E196F4DF-84F9-4DE7-BDA0-99BE91D72954}"/>
              </a:ext>
            </a:extLst>
          </p:cNvPr>
          <p:cNvSpPr txBox="1"/>
          <p:nvPr/>
        </p:nvSpPr>
        <p:spPr>
          <a:xfrm>
            <a:off x="4629874" y="4224759"/>
            <a:ext cx="7293978" cy="769441"/>
          </a:xfrm>
          <a:prstGeom prst="rect">
            <a:avLst/>
          </a:prstGeom>
          <a:noFill/>
        </p:spPr>
        <p:txBody>
          <a:bodyPr wrap="square" rtlCol="0">
            <a:spAutoFit/>
          </a:bodyPr>
          <a:lstStyle/>
          <a:p>
            <a:r>
              <a:rPr lang="ro-RO" sz="2200" dirty="0">
                <a:latin typeface="Cambria" panose="02040503050406030204" pitchFamily="18" charset="0"/>
                <a:ea typeface="Cambria" panose="02040503050406030204" pitchFamily="18" charset="0"/>
              </a:rPr>
              <a:t>Prevenirea acestor riscuri prin facilitarea reîntoarcerii lor la muncă și reprezentarea acestora pe piața muncii</a:t>
            </a:r>
            <a:endParaRPr lang="ro-RO" dirty="0"/>
          </a:p>
        </p:txBody>
      </p:sp>
      <p:sp>
        <p:nvSpPr>
          <p:cNvPr id="11" name="CasetăText 10">
            <a:extLst>
              <a:ext uri="{FF2B5EF4-FFF2-40B4-BE49-F238E27FC236}">
                <a16:creationId xmlns:a16="http://schemas.microsoft.com/office/drawing/2014/main" id="{E48E53B1-9F95-47AE-B064-E9978F227630}"/>
              </a:ext>
            </a:extLst>
          </p:cNvPr>
          <p:cNvSpPr txBox="1"/>
          <p:nvPr/>
        </p:nvSpPr>
        <p:spPr>
          <a:xfrm>
            <a:off x="453339" y="5419311"/>
            <a:ext cx="4257557" cy="1107996"/>
          </a:xfrm>
          <a:prstGeom prst="rect">
            <a:avLst/>
          </a:prstGeom>
          <a:noFill/>
        </p:spPr>
        <p:txBody>
          <a:bodyPr wrap="square" rtlCol="0">
            <a:spAutoFit/>
          </a:bodyPr>
          <a:lstStyle/>
          <a:p>
            <a:r>
              <a:rPr lang="ro-RO" sz="2200" dirty="0">
                <a:latin typeface="Cambria" panose="02040503050406030204" pitchFamily="18" charset="0"/>
                <a:ea typeface="Cambria" panose="02040503050406030204" pitchFamily="18" charset="0"/>
              </a:rPr>
              <a:t>Legislație necorespunzătoare;</a:t>
            </a:r>
          </a:p>
          <a:p>
            <a:r>
              <a:rPr lang="ro-RO" sz="2200" dirty="0">
                <a:latin typeface="Cambria" panose="02040503050406030204" pitchFamily="18" charset="0"/>
                <a:ea typeface="Cambria" panose="02040503050406030204" pitchFamily="18" charset="0"/>
              </a:rPr>
              <a:t>Actorii sociali care nu realizează că pot schimba legislația </a:t>
            </a:r>
            <a:endParaRPr lang="ro-RO" dirty="0"/>
          </a:p>
        </p:txBody>
      </p:sp>
      <p:sp>
        <p:nvSpPr>
          <p:cNvPr id="12" name="CasetăText 11">
            <a:extLst>
              <a:ext uri="{FF2B5EF4-FFF2-40B4-BE49-F238E27FC236}">
                <a16:creationId xmlns:a16="http://schemas.microsoft.com/office/drawing/2014/main" id="{E01D7352-6D17-43D3-A254-87DDC9BDE629}"/>
              </a:ext>
            </a:extLst>
          </p:cNvPr>
          <p:cNvSpPr txBox="1"/>
          <p:nvPr/>
        </p:nvSpPr>
        <p:spPr>
          <a:xfrm>
            <a:off x="4629873" y="5450090"/>
            <a:ext cx="7293978" cy="1107996"/>
          </a:xfrm>
          <a:prstGeom prst="rect">
            <a:avLst/>
          </a:prstGeom>
          <a:noFill/>
        </p:spPr>
        <p:txBody>
          <a:bodyPr wrap="square" rtlCol="0">
            <a:spAutoFit/>
          </a:bodyPr>
          <a:lstStyle/>
          <a:p>
            <a:r>
              <a:rPr lang="ro-RO" sz="2200" dirty="0">
                <a:latin typeface="Cambria" panose="02040503050406030204" pitchFamily="18" charset="0"/>
                <a:ea typeface="Cambria" panose="02040503050406030204" pitchFamily="18" charset="0"/>
              </a:rPr>
              <a:t>Creșterea experienței partenerilor sociali privind rolul dialogului social în elaborarea și implementarea politicilor de revenire la muncă</a:t>
            </a:r>
            <a:endParaRPr lang="ro-RO" dirty="0"/>
          </a:p>
        </p:txBody>
      </p:sp>
    </p:spTree>
    <p:extLst>
      <p:ext uri="{BB962C8B-B14F-4D97-AF65-F5344CB8AC3E}">
        <p14:creationId xmlns:p14="http://schemas.microsoft.com/office/powerpoint/2010/main" val="81633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A79AF45-787A-4C44-B136-97C1C3F97C91}"/>
              </a:ext>
            </a:extLst>
          </p:cNvPr>
          <p:cNvSpPr>
            <a:spLocks noGrp="1"/>
          </p:cNvSpPr>
          <p:nvPr>
            <p:ph type="title"/>
          </p:nvPr>
        </p:nvSpPr>
        <p:spPr>
          <a:xfrm>
            <a:off x="699304" y="411423"/>
            <a:ext cx="10515600" cy="919665"/>
          </a:xfrm>
        </p:spPr>
        <p:txBody>
          <a:bodyPr>
            <a:normAutofit/>
          </a:bodyPr>
          <a:lstStyle/>
          <a:p>
            <a:r>
              <a:rPr lang="ro-RO" sz="3200" dirty="0">
                <a:solidFill>
                  <a:srgbClr val="0070C0"/>
                </a:solidFill>
                <a:latin typeface="Cambria" panose="02040503050406030204" pitchFamily="18" charset="0"/>
                <a:ea typeface="Cambria" panose="02040503050406030204" pitchFamily="18" charset="0"/>
              </a:rPr>
              <a:t>Încadrare teoretică</a:t>
            </a:r>
          </a:p>
        </p:txBody>
      </p:sp>
      <p:sp>
        <p:nvSpPr>
          <p:cNvPr id="3" name="Substituent conținut 2">
            <a:extLst>
              <a:ext uri="{FF2B5EF4-FFF2-40B4-BE49-F238E27FC236}">
                <a16:creationId xmlns:a16="http://schemas.microsoft.com/office/drawing/2014/main" id="{00DC6705-9016-4E6B-A629-E4E7D93788F3}"/>
              </a:ext>
            </a:extLst>
          </p:cNvPr>
          <p:cNvSpPr>
            <a:spLocks noGrp="1"/>
          </p:cNvSpPr>
          <p:nvPr>
            <p:ph idx="1"/>
          </p:nvPr>
        </p:nvSpPr>
        <p:spPr>
          <a:xfrm>
            <a:off x="699303" y="1895073"/>
            <a:ext cx="10771207" cy="4351338"/>
          </a:xfrm>
        </p:spPr>
        <p:txBody>
          <a:bodyPr>
            <a:normAutofit lnSpcReduction="10000"/>
          </a:bodyPr>
          <a:lstStyle/>
          <a:p>
            <a:pPr marL="0" indent="0">
              <a:lnSpc>
                <a:spcPct val="100000"/>
              </a:lnSpc>
              <a:buNone/>
            </a:pPr>
            <a:r>
              <a:rPr lang="ro-MD" sz="2600" dirty="0">
                <a:latin typeface="Cambria" panose="02040503050406030204" pitchFamily="18" charset="0"/>
                <a:ea typeface="Cambria" panose="02040503050406030204" pitchFamily="18" charset="0"/>
              </a:rPr>
              <a:t>Conceptul de </a:t>
            </a:r>
            <a:r>
              <a:rPr lang="ro-MD" sz="2600" i="1" dirty="0">
                <a:latin typeface="Cambria" panose="02040503050406030204" pitchFamily="18" charset="0"/>
                <a:ea typeface="Cambria" panose="02040503050406030204" pitchFamily="18" charset="0"/>
              </a:rPr>
              <a:t>instituționalism centrat pe actor</a:t>
            </a:r>
            <a:r>
              <a:rPr lang="ro-MD" sz="2600" dirty="0">
                <a:latin typeface="Cambria" panose="02040503050406030204" pitchFamily="18" charset="0"/>
                <a:ea typeface="Cambria" panose="02040503050406030204" pitchFamily="18" charset="0"/>
              </a:rPr>
              <a:t> (</a:t>
            </a:r>
            <a:r>
              <a:rPr lang="ro-MD" sz="2600" dirty="0" err="1">
                <a:latin typeface="Cambria" panose="02040503050406030204" pitchFamily="18" charset="0"/>
                <a:ea typeface="Cambria" panose="02040503050406030204" pitchFamily="18" charset="0"/>
              </a:rPr>
              <a:t>Scharpf</a:t>
            </a:r>
            <a:r>
              <a:rPr lang="ro-MD" sz="2600" dirty="0">
                <a:latin typeface="Cambria" panose="02040503050406030204" pitchFamily="18" charset="0"/>
                <a:ea typeface="Cambria" panose="02040503050406030204" pitchFamily="18" charset="0"/>
              </a:rPr>
              <a:t>, 1997)</a:t>
            </a:r>
          </a:p>
          <a:p>
            <a:pPr marL="0" indent="0">
              <a:lnSpc>
                <a:spcPct val="100000"/>
              </a:lnSpc>
              <a:buNone/>
            </a:pPr>
            <a:endParaRPr lang="ro-MD" sz="2600" dirty="0">
              <a:latin typeface="Cambria" panose="02040503050406030204" pitchFamily="18" charset="0"/>
              <a:ea typeface="Cambria" panose="02040503050406030204" pitchFamily="18" charset="0"/>
            </a:endParaRPr>
          </a:p>
          <a:p>
            <a:pPr marL="717550" indent="-358775">
              <a:lnSpc>
                <a:spcPct val="100000"/>
              </a:lnSpc>
              <a:buFont typeface="Wingdings" panose="05000000000000000000" pitchFamily="2" charset="2"/>
              <a:buChar char="§"/>
            </a:pPr>
            <a:r>
              <a:rPr lang="ro-RO" sz="2600" dirty="0">
                <a:latin typeface="Cambria" panose="02040503050406030204" pitchFamily="18" charset="0"/>
                <a:ea typeface="Cambria" panose="02040503050406030204" pitchFamily="18" charset="0"/>
              </a:rPr>
              <a:t>Actori sociali/stakeholder</a:t>
            </a:r>
          </a:p>
          <a:p>
            <a:pPr marL="717550" indent="-358775">
              <a:lnSpc>
                <a:spcPct val="100000"/>
              </a:lnSpc>
              <a:buFont typeface="Wingdings" panose="05000000000000000000" pitchFamily="2" charset="2"/>
              <a:buChar char="§"/>
            </a:pPr>
            <a:endParaRPr lang="ro-RO" sz="2600" dirty="0">
              <a:latin typeface="Cambria" panose="02040503050406030204" pitchFamily="18" charset="0"/>
              <a:ea typeface="Cambria" panose="02040503050406030204" pitchFamily="18" charset="0"/>
            </a:endParaRPr>
          </a:p>
          <a:p>
            <a:pPr marL="717550" indent="-358775">
              <a:lnSpc>
                <a:spcPct val="100000"/>
              </a:lnSpc>
              <a:buFont typeface="Wingdings" panose="05000000000000000000" pitchFamily="2" charset="2"/>
              <a:buChar char="§"/>
            </a:pPr>
            <a:r>
              <a:rPr lang="ro-RO" sz="2600" dirty="0">
                <a:latin typeface="Cambria" panose="02040503050406030204" pitchFamily="18" charset="0"/>
                <a:ea typeface="Cambria" panose="02040503050406030204" pitchFamily="18" charset="0"/>
              </a:rPr>
              <a:t>Înțelegerea rolului pe care actorii și interacțiunile dintre ei îl au în influențarea politicilor (în cazul nostru politici de revenire la muncă)</a:t>
            </a:r>
          </a:p>
          <a:p>
            <a:pPr marL="717550" indent="-358775">
              <a:lnSpc>
                <a:spcPct val="100000"/>
              </a:lnSpc>
              <a:buFont typeface="Wingdings" panose="05000000000000000000" pitchFamily="2" charset="2"/>
              <a:buChar char="§"/>
            </a:pPr>
            <a:endParaRPr lang="en-US" sz="2600" dirty="0">
              <a:latin typeface="Cambria" panose="02040503050406030204" pitchFamily="18" charset="0"/>
              <a:ea typeface="Cambria" panose="02040503050406030204" pitchFamily="18" charset="0"/>
            </a:endParaRPr>
          </a:p>
          <a:p>
            <a:pPr marL="717550" indent="-358775">
              <a:lnSpc>
                <a:spcPct val="100000"/>
              </a:lnSpc>
              <a:buFont typeface="Wingdings" panose="05000000000000000000" pitchFamily="2" charset="2"/>
              <a:buChar char="§"/>
            </a:pPr>
            <a:r>
              <a:rPr lang="ro-RO" sz="2600" b="1" dirty="0">
                <a:latin typeface="Cambria" panose="02040503050406030204" pitchFamily="18" charset="0"/>
                <a:ea typeface="Cambria" panose="02040503050406030204" pitchFamily="18" charset="0"/>
              </a:rPr>
              <a:t>Actorii relevanți și percepțiile și experiențele lor = centrale pentru proiectul nostru</a:t>
            </a:r>
            <a:endParaRPr lang="en-US" sz="2600" b="1" dirty="0">
              <a:latin typeface="Cambria" panose="02040503050406030204" pitchFamily="18" charset="0"/>
              <a:ea typeface="Cambria" panose="02040503050406030204" pitchFamily="18" charset="0"/>
            </a:endParaRPr>
          </a:p>
          <a:p>
            <a:pPr marL="0" indent="0">
              <a:lnSpc>
                <a:spcPct val="100000"/>
              </a:lnSpc>
              <a:buNone/>
            </a:pPr>
            <a:endParaRPr lang="ro-RO" sz="2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647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A0F29D7-D30A-4D21-82B0-1DF7AB937027}"/>
              </a:ext>
            </a:extLst>
          </p:cNvPr>
          <p:cNvSpPr>
            <a:spLocks noGrp="1"/>
          </p:cNvSpPr>
          <p:nvPr>
            <p:ph type="title"/>
          </p:nvPr>
        </p:nvSpPr>
        <p:spPr>
          <a:xfrm>
            <a:off x="254643" y="284104"/>
            <a:ext cx="10515600" cy="595574"/>
          </a:xfrm>
        </p:spPr>
        <p:txBody>
          <a:bodyPr>
            <a:normAutofit fontScale="90000"/>
          </a:bodyPr>
          <a:lstStyle/>
          <a:p>
            <a:r>
              <a:rPr lang="ro-RO" sz="4000" dirty="0">
                <a:solidFill>
                  <a:srgbClr val="0070C0"/>
                </a:solidFill>
                <a:latin typeface="Cambria" panose="02040503050406030204" pitchFamily="18" charset="0"/>
                <a:ea typeface="Cambria" panose="02040503050406030204" pitchFamily="18" charset="0"/>
              </a:rPr>
              <a:t>Metodologie</a:t>
            </a:r>
          </a:p>
        </p:txBody>
      </p:sp>
      <p:graphicFrame>
        <p:nvGraphicFramePr>
          <p:cNvPr id="4" name="Tabel 3">
            <a:extLst>
              <a:ext uri="{FF2B5EF4-FFF2-40B4-BE49-F238E27FC236}">
                <a16:creationId xmlns:a16="http://schemas.microsoft.com/office/drawing/2014/main" id="{DD5ED100-12C9-49AE-A367-3590E90DF5AB}"/>
              </a:ext>
            </a:extLst>
          </p:cNvPr>
          <p:cNvGraphicFramePr>
            <a:graphicFrameLocks noGrp="1"/>
          </p:cNvGraphicFramePr>
          <p:nvPr>
            <p:extLst>
              <p:ext uri="{D42A27DB-BD31-4B8C-83A1-F6EECF244321}">
                <p14:modId xmlns:p14="http://schemas.microsoft.com/office/powerpoint/2010/main" val="1961201713"/>
              </p:ext>
            </p:extLst>
          </p:nvPr>
        </p:nvGraphicFramePr>
        <p:xfrm>
          <a:off x="250785" y="1151941"/>
          <a:ext cx="11690430" cy="5237532"/>
        </p:xfrm>
        <a:graphic>
          <a:graphicData uri="http://schemas.openxmlformats.org/drawingml/2006/table">
            <a:tbl>
              <a:tblPr firstRow="1" bandRow="1">
                <a:tableStyleId>{5C22544A-7EE6-4342-B048-85BDC9FD1C3A}</a:tableStyleId>
              </a:tblPr>
              <a:tblGrid>
                <a:gridCol w="1987609">
                  <a:extLst>
                    <a:ext uri="{9D8B030D-6E8A-4147-A177-3AD203B41FA5}">
                      <a16:colId xmlns:a16="http://schemas.microsoft.com/office/drawing/2014/main" val="1619427195"/>
                    </a:ext>
                  </a:extLst>
                </a:gridCol>
                <a:gridCol w="2364472">
                  <a:extLst>
                    <a:ext uri="{9D8B030D-6E8A-4147-A177-3AD203B41FA5}">
                      <a16:colId xmlns:a16="http://schemas.microsoft.com/office/drawing/2014/main" val="1950782619"/>
                    </a:ext>
                  </a:extLst>
                </a:gridCol>
                <a:gridCol w="7338349">
                  <a:extLst>
                    <a:ext uri="{9D8B030D-6E8A-4147-A177-3AD203B41FA5}">
                      <a16:colId xmlns:a16="http://schemas.microsoft.com/office/drawing/2014/main" val="2698702235"/>
                    </a:ext>
                  </a:extLst>
                </a:gridCol>
              </a:tblGrid>
              <a:tr h="370840">
                <a:tc>
                  <a:txBody>
                    <a:bodyPr/>
                    <a:lstStyle/>
                    <a:p>
                      <a:pPr algn="ctr"/>
                      <a:r>
                        <a:rPr lang="ro-RO" sz="2200" dirty="0">
                          <a:solidFill>
                            <a:schemeClr val="bg1"/>
                          </a:solidFill>
                        </a:rPr>
                        <a:t>Culegere date - straturi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ro-RO" sz="2200" dirty="0">
                          <a:solidFill>
                            <a:schemeClr val="bg1"/>
                          </a:solidFill>
                        </a:rPr>
                        <a:t>Metodă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ro-RO" sz="2200" dirty="0">
                          <a:solidFill>
                            <a:schemeClr val="bg1"/>
                          </a:solidFill>
                        </a:rPr>
                        <a:t>Categorii vizate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022136972"/>
                  </a:ext>
                </a:extLst>
              </a:tr>
              <a:tr h="994188">
                <a:tc rowSpan="2">
                  <a:txBody>
                    <a:bodyPr/>
                    <a:lstStyle/>
                    <a:p>
                      <a:r>
                        <a:rPr lang="ro-RO" sz="2200" dirty="0">
                          <a:solidFill>
                            <a:schemeClr val="tx1"/>
                          </a:solidFill>
                        </a:rPr>
                        <a:t>UE – 27 țări</a:t>
                      </a:r>
                    </a:p>
                    <a:p>
                      <a:endParaRPr lang="ro-RO"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ro-RO" sz="2200" dirty="0">
                          <a:solidFill>
                            <a:schemeClr val="tx1"/>
                          </a:solidFill>
                        </a:rPr>
                        <a:t>15 interviuri cu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ro-RO" sz="2200" dirty="0">
                          <a:solidFill>
                            <a:schemeClr val="tx1"/>
                          </a:solidFill>
                        </a:rPr>
                        <a:t>Reprezentanți ai angajatorilor, reprezentanți ai sindicatelor</a:t>
                      </a:r>
                    </a:p>
                    <a:p>
                      <a:pPr marL="450850" indent="0"/>
                      <a:r>
                        <a:rPr lang="ro-RO" sz="2200" dirty="0">
                          <a:solidFill>
                            <a:schemeClr val="tx1"/>
                          </a:solidFill>
                        </a:rPr>
                        <a:t>în ESD – Consilii de Dialog Social </a:t>
                      </a:r>
                      <a:r>
                        <a:rPr lang="en-US" sz="2200" dirty="0"/>
                        <a:t>European </a:t>
                      </a:r>
                      <a:r>
                        <a:rPr lang="ro-RO" sz="2200" dirty="0"/>
                        <a:t>și ESSD – Consilii de Dialog Social European Sectorial</a:t>
                      </a:r>
                      <a:r>
                        <a:rPr lang="en-US" sz="2200" dirty="0"/>
                        <a:t> </a:t>
                      </a:r>
                      <a:endParaRPr lang="ro-RO"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80034742"/>
                  </a:ext>
                </a:extLst>
              </a:tr>
              <a:tr h="514675">
                <a:tc vMerge="1">
                  <a:txBody>
                    <a:bodyPr/>
                    <a:lstStyle/>
                    <a:p>
                      <a:endParaRPr lang="ro-RO"/>
                    </a:p>
                  </a:txBody>
                  <a:tcPr/>
                </a:tc>
                <a:tc>
                  <a:txBody>
                    <a:bodyPr/>
                    <a:lstStyle/>
                    <a:p>
                      <a:r>
                        <a:rPr lang="ro-RO" sz="2200" dirty="0">
                          <a:solidFill>
                            <a:schemeClr val="tx1"/>
                          </a:solidFill>
                        </a:rPr>
                        <a:t>Chestionar online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ro-RO" sz="2200" dirty="0">
                          <a:solidFill>
                            <a:schemeClr val="tx1"/>
                          </a:solidFill>
                        </a:rPr>
                        <a:t>Asociații ale angajatorilor, confederații sindicale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28844338"/>
                  </a:ext>
                </a:extLst>
              </a:tr>
              <a:tr h="486137">
                <a:tc rowSpan="2">
                  <a:txBody>
                    <a:bodyPr/>
                    <a:lstStyle/>
                    <a:p>
                      <a:r>
                        <a:rPr lang="ro-RO" sz="2200" dirty="0">
                          <a:solidFill>
                            <a:schemeClr val="bg1"/>
                          </a:solidFill>
                        </a:rPr>
                        <a:t>6 țări – la nivel național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ro-RO" sz="2200" dirty="0">
                          <a:solidFill>
                            <a:schemeClr val="bg1"/>
                          </a:solidFill>
                        </a:rPr>
                        <a:t>25-30 interviuri cu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ro-RO" sz="2200" dirty="0">
                          <a:solidFill>
                            <a:schemeClr val="bg1"/>
                          </a:solidFill>
                        </a:rPr>
                        <a:t>Membri în guvern și alți stakeholderi relevanți la nivel național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43477602"/>
                  </a:ext>
                </a:extLst>
              </a:tr>
              <a:tr h="655320">
                <a:tc vMerge="1">
                  <a:txBody>
                    <a:bodyPr/>
                    <a:lstStyle/>
                    <a:p>
                      <a:endParaRPr lang="ro-RO"/>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200" dirty="0">
                          <a:solidFill>
                            <a:schemeClr val="bg1"/>
                          </a:solidFill>
                        </a:rPr>
                        <a:t>Chestionar online </a:t>
                      </a:r>
                    </a:p>
                    <a:p>
                      <a:endParaRPr lang="ro-RO" sz="2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ro-RO" sz="2200" dirty="0">
                          <a:solidFill>
                            <a:schemeClr val="bg1"/>
                          </a:solidFill>
                        </a:rPr>
                        <a:t>Asociații angajatori, autorități din sistemul de securitate socială, organizații ale pacienților, ONG-uri</a:t>
                      </a:r>
                      <a:r>
                        <a:rPr lang="en-US" sz="2200" dirty="0">
                          <a:solidFill>
                            <a:schemeClr val="bg1"/>
                          </a:solidFill>
                        </a:rPr>
                        <a:t> </a:t>
                      </a:r>
                      <a:endParaRPr lang="ro-RO" sz="2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66790821"/>
                  </a:ext>
                </a:extLst>
              </a:tr>
              <a:tr h="233680">
                <a:tc rowSpan="3">
                  <a:txBody>
                    <a:bodyPr/>
                    <a:lstStyle/>
                    <a:p>
                      <a:r>
                        <a:rPr lang="ro-RO" sz="2200" dirty="0">
                          <a:solidFill>
                            <a:schemeClr val="tx1"/>
                          </a:solidFill>
                        </a:rPr>
                        <a:t>6 țări – la nivel de companie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ro-RO" sz="2200" dirty="0">
                          <a:solidFill>
                            <a:schemeClr val="tx1"/>
                          </a:solidFill>
                        </a:rPr>
                        <a:t>2 focus-grupuri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ro-RO" sz="2200" dirty="0">
                          <a:solidFill>
                            <a:schemeClr val="tx1"/>
                          </a:solidFill>
                        </a:rPr>
                        <a:t>Cu angajatori și reprezentanți de sindicat din domenii/ companii cu experiență în negocierea CCM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68311101"/>
                  </a:ext>
                </a:extLst>
              </a:tr>
              <a:tr h="233680">
                <a:tc vMerge="1">
                  <a:txBody>
                    <a:bodyPr/>
                    <a:lstStyle/>
                    <a:p>
                      <a:endParaRPr lang="ro-RO"/>
                    </a:p>
                  </a:txBody>
                  <a:tcPr/>
                </a:tc>
                <a:tc>
                  <a:txBody>
                    <a:bodyPr/>
                    <a:lstStyle/>
                    <a:p>
                      <a:r>
                        <a:rPr lang="ro-RO" sz="2200" dirty="0">
                          <a:solidFill>
                            <a:schemeClr val="tx1"/>
                          </a:solidFill>
                        </a:rPr>
                        <a:t>Chestionar online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ro-RO" sz="2200" dirty="0">
                          <a:solidFill>
                            <a:schemeClr val="tx1"/>
                          </a:solidFill>
                        </a:rPr>
                        <a:t>Manageri de linie din companii și sindicaliști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02622189"/>
                  </a:ext>
                </a:extLst>
              </a:tr>
              <a:tr h="233680">
                <a:tc vMerge="1">
                  <a:txBody>
                    <a:bodyPr/>
                    <a:lstStyle/>
                    <a:p>
                      <a:endParaRPr lang="ro-RO"/>
                    </a:p>
                  </a:txBody>
                  <a:tcPr/>
                </a:tc>
                <a:tc>
                  <a:txBody>
                    <a:bodyPr/>
                    <a:lstStyle/>
                    <a:p>
                      <a:r>
                        <a:rPr lang="ro-RO" sz="2200" dirty="0">
                          <a:solidFill>
                            <a:schemeClr val="tx1"/>
                          </a:solidFill>
                        </a:rPr>
                        <a:t>Chestionar online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ro-RO" sz="2200" dirty="0">
                          <a:solidFill>
                            <a:schemeClr val="tx1"/>
                          </a:solidFill>
                        </a:rPr>
                        <a:t>Angajați, prin platforma </a:t>
                      </a:r>
                      <a:r>
                        <a:rPr lang="ro-RO" sz="2200" dirty="0">
                          <a:hlinkClick r:id="rId2"/>
                        </a:rPr>
                        <a:t>https://salarulmeu.ro/</a:t>
                      </a:r>
                      <a:endParaRPr lang="ro-RO"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39580066"/>
                  </a:ext>
                </a:extLst>
              </a:tr>
            </a:tbl>
          </a:graphicData>
        </a:graphic>
      </p:graphicFrame>
    </p:spTree>
    <p:extLst>
      <p:ext uri="{BB962C8B-B14F-4D97-AF65-F5344CB8AC3E}">
        <p14:creationId xmlns:p14="http://schemas.microsoft.com/office/powerpoint/2010/main" val="1301290776"/>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ă Office">
  <a:themeElements>
    <a:clrScheme name="Temă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ă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ă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2774</TotalTime>
  <Words>2230</Words>
  <Application>Microsoft Office PowerPoint</Application>
  <PresentationFormat>Ecran lat</PresentationFormat>
  <Paragraphs>323</Paragraphs>
  <Slides>36</Slides>
  <Notes>11</Notes>
  <HiddenSlides>0</HiddenSlides>
  <MMClips>0</MMClips>
  <ScaleCrop>false</ScaleCrop>
  <HeadingPairs>
    <vt:vector size="6" baseType="variant">
      <vt:variant>
        <vt:lpstr>Fonturi utilizate</vt:lpstr>
      </vt:variant>
      <vt:variant>
        <vt:i4>5</vt:i4>
      </vt:variant>
      <vt:variant>
        <vt:lpstr>Temă</vt:lpstr>
      </vt:variant>
      <vt:variant>
        <vt:i4>3</vt:i4>
      </vt:variant>
      <vt:variant>
        <vt:lpstr>Titluri diapozitive</vt:lpstr>
      </vt:variant>
      <vt:variant>
        <vt:i4>36</vt:i4>
      </vt:variant>
    </vt:vector>
  </HeadingPairs>
  <TitlesOfParts>
    <vt:vector size="44" baseType="lpstr">
      <vt:lpstr>Arial</vt:lpstr>
      <vt:lpstr>Calibri</vt:lpstr>
      <vt:lpstr>Calibri Light</vt:lpstr>
      <vt:lpstr>Cambria</vt:lpstr>
      <vt:lpstr>Wingdings</vt:lpstr>
      <vt:lpstr>Temă Office</vt:lpstr>
      <vt:lpstr>1_Temă Office</vt:lpstr>
      <vt:lpstr>2_Temă Office</vt:lpstr>
      <vt:lpstr>Prezentare PowerPoint</vt:lpstr>
      <vt:lpstr>Prezentare PowerPoint</vt:lpstr>
      <vt:lpstr>Agendă eveniment</vt:lpstr>
      <vt:lpstr>Titlu proiect</vt:lpstr>
      <vt:lpstr>Scopul proiectului REWIR</vt:lpstr>
      <vt:lpstr>Consorțiu</vt:lpstr>
      <vt:lpstr>Obiective</vt:lpstr>
      <vt:lpstr>Încadrare teoretică</vt:lpstr>
      <vt:lpstr>Metodologie</vt:lpstr>
      <vt:lpstr>Studii de caz de referință (benchmark study) </vt:lpstr>
      <vt:lpstr>Experiența anterioară legată de revenirea la muncă după boli cronice </vt:lpstr>
      <vt:lpstr>Cancerul în cifre în România</vt:lpstr>
      <vt:lpstr>Incidență și mortalitate determinată de cancer în România</vt:lpstr>
      <vt:lpstr>Supraviețuirea după cancer în România</vt:lpstr>
      <vt:lpstr>Cancer și muncă în România</vt:lpstr>
      <vt:lpstr>Revenirea la muncă (RLM) după diagnosticul de cancer</vt:lpstr>
      <vt:lpstr>Studiul nostru anterior</vt:lpstr>
      <vt:lpstr>Obiective proiect</vt:lpstr>
      <vt:lpstr>Stakeholderi în studiu</vt:lpstr>
      <vt:lpstr>Prezentare PowerPoint</vt:lpstr>
      <vt:lpstr>Categorii de participanți la studiu și metodă</vt:lpstr>
      <vt:lpstr>Prezentare PowerPoint</vt:lpstr>
      <vt:lpstr>Programul Național pentru Cancer - concluzii</vt:lpstr>
      <vt:lpstr>Articol  Analiza politicilor cuprinse în PNC</vt:lpstr>
      <vt:lpstr>Legislația relevantă pentru cancer și muncă - concluzii</vt:lpstr>
      <vt:lpstr>Articol  Analiză de politici – legislația românească relevantă pentru cancer și muncă</vt:lpstr>
      <vt:lpstr>Prezentare PowerPoint</vt:lpstr>
      <vt:lpstr>Ce spun pacienții?</vt:lpstr>
      <vt:lpstr>Ce spun angajatorii?</vt:lpstr>
      <vt:lpstr>Articol  Perspectiva angajatorilor asupra procesului revenirii la muncă după cancer în România</vt:lpstr>
      <vt:lpstr>Prezentare PowerPoint</vt:lpstr>
      <vt:lpstr>Broșură pentru angajatori</vt:lpstr>
      <vt:lpstr>Policy brief</vt:lpstr>
      <vt:lpstr>Pliant pentru medici și pacienți</vt:lpstr>
      <vt:lpstr>Prezentare PowerPoint</vt:lpstr>
      <vt:lpstr>Dezbatere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Adela Popa</dc:creator>
  <cp:lastModifiedBy>Adela Popa</cp:lastModifiedBy>
  <cp:revision>36</cp:revision>
  <dcterms:created xsi:type="dcterms:W3CDTF">2019-06-03T13:50:05Z</dcterms:created>
  <dcterms:modified xsi:type="dcterms:W3CDTF">2019-06-07T06:23:00Z</dcterms:modified>
</cp:coreProperties>
</file>