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8" r:id="rId2"/>
    <p:sldId id="256" r:id="rId3"/>
    <p:sldId id="300" r:id="rId4"/>
    <p:sldId id="291" r:id="rId5"/>
    <p:sldId id="292" r:id="rId6"/>
    <p:sldId id="290" r:id="rId7"/>
    <p:sldId id="293" r:id="rId8"/>
    <p:sldId id="258" r:id="rId9"/>
    <p:sldId id="275" r:id="rId10"/>
    <p:sldId id="276" r:id="rId11"/>
    <p:sldId id="277" r:id="rId12"/>
    <p:sldId id="280" r:id="rId13"/>
    <p:sldId id="279" r:id="rId14"/>
    <p:sldId id="295" r:id="rId15"/>
    <p:sldId id="301" r:id="rId16"/>
    <p:sldId id="281" r:id="rId17"/>
    <p:sldId id="282" r:id="rId18"/>
    <p:sldId id="283" r:id="rId19"/>
    <p:sldId id="284" r:id="rId20"/>
    <p:sldId id="287" r:id="rId21"/>
    <p:sldId id="289" r:id="rId22"/>
    <p:sldId id="296" r:id="rId23"/>
    <p:sldId id="274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8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EESDA_data_analysis_questionaire_Gabor_q4-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ika\Dropbox\EESDA\EESDA%20data\analysis_05_2019\EESDA_data_analysis_questionaire_Gabor_q4-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ELSI\EESDA\Analysis\09-05\2nd%20round\EESDA_data_analysis_questionaire_Gabor_q4-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ropbox\EESDA\EESDA%20data\analysis_05_2019\EESDA_data_analysis_questionaire_Monika_q23-3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ika\Dropbox\EESDA\EESDA%20data\analysis_05_2019\EESDA_data_analysis_questionaire_Gabor_q4-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ropbox\EESDA\EESDA%20data\analysis_05_2019\EESDA_data_analysis_questionaire_Monika_q23-3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ropbox\EESDA\EESDA%20data\analysis_05_2019\EESDA_data_analysis_questionaire_Monika_q23-3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F7-4A09-8FD8-A10DD704F07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F7-4A09-8FD8-A10DD704F073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F7-4A09-8FD8-A10DD704F073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DF7-4A09-8FD8-A10DD704F073}"/>
                </c:ext>
              </c:extLst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DF7-4A09-8FD8-A10DD704F073}"/>
                </c:ext>
              </c:extLst>
            </c:dLbl>
            <c:dLbl>
              <c:idx val="2"/>
              <c:layout>
                <c:manualLayout>
                  <c:x val="-2.500000000000005E-2"/>
                  <c:y val="3.063457330415754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053280839895013"/>
                      <c:h val="0.16808398950131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DF7-4A09-8FD8-A10DD704F07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'q2'!$A$14:$A$16</c:f>
              <c:strCache>
                <c:ptCount val="3"/>
                <c:pt idx="0">
                  <c:v>Trade Union</c:v>
                </c:pt>
                <c:pt idx="1">
                  <c:v>Employers’ association/federation</c:v>
                </c:pt>
                <c:pt idx="2">
                  <c:v>Other</c:v>
                </c:pt>
              </c:strCache>
            </c:strRef>
          </c:cat>
          <c:val>
            <c:numRef>
              <c:f>'q2'!$B$14:$B$16</c:f>
              <c:numCache>
                <c:formatCode>###0</c:formatCode>
                <c:ptCount val="3"/>
                <c:pt idx="0">
                  <c:v>68</c:v>
                </c:pt>
                <c:pt idx="1">
                  <c:v>50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F7-4A09-8FD8-A10DD704F073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DF7-4A09-8FD8-A10DD704F0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3DF7-4A09-8FD8-A10DD704F0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3DF7-4A09-8FD8-A10DD704F0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'q2'!$A$14:$A$16</c:f>
              <c:strCache>
                <c:ptCount val="3"/>
                <c:pt idx="0">
                  <c:v>Trade Union</c:v>
                </c:pt>
                <c:pt idx="1">
                  <c:v>Employers’ association/federation</c:v>
                </c:pt>
                <c:pt idx="2">
                  <c:v>Other</c:v>
                </c:pt>
              </c:strCache>
            </c:strRef>
          </c:cat>
          <c:val>
            <c:numRef>
              <c:f>'q2'!$C$14:$C$16</c:f>
              <c:numCache>
                <c:formatCode>0.0%</c:formatCode>
                <c:ptCount val="3"/>
                <c:pt idx="0">
                  <c:v>0.52307692307692299</c:v>
                </c:pt>
                <c:pt idx="1">
                  <c:v>0.38461538461538503</c:v>
                </c:pt>
                <c:pt idx="2">
                  <c:v>9.2307692307692299E-2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DF7-4A09-8FD8-A10DD704F07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q5__!$B$5</c:f>
              <c:strCache>
                <c:ptCount val="1"/>
                <c:pt idx="0">
                  <c:v>Trade Union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q5__!$C$4:$I$4</c:f>
              <c:strCache>
                <c:ptCount val="7"/>
                <c:pt idx="0">
                  <c:v>European Semester Meetings</c:v>
                </c:pt>
                <c:pt idx="1">
                  <c:v>ECOSOC</c:v>
                </c:pt>
                <c:pt idx="2">
                  <c:v>Tripartite social summit</c:v>
                </c:pt>
                <c:pt idx="3">
                  <c:v>European SD committee</c:v>
                </c:pt>
                <c:pt idx="4">
                  <c:v>European sectoral SD committee</c:v>
                </c:pt>
                <c:pt idx="5">
                  <c:v>Meetings of members of EU sect org</c:v>
                </c:pt>
                <c:pt idx="6">
                  <c:v>Other</c:v>
                </c:pt>
              </c:strCache>
            </c:strRef>
          </c:cat>
          <c:val>
            <c:numRef>
              <c:f>q5__!$C$5:$I$5</c:f>
              <c:numCache>
                <c:formatCode>General</c:formatCode>
                <c:ptCount val="7"/>
                <c:pt idx="0">
                  <c:v>21</c:v>
                </c:pt>
                <c:pt idx="1">
                  <c:v>22</c:v>
                </c:pt>
                <c:pt idx="2">
                  <c:v>12</c:v>
                </c:pt>
                <c:pt idx="3">
                  <c:v>28</c:v>
                </c:pt>
                <c:pt idx="4">
                  <c:v>26</c:v>
                </c:pt>
                <c:pt idx="5">
                  <c:v>29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E-4920-9F56-673144F301C9}"/>
            </c:ext>
          </c:extLst>
        </c:ser>
        <c:ser>
          <c:idx val="1"/>
          <c:order val="1"/>
          <c:tx>
            <c:strRef>
              <c:f>q5__!$B$6</c:f>
              <c:strCache>
                <c:ptCount val="1"/>
                <c:pt idx="0">
                  <c:v>Employers’ association/federation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q5__!$C$4:$I$4</c:f>
              <c:strCache>
                <c:ptCount val="7"/>
                <c:pt idx="0">
                  <c:v>European Semester Meetings</c:v>
                </c:pt>
                <c:pt idx="1">
                  <c:v>ECOSOC</c:v>
                </c:pt>
                <c:pt idx="2">
                  <c:v>Tripartite social summit</c:v>
                </c:pt>
                <c:pt idx="3">
                  <c:v>European SD committee</c:v>
                </c:pt>
                <c:pt idx="4">
                  <c:v>European sectoral SD committee</c:v>
                </c:pt>
                <c:pt idx="5">
                  <c:v>Meetings of members of EU sect org</c:v>
                </c:pt>
                <c:pt idx="6">
                  <c:v>Other</c:v>
                </c:pt>
              </c:strCache>
            </c:strRef>
          </c:cat>
          <c:val>
            <c:numRef>
              <c:f>q5__!$C$6:$I$6</c:f>
              <c:numCache>
                <c:formatCode>General</c:formatCode>
                <c:ptCount val="7"/>
                <c:pt idx="0">
                  <c:v>15</c:v>
                </c:pt>
                <c:pt idx="1">
                  <c:v>19</c:v>
                </c:pt>
                <c:pt idx="2">
                  <c:v>10</c:v>
                </c:pt>
                <c:pt idx="3">
                  <c:v>23</c:v>
                </c:pt>
                <c:pt idx="4">
                  <c:v>16</c:v>
                </c:pt>
                <c:pt idx="5">
                  <c:v>18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E-4920-9F56-673144F301C9}"/>
            </c:ext>
          </c:extLst>
        </c:ser>
        <c:ser>
          <c:idx val="2"/>
          <c:order val="2"/>
          <c:tx>
            <c:strRef>
              <c:f>q5__!$B$7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q5__!$C$4:$I$4</c:f>
              <c:strCache>
                <c:ptCount val="7"/>
                <c:pt idx="0">
                  <c:v>European Semester Meetings</c:v>
                </c:pt>
                <c:pt idx="1">
                  <c:v>ECOSOC</c:v>
                </c:pt>
                <c:pt idx="2">
                  <c:v>Tripartite social summit</c:v>
                </c:pt>
                <c:pt idx="3">
                  <c:v>European SD committee</c:v>
                </c:pt>
                <c:pt idx="4">
                  <c:v>European sectoral SD committee</c:v>
                </c:pt>
                <c:pt idx="5">
                  <c:v>Meetings of members of EU sect org</c:v>
                </c:pt>
                <c:pt idx="6">
                  <c:v>Other</c:v>
                </c:pt>
              </c:strCache>
            </c:strRef>
          </c:cat>
          <c:val>
            <c:numRef>
              <c:f>q5__!$C$7:$I$7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3E-4920-9F56-673144F301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48022416"/>
        <c:axId val="548022736"/>
      </c:barChart>
      <c:catAx>
        <c:axId val="54802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022736"/>
        <c:crosses val="autoZero"/>
        <c:auto val="1"/>
        <c:lblAlgn val="ctr"/>
        <c:lblOffset val="100"/>
        <c:noMultiLvlLbl val="0"/>
      </c:catAx>
      <c:valAx>
        <c:axId val="54802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02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'q11'!$C$4</c:f>
              <c:strCache>
                <c:ptCount val="1"/>
                <c:pt idx="0">
                  <c:v>rather unimportant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'q11'!$A$5:$B$13</c:f>
              <c:multiLvlStrCache>
                <c:ptCount val="9"/>
                <c:lvl>
                  <c:pt idx="0">
                    <c:v>TU</c:v>
                  </c:pt>
                  <c:pt idx="1">
                    <c:v>EO</c:v>
                  </c:pt>
                  <c:pt idx="2">
                    <c:v>OTH </c:v>
                  </c:pt>
                  <c:pt idx="3">
                    <c:v>TU</c:v>
                  </c:pt>
                  <c:pt idx="4">
                    <c:v>EO</c:v>
                  </c:pt>
                  <c:pt idx="5">
                    <c:v>OTH</c:v>
                  </c:pt>
                  <c:pt idx="6">
                    <c:v>TU</c:v>
                  </c:pt>
                  <c:pt idx="7">
                    <c:v>EO</c:v>
                  </c:pt>
                  <c:pt idx="8">
                    <c:v>OTH</c:v>
                  </c:pt>
                </c:lvl>
                <c:lvl>
                  <c:pt idx="0">
                    <c:v>Skills, training and employability</c:v>
                  </c:pt>
                  <c:pt idx="3">
                    <c:v>Health, safety, well-being at work</c:v>
                  </c:pt>
                  <c:pt idx="6">
                    <c:v>Working conditions</c:v>
                  </c:pt>
                </c:lvl>
              </c:multiLvlStrCache>
            </c:multiLvlStrRef>
          </c:cat>
          <c:val>
            <c:numRef>
              <c:f>'q11'!$C$5:$C$13</c:f>
              <c:numCache>
                <c:formatCode>General</c:formatCode>
                <c:ptCount val="9"/>
                <c:pt idx="1">
                  <c:v>2</c:v>
                </c:pt>
                <c:pt idx="4">
                  <c:v>8</c:v>
                </c:pt>
                <c:pt idx="6">
                  <c:v>1</c:v>
                </c:pt>
                <c:pt idx="7">
                  <c:v>8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D1-491E-AE13-5D0AA7637D80}"/>
            </c:ext>
          </c:extLst>
        </c:ser>
        <c:ser>
          <c:idx val="1"/>
          <c:order val="1"/>
          <c:tx>
            <c:strRef>
              <c:f>'q11'!$D$4</c:f>
              <c:strCache>
                <c:ptCount val="1"/>
                <c:pt idx="0">
                  <c:v>rather important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'q11'!$A$5:$B$13</c:f>
              <c:multiLvlStrCache>
                <c:ptCount val="9"/>
                <c:lvl>
                  <c:pt idx="0">
                    <c:v>TU</c:v>
                  </c:pt>
                  <c:pt idx="1">
                    <c:v>EO</c:v>
                  </c:pt>
                  <c:pt idx="2">
                    <c:v>OTH </c:v>
                  </c:pt>
                  <c:pt idx="3">
                    <c:v>TU</c:v>
                  </c:pt>
                  <c:pt idx="4">
                    <c:v>EO</c:v>
                  </c:pt>
                  <c:pt idx="5">
                    <c:v>OTH</c:v>
                  </c:pt>
                  <c:pt idx="6">
                    <c:v>TU</c:v>
                  </c:pt>
                  <c:pt idx="7">
                    <c:v>EO</c:v>
                  </c:pt>
                  <c:pt idx="8">
                    <c:v>OTH</c:v>
                  </c:pt>
                </c:lvl>
                <c:lvl>
                  <c:pt idx="0">
                    <c:v>Skills, training and employability</c:v>
                  </c:pt>
                  <c:pt idx="3">
                    <c:v>Health, safety, well-being at work</c:v>
                  </c:pt>
                  <c:pt idx="6">
                    <c:v>Working conditions</c:v>
                  </c:pt>
                </c:lvl>
              </c:multiLvlStrCache>
            </c:multiLvlStrRef>
          </c:cat>
          <c:val>
            <c:numRef>
              <c:f>'q11'!$D$5:$D$13</c:f>
              <c:numCache>
                <c:formatCode>General</c:formatCode>
                <c:ptCount val="9"/>
                <c:pt idx="0">
                  <c:v>24</c:v>
                </c:pt>
                <c:pt idx="1">
                  <c:v>13</c:v>
                </c:pt>
                <c:pt idx="2">
                  <c:v>3</c:v>
                </c:pt>
                <c:pt idx="3">
                  <c:v>14</c:v>
                </c:pt>
                <c:pt idx="4">
                  <c:v>14</c:v>
                </c:pt>
                <c:pt idx="5">
                  <c:v>2</c:v>
                </c:pt>
                <c:pt idx="6">
                  <c:v>5</c:v>
                </c:pt>
                <c:pt idx="7">
                  <c:v>12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D1-491E-AE13-5D0AA7637D80}"/>
            </c:ext>
          </c:extLst>
        </c:ser>
        <c:ser>
          <c:idx val="2"/>
          <c:order val="2"/>
          <c:tx>
            <c:strRef>
              <c:f>'q11'!$E$4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'q11'!$A$5:$B$13</c:f>
              <c:multiLvlStrCache>
                <c:ptCount val="9"/>
                <c:lvl>
                  <c:pt idx="0">
                    <c:v>TU</c:v>
                  </c:pt>
                  <c:pt idx="1">
                    <c:v>EO</c:v>
                  </c:pt>
                  <c:pt idx="2">
                    <c:v>OTH </c:v>
                  </c:pt>
                  <c:pt idx="3">
                    <c:v>TU</c:v>
                  </c:pt>
                  <c:pt idx="4">
                    <c:v>EO</c:v>
                  </c:pt>
                  <c:pt idx="5">
                    <c:v>OTH</c:v>
                  </c:pt>
                  <c:pt idx="6">
                    <c:v>TU</c:v>
                  </c:pt>
                  <c:pt idx="7">
                    <c:v>EO</c:v>
                  </c:pt>
                  <c:pt idx="8">
                    <c:v>OTH</c:v>
                  </c:pt>
                </c:lvl>
                <c:lvl>
                  <c:pt idx="0">
                    <c:v>Skills, training and employability</c:v>
                  </c:pt>
                  <c:pt idx="3">
                    <c:v>Health, safety, well-being at work</c:v>
                  </c:pt>
                  <c:pt idx="6">
                    <c:v>Working conditions</c:v>
                  </c:pt>
                </c:lvl>
              </c:multiLvlStrCache>
            </c:multiLvlStrRef>
          </c:cat>
          <c:val>
            <c:numRef>
              <c:f>'q11'!$E$5:$E$13</c:f>
              <c:numCache>
                <c:formatCode>General</c:formatCode>
                <c:ptCount val="9"/>
                <c:pt idx="0">
                  <c:v>25</c:v>
                </c:pt>
                <c:pt idx="1">
                  <c:v>22</c:v>
                </c:pt>
                <c:pt idx="2">
                  <c:v>3</c:v>
                </c:pt>
                <c:pt idx="3">
                  <c:v>35</c:v>
                </c:pt>
                <c:pt idx="4">
                  <c:v>15</c:v>
                </c:pt>
                <c:pt idx="5">
                  <c:v>4</c:v>
                </c:pt>
                <c:pt idx="6">
                  <c:v>43</c:v>
                </c:pt>
                <c:pt idx="7">
                  <c:v>17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D1-491E-AE13-5D0AA7637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766464"/>
        <c:axId val="188776448"/>
      </c:barChart>
      <c:catAx>
        <c:axId val="18876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8776448"/>
        <c:crosses val="autoZero"/>
        <c:auto val="1"/>
        <c:lblAlgn val="ctr"/>
        <c:lblOffset val="100"/>
        <c:noMultiLvlLbl val="0"/>
      </c:catAx>
      <c:valAx>
        <c:axId val="1887764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887664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714002662964339E-2"/>
          <c:y val="4.63284688441047E-2"/>
          <c:w val="0.90282302665480696"/>
          <c:h val="0.703970418938067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'q29'!$A$15</c:f>
              <c:strCache>
                <c:ptCount val="1"/>
                <c:pt idx="0">
                  <c:v>Employers’ association/federation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'q29'!$B$14:$F$14</c:f>
              <c:strCache>
                <c:ptCount val="5"/>
                <c:pt idx="0">
                  <c:v>Always possible</c:v>
                </c:pt>
                <c:pt idx="1">
                  <c:v>Impossible</c:v>
                </c:pt>
                <c:pt idx="2">
                  <c:v>In most cases possible</c:v>
                </c:pt>
                <c:pt idx="3">
                  <c:v>In some cases possible</c:v>
                </c:pt>
                <c:pt idx="4">
                  <c:v>Possible under some circumstances</c:v>
                </c:pt>
              </c:strCache>
            </c:strRef>
          </c:cat>
          <c:val>
            <c:numRef>
              <c:f>'q29'!$B$15:$F$15</c:f>
              <c:numCache>
                <c:formatCode>General</c:formatCode>
                <c:ptCount val="5"/>
                <c:pt idx="0">
                  <c:v>3</c:v>
                </c:pt>
                <c:pt idx="2">
                  <c:v>8</c:v>
                </c:pt>
                <c:pt idx="3">
                  <c:v>9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10-41A7-88FF-217668F190E7}"/>
            </c:ext>
          </c:extLst>
        </c:ser>
        <c:ser>
          <c:idx val="1"/>
          <c:order val="1"/>
          <c:tx>
            <c:strRef>
              <c:f>'q29'!$A$16</c:f>
              <c:strCache>
                <c:ptCount val="1"/>
                <c:pt idx="0">
                  <c:v>Trade union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'q29'!$B$14:$F$14</c:f>
              <c:strCache>
                <c:ptCount val="5"/>
                <c:pt idx="0">
                  <c:v>Always possible</c:v>
                </c:pt>
                <c:pt idx="1">
                  <c:v>Impossible</c:v>
                </c:pt>
                <c:pt idx="2">
                  <c:v>In most cases possible</c:v>
                </c:pt>
                <c:pt idx="3">
                  <c:v>In some cases possible</c:v>
                </c:pt>
                <c:pt idx="4">
                  <c:v>Possible under some circumstances</c:v>
                </c:pt>
              </c:strCache>
            </c:strRef>
          </c:cat>
          <c:val>
            <c:numRef>
              <c:f>'q29'!$B$16:$F$16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11</c:v>
                </c:pt>
                <c:pt idx="3">
                  <c:v>15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10-41A7-88FF-217668F19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786944"/>
        <c:axId val="18878873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'q29'!$A$17</c15:sqref>
                        </c15:formulaRef>
                      </c:ext>
                    </c:extLst>
                    <c:strCache>
                      <c:ptCount val="1"/>
                      <c:pt idx="0">
                        <c:v>All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'q29'!$B$14:$F$14</c15:sqref>
                        </c15:formulaRef>
                      </c:ext>
                    </c:extLst>
                    <c:strCache>
                      <c:ptCount val="5"/>
                      <c:pt idx="0">
                        <c:v>Always possible</c:v>
                      </c:pt>
                      <c:pt idx="1">
                        <c:v>Impossible</c:v>
                      </c:pt>
                      <c:pt idx="2">
                        <c:v>In most cases possible</c:v>
                      </c:pt>
                      <c:pt idx="3">
                        <c:v>In some cases possible</c:v>
                      </c:pt>
                      <c:pt idx="4">
                        <c:v>Possible under some circumstances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'q29'!$B$17:$F$17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6</c:v>
                      </c:pt>
                      <c:pt idx="1">
                        <c:v>2</c:v>
                      </c:pt>
                      <c:pt idx="2">
                        <c:v>21</c:v>
                      </c:pt>
                      <c:pt idx="3">
                        <c:v>24</c:v>
                      </c:pt>
                      <c:pt idx="4">
                        <c:v>28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A10-41A7-88FF-217668F190E7}"/>
                  </c:ext>
                </c:extLst>
              </c15:ser>
            </c15:filteredBarSeries>
          </c:ext>
        </c:extLst>
      </c:barChart>
      <c:catAx>
        <c:axId val="18878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88736"/>
        <c:crosses val="autoZero"/>
        <c:auto val="1"/>
        <c:lblAlgn val="ctr"/>
        <c:lblOffset val="100"/>
        <c:noMultiLvlLbl val="0"/>
      </c:catAx>
      <c:valAx>
        <c:axId val="18878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8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'topic proposal'!$A$3</c:f>
              <c:strCache>
                <c:ptCount val="1"/>
                <c:pt idx="0">
                  <c:v>Employers’ association/federation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'topic proposal'!$B$2:$E$2</c:f>
              <c:strCache>
                <c:ptCount val="4"/>
                <c:pt idx="0">
                  <c:v>Only information exchange</c:v>
                </c:pt>
                <c:pt idx="1">
                  <c:v>Topic  leading to a binding outcome </c:v>
                </c:pt>
                <c:pt idx="2">
                  <c:v>Topic  leading to non-binding outcome </c:v>
                </c:pt>
                <c:pt idx="3">
                  <c:v>The topic  not discussed</c:v>
                </c:pt>
              </c:strCache>
            </c:strRef>
          </c:cat>
          <c:val>
            <c:numRef>
              <c:f>'topic proposal'!$B$3:$E$3</c:f>
              <c:numCache>
                <c:formatCode>General</c:formatCode>
                <c:ptCount val="4"/>
                <c:pt idx="0">
                  <c:v>13</c:v>
                </c:pt>
                <c:pt idx="1">
                  <c:v>8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49-4678-B243-BB19EFAA4FEE}"/>
            </c:ext>
          </c:extLst>
        </c:ser>
        <c:ser>
          <c:idx val="1"/>
          <c:order val="1"/>
          <c:tx>
            <c:strRef>
              <c:f>'topic proposal'!$A$4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'topic proposal'!$B$2:$E$2</c:f>
              <c:strCache>
                <c:ptCount val="4"/>
                <c:pt idx="0">
                  <c:v>Only information exchange</c:v>
                </c:pt>
                <c:pt idx="1">
                  <c:v>Topic  leading to a binding outcome </c:v>
                </c:pt>
                <c:pt idx="2">
                  <c:v>Topic  leading to non-binding outcome </c:v>
                </c:pt>
                <c:pt idx="3">
                  <c:v>The topic  not discussed</c:v>
                </c:pt>
              </c:strCache>
            </c:strRef>
          </c:cat>
          <c:val>
            <c:numRef>
              <c:f>'topic proposal'!$B$4:$E$4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3149-4678-B243-BB19EFAA4FEE}"/>
            </c:ext>
          </c:extLst>
        </c:ser>
        <c:ser>
          <c:idx val="2"/>
          <c:order val="2"/>
          <c:tx>
            <c:strRef>
              <c:f>'topic proposal'!$A$5</c:f>
              <c:strCache>
                <c:ptCount val="1"/>
                <c:pt idx="0">
                  <c:v>Trade union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'topic proposal'!$B$2:$E$2</c:f>
              <c:strCache>
                <c:ptCount val="4"/>
                <c:pt idx="0">
                  <c:v>Only information exchange</c:v>
                </c:pt>
                <c:pt idx="1">
                  <c:v>Topic  leading to a binding outcome </c:v>
                </c:pt>
                <c:pt idx="2">
                  <c:v>Topic  leading to non-binding outcome </c:v>
                </c:pt>
                <c:pt idx="3">
                  <c:v>The topic  not discussed</c:v>
                </c:pt>
              </c:strCache>
            </c:strRef>
          </c:cat>
          <c:val>
            <c:numRef>
              <c:f>'topic proposal'!$B$5:$E$5</c:f>
              <c:numCache>
                <c:formatCode>General</c:formatCode>
                <c:ptCount val="4"/>
                <c:pt idx="0">
                  <c:v>23</c:v>
                </c:pt>
                <c:pt idx="1">
                  <c:v>8</c:v>
                </c:pt>
                <c:pt idx="2">
                  <c:v>21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49-4678-B243-BB19EFAA4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86398975"/>
        <c:axId val="2088008911"/>
      </c:barChart>
      <c:catAx>
        <c:axId val="1786398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8008911"/>
        <c:crosses val="autoZero"/>
        <c:auto val="1"/>
        <c:lblAlgn val="ctr"/>
        <c:lblOffset val="100"/>
        <c:noMultiLvlLbl val="0"/>
      </c:catAx>
      <c:valAx>
        <c:axId val="2088008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398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4221416767349"/>
          <c:y val="0.18751263902932255"/>
          <c:w val="0.61432008498937629"/>
          <c:h val="0.524022117306115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'q24'!$A$26</c:f>
              <c:strCache>
                <c:ptCount val="1"/>
                <c:pt idx="0">
                  <c:v>Employers’ association/federation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'q24'!$B$25:$E$25</c:f>
              <c:strCache>
                <c:ptCount val="4"/>
                <c:pt idx="0">
                  <c:v>No, our organization is satisfied with the current structure of outputs</c:v>
                </c:pt>
                <c:pt idx="1">
                  <c:v>Yes, we would welcome less non-binding agreements (e.g. joint opinions, declarations, guidelines)  to the dominance ofand more binding agreements (e.g. Directives and Autonomous agreements)</c:v>
                </c:pt>
                <c:pt idx="2">
                  <c:v>Yes, we would welcome less tripartite agreements (e.g. Council Directives) and more sector-specific agreements (e.g. Autonomous Agreements)</c:v>
                </c:pt>
                <c:pt idx="3">
                  <c:v>Yes, we would welcome less binding agreements (e.g., Directives and Autonomous agreements) and more non-binding agreements (e.g. joint opinions, declarations, guidelines)</c:v>
                </c:pt>
              </c:strCache>
            </c:strRef>
          </c:cat>
          <c:val>
            <c:numRef>
              <c:f>'q24'!$B$26:$E$26</c:f>
              <c:numCache>
                <c:formatCode>General</c:formatCode>
                <c:ptCount val="4"/>
                <c:pt idx="0">
                  <c:v>12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0B-4109-8908-B8DECE2B87EA}"/>
            </c:ext>
          </c:extLst>
        </c:ser>
        <c:ser>
          <c:idx val="1"/>
          <c:order val="1"/>
          <c:tx>
            <c:strRef>
              <c:f>'q24'!$A$27</c:f>
              <c:strCache>
                <c:ptCount val="1"/>
                <c:pt idx="0">
                  <c:v>Trade union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'q24'!$B$25:$E$25</c:f>
              <c:strCache>
                <c:ptCount val="4"/>
                <c:pt idx="0">
                  <c:v>No, our organization is satisfied with the current structure of outputs</c:v>
                </c:pt>
                <c:pt idx="1">
                  <c:v>Yes, we would welcome less non-binding agreements (e.g. joint opinions, declarations, guidelines)  to the dominance ofand more binding agreements (e.g. Directives and Autonomous agreements)</c:v>
                </c:pt>
                <c:pt idx="2">
                  <c:v>Yes, we would welcome less tripartite agreements (e.g. Council Directives) and more sector-specific agreements (e.g. Autonomous Agreements)</c:v>
                </c:pt>
                <c:pt idx="3">
                  <c:v>Yes, we would welcome less binding agreements (e.g., Directives and Autonomous agreements) and more non-binding agreements (e.g. joint opinions, declarations, guidelines)</c:v>
                </c:pt>
              </c:strCache>
            </c:strRef>
          </c:cat>
          <c:val>
            <c:numRef>
              <c:f>'q24'!$B$27:$E$27</c:f>
              <c:numCache>
                <c:formatCode>General</c:formatCode>
                <c:ptCount val="4"/>
                <c:pt idx="0">
                  <c:v>11</c:v>
                </c:pt>
                <c:pt idx="1">
                  <c:v>20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0B-4109-8908-B8DECE2B8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480960"/>
        <c:axId val="193503232"/>
      </c:barChart>
      <c:catAx>
        <c:axId val="19348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503232"/>
        <c:crosses val="autoZero"/>
        <c:auto val="1"/>
        <c:lblAlgn val="ctr"/>
        <c:lblOffset val="100"/>
        <c:noMultiLvlLbl val="0"/>
      </c:catAx>
      <c:valAx>
        <c:axId val="19350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48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'q32'!$H$22</c:f>
              <c:strCache>
                <c:ptCount val="1"/>
                <c:pt idx="0">
                  <c:v>Trade union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'q32'!$G$23:$G$31</c:f>
              <c:strCache>
                <c:ptCount val="9"/>
                <c:pt idx="0">
                  <c:v>In the depth of social dialogue, more negotiation instead of only information exchange</c:v>
                </c:pt>
                <c:pt idx="1">
                  <c:v>In the implementation-follow up procedures</c:v>
                </c:pt>
                <c:pt idx="2">
                  <c:v>In the agenda that we discuss in the committees</c:v>
                </c:pt>
                <c:pt idx="3">
                  <c:v>In the type of outputs of social dialogue (social dialogue should lead to different kinds of binding or non-binding outputs than in currently does</c:v>
                </c:pt>
                <c:pt idx="4">
                  <c:v>In the way EU-level agenda is transposed to social dialogue agenda in our country</c:v>
                </c:pt>
                <c:pt idx="5">
                  <c:v>In the structure of who participates in EU-level social dialogue committees</c:v>
                </c:pt>
                <c:pt idx="6">
                  <c:v>In the relationships between organizations/participants within the committees</c:v>
                </c:pt>
                <c:pt idx="7">
                  <c:v>In a better alignment of the agenda of various EU-level committees</c:v>
                </c:pt>
                <c:pt idx="8">
                  <c:v>In the way the agenda of national social dialogue in our country is transposed to the agenda of EU-level social dialogue</c:v>
                </c:pt>
              </c:strCache>
            </c:strRef>
          </c:cat>
          <c:val>
            <c:numRef>
              <c:f>'q32'!$H$23:$H$31</c:f>
              <c:numCache>
                <c:formatCode>0%</c:formatCode>
                <c:ptCount val="9"/>
                <c:pt idx="0">
                  <c:v>0.38666666666666666</c:v>
                </c:pt>
                <c:pt idx="1">
                  <c:v>0.28000000000000003</c:v>
                </c:pt>
                <c:pt idx="2">
                  <c:v>0.24</c:v>
                </c:pt>
                <c:pt idx="3">
                  <c:v>0.24</c:v>
                </c:pt>
                <c:pt idx="4">
                  <c:v>0.24</c:v>
                </c:pt>
                <c:pt idx="5">
                  <c:v>0.2</c:v>
                </c:pt>
                <c:pt idx="6">
                  <c:v>0.18666666666666668</c:v>
                </c:pt>
                <c:pt idx="7">
                  <c:v>9.3333333333333338E-2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7D-48C2-BE96-42EAAEEEC080}"/>
            </c:ext>
          </c:extLst>
        </c:ser>
        <c:ser>
          <c:idx val="1"/>
          <c:order val="1"/>
          <c:tx>
            <c:strRef>
              <c:f>'q32'!$I$22</c:f>
              <c:strCache>
                <c:ptCount val="1"/>
                <c:pt idx="0">
                  <c:v>Employers’ association/federation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'q32'!$G$23:$G$31</c:f>
              <c:strCache>
                <c:ptCount val="9"/>
                <c:pt idx="0">
                  <c:v>In the depth of social dialogue, more negotiation instead of only information exchange</c:v>
                </c:pt>
                <c:pt idx="1">
                  <c:v>In the implementation-follow up procedures</c:v>
                </c:pt>
                <c:pt idx="2">
                  <c:v>In the agenda that we discuss in the committees</c:v>
                </c:pt>
                <c:pt idx="3">
                  <c:v>In the type of outputs of social dialogue (social dialogue should lead to different kinds of binding or non-binding outputs than in currently does</c:v>
                </c:pt>
                <c:pt idx="4">
                  <c:v>In the way EU-level agenda is transposed to social dialogue agenda in our country</c:v>
                </c:pt>
                <c:pt idx="5">
                  <c:v>In the structure of who participates in EU-level social dialogue committees</c:v>
                </c:pt>
                <c:pt idx="6">
                  <c:v>In the relationships between organizations/participants within the committees</c:v>
                </c:pt>
                <c:pt idx="7">
                  <c:v>In a better alignment of the agenda of various EU-level committees</c:v>
                </c:pt>
                <c:pt idx="8">
                  <c:v>In the way the agenda of national social dialogue in our country is transposed to the agenda of EU-level social dialogue</c:v>
                </c:pt>
              </c:strCache>
            </c:strRef>
          </c:cat>
          <c:val>
            <c:numRef>
              <c:f>'q32'!$I$23:$I$31</c:f>
              <c:numCache>
                <c:formatCode>0%</c:formatCode>
                <c:ptCount val="9"/>
                <c:pt idx="0">
                  <c:v>0.19</c:v>
                </c:pt>
                <c:pt idx="1">
                  <c:v>0.21</c:v>
                </c:pt>
                <c:pt idx="2">
                  <c:v>0.19</c:v>
                </c:pt>
                <c:pt idx="3">
                  <c:v>7.0000000000000007E-2</c:v>
                </c:pt>
                <c:pt idx="4">
                  <c:v>0.28000000000000003</c:v>
                </c:pt>
                <c:pt idx="5">
                  <c:v>0.14000000000000001</c:v>
                </c:pt>
                <c:pt idx="6">
                  <c:v>0.14000000000000001</c:v>
                </c:pt>
                <c:pt idx="7">
                  <c:v>0.18</c:v>
                </c:pt>
                <c:pt idx="8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7D-48C2-BE96-42EAAEEEC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614976"/>
        <c:axId val="193616512"/>
      </c:barChart>
      <c:catAx>
        <c:axId val="193614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3616512"/>
        <c:crosses val="autoZero"/>
        <c:auto val="1"/>
        <c:lblAlgn val="ctr"/>
        <c:lblOffset val="100"/>
        <c:noMultiLvlLbl val="0"/>
      </c:catAx>
      <c:valAx>
        <c:axId val="193616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361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04806-FE5E-4D20-BD4E-3495C87659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39EBEF-1067-4672-8C02-FD1E53F8DB75}">
      <dgm:prSet phldrT="[Text]" custT="1"/>
      <dgm:spPr/>
      <dgm:t>
        <a:bodyPr/>
        <a:lstStyle/>
        <a:p>
          <a:r>
            <a:rPr lang="sk-SK" sz="1600" dirty="0"/>
            <a:t>Jazyková bariéra</a:t>
          </a:r>
          <a:endParaRPr lang="en-US" sz="1600" dirty="0"/>
        </a:p>
      </dgm:t>
    </dgm:pt>
    <dgm:pt modelId="{FF3A6A70-EB9E-4721-B3C0-58B9635B47C2}" type="parTrans" cxnId="{A40AEDA8-924B-411E-939F-871AD49D0785}">
      <dgm:prSet/>
      <dgm:spPr/>
      <dgm:t>
        <a:bodyPr/>
        <a:lstStyle/>
        <a:p>
          <a:endParaRPr lang="en-US" sz="3600"/>
        </a:p>
      </dgm:t>
    </dgm:pt>
    <dgm:pt modelId="{0E25B8F0-5751-4FA6-838B-7FDCD474AF68}" type="sibTrans" cxnId="{A40AEDA8-924B-411E-939F-871AD49D0785}">
      <dgm:prSet/>
      <dgm:spPr/>
      <dgm:t>
        <a:bodyPr/>
        <a:lstStyle/>
        <a:p>
          <a:endParaRPr lang="en-US" sz="3600"/>
        </a:p>
      </dgm:t>
    </dgm:pt>
    <dgm:pt modelId="{F58E1198-E2FA-46CD-9269-429DC00D0799}">
      <dgm:prSet phldrT="[Text]" custT="1"/>
      <dgm:spPr/>
      <dgm:t>
        <a:bodyPr/>
        <a:lstStyle/>
        <a:p>
          <a:r>
            <a:rPr lang="cs-CZ" sz="1600" dirty="0" err="1"/>
            <a:t>Nedostatok</a:t>
          </a:r>
          <a:r>
            <a:rPr lang="cs-CZ" sz="1600" dirty="0"/>
            <a:t> </a:t>
          </a:r>
          <a:r>
            <a:rPr lang="cs-CZ" sz="1600" dirty="0" err="1"/>
            <a:t>záujmu</a:t>
          </a:r>
          <a:r>
            <a:rPr lang="cs-CZ" sz="1600" dirty="0"/>
            <a:t>/</a:t>
          </a:r>
          <a:r>
            <a:rPr lang="cs-CZ" sz="1600" dirty="0" err="1"/>
            <a:t>nízka</a:t>
          </a:r>
          <a:r>
            <a:rPr lang="cs-CZ" sz="1600" dirty="0"/>
            <a:t> priorita</a:t>
          </a:r>
          <a:endParaRPr lang="en-US" sz="1600" dirty="0"/>
        </a:p>
      </dgm:t>
    </dgm:pt>
    <dgm:pt modelId="{EB1F390A-BC75-47AD-B3A7-D1ADA52C486A}" type="parTrans" cxnId="{A99A2E37-242E-4950-B945-87D787B6101C}">
      <dgm:prSet/>
      <dgm:spPr/>
      <dgm:t>
        <a:bodyPr/>
        <a:lstStyle/>
        <a:p>
          <a:endParaRPr lang="en-US" sz="3600"/>
        </a:p>
      </dgm:t>
    </dgm:pt>
    <dgm:pt modelId="{01AA26C6-A59B-430F-9A64-58B6810C415B}" type="sibTrans" cxnId="{A99A2E37-242E-4950-B945-87D787B6101C}">
      <dgm:prSet/>
      <dgm:spPr/>
      <dgm:t>
        <a:bodyPr/>
        <a:lstStyle/>
        <a:p>
          <a:endParaRPr lang="en-US" sz="3600"/>
        </a:p>
      </dgm:t>
    </dgm:pt>
    <dgm:pt modelId="{45C46A04-E4D9-4B1E-A93C-2AE078F18267}">
      <dgm:prSet phldrT="[Text]" custT="1"/>
      <dgm:spPr/>
      <dgm:t>
        <a:bodyPr/>
        <a:lstStyle/>
        <a:p>
          <a:r>
            <a:rPr lang="cs-CZ" sz="1600" dirty="0"/>
            <a:t>Bariéra vstupu (</a:t>
          </a:r>
          <a:r>
            <a:rPr lang="cs-CZ" sz="1600" dirty="0" err="1"/>
            <a:t>napr</a:t>
          </a:r>
          <a:r>
            <a:rPr lang="cs-CZ" sz="1600" dirty="0"/>
            <a:t>. </a:t>
          </a:r>
          <a:r>
            <a:rPr lang="cs-CZ" sz="1600" dirty="0" err="1"/>
            <a:t>reprezentatívnosť</a:t>
          </a:r>
          <a:r>
            <a:rPr lang="cs-CZ" sz="1600" dirty="0"/>
            <a:t>)</a:t>
          </a:r>
          <a:endParaRPr lang="en-US" sz="1600" dirty="0"/>
        </a:p>
      </dgm:t>
    </dgm:pt>
    <dgm:pt modelId="{22275F91-8152-4286-BD44-FC84639E4D79}" type="parTrans" cxnId="{47E2840F-CEAA-4C10-B8A6-6C62DF5C22EB}">
      <dgm:prSet/>
      <dgm:spPr/>
      <dgm:t>
        <a:bodyPr/>
        <a:lstStyle/>
        <a:p>
          <a:endParaRPr lang="en-US" sz="3600"/>
        </a:p>
      </dgm:t>
    </dgm:pt>
    <dgm:pt modelId="{B7F167D2-A361-4336-82AB-A1B69C7B9294}" type="sibTrans" cxnId="{47E2840F-CEAA-4C10-B8A6-6C62DF5C22EB}">
      <dgm:prSet/>
      <dgm:spPr/>
      <dgm:t>
        <a:bodyPr/>
        <a:lstStyle/>
        <a:p>
          <a:endParaRPr lang="en-US" sz="3600"/>
        </a:p>
      </dgm:t>
    </dgm:pt>
    <dgm:pt modelId="{674E80E5-9270-4548-89AE-E6DCDBA6BB9D}">
      <dgm:prSet custT="1"/>
      <dgm:spPr/>
      <dgm:t>
        <a:bodyPr/>
        <a:lstStyle/>
        <a:p>
          <a:endParaRPr lang="en-US" sz="1600"/>
        </a:p>
      </dgm:t>
    </dgm:pt>
    <dgm:pt modelId="{AEC188FC-ECDA-4C5F-9682-58776DEB1263}" type="parTrans" cxnId="{EF6BDF05-D3A7-4687-8F14-23EA98A00FB5}">
      <dgm:prSet/>
      <dgm:spPr/>
      <dgm:t>
        <a:bodyPr/>
        <a:lstStyle/>
        <a:p>
          <a:endParaRPr lang="en-US" sz="3600"/>
        </a:p>
      </dgm:t>
    </dgm:pt>
    <dgm:pt modelId="{6766C680-700E-4549-A00C-B6C8F0F616B7}" type="sibTrans" cxnId="{EF6BDF05-D3A7-4687-8F14-23EA98A00FB5}">
      <dgm:prSet/>
      <dgm:spPr/>
      <dgm:t>
        <a:bodyPr/>
        <a:lstStyle/>
        <a:p>
          <a:endParaRPr lang="en-US" sz="3600"/>
        </a:p>
      </dgm:t>
    </dgm:pt>
    <dgm:pt modelId="{8006E5A0-59EE-4E0D-8346-9C4996FD2D04}">
      <dgm:prSet phldrT="[Text]" custT="1"/>
      <dgm:spPr/>
      <dgm:t>
        <a:bodyPr/>
        <a:lstStyle/>
        <a:p>
          <a:r>
            <a:rPr lang="cs-CZ" sz="1600" dirty="0" err="1"/>
            <a:t>Transparentnosť</a:t>
          </a:r>
          <a:r>
            <a:rPr lang="cs-CZ" sz="1600" dirty="0"/>
            <a:t> </a:t>
          </a:r>
          <a:r>
            <a:rPr lang="cs-CZ" sz="1600" dirty="0" err="1"/>
            <a:t>procedúr</a:t>
          </a:r>
          <a:endParaRPr lang="en-US" sz="1600" dirty="0"/>
        </a:p>
      </dgm:t>
    </dgm:pt>
    <dgm:pt modelId="{5DB31B6A-23C9-4F15-B57F-45D8DFA3BB06}" type="parTrans" cxnId="{D0395165-3AD9-4910-B00B-3B3A5DF35C35}">
      <dgm:prSet/>
      <dgm:spPr/>
      <dgm:t>
        <a:bodyPr/>
        <a:lstStyle/>
        <a:p>
          <a:endParaRPr lang="en-US" sz="3600"/>
        </a:p>
      </dgm:t>
    </dgm:pt>
    <dgm:pt modelId="{855DE2D6-D91C-4708-96EA-DE46EE600B30}" type="sibTrans" cxnId="{D0395165-3AD9-4910-B00B-3B3A5DF35C35}">
      <dgm:prSet/>
      <dgm:spPr/>
      <dgm:t>
        <a:bodyPr/>
        <a:lstStyle/>
        <a:p>
          <a:endParaRPr lang="en-US" sz="3600"/>
        </a:p>
      </dgm:t>
    </dgm:pt>
    <dgm:pt modelId="{08B2AF72-63BA-40EB-9736-C474667A1EDB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1600" dirty="0" err="1"/>
            <a:t>Nedostatok</a:t>
          </a:r>
          <a:r>
            <a:rPr lang="cs-CZ" sz="1600" dirty="0"/>
            <a:t> </a:t>
          </a:r>
          <a:r>
            <a:rPr lang="cs-CZ" sz="1600" dirty="0" err="1"/>
            <a:t>financií</a:t>
          </a:r>
          <a:endParaRPr lang="en-US" sz="1600" dirty="0"/>
        </a:p>
      </dgm:t>
    </dgm:pt>
    <dgm:pt modelId="{1AED54EC-76CA-4EF7-9627-32D2FBC4FFA1}" type="parTrans" cxnId="{66555D53-28D7-43D4-98D6-D86CDB87AFDF}">
      <dgm:prSet/>
      <dgm:spPr/>
      <dgm:t>
        <a:bodyPr/>
        <a:lstStyle/>
        <a:p>
          <a:endParaRPr lang="en-US" sz="3600"/>
        </a:p>
      </dgm:t>
    </dgm:pt>
    <dgm:pt modelId="{E7FCB06D-AD29-4498-95A1-30D52084D05B}" type="sibTrans" cxnId="{66555D53-28D7-43D4-98D6-D86CDB87AFDF}">
      <dgm:prSet/>
      <dgm:spPr/>
      <dgm:t>
        <a:bodyPr/>
        <a:lstStyle/>
        <a:p>
          <a:endParaRPr lang="en-US" sz="3600"/>
        </a:p>
      </dgm:t>
    </dgm:pt>
    <dgm:pt modelId="{D7E70F19-C8B2-46AC-B0A6-D811087C458A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1600" dirty="0" err="1"/>
            <a:t>Nedostatok</a:t>
          </a:r>
          <a:r>
            <a:rPr lang="cs-CZ" sz="1600" dirty="0"/>
            <a:t> </a:t>
          </a:r>
          <a:r>
            <a:rPr lang="cs-CZ" sz="1600" dirty="0" err="1"/>
            <a:t>kapacít</a:t>
          </a:r>
          <a:endParaRPr lang="en-US" sz="1600" dirty="0"/>
        </a:p>
      </dgm:t>
    </dgm:pt>
    <dgm:pt modelId="{6FAA82B1-D02D-43E1-B781-34D65CD37F23}" type="parTrans" cxnId="{5297F254-9D9B-48B1-BDA0-D7373431E2DB}">
      <dgm:prSet/>
      <dgm:spPr/>
      <dgm:t>
        <a:bodyPr/>
        <a:lstStyle/>
        <a:p>
          <a:endParaRPr lang="en-US" sz="3600"/>
        </a:p>
      </dgm:t>
    </dgm:pt>
    <dgm:pt modelId="{8A0B41D6-55D9-4FBE-9396-BDA265A1BC90}" type="sibTrans" cxnId="{5297F254-9D9B-48B1-BDA0-D7373431E2DB}">
      <dgm:prSet/>
      <dgm:spPr/>
      <dgm:t>
        <a:bodyPr/>
        <a:lstStyle/>
        <a:p>
          <a:endParaRPr lang="en-US" sz="3600"/>
        </a:p>
      </dgm:t>
    </dgm:pt>
    <dgm:pt modelId="{AC556254-856C-4EC2-B367-4B2F8A4ACEDD}" type="pres">
      <dgm:prSet presAssocID="{D0704806-FE5E-4D20-BD4E-3495C8765907}" presName="linear" presStyleCnt="0">
        <dgm:presLayoutVars>
          <dgm:dir/>
          <dgm:animLvl val="lvl"/>
          <dgm:resizeHandles val="exact"/>
        </dgm:presLayoutVars>
      </dgm:prSet>
      <dgm:spPr/>
    </dgm:pt>
    <dgm:pt modelId="{A804255F-29D6-44F9-BA0C-DC04AF24D07B}" type="pres">
      <dgm:prSet presAssocID="{B439EBEF-1067-4672-8C02-FD1E53F8DB75}" presName="parentLin" presStyleCnt="0"/>
      <dgm:spPr/>
    </dgm:pt>
    <dgm:pt modelId="{87985CB7-93CA-4D05-8332-645251E380B6}" type="pres">
      <dgm:prSet presAssocID="{B439EBEF-1067-4672-8C02-FD1E53F8DB75}" presName="parentLeftMargin" presStyleLbl="node1" presStyleIdx="0" presStyleCnt="6"/>
      <dgm:spPr/>
    </dgm:pt>
    <dgm:pt modelId="{200C44D1-C0A8-406B-9BD5-A1080D2DFD59}" type="pres">
      <dgm:prSet presAssocID="{B439EBEF-1067-4672-8C02-FD1E53F8DB7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EA0B1FA-5166-496E-A92C-1AAD3199F2E1}" type="pres">
      <dgm:prSet presAssocID="{B439EBEF-1067-4672-8C02-FD1E53F8DB75}" presName="negativeSpace" presStyleCnt="0"/>
      <dgm:spPr/>
    </dgm:pt>
    <dgm:pt modelId="{6167F7C6-2388-4AC8-AADB-033223BC9B24}" type="pres">
      <dgm:prSet presAssocID="{B439EBEF-1067-4672-8C02-FD1E53F8DB75}" presName="childText" presStyleLbl="conFgAcc1" presStyleIdx="0" presStyleCnt="6">
        <dgm:presLayoutVars>
          <dgm:bulletEnabled val="1"/>
        </dgm:presLayoutVars>
      </dgm:prSet>
      <dgm:spPr/>
    </dgm:pt>
    <dgm:pt modelId="{F74E5141-484C-4866-AD0F-D4CE30E2ADAD}" type="pres">
      <dgm:prSet presAssocID="{0E25B8F0-5751-4FA6-838B-7FDCD474AF68}" presName="spaceBetweenRectangles" presStyleCnt="0"/>
      <dgm:spPr/>
    </dgm:pt>
    <dgm:pt modelId="{B9F2FCD7-1165-4734-9928-620AB9239BB0}" type="pres">
      <dgm:prSet presAssocID="{08B2AF72-63BA-40EB-9736-C474667A1EDB}" presName="parentLin" presStyleCnt="0"/>
      <dgm:spPr/>
    </dgm:pt>
    <dgm:pt modelId="{0EAE1ECD-BCB2-4AB6-BF44-75E3F144BA71}" type="pres">
      <dgm:prSet presAssocID="{08B2AF72-63BA-40EB-9736-C474667A1EDB}" presName="parentLeftMargin" presStyleLbl="node1" presStyleIdx="0" presStyleCnt="6"/>
      <dgm:spPr/>
    </dgm:pt>
    <dgm:pt modelId="{721EAF3F-D409-4615-B701-08E30A42D1A4}" type="pres">
      <dgm:prSet presAssocID="{08B2AF72-63BA-40EB-9736-C474667A1ED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374FAE2-71C8-4764-9910-26F604FC8636}" type="pres">
      <dgm:prSet presAssocID="{08B2AF72-63BA-40EB-9736-C474667A1EDB}" presName="negativeSpace" presStyleCnt="0"/>
      <dgm:spPr/>
    </dgm:pt>
    <dgm:pt modelId="{E68CAED6-EDBD-4839-808C-79FF1D1EE4C1}" type="pres">
      <dgm:prSet presAssocID="{08B2AF72-63BA-40EB-9736-C474667A1EDB}" presName="childText" presStyleLbl="conFgAcc1" presStyleIdx="1" presStyleCnt="6">
        <dgm:presLayoutVars>
          <dgm:bulletEnabled val="1"/>
        </dgm:presLayoutVars>
      </dgm:prSet>
      <dgm:spPr/>
    </dgm:pt>
    <dgm:pt modelId="{EA8D6168-CF73-4299-B7D7-1AA58E475B2B}" type="pres">
      <dgm:prSet presAssocID="{E7FCB06D-AD29-4498-95A1-30D52084D05B}" presName="spaceBetweenRectangles" presStyleCnt="0"/>
      <dgm:spPr/>
    </dgm:pt>
    <dgm:pt modelId="{3BF86FA7-46F2-4D3C-A237-CEBC876DC1ED}" type="pres">
      <dgm:prSet presAssocID="{D7E70F19-C8B2-46AC-B0A6-D811087C458A}" presName="parentLin" presStyleCnt="0"/>
      <dgm:spPr/>
    </dgm:pt>
    <dgm:pt modelId="{295E47B0-C88F-4F37-B25A-F002AAA4C02D}" type="pres">
      <dgm:prSet presAssocID="{D7E70F19-C8B2-46AC-B0A6-D811087C458A}" presName="parentLeftMargin" presStyleLbl="node1" presStyleIdx="1" presStyleCnt="6"/>
      <dgm:spPr/>
    </dgm:pt>
    <dgm:pt modelId="{D25B0290-F5D9-4477-9A26-04615EA0D5D3}" type="pres">
      <dgm:prSet presAssocID="{D7E70F19-C8B2-46AC-B0A6-D811087C458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51905C6-15F2-44DF-A42B-2BD3C9D36381}" type="pres">
      <dgm:prSet presAssocID="{D7E70F19-C8B2-46AC-B0A6-D811087C458A}" presName="negativeSpace" presStyleCnt="0"/>
      <dgm:spPr/>
    </dgm:pt>
    <dgm:pt modelId="{4CCA2D5F-27AC-45D5-B0C8-599AB077D582}" type="pres">
      <dgm:prSet presAssocID="{D7E70F19-C8B2-46AC-B0A6-D811087C458A}" presName="childText" presStyleLbl="conFgAcc1" presStyleIdx="2" presStyleCnt="6">
        <dgm:presLayoutVars>
          <dgm:bulletEnabled val="1"/>
        </dgm:presLayoutVars>
      </dgm:prSet>
      <dgm:spPr/>
    </dgm:pt>
    <dgm:pt modelId="{C28F2628-BA90-48AA-A606-D45367443FA8}" type="pres">
      <dgm:prSet presAssocID="{8A0B41D6-55D9-4FBE-9396-BDA265A1BC90}" presName="spaceBetweenRectangles" presStyleCnt="0"/>
      <dgm:spPr/>
    </dgm:pt>
    <dgm:pt modelId="{9534B59D-0266-4AC7-86DB-AD60C33AE3BD}" type="pres">
      <dgm:prSet presAssocID="{8006E5A0-59EE-4E0D-8346-9C4996FD2D04}" presName="parentLin" presStyleCnt="0"/>
      <dgm:spPr/>
    </dgm:pt>
    <dgm:pt modelId="{7B61357A-E8EF-4D8E-9384-695131D4BBC6}" type="pres">
      <dgm:prSet presAssocID="{8006E5A0-59EE-4E0D-8346-9C4996FD2D04}" presName="parentLeftMargin" presStyleLbl="node1" presStyleIdx="2" presStyleCnt="6"/>
      <dgm:spPr/>
    </dgm:pt>
    <dgm:pt modelId="{A5D9CE08-0354-423F-A88E-0F15B1C308B4}" type="pres">
      <dgm:prSet presAssocID="{8006E5A0-59EE-4E0D-8346-9C4996FD2D0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14FAEE9-7575-4759-9C4A-699ED71A2A80}" type="pres">
      <dgm:prSet presAssocID="{8006E5A0-59EE-4E0D-8346-9C4996FD2D04}" presName="negativeSpace" presStyleCnt="0"/>
      <dgm:spPr/>
    </dgm:pt>
    <dgm:pt modelId="{4D9C5F60-6E26-4DC6-8087-FF5C4A5E76B6}" type="pres">
      <dgm:prSet presAssocID="{8006E5A0-59EE-4E0D-8346-9C4996FD2D04}" presName="childText" presStyleLbl="conFgAcc1" presStyleIdx="3" presStyleCnt="6">
        <dgm:presLayoutVars>
          <dgm:bulletEnabled val="1"/>
        </dgm:presLayoutVars>
      </dgm:prSet>
      <dgm:spPr/>
    </dgm:pt>
    <dgm:pt modelId="{D58FB4C6-6EEE-4BA2-ADAD-E6E8CD953F37}" type="pres">
      <dgm:prSet presAssocID="{855DE2D6-D91C-4708-96EA-DE46EE600B30}" presName="spaceBetweenRectangles" presStyleCnt="0"/>
      <dgm:spPr/>
    </dgm:pt>
    <dgm:pt modelId="{3A459974-7626-4D0B-A335-CB482A5ED430}" type="pres">
      <dgm:prSet presAssocID="{F58E1198-E2FA-46CD-9269-429DC00D0799}" presName="parentLin" presStyleCnt="0"/>
      <dgm:spPr/>
    </dgm:pt>
    <dgm:pt modelId="{811EB49C-7629-45A4-A04E-DDC62A76BCAB}" type="pres">
      <dgm:prSet presAssocID="{F58E1198-E2FA-46CD-9269-429DC00D0799}" presName="parentLeftMargin" presStyleLbl="node1" presStyleIdx="3" presStyleCnt="6"/>
      <dgm:spPr/>
    </dgm:pt>
    <dgm:pt modelId="{EE585D36-BE9D-4AB9-9BFF-C42BA5493681}" type="pres">
      <dgm:prSet presAssocID="{F58E1198-E2FA-46CD-9269-429DC00D079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C21CFA3-D867-4B99-8734-51C7EE361EC0}" type="pres">
      <dgm:prSet presAssocID="{F58E1198-E2FA-46CD-9269-429DC00D0799}" presName="negativeSpace" presStyleCnt="0"/>
      <dgm:spPr/>
    </dgm:pt>
    <dgm:pt modelId="{6B939556-1F68-4F71-AC33-7BE2214A1C44}" type="pres">
      <dgm:prSet presAssocID="{F58E1198-E2FA-46CD-9269-429DC00D0799}" presName="childText" presStyleLbl="conFgAcc1" presStyleIdx="4" presStyleCnt="6">
        <dgm:presLayoutVars>
          <dgm:bulletEnabled val="1"/>
        </dgm:presLayoutVars>
      </dgm:prSet>
      <dgm:spPr/>
    </dgm:pt>
    <dgm:pt modelId="{902F8103-D16C-470F-B410-E28BE1C72EB2}" type="pres">
      <dgm:prSet presAssocID="{01AA26C6-A59B-430F-9A64-58B6810C415B}" presName="spaceBetweenRectangles" presStyleCnt="0"/>
      <dgm:spPr/>
    </dgm:pt>
    <dgm:pt modelId="{9E5D9656-35E1-4E9F-942A-5345DCA60858}" type="pres">
      <dgm:prSet presAssocID="{45C46A04-E4D9-4B1E-A93C-2AE078F18267}" presName="parentLin" presStyleCnt="0"/>
      <dgm:spPr/>
    </dgm:pt>
    <dgm:pt modelId="{6CEED0C5-D493-4993-85BF-FEFEC5C883F8}" type="pres">
      <dgm:prSet presAssocID="{45C46A04-E4D9-4B1E-A93C-2AE078F18267}" presName="parentLeftMargin" presStyleLbl="node1" presStyleIdx="4" presStyleCnt="6"/>
      <dgm:spPr/>
    </dgm:pt>
    <dgm:pt modelId="{AA8D2B34-2BB2-47D3-9296-85D4E478D649}" type="pres">
      <dgm:prSet presAssocID="{45C46A04-E4D9-4B1E-A93C-2AE078F18267}" presName="parentText" presStyleLbl="node1" presStyleIdx="5" presStyleCnt="6" custScaleY="185893">
        <dgm:presLayoutVars>
          <dgm:chMax val="0"/>
          <dgm:bulletEnabled val="1"/>
        </dgm:presLayoutVars>
      </dgm:prSet>
      <dgm:spPr/>
    </dgm:pt>
    <dgm:pt modelId="{3BF04DDD-026B-40CB-8646-7DA04BDAFACA}" type="pres">
      <dgm:prSet presAssocID="{45C46A04-E4D9-4B1E-A93C-2AE078F18267}" presName="negativeSpace" presStyleCnt="0"/>
      <dgm:spPr/>
    </dgm:pt>
    <dgm:pt modelId="{E139CF57-2ABD-4073-9076-5EF30C054655}" type="pres">
      <dgm:prSet presAssocID="{45C46A04-E4D9-4B1E-A93C-2AE078F1826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F6BDF05-D3A7-4687-8F14-23EA98A00FB5}" srcId="{45C46A04-E4D9-4B1E-A93C-2AE078F18267}" destId="{674E80E5-9270-4548-89AE-E6DCDBA6BB9D}" srcOrd="0" destOrd="0" parTransId="{AEC188FC-ECDA-4C5F-9682-58776DEB1263}" sibTransId="{6766C680-700E-4549-A00C-B6C8F0F616B7}"/>
    <dgm:cxn modelId="{3555A50C-6F31-41C4-9D4B-A48C13A9D9CD}" type="presOf" srcId="{D0704806-FE5E-4D20-BD4E-3495C8765907}" destId="{AC556254-856C-4EC2-B367-4B2F8A4ACEDD}" srcOrd="0" destOrd="0" presId="urn:microsoft.com/office/officeart/2005/8/layout/list1"/>
    <dgm:cxn modelId="{47E2840F-CEAA-4C10-B8A6-6C62DF5C22EB}" srcId="{D0704806-FE5E-4D20-BD4E-3495C8765907}" destId="{45C46A04-E4D9-4B1E-A93C-2AE078F18267}" srcOrd="5" destOrd="0" parTransId="{22275F91-8152-4286-BD44-FC84639E4D79}" sibTransId="{B7F167D2-A361-4336-82AB-A1B69C7B9294}"/>
    <dgm:cxn modelId="{7B6CEB2A-81F3-41C9-8060-B1CB9866A903}" type="presOf" srcId="{F58E1198-E2FA-46CD-9269-429DC00D0799}" destId="{811EB49C-7629-45A4-A04E-DDC62A76BCAB}" srcOrd="0" destOrd="0" presId="urn:microsoft.com/office/officeart/2005/8/layout/list1"/>
    <dgm:cxn modelId="{A99A2E37-242E-4950-B945-87D787B6101C}" srcId="{D0704806-FE5E-4D20-BD4E-3495C8765907}" destId="{F58E1198-E2FA-46CD-9269-429DC00D0799}" srcOrd="4" destOrd="0" parTransId="{EB1F390A-BC75-47AD-B3A7-D1ADA52C486A}" sibTransId="{01AA26C6-A59B-430F-9A64-58B6810C415B}"/>
    <dgm:cxn modelId="{D0395165-3AD9-4910-B00B-3B3A5DF35C35}" srcId="{D0704806-FE5E-4D20-BD4E-3495C8765907}" destId="{8006E5A0-59EE-4E0D-8346-9C4996FD2D04}" srcOrd="3" destOrd="0" parTransId="{5DB31B6A-23C9-4F15-B57F-45D8DFA3BB06}" sibTransId="{855DE2D6-D91C-4708-96EA-DE46EE600B30}"/>
    <dgm:cxn modelId="{66555D53-28D7-43D4-98D6-D86CDB87AFDF}" srcId="{D0704806-FE5E-4D20-BD4E-3495C8765907}" destId="{08B2AF72-63BA-40EB-9736-C474667A1EDB}" srcOrd="1" destOrd="0" parTransId="{1AED54EC-76CA-4EF7-9627-32D2FBC4FFA1}" sibTransId="{E7FCB06D-AD29-4498-95A1-30D52084D05B}"/>
    <dgm:cxn modelId="{5297F254-9D9B-48B1-BDA0-D7373431E2DB}" srcId="{D0704806-FE5E-4D20-BD4E-3495C8765907}" destId="{D7E70F19-C8B2-46AC-B0A6-D811087C458A}" srcOrd="2" destOrd="0" parTransId="{6FAA82B1-D02D-43E1-B781-34D65CD37F23}" sibTransId="{8A0B41D6-55D9-4FBE-9396-BDA265A1BC90}"/>
    <dgm:cxn modelId="{A2A0DC7B-05EF-431B-989E-90278A091B7B}" type="presOf" srcId="{674E80E5-9270-4548-89AE-E6DCDBA6BB9D}" destId="{E139CF57-2ABD-4073-9076-5EF30C054655}" srcOrd="0" destOrd="0" presId="urn:microsoft.com/office/officeart/2005/8/layout/list1"/>
    <dgm:cxn modelId="{306C1B85-8602-4949-844D-709B64C13494}" type="presOf" srcId="{B439EBEF-1067-4672-8C02-FD1E53F8DB75}" destId="{200C44D1-C0A8-406B-9BD5-A1080D2DFD59}" srcOrd="1" destOrd="0" presId="urn:microsoft.com/office/officeart/2005/8/layout/list1"/>
    <dgm:cxn modelId="{280CAF8C-4C8D-45C2-B7E4-0CB8205FAEA8}" type="presOf" srcId="{F58E1198-E2FA-46CD-9269-429DC00D0799}" destId="{EE585D36-BE9D-4AB9-9BFF-C42BA5493681}" srcOrd="1" destOrd="0" presId="urn:microsoft.com/office/officeart/2005/8/layout/list1"/>
    <dgm:cxn modelId="{15199E8E-6A95-447E-B849-CD0459D79C43}" type="presOf" srcId="{08B2AF72-63BA-40EB-9736-C474667A1EDB}" destId="{721EAF3F-D409-4615-B701-08E30A42D1A4}" srcOrd="1" destOrd="0" presId="urn:microsoft.com/office/officeart/2005/8/layout/list1"/>
    <dgm:cxn modelId="{8F439BA0-4488-49CC-8D38-2BEDCA6DB5A7}" type="presOf" srcId="{D7E70F19-C8B2-46AC-B0A6-D811087C458A}" destId="{D25B0290-F5D9-4477-9A26-04615EA0D5D3}" srcOrd="1" destOrd="0" presId="urn:microsoft.com/office/officeart/2005/8/layout/list1"/>
    <dgm:cxn modelId="{C7FC12A1-BB50-4B87-8F6F-A314A0D09714}" type="presOf" srcId="{08B2AF72-63BA-40EB-9736-C474667A1EDB}" destId="{0EAE1ECD-BCB2-4AB6-BF44-75E3F144BA71}" srcOrd="0" destOrd="0" presId="urn:microsoft.com/office/officeart/2005/8/layout/list1"/>
    <dgm:cxn modelId="{BEB949A1-EAEA-47CF-BAE1-F132508B6FA8}" type="presOf" srcId="{45C46A04-E4D9-4B1E-A93C-2AE078F18267}" destId="{6CEED0C5-D493-4993-85BF-FEFEC5C883F8}" srcOrd="0" destOrd="0" presId="urn:microsoft.com/office/officeart/2005/8/layout/list1"/>
    <dgm:cxn modelId="{F7CDA2A1-53B3-47F9-88CB-A9F5BB038DE9}" type="presOf" srcId="{8006E5A0-59EE-4E0D-8346-9C4996FD2D04}" destId="{A5D9CE08-0354-423F-A88E-0F15B1C308B4}" srcOrd="1" destOrd="0" presId="urn:microsoft.com/office/officeart/2005/8/layout/list1"/>
    <dgm:cxn modelId="{FC5BC0A8-CA8F-4D3A-AF27-C79FF60F7D1E}" type="presOf" srcId="{B439EBEF-1067-4672-8C02-FD1E53F8DB75}" destId="{87985CB7-93CA-4D05-8332-645251E380B6}" srcOrd="0" destOrd="0" presId="urn:microsoft.com/office/officeart/2005/8/layout/list1"/>
    <dgm:cxn modelId="{A40AEDA8-924B-411E-939F-871AD49D0785}" srcId="{D0704806-FE5E-4D20-BD4E-3495C8765907}" destId="{B439EBEF-1067-4672-8C02-FD1E53F8DB75}" srcOrd="0" destOrd="0" parTransId="{FF3A6A70-EB9E-4721-B3C0-58B9635B47C2}" sibTransId="{0E25B8F0-5751-4FA6-838B-7FDCD474AF68}"/>
    <dgm:cxn modelId="{86FE68C2-F3DF-429A-A770-9EB237FF2419}" type="presOf" srcId="{8006E5A0-59EE-4E0D-8346-9C4996FD2D04}" destId="{7B61357A-E8EF-4D8E-9384-695131D4BBC6}" srcOrd="0" destOrd="0" presId="urn:microsoft.com/office/officeart/2005/8/layout/list1"/>
    <dgm:cxn modelId="{4892B6C8-3507-4554-A8A8-2C8A19A36F0F}" type="presOf" srcId="{D7E70F19-C8B2-46AC-B0A6-D811087C458A}" destId="{295E47B0-C88F-4F37-B25A-F002AAA4C02D}" srcOrd="0" destOrd="0" presId="urn:microsoft.com/office/officeart/2005/8/layout/list1"/>
    <dgm:cxn modelId="{77251EF6-129E-49F6-A9FE-E1B3C03E7281}" type="presOf" srcId="{45C46A04-E4D9-4B1E-A93C-2AE078F18267}" destId="{AA8D2B34-2BB2-47D3-9296-85D4E478D649}" srcOrd="1" destOrd="0" presId="urn:microsoft.com/office/officeart/2005/8/layout/list1"/>
    <dgm:cxn modelId="{5277DB52-0DFF-451B-9232-9AD2609FFF17}" type="presParOf" srcId="{AC556254-856C-4EC2-B367-4B2F8A4ACEDD}" destId="{A804255F-29D6-44F9-BA0C-DC04AF24D07B}" srcOrd="0" destOrd="0" presId="urn:microsoft.com/office/officeart/2005/8/layout/list1"/>
    <dgm:cxn modelId="{44A5C047-7F03-44C2-8BEC-69E6A7677BFD}" type="presParOf" srcId="{A804255F-29D6-44F9-BA0C-DC04AF24D07B}" destId="{87985CB7-93CA-4D05-8332-645251E380B6}" srcOrd="0" destOrd="0" presId="urn:microsoft.com/office/officeart/2005/8/layout/list1"/>
    <dgm:cxn modelId="{22AA4453-59BF-47C6-ADDD-86E9E45B81AA}" type="presParOf" srcId="{A804255F-29D6-44F9-BA0C-DC04AF24D07B}" destId="{200C44D1-C0A8-406B-9BD5-A1080D2DFD59}" srcOrd="1" destOrd="0" presId="urn:microsoft.com/office/officeart/2005/8/layout/list1"/>
    <dgm:cxn modelId="{0496C20B-3856-4C79-8523-0358A210CC80}" type="presParOf" srcId="{AC556254-856C-4EC2-B367-4B2F8A4ACEDD}" destId="{AEA0B1FA-5166-496E-A92C-1AAD3199F2E1}" srcOrd="1" destOrd="0" presId="urn:microsoft.com/office/officeart/2005/8/layout/list1"/>
    <dgm:cxn modelId="{DD092ED4-B846-4E54-A78C-093EBAFFDB46}" type="presParOf" srcId="{AC556254-856C-4EC2-B367-4B2F8A4ACEDD}" destId="{6167F7C6-2388-4AC8-AADB-033223BC9B24}" srcOrd="2" destOrd="0" presId="urn:microsoft.com/office/officeart/2005/8/layout/list1"/>
    <dgm:cxn modelId="{0C311E42-DEE7-4604-B01A-52FBF033E117}" type="presParOf" srcId="{AC556254-856C-4EC2-B367-4B2F8A4ACEDD}" destId="{F74E5141-484C-4866-AD0F-D4CE30E2ADAD}" srcOrd="3" destOrd="0" presId="urn:microsoft.com/office/officeart/2005/8/layout/list1"/>
    <dgm:cxn modelId="{2D0E7EE8-6479-49DA-B710-070BB5D8053A}" type="presParOf" srcId="{AC556254-856C-4EC2-B367-4B2F8A4ACEDD}" destId="{B9F2FCD7-1165-4734-9928-620AB9239BB0}" srcOrd="4" destOrd="0" presId="urn:microsoft.com/office/officeart/2005/8/layout/list1"/>
    <dgm:cxn modelId="{6081AB44-F19E-4006-AC9B-E0BC4E475E1B}" type="presParOf" srcId="{B9F2FCD7-1165-4734-9928-620AB9239BB0}" destId="{0EAE1ECD-BCB2-4AB6-BF44-75E3F144BA71}" srcOrd="0" destOrd="0" presId="urn:microsoft.com/office/officeart/2005/8/layout/list1"/>
    <dgm:cxn modelId="{39C79F0B-4463-4107-8EF5-493EF66D2B33}" type="presParOf" srcId="{B9F2FCD7-1165-4734-9928-620AB9239BB0}" destId="{721EAF3F-D409-4615-B701-08E30A42D1A4}" srcOrd="1" destOrd="0" presId="urn:microsoft.com/office/officeart/2005/8/layout/list1"/>
    <dgm:cxn modelId="{3F0AF3F2-264F-4AC1-A3AB-CBCA7B01A946}" type="presParOf" srcId="{AC556254-856C-4EC2-B367-4B2F8A4ACEDD}" destId="{B374FAE2-71C8-4764-9910-26F604FC8636}" srcOrd="5" destOrd="0" presId="urn:microsoft.com/office/officeart/2005/8/layout/list1"/>
    <dgm:cxn modelId="{DB599719-E6CF-438F-A50A-163A49942A9C}" type="presParOf" srcId="{AC556254-856C-4EC2-B367-4B2F8A4ACEDD}" destId="{E68CAED6-EDBD-4839-808C-79FF1D1EE4C1}" srcOrd="6" destOrd="0" presId="urn:microsoft.com/office/officeart/2005/8/layout/list1"/>
    <dgm:cxn modelId="{F3B755CD-D36E-4FC4-8CFE-1097CA72EB7D}" type="presParOf" srcId="{AC556254-856C-4EC2-B367-4B2F8A4ACEDD}" destId="{EA8D6168-CF73-4299-B7D7-1AA58E475B2B}" srcOrd="7" destOrd="0" presId="urn:microsoft.com/office/officeart/2005/8/layout/list1"/>
    <dgm:cxn modelId="{2368142E-C7E9-4227-B88A-7C4A7479898D}" type="presParOf" srcId="{AC556254-856C-4EC2-B367-4B2F8A4ACEDD}" destId="{3BF86FA7-46F2-4D3C-A237-CEBC876DC1ED}" srcOrd="8" destOrd="0" presId="urn:microsoft.com/office/officeart/2005/8/layout/list1"/>
    <dgm:cxn modelId="{39C3590C-C134-4850-91A6-0C94C03D75D3}" type="presParOf" srcId="{3BF86FA7-46F2-4D3C-A237-CEBC876DC1ED}" destId="{295E47B0-C88F-4F37-B25A-F002AAA4C02D}" srcOrd="0" destOrd="0" presId="urn:microsoft.com/office/officeart/2005/8/layout/list1"/>
    <dgm:cxn modelId="{F2A9C2B1-6016-448C-8E01-E52636D0D6FB}" type="presParOf" srcId="{3BF86FA7-46F2-4D3C-A237-CEBC876DC1ED}" destId="{D25B0290-F5D9-4477-9A26-04615EA0D5D3}" srcOrd="1" destOrd="0" presId="urn:microsoft.com/office/officeart/2005/8/layout/list1"/>
    <dgm:cxn modelId="{840948C7-C902-4744-A339-D0757CD1D94A}" type="presParOf" srcId="{AC556254-856C-4EC2-B367-4B2F8A4ACEDD}" destId="{F51905C6-15F2-44DF-A42B-2BD3C9D36381}" srcOrd="9" destOrd="0" presId="urn:microsoft.com/office/officeart/2005/8/layout/list1"/>
    <dgm:cxn modelId="{F1CA0967-59D8-4ED6-B78E-7BB0D61FAEBC}" type="presParOf" srcId="{AC556254-856C-4EC2-B367-4B2F8A4ACEDD}" destId="{4CCA2D5F-27AC-45D5-B0C8-599AB077D582}" srcOrd="10" destOrd="0" presId="urn:microsoft.com/office/officeart/2005/8/layout/list1"/>
    <dgm:cxn modelId="{4F1AE592-1FD4-4F91-8FD0-4D579BB6375F}" type="presParOf" srcId="{AC556254-856C-4EC2-B367-4B2F8A4ACEDD}" destId="{C28F2628-BA90-48AA-A606-D45367443FA8}" srcOrd="11" destOrd="0" presId="urn:microsoft.com/office/officeart/2005/8/layout/list1"/>
    <dgm:cxn modelId="{037136F9-BFD6-40E2-B840-25FCC797BA73}" type="presParOf" srcId="{AC556254-856C-4EC2-B367-4B2F8A4ACEDD}" destId="{9534B59D-0266-4AC7-86DB-AD60C33AE3BD}" srcOrd="12" destOrd="0" presId="urn:microsoft.com/office/officeart/2005/8/layout/list1"/>
    <dgm:cxn modelId="{92A47619-70DF-4358-9A0E-2DA58E8ABFEC}" type="presParOf" srcId="{9534B59D-0266-4AC7-86DB-AD60C33AE3BD}" destId="{7B61357A-E8EF-4D8E-9384-695131D4BBC6}" srcOrd="0" destOrd="0" presId="urn:microsoft.com/office/officeart/2005/8/layout/list1"/>
    <dgm:cxn modelId="{5D4493E7-5996-4C1E-B972-3B8015E766BD}" type="presParOf" srcId="{9534B59D-0266-4AC7-86DB-AD60C33AE3BD}" destId="{A5D9CE08-0354-423F-A88E-0F15B1C308B4}" srcOrd="1" destOrd="0" presId="urn:microsoft.com/office/officeart/2005/8/layout/list1"/>
    <dgm:cxn modelId="{41973060-0F91-4CC9-88C3-90F0703FB247}" type="presParOf" srcId="{AC556254-856C-4EC2-B367-4B2F8A4ACEDD}" destId="{614FAEE9-7575-4759-9C4A-699ED71A2A80}" srcOrd="13" destOrd="0" presId="urn:microsoft.com/office/officeart/2005/8/layout/list1"/>
    <dgm:cxn modelId="{0AC5A8D1-B279-40A7-8FEF-F54531366553}" type="presParOf" srcId="{AC556254-856C-4EC2-B367-4B2F8A4ACEDD}" destId="{4D9C5F60-6E26-4DC6-8087-FF5C4A5E76B6}" srcOrd="14" destOrd="0" presId="urn:microsoft.com/office/officeart/2005/8/layout/list1"/>
    <dgm:cxn modelId="{1804087B-016D-4D41-B046-18AA89F80BCB}" type="presParOf" srcId="{AC556254-856C-4EC2-B367-4B2F8A4ACEDD}" destId="{D58FB4C6-6EEE-4BA2-ADAD-E6E8CD953F37}" srcOrd="15" destOrd="0" presId="urn:microsoft.com/office/officeart/2005/8/layout/list1"/>
    <dgm:cxn modelId="{E3C90DDB-7363-40FF-89F0-655D28055F6A}" type="presParOf" srcId="{AC556254-856C-4EC2-B367-4B2F8A4ACEDD}" destId="{3A459974-7626-4D0B-A335-CB482A5ED430}" srcOrd="16" destOrd="0" presId="urn:microsoft.com/office/officeart/2005/8/layout/list1"/>
    <dgm:cxn modelId="{3A88C9F8-2900-4397-8A79-CF32395FC178}" type="presParOf" srcId="{3A459974-7626-4D0B-A335-CB482A5ED430}" destId="{811EB49C-7629-45A4-A04E-DDC62A76BCAB}" srcOrd="0" destOrd="0" presId="urn:microsoft.com/office/officeart/2005/8/layout/list1"/>
    <dgm:cxn modelId="{9C5AC866-BCC9-4447-A92D-35FB59065BA3}" type="presParOf" srcId="{3A459974-7626-4D0B-A335-CB482A5ED430}" destId="{EE585D36-BE9D-4AB9-9BFF-C42BA5493681}" srcOrd="1" destOrd="0" presId="urn:microsoft.com/office/officeart/2005/8/layout/list1"/>
    <dgm:cxn modelId="{13B97017-FC48-4A9A-BC7D-C0BC3F3D49D5}" type="presParOf" srcId="{AC556254-856C-4EC2-B367-4B2F8A4ACEDD}" destId="{4C21CFA3-D867-4B99-8734-51C7EE361EC0}" srcOrd="17" destOrd="0" presId="urn:microsoft.com/office/officeart/2005/8/layout/list1"/>
    <dgm:cxn modelId="{9EFEFBDA-E26D-4278-831A-B90FF1BD287B}" type="presParOf" srcId="{AC556254-856C-4EC2-B367-4B2F8A4ACEDD}" destId="{6B939556-1F68-4F71-AC33-7BE2214A1C44}" srcOrd="18" destOrd="0" presId="urn:microsoft.com/office/officeart/2005/8/layout/list1"/>
    <dgm:cxn modelId="{683D483E-8B3B-4C84-AE02-E0E71FA8DEE8}" type="presParOf" srcId="{AC556254-856C-4EC2-B367-4B2F8A4ACEDD}" destId="{902F8103-D16C-470F-B410-E28BE1C72EB2}" srcOrd="19" destOrd="0" presId="urn:microsoft.com/office/officeart/2005/8/layout/list1"/>
    <dgm:cxn modelId="{7FAA11F9-08F4-436F-9A8B-82FA457F0371}" type="presParOf" srcId="{AC556254-856C-4EC2-B367-4B2F8A4ACEDD}" destId="{9E5D9656-35E1-4E9F-942A-5345DCA60858}" srcOrd="20" destOrd="0" presId="urn:microsoft.com/office/officeart/2005/8/layout/list1"/>
    <dgm:cxn modelId="{4180648D-6AB0-42C4-975E-DBB607F2C05D}" type="presParOf" srcId="{9E5D9656-35E1-4E9F-942A-5345DCA60858}" destId="{6CEED0C5-D493-4993-85BF-FEFEC5C883F8}" srcOrd="0" destOrd="0" presId="urn:microsoft.com/office/officeart/2005/8/layout/list1"/>
    <dgm:cxn modelId="{D4AAE1AD-DDCF-4EAE-B46D-EEB3E970A6F7}" type="presParOf" srcId="{9E5D9656-35E1-4E9F-942A-5345DCA60858}" destId="{AA8D2B34-2BB2-47D3-9296-85D4E478D649}" srcOrd="1" destOrd="0" presId="urn:microsoft.com/office/officeart/2005/8/layout/list1"/>
    <dgm:cxn modelId="{D9151920-B294-4277-88D2-756AD7D1BB9D}" type="presParOf" srcId="{AC556254-856C-4EC2-B367-4B2F8A4ACEDD}" destId="{3BF04DDD-026B-40CB-8646-7DA04BDAFACA}" srcOrd="21" destOrd="0" presId="urn:microsoft.com/office/officeart/2005/8/layout/list1"/>
    <dgm:cxn modelId="{4ACABDFA-6B6F-4AB0-BC3B-9C8949493BC9}" type="presParOf" srcId="{AC556254-856C-4EC2-B367-4B2F8A4ACEDD}" destId="{E139CF57-2ABD-4073-9076-5EF30C05465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7F7C6-2388-4AC8-AADB-033223BC9B24}">
      <dsp:nvSpPr>
        <dsp:cNvPr id="0" name=""/>
        <dsp:cNvSpPr/>
      </dsp:nvSpPr>
      <dsp:spPr>
        <a:xfrm>
          <a:off x="0" y="239776"/>
          <a:ext cx="454314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C44D1-C0A8-406B-9BD5-A1080D2DFD59}">
      <dsp:nvSpPr>
        <dsp:cNvPr id="0" name=""/>
        <dsp:cNvSpPr/>
      </dsp:nvSpPr>
      <dsp:spPr>
        <a:xfrm>
          <a:off x="227157" y="92176"/>
          <a:ext cx="3180202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204" tIns="0" rIns="12020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/>
            <a:t>Jazyková bariéra</a:t>
          </a:r>
          <a:endParaRPr lang="en-US" sz="1600" kern="1200" dirty="0"/>
        </a:p>
      </dsp:txBody>
      <dsp:txXfrm>
        <a:off x="241567" y="106586"/>
        <a:ext cx="3151382" cy="266380"/>
      </dsp:txXfrm>
    </dsp:sp>
    <dsp:sp modelId="{E68CAED6-EDBD-4839-808C-79FF1D1EE4C1}">
      <dsp:nvSpPr>
        <dsp:cNvPr id="0" name=""/>
        <dsp:cNvSpPr/>
      </dsp:nvSpPr>
      <dsp:spPr>
        <a:xfrm>
          <a:off x="0" y="693376"/>
          <a:ext cx="454314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EAF3F-D409-4615-B701-08E30A42D1A4}">
      <dsp:nvSpPr>
        <dsp:cNvPr id="0" name=""/>
        <dsp:cNvSpPr/>
      </dsp:nvSpPr>
      <dsp:spPr>
        <a:xfrm>
          <a:off x="227157" y="545776"/>
          <a:ext cx="3180202" cy="2952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204" tIns="0" rIns="12020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Nedostatok</a:t>
          </a:r>
          <a:r>
            <a:rPr lang="cs-CZ" sz="1600" kern="1200" dirty="0"/>
            <a:t> </a:t>
          </a:r>
          <a:r>
            <a:rPr lang="cs-CZ" sz="1600" kern="1200" dirty="0" err="1"/>
            <a:t>financií</a:t>
          </a:r>
          <a:endParaRPr lang="en-US" sz="1600" kern="1200" dirty="0"/>
        </a:p>
      </dsp:txBody>
      <dsp:txXfrm>
        <a:off x="241567" y="560186"/>
        <a:ext cx="3151382" cy="266380"/>
      </dsp:txXfrm>
    </dsp:sp>
    <dsp:sp modelId="{4CCA2D5F-27AC-45D5-B0C8-599AB077D582}">
      <dsp:nvSpPr>
        <dsp:cNvPr id="0" name=""/>
        <dsp:cNvSpPr/>
      </dsp:nvSpPr>
      <dsp:spPr>
        <a:xfrm>
          <a:off x="0" y="1146976"/>
          <a:ext cx="454314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B0290-F5D9-4477-9A26-04615EA0D5D3}">
      <dsp:nvSpPr>
        <dsp:cNvPr id="0" name=""/>
        <dsp:cNvSpPr/>
      </dsp:nvSpPr>
      <dsp:spPr>
        <a:xfrm>
          <a:off x="227157" y="999376"/>
          <a:ext cx="3180202" cy="2952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204" tIns="0" rIns="12020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Nedostatok</a:t>
          </a:r>
          <a:r>
            <a:rPr lang="cs-CZ" sz="1600" kern="1200" dirty="0"/>
            <a:t> </a:t>
          </a:r>
          <a:r>
            <a:rPr lang="cs-CZ" sz="1600" kern="1200" dirty="0" err="1"/>
            <a:t>kapacít</a:t>
          </a:r>
          <a:endParaRPr lang="en-US" sz="1600" kern="1200" dirty="0"/>
        </a:p>
      </dsp:txBody>
      <dsp:txXfrm>
        <a:off x="241567" y="1013786"/>
        <a:ext cx="3151382" cy="266380"/>
      </dsp:txXfrm>
    </dsp:sp>
    <dsp:sp modelId="{4D9C5F60-6E26-4DC6-8087-FF5C4A5E76B6}">
      <dsp:nvSpPr>
        <dsp:cNvPr id="0" name=""/>
        <dsp:cNvSpPr/>
      </dsp:nvSpPr>
      <dsp:spPr>
        <a:xfrm>
          <a:off x="0" y="1600576"/>
          <a:ext cx="454314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9CE08-0354-423F-A88E-0F15B1C308B4}">
      <dsp:nvSpPr>
        <dsp:cNvPr id="0" name=""/>
        <dsp:cNvSpPr/>
      </dsp:nvSpPr>
      <dsp:spPr>
        <a:xfrm>
          <a:off x="227157" y="1452976"/>
          <a:ext cx="3180202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204" tIns="0" rIns="12020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Transparentnosť</a:t>
          </a:r>
          <a:r>
            <a:rPr lang="cs-CZ" sz="1600" kern="1200" dirty="0"/>
            <a:t> </a:t>
          </a:r>
          <a:r>
            <a:rPr lang="cs-CZ" sz="1600" kern="1200" dirty="0" err="1"/>
            <a:t>procedúr</a:t>
          </a:r>
          <a:endParaRPr lang="en-US" sz="1600" kern="1200" dirty="0"/>
        </a:p>
      </dsp:txBody>
      <dsp:txXfrm>
        <a:off x="241567" y="1467386"/>
        <a:ext cx="3151382" cy="266380"/>
      </dsp:txXfrm>
    </dsp:sp>
    <dsp:sp modelId="{6B939556-1F68-4F71-AC33-7BE2214A1C44}">
      <dsp:nvSpPr>
        <dsp:cNvPr id="0" name=""/>
        <dsp:cNvSpPr/>
      </dsp:nvSpPr>
      <dsp:spPr>
        <a:xfrm>
          <a:off x="0" y="2054176"/>
          <a:ext cx="454314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85D36-BE9D-4AB9-9BFF-C42BA5493681}">
      <dsp:nvSpPr>
        <dsp:cNvPr id="0" name=""/>
        <dsp:cNvSpPr/>
      </dsp:nvSpPr>
      <dsp:spPr>
        <a:xfrm>
          <a:off x="227157" y="1906576"/>
          <a:ext cx="3180202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204" tIns="0" rIns="12020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Nedostatok</a:t>
          </a:r>
          <a:r>
            <a:rPr lang="cs-CZ" sz="1600" kern="1200" dirty="0"/>
            <a:t> </a:t>
          </a:r>
          <a:r>
            <a:rPr lang="cs-CZ" sz="1600" kern="1200" dirty="0" err="1"/>
            <a:t>záujmu</a:t>
          </a:r>
          <a:r>
            <a:rPr lang="cs-CZ" sz="1600" kern="1200" dirty="0"/>
            <a:t>/</a:t>
          </a:r>
          <a:r>
            <a:rPr lang="cs-CZ" sz="1600" kern="1200" dirty="0" err="1"/>
            <a:t>nízka</a:t>
          </a:r>
          <a:r>
            <a:rPr lang="cs-CZ" sz="1600" kern="1200" dirty="0"/>
            <a:t> priorita</a:t>
          </a:r>
          <a:endParaRPr lang="en-US" sz="1600" kern="1200" dirty="0"/>
        </a:p>
      </dsp:txBody>
      <dsp:txXfrm>
        <a:off x="241567" y="1920986"/>
        <a:ext cx="3151382" cy="266380"/>
      </dsp:txXfrm>
    </dsp:sp>
    <dsp:sp modelId="{E139CF57-2ABD-4073-9076-5EF30C054655}">
      <dsp:nvSpPr>
        <dsp:cNvPr id="0" name=""/>
        <dsp:cNvSpPr/>
      </dsp:nvSpPr>
      <dsp:spPr>
        <a:xfrm>
          <a:off x="0" y="2761332"/>
          <a:ext cx="454314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599" tIns="208280" rIns="3525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/>
        </a:p>
      </dsp:txBody>
      <dsp:txXfrm>
        <a:off x="0" y="2761332"/>
        <a:ext cx="4543147" cy="252000"/>
      </dsp:txXfrm>
    </dsp:sp>
    <dsp:sp modelId="{AA8D2B34-2BB2-47D3-9296-85D4E478D649}">
      <dsp:nvSpPr>
        <dsp:cNvPr id="0" name=""/>
        <dsp:cNvSpPr/>
      </dsp:nvSpPr>
      <dsp:spPr>
        <a:xfrm>
          <a:off x="226935" y="2360176"/>
          <a:ext cx="3177097" cy="548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204" tIns="0" rIns="12020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Bariéra vstupu (</a:t>
          </a:r>
          <a:r>
            <a:rPr lang="cs-CZ" sz="1600" kern="1200" dirty="0" err="1"/>
            <a:t>napr</a:t>
          </a:r>
          <a:r>
            <a:rPr lang="cs-CZ" sz="1600" kern="1200" dirty="0"/>
            <a:t>. </a:t>
          </a:r>
          <a:r>
            <a:rPr lang="cs-CZ" sz="1600" kern="1200" dirty="0" err="1"/>
            <a:t>reprezentatívnosť</a:t>
          </a:r>
          <a:r>
            <a:rPr lang="cs-CZ" sz="1600" kern="1200" dirty="0"/>
            <a:t>)</a:t>
          </a:r>
          <a:endParaRPr lang="en-US" sz="1600" kern="1200" dirty="0"/>
        </a:p>
      </dsp:txBody>
      <dsp:txXfrm>
        <a:off x="253723" y="2386964"/>
        <a:ext cx="3123521" cy="495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F7D8-0019-4699-ACB3-F83BEC0F21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D9A02-8755-43E7-A248-30BF5EE78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3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D9A02-8755-43E7-A248-30BF5EE780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3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9751-D5FC-4A74-8744-2CBE8945FC05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6001-A9A1-4DC3-A0C4-782437D0E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84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9751-D5FC-4A74-8744-2CBE8945FC05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6001-A9A1-4DC3-A0C4-782437D0E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20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9751-D5FC-4A74-8744-2CBE8945FC05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6001-A9A1-4DC3-A0C4-782437D0E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9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9751-D5FC-4A74-8744-2CBE8945FC05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6001-A9A1-4DC3-A0C4-782437D0E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02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9751-D5FC-4A74-8744-2CBE8945FC05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6001-A9A1-4DC3-A0C4-782437D0E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21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9751-D5FC-4A74-8744-2CBE8945FC05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6001-A9A1-4DC3-A0C4-782437D0E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63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9751-D5FC-4A74-8744-2CBE8945FC05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6001-A9A1-4DC3-A0C4-782437D0E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23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9751-D5FC-4A74-8744-2CBE8945FC05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6001-A9A1-4DC3-A0C4-782437D0E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00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9751-D5FC-4A74-8744-2CBE8945FC05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6001-A9A1-4DC3-A0C4-782437D0E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9751-D5FC-4A74-8744-2CBE8945FC05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6001-A9A1-4DC3-A0C4-782437D0E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2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9751-D5FC-4A74-8744-2CBE8945FC05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6001-A9A1-4DC3-A0C4-782437D0E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87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59751-D5FC-4A74-8744-2CBE8945FC05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6001-A9A1-4DC3-A0C4-782437D0E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99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CjSBgIRZA0-dYY7TrR27NQ" TargetMode="External"/><Relationship Id="rId2" Type="http://schemas.openxmlformats.org/officeDocument/2006/relationships/hyperlink" Target="https://celsi.sk/sk/projekty/detail/28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s://www.facebook.com/CentralEuropeanLabourStudiesInstitute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73783-9936-40CE-928B-AC9A0935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5" y="1477388"/>
            <a:ext cx="10212422" cy="636823"/>
          </a:xfrm>
        </p:spPr>
        <p:txBody>
          <a:bodyPr>
            <a:normAutofit fontScale="90000"/>
          </a:bodyPr>
          <a:lstStyle/>
          <a:p>
            <a:r>
              <a:rPr lang="sk-SK" dirty="0"/>
              <a:t>Program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9B6267-8FCF-48F6-8861-34CDCE644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25" y="2114210"/>
            <a:ext cx="10515600" cy="47437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dirty="0"/>
              <a:t>Moderuje: Mária Sedláková</a:t>
            </a:r>
          </a:p>
          <a:p>
            <a:pPr marL="0" indent="0">
              <a:buNone/>
            </a:pPr>
            <a:r>
              <a:rPr lang="en-US" dirty="0"/>
              <a:t>14:00 - 14:15 </a:t>
            </a:r>
            <a:r>
              <a:rPr lang="en-US" b="1" dirty="0" err="1"/>
              <a:t>Otvorenie</a:t>
            </a:r>
            <a:r>
              <a:rPr lang="en-US" b="1" dirty="0"/>
              <a:t>: </a:t>
            </a:r>
            <a:r>
              <a:rPr lang="en-US" b="1" dirty="0" err="1"/>
              <a:t>Európsky</a:t>
            </a:r>
            <a:r>
              <a:rPr lang="en-US" b="1" dirty="0"/>
              <a:t> semester a </a:t>
            </a:r>
            <a:r>
              <a:rPr lang="en-US" b="1" dirty="0" err="1"/>
              <a:t>úloha</a:t>
            </a:r>
            <a:r>
              <a:rPr lang="en-US" b="1" dirty="0"/>
              <a:t> </a:t>
            </a:r>
            <a:r>
              <a:rPr lang="en-US" b="1" dirty="0" err="1"/>
              <a:t>sociálnych</a:t>
            </a:r>
            <a:r>
              <a:rPr lang="en-US" b="1" dirty="0"/>
              <a:t> </a:t>
            </a:r>
            <a:r>
              <a:rPr lang="en-US" b="1" dirty="0" err="1"/>
              <a:t>partnerov</a:t>
            </a:r>
            <a:endParaRPr lang="sk-SK" b="1" dirty="0"/>
          </a:p>
          <a:p>
            <a:pPr marL="0" indent="0">
              <a:buNone/>
            </a:pPr>
            <a:r>
              <a:rPr lang="en-US" sz="2400" i="1" dirty="0" err="1"/>
              <a:t>Ľudmila</a:t>
            </a:r>
            <a:r>
              <a:rPr lang="en-US" sz="2400" i="1" dirty="0"/>
              <a:t> </a:t>
            </a:r>
            <a:r>
              <a:rPr lang="en-US" sz="2400" i="1" dirty="0" err="1"/>
              <a:t>Majláthová</a:t>
            </a:r>
            <a:r>
              <a:rPr lang="en-US" sz="2400" i="1" dirty="0"/>
              <a:t>, </a:t>
            </a:r>
            <a:r>
              <a:rPr lang="en-US" sz="2400" i="1" dirty="0" err="1"/>
              <a:t>Zastúpenie</a:t>
            </a:r>
            <a:r>
              <a:rPr lang="en-US" sz="2400" i="1" dirty="0"/>
              <a:t> EK </a:t>
            </a:r>
            <a:r>
              <a:rPr lang="en-US" sz="2400" i="1" dirty="0" err="1"/>
              <a:t>na</a:t>
            </a:r>
            <a:r>
              <a:rPr lang="en-US" sz="2400" i="1" dirty="0"/>
              <a:t> </a:t>
            </a:r>
            <a:r>
              <a:rPr lang="en-US" sz="2400" i="1" dirty="0" err="1"/>
              <a:t>Slovensku</a:t>
            </a:r>
            <a:r>
              <a:rPr lang="en-US" sz="2400" i="1" dirty="0"/>
              <a:t> </a:t>
            </a:r>
          </a:p>
          <a:p>
            <a:pPr marL="0" indent="0">
              <a:buNone/>
            </a:pPr>
            <a:r>
              <a:rPr lang="en-US" dirty="0"/>
              <a:t>14:15 – 14:</a:t>
            </a:r>
            <a:r>
              <a:rPr lang="sk-SK" dirty="0"/>
              <a:t>45</a:t>
            </a:r>
            <a:r>
              <a:rPr lang="en-US" dirty="0"/>
              <a:t> </a:t>
            </a:r>
            <a:endParaRPr lang="sk-SK" dirty="0"/>
          </a:p>
          <a:p>
            <a:r>
              <a:rPr lang="cs-CZ" b="1" dirty="0" err="1"/>
              <a:t>Predsavenie</a:t>
            </a:r>
            <a:r>
              <a:rPr lang="cs-CZ" b="1" dirty="0"/>
              <a:t> projektu a výsledky </a:t>
            </a:r>
            <a:r>
              <a:rPr lang="cs-CZ" b="1" dirty="0" err="1"/>
              <a:t>výskumu</a:t>
            </a:r>
            <a:r>
              <a:rPr lang="en-US" b="1" dirty="0"/>
              <a:t> </a:t>
            </a:r>
            <a:r>
              <a:rPr lang="en-US" dirty="0"/>
              <a:t>o </a:t>
            </a:r>
            <a:r>
              <a:rPr lang="en-US" dirty="0" err="1"/>
              <a:t>účasti</a:t>
            </a:r>
            <a:r>
              <a:rPr lang="en-US" dirty="0"/>
              <a:t> </a:t>
            </a:r>
            <a:r>
              <a:rPr lang="en-US" dirty="0" err="1"/>
              <a:t>sociálnych</a:t>
            </a:r>
            <a:r>
              <a:rPr lang="en-US" dirty="0"/>
              <a:t> </a:t>
            </a:r>
            <a:r>
              <a:rPr lang="en-US" dirty="0" err="1"/>
              <a:t>partnerov</a:t>
            </a:r>
            <a:r>
              <a:rPr lang="en-US" dirty="0"/>
              <a:t> v </a:t>
            </a:r>
            <a:r>
              <a:rPr lang="en-US" dirty="0" err="1"/>
              <a:t>štruktúrach</a:t>
            </a:r>
            <a:r>
              <a:rPr lang="en-US" dirty="0"/>
              <a:t> </a:t>
            </a:r>
            <a:r>
              <a:rPr lang="en-US" dirty="0" err="1"/>
              <a:t>sociálneho</a:t>
            </a:r>
            <a:r>
              <a:rPr lang="en-US" dirty="0"/>
              <a:t> </a:t>
            </a:r>
            <a:r>
              <a:rPr lang="en-US" dirty="0" err="1"/>
              <a:t>dialógu</a:t>
            </a:r>
            <a:r>
              <a:rPr lang="en-US" dirty="0"/>
              <a:t> </a:t>
            </a:r>
            <a:r>
              <a:rPr lang="cs-CZ" dirty="0"/>
              <a:t>v </a:t>
            </a:r>
            <a:r>
              <a:rPr lang="cs-CZ" dirty="0" err="1"/>
              <a:t>európskych</a:t>
            </a:r>
            <a:r>
              <a:rPr lang="cs-CZ" dirty="0"/>
              <a:t> </a:t>
            </a:r>
            <a:r>
              <a:rPr lang="cs-CZ" dirty="0" err="1"/>
              <a:t>štruktúrach</a:t>
            </a:r>
            <a:endParaRPr lang="sk-SK" dirty="0"/>
          </a:p>
          <a:p>
            <a:r>
              <a:rPr lang="en-US" b="1" dirty="0" err="1"/>
              <a:t>Slovenský</a:t>
            </a:r>
            <a:r>
              <a:rPr lang="en-US" b="1" dirty="0"/>
              <a:t> </a:t>
            </a:r>
            <a:r>
              <a:rPr lang="en-US" b="1" dirty="0" err="1"/>
              <a:t>sociálny</a:t>
            </a:r>
            <a:r>
              <a:rPr lang="en-US" b="1" dirty="0"/>
              <a:t> </a:t>
            </a:r>
            <a:r>
              <a:rPr lang="en-US" b="1" dirty="0" err="1"/>
              <a:t>dialóg</a:t>
            </a:r>
            <a:r>
              <a:rPr lang="en-US" b="1" dirty="0"/>
              <a:t>: </a:t>
            </a:r>
            <a:r>
              <a:rPr lang="en-US" b="1" dirty="0" err="1"/>
              <a:t>Sú</a:t>
            </a:r>
            <a:r>
              <a:rPr lang="en-US" b="1" dirty="0"/>
              <a:t> </a:t>
            </a:r>
            <a:r>
              <a:rPr lang="en-US" b="1" dirty="0" err="1"/>
              <a:t>sociálni</a:t>
            </a:r>
            <a:r>
              <a:rPr lang="en-US" b="1" dirty="0"/>
              <a:t> </a:t>
            </a:r>
            <a:r>
              <a:rPr lang="en-US" b="1" dirty="0" err="1"/>
              <a:t>partneri</a:t>
            </a:r>
            <a:r>
              <a:rPr lang="en-US" b="1" dirty="0"/>
              <a:t> </a:t>
            </a:r>
            <a:r>
              <a:rPr lang="en-US" b="1" dirty="0" err="1"/>
              <a:t>spokojní</a:t>
            </a:r>
            <a:r>
              <a:rPr lang="en-US" b="1" dirty="0"/>
              <a:t>? </a:t>
            </a:r>
            <a:r>
              <a:rPr lang="en-US" dirty="0" err="1"/>
              <a:t>Predstavenie</a:t>
            </a:r>
            <a:r>
              <a:rPr lang="en-US" dirty="0"/>
              <a:t> </a:t>
            </a:r>
            <a:r>
              <a:rPr lang="en-US" dirty="0" err="1"/>
              <a:t>výsledkov</a:t>
            </a:r>
            <a:r>
              <a:rPr lang="en-US" dirty="0"/>
              <a:t> </a:t>
            </a:r>
            <a:r>
              <a:rPr lang="en-US" dirty="0" err="1"/>
              <a:t>prípadovej</a:t>
            </a:r>
            <a:r>
              <a:rPr lang="en-US" dirty="0"/>
              <a:t> </a:t>
            </a:r>
            <a:r>
              <a:rPr lang="en-US" dirty="0" err="1"/>
              <a:t>štúdie</a:t>
            </a:r>
            <a:r>
              <a:rPr lang="en-US" dirty="0"/>
              <a:t> o </a:t>
            </a:r>
            <a:r>
              <a:rPr lang="en-US" dirty="0" err="1"/>
              <a:t>Slovensku</a:t>
            </a:r>
            <a:r>
              <a:rPr lang="en-US" dirty="0"/>
              <a:t> </a:t>
            </a:r>
            <a:endParaRPr lang="cs-CZ" dirty="0"/>
          </a:p>
          <a:p>
            <a:pPr marL="0" indent="0">
              <a:buNone/>
            </a:pPr>
            <a:r>
              <a:rPr lang="sk-SK" sz="2400" i="1" dirty="0"/>
              <a:t>Monika Martišková, CELSI</a:t>
            </a:r>
            <a:endParaRPr lang="sk-SK" i="1" dirty="0"/>
          </a:p>
          <a:p>
            <a:pPr marL="0" indent="0">
              <a:buNone/>
            </a:pPr>
            <a:r>
              <a:rPr lang="sk-SK" dirty="0"/>
              <a:t>14:45 – 15:00 Diskusia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15:00 - 16:00 </a:t>
            </a:r>
            <a:r>
              <a:rPr lang="en-US" b="1" dirty="0" err="1"/>
              <a:t>Panelová</a:t>
            </a:r>
            <a:r>
              <a:rPr lang="en-US" b="1" dirty="0"/>
              <a:t> </a:t>
            </a:r>
            <a:r>
              <a:rPr lang="en-US" b="1" dirty="0" err="1"/>
              <a:t>diskusia</a:t>
            </a:r>
            <a:r>
              <a:rPr lang="sk-SK" b="1" dirty="0"/>
              <a:t> sociálnych partnerov</a:t>
            </a:r>
            <a:r>
              <a:rPr lang="en-US" b="1" dirty="0"/>
              <a:t>: </a:t>
            </a:r>
            <a:r>
              <a:rPr lang="en-US" dirty="0" err="1"/>
              <a:t>Prínosy</a:t>
            </a:r>
            <a:r>
              <a:rPr lang="en-US" dirty="0"/>
              <a:t> a </a:t>
            </a:r>
            <a:r>
              <a:rPr lang="en-US" dirty="0" err="1"/>
              <a:t>bariéry</a:t>
            </a:r>
            <a:r>
              <a:rPr lang="en-US" dirty="0"/>
              <a:t> </a:t>
            </a:r>
            <a:r>
              <a:rPr lang="en-US" dirty="0" err="1"/>
              <a:t>zapojenia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slovenských</a:t>
            </a:r>
            <a:r>
              <a:rPr lang="en-US" dirty="0"/>
              <a:t> </a:t>
            </a:r>
            <a:r>
              <a:rPr lang="en-US" dirty="0" err="1"/>
              <a:t>sociálnych</a:t>
            </a:r>
            <a:r>
              <a:rPr lang="en-US" dirty="0"/>
              <a:t> </a:t>
            </a:r>
            <a:r>
              <a:rPr lang="en-US" dirty="0" err="1"/>
              <a:t>partnerov</a:t>
            </a:r>
            <a:r>
              <a:rPr lang="en-US" dirty="0"/>
              <a:t> do </a:t>
            </a:r>
            <a:r>
              <a:rPr lang="en-US" dirty="0" err="1"/>
              <a:t>európskeho</a:t>
            </a:r>
            <a:r>
              <a:rPr lang="en-US" dirty="0"/>
              <a:t> </a:t>
            </a:r>
            <a:r>
              <a:rPr lang="en-US" dirty="0" err="1"/>
              <a:t>sociálneho</a:t>
            </a:r>
            <a:r>
              <a:rPr lang="en-US" dirty="0"/>
              <a:t> </a:t>
            </a:r>
            <a:r>
              <a:rPr lang="en-US" dirty="0" err="1"/>
              <a:t>dialógu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16:00 – 17:00 </a:t>
            </a:r>
            <a:r>
              <a:rPr lang="en-US" dirty="0" err="1"/>
              <a:t>Občerstvenie</a:t>
            </a:r>
            <a:r>
              <a:rPr lang="en-US" dirty="0"/>
              <a:t> a </a:t>
            </a:r>
            <a:r>
              <a:rPr lang="en-US" dirty="0" err="1"/>
              <a:t>voľná</a:t>
            </a:r>
            <a:r>
              <a:rPr lang="en-US" dirty="0"/>
              <a:t> </a:t>
            </a:r>
            <a:r>
              <a:rPr lang="en-US" dirty="0" err="1"/>
              <a:t>diskusia</a:t>
            </a:r>
            <a:r>
              <a:rPr lang="en-US" dirty="0"/>
              <a:t> </a:t>
            </a:r>
            <a:r>
              <a:rPr lang="en-US" dirty="0" err="1"/>
              <a:t>účastníkov</a:t>
            </a:r>
            <a:r>
              <a:rPr lang="en-US" dirty="0"/>
              <a:t> 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1529F4-5018-4804-9E17-DFEE3FCAF8C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4686"/>
          <a:stretch/>
        </p:blipFill>
        <p:spPr bwMode="auto">
          <a:xfrm>
            <a:off x="0" y="1"/>
            <a:ext cx="12192000" cy="138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4703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3E5DA-1C7D-423A-9655-A70F4491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584" y="1600524"/>
            <a:ext cx="4502546" cy="896645"/>
          </a:xfrm>
        </p:spPr>
        <p:txBody>
          <a:bodyPr>
            <a:normAutofit fontScale="90000"/>
          </a:bodyPr>
          <a:lstStyle/>
          <a:p>
            <a:r>
              <a:rPr lang="fr-FR" sz="4000" b="1" dirty="0"/>
              <a:t>  </a:t>
            </a:r>
            <a:r>
              <a:rPr lang="cs-CZ" sz="4000" b="1" dirty="0" err="1">
                <a:latin typeface="+mn-lt"/>
              </a:rPr>
              <a:t>Témy</a:t>
            </a:r>
            <a:r>
              <a:rPr lang="cs-CZ" sz="4000" b="1" dirty="0">
                <a:latin typeface="+mn-lt"/>
              </a:rPr>
              <a:t> na EÚ úrovni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819D43-5CA0-4713-AB30-0A3800C21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90439"/>
            <a:ext cx="5181600" cy="3886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D1B185-E28E-474F-98C0-A242048AD02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4686"/>
          <a:stretch/>
        </p:blipFill>
        <p:spPr bwMode="auto">
          <a:xfrm>
            <a:off x="0" y="0"/>
            <a:ext cx="12192000" cy="138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Diagram 36">
            <a:extLst>
              <a:ext uri="{FF2B5EF4-FFF2-40B4-BE49-F238E27FC236}">
                <a16:creationId xmlns:a16="http://schemas.microsoft.com/office/drawing/2014/main" id="{8611D724-558F-41D8-9CCE-382ADC78AC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893002"/>
              </p:ext>
            </p:extLst>
          </p:nvPr>
        </p:nvGraphicFramePr>
        <p:xfrm>
          <a:off x="949910" y="2095130"/>
          <a:ext cx="9589257" cy="432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3">
            <a:extLst>
              <a:ext uri="{FF2B5EF4-FFF2-40B4-BE49-F238E27FC236}">
                <a16:creationId xmlns:a16="http://schemas.microsoft.com/office/drawing/2014/main" id="{A6BC3F34-ED04-4433-A483-7498024A5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7236" y="1600524"/>
            <a:ext cx="1579335" cy="2554010"/>
          </a:xfrm>
          <a:prstGeom prst="rect">
            <a:avLst/>
          </a:prstGeom>
        </p:spPr>
      </p:pic>
      <p:pic>
        <p:nvPicPr>
          <p:cNvPr id="9" name="Picture 8" descr="https://digitalworksgroup.com/wp-content/uploads/Clear-vision.png">
            <a:extLst>
              <a:ext uri="{FF2B5EF4-FFF2-40B4-BE49-F238E27FC236}">
                <a16:creationId xmlns:a16="http://schemas.microsoft.com/office/drawing/2014/main" id="{300E2828-76A2-4B25-B49D-5661985C61F8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1" t="17407" r="10457" b="17585"/>
          <a:stretch/>
        </p:blipFill>
        <p:spPr bwMode="auto">
          <a:xfrm>
            <a:off x="10451395" y="4371102"/>
            <a:ext cx="1579336" cy="1404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0" descr="https://digitalworksgroup.com/wp-content/uploads/Clear-vision.png">
            <a:extLst>
              <a:ext uri="{FF2B5EF4-FFF2-40B4-BE49-F238E27FC236}">
                <a16:creationId xmlns:a16="http://schemas.microsoft.com/office/drawing/2014/main" id="{C574F2D7-AF70-402B-A45E-D8DE6DB63D40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8" t="4634" r="5013" b="81218"/>
          <a:stretch/>
        </p:blipFill>
        <p:spPr bwMode="auto">
          <a:xfrm>
            <a:off x="10427336" y="5797817"/>
            <a:ext cx="1603396" cy="552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D8C9E332-4177-4AA4-B206-9518012F46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8600" y="6426200"/>
            <a:ext cx="1803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30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3B1517-FF0A-4426-9D04-B51C6D68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97007B-302B-49F3-8E9B-11AE67D69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34883"/>
            <a:ext cx="5181600" cy="4142080"/>
          </a:xfrm>
        </p:spPr>
        <p:txBody>
          <a:bodyPr/>
          <a:lstStyle/>
          <a:p>
            <a:r>
              <a:rPr lang="cs-CZ" sz="2400" dirty="0" err="1"/>
              <a:t>Artikulácia</a:t>
            </a:r>
            <a:r>
              <a:rPr lang="cs-CZ" sz="2400" dirty="0"/>
              <a:t> zdola: </a:t>
            </a:r>
            <a:r>
              <a:rPr lang="cs-CZ" sz="2400" dirty="0" err="1"/>
              <a:t>možnosť</a:t>
            </a:r>
            <a:r>
              <a:rPr lang="cs-CZ" sz="2400" dirty="0"/>
              <a:t> </a:t>
            </a:r>
            <a:r>
              <a:rPr lang="cs-CZ" sz="2400" dirty="0" err="1"/>
              <a:t>iniciovať</a:t>
            </a:r>
            <a:r>
              <a:rPr lang="cs-CZ" sz="2400" dirty="0"/>
              <a:t> </a:t>
            </a:r>
            <a:r>
              <a:rPr lang="cs-CZ" sz="2400" dirty="0" err="1"/>
              <a:t>diskusiu</a:t>
            </a:r>
            <a:endParaRPr lang="cs-CZ" sz="2400" i="1" dirty="0"/>
          </a:p>
          <a:p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CE46EB-1E82-46E4-B3E5-667E1CD22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34883"/>
            <a:ext cx="5181600" cy="4351338"/>
          </a:xfrm>
        </p:spPr>
        <p:txBody>
          <a:bodyPr>
            <a:normAutofit/>
          </a:bodyPr>
          <a:lstStyle/>
          <a:p>
            <a:r>
              <a:rPr lang="sk-SK" sz="2400" dirty="0"/>
              <a:t>Výstupy artikulácie zdola:  ako dopadla navrhnutá téma</a:t>
            </a:r>
            <a:endParaRPr lang="en-US" sz="2400" i="1" dirty="0"/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576902-5B7E-495C-8416-77F9DE38396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4686"/>
          <a:stretch/>
        </p:blipFill>
        <p:spPr bwMode="auto">
          <a:xfrm>
            <a:off x="0" y="0"/>
            <a:ext cx="12192000" cy="138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91A1F1E0-A744-44F8-B92B-22BEF75FD962}"/>
              </a:ext>
            </a:extLst>
          </p:cNvPr>
          <p:cNvSpPr txBox="1">
            <a:spLocks/>
          </p:cNvSpPr>
          <p:nvPr/>
        </p:nvSpPr>
        <p:spPr>
          <a:xfrm>
            <a:off x="2112884" y="1509204"/>
            <a:ext cx="9240915" cy="89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 dirty="0">
                <a:latin typeface="+mn-lt"/>
              </a:rPr>
              <a:t>Spôsoby artikulácie sociálneho dialógu</a:t>
            </a:r>
            <a:r>
              <a:rPr lang="fr-FR" sz="4000" b="1" dirty="0">
                <a:latin typeface="+mn-lt"/>
              </a:rPr>
              <a:t>  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D90BF047-B833-464E-8222-16BF580CD9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0523718"/>
              </p:ext>
            </p:extLst>
          </p:nvPr>
        </p:nvGraphicFramePr>
        <p:xfrm>
          <a:off x="838200" y="3053918"/>
          <a:ext cx="4923408" cy="3438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DBBD4DD6-CFD1-49A2-98D8-B3565AEA3F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762108"/>
              </p:ext>
            </p:extLst>
          </p:nvPr>
        </p:nvGraphicFramePr>
        <p:xfrm>
          <a:off x="6096000" y="2981827"/>
          <a:ext cx="5356194" cy="351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5507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18FAF-91B8-4FEA-9971-0AEC4D47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118"/>
            <a:ext cx="10515600" cy="1020932"/>
          </a:xfrm>
        </p:spPr>
        <p:txBody>
          <a:bodyPr>
            <a:normAutofit/>
          </a:bodyPr>
          <a:lstStyle/>
          <a:p>
            <a:r>
              <a:rPr lang="cs-CZ" sz="3600" b="1" dirty="0" err="1">
                <a:latin typeface="+mn-lt"/>
              </a:rPr>
              <a:t>Spokojnosť</a:t>
            </a:r>
            <a:r>
              <a:rPr lang="cs-CZ" sz="3600" b="1" dirty="0">
                <a:latin typeface="+mn-lt"/>
              </a:rPr>
              <a:t> so </a:t>
            </a:r>
            <a:r>
              <a:rPr lang="cs-CZ" sz="3600" b="1" dirty="0" err="1">
                <a:latin typeface="+mn-lt"/>
              </a:rPr>
              <a:t>štruktúrou</a:t>
            </a:r>
            <a:r>
              <a:rPr lang="cs-CZ" sz="3600" b="1" dirty="0">
                <a:latin typeface="+mn-lt"/>
              </a:rPr>
              <a:t> </a:t>
            </a:r>
            <a:r>
              <a:rPr lang="cs-CZ" sz="3600" b="1" dirty="0" err="1">
                <a:latin typeface="+mn-lt"/>
              </a:rPr>
              <a:t>výstupov</a:t>
            </a:r>
            <a:r>
              <a:rPr lang="cs-CZ" sz="3600" b="1" dirty="0">
                <a:latin typeface="+mn-lt"/>
              </a:rPr>
              <a:t> SD</a:t>
            </a:r>
            <a:endParaRPr lang="en-US" sz="3600" b="1" dirty="0">
              <a:latin typeface="+mn-lt"/>
            </a:endParaRPr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9EC4C7-7D57-4452-A409-D93CE9A129D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4686"/>
          <a:stretch/>
        </p:blipFill>
        <p:spPr bwMode="auto">
          <a:xfrm>
            <a:off x="0" y="0"/>
            <a:ext cx="12192000" cy="138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4004FB53-D2AF-4B12-9DFE-92770C3F2D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59555"/>
              </p:ext>
            </p:extLst>
          </p:nvPr>
        </p:nvGraphicFramePr>
        <p:xfrm>
          <a:off x="838199" y="2089890"/>
          <a:ext cx="10702771" cy="4231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1273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DA19F-2293-47CC-954B-93D20BBA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979" y="1582377"/>
            <a:ext cx="7746506" cy="408496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+mn-lt"/>
              </a:rPr>
              <a:t>Návrhy na </a:t>
            </a:r>
            <a:r>
              <a:rPr lang="cs-CZ" sz="3600" b="1" dirty="0" err="1">
                <a:latin typeface="+mn-lt"/>
              </a:rPr>
              <a:t>zlepšenie</a:t>
            </a:r>
            <a:r>
              <a:rPr lang="cs-CZ" sz="3600" b="1" dirty="0">
                <a:latin typeface="+mn-lt"/>
              </a:rPr>
              <a:t> </a:t>
            </a:r>
            <a:r>
              <a:rPr lang="cs-CZ" sz="3600" b="1" dirty="0" err="1">
                <a:latin typeface="+mn-lt"/>
              </a:rPr>
              <a:t>európskeho</a:t>
            </a:r>
            <a:r>
              <a:rPr lang="cs-CZ" sz="3600" b="1" dirty="0">
                <a:latin typeface="+mn-lt"/>
              </a:rPr>
              <a:t> SD</a:t>
            </a:r>
            <a:endParaRPr lang="en-US" sz="3600" b="1" dirty="0">
              <a:latin typeface="+mn-lt"/>
            </a:endParaRPr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0CB874-EEBB-493B-9768-8030205FFA7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4686"/>
          <a:stretch/>
        </p:blipFill>
        <p:spPr bwMode="auto">
          <a:xfrm>
            <a:off x="0" y="0"/>
            <a:ext cx="12192000" cy="138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87A1E6C-57E6-46C4-8B5B-E8694B14BC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654991"/>
              </p:ext>
            </p:extLst>
          </p:nvPr>
        </p:nvGraphicFramePr>
        <p:xfrm>
          <a:off x="452760" y="2086251"/>
          <a:ext cx="10848513" cy="4492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3169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ADF025-AEC0-44B6-9B64-D30682578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45" y="1451345"/>
            <a:ext cx="10515600" cy="669284"/>
          </a:xfrm>
        </p:spPr>
        <p:txBody>
          <a:bodyPr>
            <a:normAutofit fontScale="90000"/>
          </a:bodyPr>
          <a:lstStyle/>
          <a:p>
            <a:r>
              <a:rPr lang="sk-SK" dirty="0"/>
              <a:t>Analýza sieťovania sociálnych partnerov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F98B39-32E1-46B7-97F7-2E6B6799C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745" y="2120629"/>
            <a:ext cx="5582055" cy="4056333"/>
          </a:xfrm>
        </p:spPr>
        <p:txBody>
          <a:bodyPr/>
          <a:lstStyle/>
          <a:p>
            <a:r>
              <a:rPr lang="sk-SK" dirty="0"/>
              <a:t>Spolupráca zamestnávatelia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12C1864-F931-410E-A033-1859CDD72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0629"/>
            <a:ext cx="5181600" cy="4351338"/>
          </a:xfrm>
        </p:spPr>
        <p:txBody>
          <a:bodyPr/>
          <a:lstStyle/>
          <a:p>
            <a:r>
              <a:rPr lang="sk-SK" dirty="0"/>
              <a:t>Spolupráca odbory</a:t>
            </a:r>
            <a:endParaRPr lang="en-US" dirty="0"/>
          </a:p>
        </p:txBody>
      </p:sp>
      <p:pic>
        <p:nvPicPr>
          <p:cNvPr id="5" name="Picture 28">
            <a:extLst>
              <a:ext uri="{FF2B5EF4-FFF2-40B4-BE49-F238E27FC236}">
                <a16:creationId xmlns:a16="http://schemas.microsoft.com/office/drawing/2014/main" id="{79F49EE6-1E1E-42F8-B3FD-034B137689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36" y="2511180"/>
            <a:ext cx="4321810" cy="4346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1">
            <a:extLst>
              <a:ext uri="{FF2B5EF4-FFF2-40B4-BE49-F238E27FC236}">
                <a16:creationId xmlns:a16="http://schemas.microsoft.com/office/drawing/2014/main" id="{C02DEF84-BF52-4FED-B158-C4F9BED8278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51799"/>
            <a:ext cx="5079365" cy="405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319AE0-E8B8-4953-8270-E938CF615FE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4686"/>
          <a:stretch/>
        </p:blipFill>
        <p:spPr bwMode="auto">
          <a:xfrm>
            <a:off x="0" y="1"/>
            <a:ext cx="12192000" cy="138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6294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5390"/>
            <a:ext cx="12192000" cy="201066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GB" dirty="0"/>
            </a:br>
            <a:r>
              <a:rPr lang="en-US" b="1" dirty="0" err="1"/>
              <a:t>Slovenský</a:t>
            </a:r>
            <a:r>
              <a:rPr lang="en-US" b="1" dirty="0"/>
              <a:t> </a:t>
            </a:r>
            <a:r>
              <a:rPr lang="en-US" b="1" dirty="0" err="1"/>
              <a:t>sociálny</a:t>
            </a:r>
            <a:r>
              <a:rPr lang="en-US" b="1" dirty="0"/>
              <a:t> </a:t>
            </a:r>
            <a:r>
              <a:rPr lang="en-US" b="1" dirty="0" err="1"/>
              <a:t>dialóg</a:t>
            </a:r>
            <a:r>
              <a:rPr lang="en-US" b="1" dirty="0"/>
              <a:t>: </a:t>
            </a:r>
            <a:r>
              <a:rPr lang="en-US" b="1" dirty="0" err="1"/>
              <a:t>Sú</a:t>
            </a:r>
            <a:r>
              <a:rPr lang="en-US" b="1" dirty="0"/>
              <a:t> </a:t>
            </a:r>
            <a:r>
              <a:rPr lang="en-US" b="1" dirty="0" err="1"/>
              <a:t>sociálni</a:t>
            </a:r>
            <a:r>
              <a:rPr lang="en-US" b="1" dirty="0"/>
              <a:t> </a:t>
            </a:r>
            <a:r>
              <a:rPr lang="en-US" b="1" dirty="0" err="1"/>
              <a:t>partneri</a:t>
            </a:r>
            <a:r>
              <a:rPr lang="en-US" b="1" dirty="0"/>
              <a:t> </a:t>
            </a:r>
            <a:r>
              <a:rPr lang="en-US" b="1" dirty="0" err="1"/>
              <a:t>spokojní</a:t>
            </a:r>
            <a:r>
              <a:rPr lang="en-US" b="1" dirty="0"/>
              <a:t>? 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14423"/>
            <a:ext cx="12192000" cy="2010664"/>
          </a:xfrm>
        </p:spPr>
        <p:txBody>
          <a:bodyPr>
            <a:normAutofit/>
          </a:bodyPr>
          <a:lstStyle/>
          <a:p>
            <a:r>
              <a:rPr lang="cs-CZ" b="1" dirty="0" err="1"/>
              <a:t>Národný</a:t>
            </a:r>
            <a:r>
              <a:rPr lang="cs-CZ" b="1" dirty="0"/>
              <a:t> </a:t>
            </a:r>
            <a:r>
              <a:rPr lang="cs-CZ" b="1" dirty="0" err="1"/>
              <a:t>seminár</a:t>
            </a:r>
            <a:r>
              <a:rPr lang="cs-CZ" b="1" dirty="0"/>
              <a:t> EESDA </a:t>
            </a:r>
          </a:p>
          <a:p>
            <a:r>
              <a:rPr lang="pt-BR" b="1" dirty="0"/>
              <a:t>2</a:t>
            </a:r>
            <a:r>
              <a:rPr lang="cs-CZ" b="1" dirty="0"/>
              <a:t>5</a:t>
            </a:r>
            <a:r>
              <a:rPr lang="pt-BR" b="1" dirty="0"/>
              <a:t> November 2019</a:t>
            </a:r>
            <a:endParaRPr lang="sk-SK" b="1" dirty="0"/>
          </a:p>
          <a:p>
            <a:r>
              <a:rPr lang="sk-SK" b="1" dirty="0"/>
              <a:t>Monika Martišková</a:t>
            </a:r>
            <a:endParaRPr lang="cs-CZ" b="1" dirty="0"/>
          </a:p>
          <a:p>
            <a:r>
              <a:rPr lang="cs-CZ" dirty="0"/>
              <a:t>										</a:t>
            </a:r>
            <a:r>
              <a:rPr lang="en-US" sz="1600" dirty="0"/>
              <a:t>EESDA - VS/2017/0434</a:t>
            </a:r>
            <a:endParaRPr lang="pt-BR" b="1" dirty="0"/>
          </a:p>
        </p:txBody>
      </p:sp>
      <p:pic>
        <p:nvPicPr>
          <p:cNvPr id="4" name="Picture 3" descr="A screenshot of a cell phone&#10;&#10;Description automatically generate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4686"/>
          <a:stretch/>
        </p:blipFill>
        <p:spPr bwMode="auto">
          <a:xfrm>
            <a:off x="0" y="1"/>
            <a:ext cx="12192000" cy="138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9510437" y="5890053"/>
            <a:ext cx="2508568" cy="79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5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B3CC84D-9C22-4A9F-B684-D314EFB4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984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 err="1">
                <a:latin typeface="+mn-lt"/>
              </a:rPr>
              <a:t>Slovenskí</a:t>
            </a:r>
            <a:r>
              <a:rPr lang="cs-CZ" sz="3600" b="1" dirty="0">
                <a:latin typeface="+mn-lt"/>
              </a:rPr>
              <a:t> </a:t>
            </a:r>
            <a:r>
              <a:rPr lang="cs-CZ" sz="3600" b="1" dirty="0" err="1">
                <a:latin typeface="+mn-lt"/>
              </a:rPr>
              <a:t>sociálni</a:t>
            </a:r>
            <a:r>
              <a:rPr lang="cs-CZ" sz="3600" b="1" dirty="0">
                <a:latin typeface="+mn-lt"/>
              </a:rPr>
              <a:t> </a:t>
            </a:r>
            <a:r>
              <a:rPr lang="cs-CZ" sz="3600" b="1" dirty="0" err="1">
                <a:latin typeface="+mn-lt"/>
              </a:rPr>
              <a:t>partneri</a:t>
            </a:r>
            <a:r>
              <a:rPr lang="cs-CZ" sz="3600" b="1" dirty="0">
                <a:latin typeface="+mn-lt"/>
              </a:rPr>
              <a:t> a </a:t>
            </a:r>
            <a:r>
              <a:rPr lang="cs-CZ" sz="3600" b="1" dirty="0" err="1">
                <a:latin typeface="+mn-lt"/>
              </a:rPr>
              <a:t>európsky</a:t>
            </a:r>
            <a:r>
              <a:rPr lang="cs-CZ" sz="3600" b="1" dirty="0">
                <a:latin typeface="+mn-lt"/>
              </a:rPr>
              <a:t> sociálny </a:t>
            </a:r>
            <a:r>
              <a:rPr lang="cs-CZ" sz="3600" b="1" dirty="0" err="1">
                <a:latin typeface="+mn-lt"/>
              </a:rPr>
              <a:t>dialóg</a:t>
            </a:r>
            <a:endParaRPr lang="en-US" sz="3600" b="1" dirty="0">
              <a:latin typeface="+mn-lt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4A92BF9-0348-4186-8E75-86FDA13BE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490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Zdroje dát: </a:t>
            </a:r>
          </a:p>
          <a:p>
            <a:pPr lvl="1"/>
            <a:r>
              <a:rPr lang="cs-CZ" dirty="0"/>
              <a:t>24 </a:t>
            </a:r>
            <a:r>
              <a:rPr lang="cs-CZ" dirty="0" err="1"/>
              <a:t>rozhovorov</a:t>
            </a:r>
            <a:r>
              <a:rPr lang="cs-CZ" dirty="0"/>
              <a:t> (9 </a:t>
            </a:r>
            <a:r>
              <a:rPr lang="cs-CZ" dirty="0" err="1"/>
              <a:t>národná</a:t>
            </a:r>
            <a:r>
              <a:rPr lang="cs-CZ" dirty="0"/>
              <a:t> úroveň a 15 </a:t>
            </a:r>
            <a:r>
              <a:rPr lang="cs-CZ" dirty="0" err="1"/>
              <a:t>odvetvová</a:t>
            </a:r>
            <a:r>
              <a:rPr lang="cs-CZ" dirty="0"/>
              <a:t> úroveň) na Slovensku</a:t>
            </a:r>
          </a:p>
          <a:p>
            <a:pPr lvl="1"/>
            <a:r>
              <a:rPr lang="cs-CZ" dirty="0" err="1"/>
              <a:t>Prieskum</a:t>
            </a:r>
            <a:r>
              <a:rPr lang="cs-CZ" dirty="0"/>
              <a:t> - z 8 </a:t>
            </a:r>
            <a:r>
              <a:rPr lang="cs-CZ" dirty="0" err="1"/>
              <a:t>organizácií</a:t>
            </a:r>
            <a:r>
              <a:rPr lang="cs-CZ" dirty="0"/>
              <a:t>, </a:t>
            </a:r>
            <a:r>
              <a:rPr lang="cs-CZ" dirty="0" err="1"/>
              <a:t>ktoré</a:t>
            </a:r>
            <a:r>
              <a:rPr lang="cs-CZ" dirty="0"/>
              <a:t> </a:t>
            </a:r>
            <a:r>
              <a:rPr lang="cs-CZ" dirty="0" err="1"/>
              <a:t>odpovedali</a:t>
            </a:r>
            <a:r>
              <a:rPr lang="cs-CZ" dirty="0"/>
              <a:t> v dotazníku, 5 </a:t>
            </a:r>
            <a:r>
              <a:rPr lang="cs-CZ" dirty="0" err="1"/>
              <a:t>sa</a:t>
            </a:r>
            <a:r>
              <a:rPr lang="cs-CZ" dirty="0"/>
              <a:t> zúčastňuje EU SD (</a:t>
            </a:r>
            <a:r>
              <a:rPr lang="cs-CZ" dirty="0" err="1"/>
              <a:t>vo</a:t>
            </a:r>
            <a:r>
              <a:rPr lang="cs-CZ" dirty="0"/>
              <a:t> V4 14 z 18 </a:t>
            </a:r>
            <a:r>
              <a:rPr lang="cs-CZ" dirty="0" err="1"/>
              <a:t>organizácií</a:t>
            </a:r>
            <a:r>
              <a:rPr lang="cs-CZ" dirty="0"/>
              <a:t>)</a:t>
            </a:r>
          </a:p>
          <a:p>
            <a:r>
              <a:rPr lang="cs-CZ" dirty="0" err="1"/>
              <a:t>Zapojenie</a:t>
            </a:r>
            <a:r>
              <a:rPr lang="cs-CZ" dirty="0"/>
              <a:t> SP: </a:t>
            </a:r>
            <a:r>
              <a:rPr lang="cs-CZ" dirty="0" err="1"/>
              <a:t>európske</a:t>
            </a:r>
            <a:r>
              <a:rPr lang="cs-CZ" dirty="0"/>
              <a:t> </a:t>
            </a:r>
            <a:r>
              <a:rPr lang="cs-CZ" dirty="0" err="1"/>
              <a:t>organizácie</a:t>
            </a:r>
            <a:r>
              <a:rPr lang="cs-CZ" dirty="0"/>
              <a:t> (</a:t>
            </a:r>
            <a:r>
              <a:rPr lang="cs-CZ" dirty="0" err="1"/>
              <a:t>celoeurópske</a:t>
            </a:r>
            <a:r>
              <a:rPr lang="cs-CZ" dirty="0"/>
              <a:t> aj </a:t>
            </a:r>
            <a:r>
              <a:rPr lang="cs-CZ" dirty="0" err="1"/>
              <a:t>odvetvové</a:t>
            </a:r>
            <a:r>
              <a:rPr lang="cs-CZ" dirty="0"/>
              <a:t>), </a:t>
            </a:r>
            <a:r>
              <a:rPr lang="cs-CZ" dirty="0" err="1"/>
              <a:t>Hospodársky</a:t>
            </a:r>
            <a:r>
              <a:rPr lang="cs-CZ" dirty="0"/>
              <a:t> a sociálny výbor, malé </a:t>
            </a:r>
            <a:r>
              <a:rPr lang="cs-CZ" dirty="0" err="1"/>
              <a:t>zapojenie</a:t>
            </a:r>
            <a:r>
              <a:rPr lang="cs-CZ" dirty="0"/>
              <a:t> do EÚ </a:t>
            </a:r>
            <a:r>
              <a:rPr lang="cs-CZ" dirty="0" err="1"/>
              <a:t>semestra</a:t>
            </a:r>
            <a:endParaRPr lang="cs-CZ" dirty="0"/>
          </a:p>
          <a:p>
            <a:r>
              <a:rPr lang="cs-CZ" dirty="0"/>
              <a:t> Bariéry </a:t>
            </a:r>
            <a:r>
              <a:rPr lang="cs-CZ" dirty="0" err="1"/>
              <a:t>zapojenia</a:t>
            </a:r>
            <a:r>
              <a:rPr lang="cs-CZ" dirty="0"/>
              <a:t>: </a:t>
            </a:r>
            <a:r>
              <a:rPr lang="cs-CZ" dirty="0" err="1"/>
              <a:t>financie</a:t>
            </a:r>
            <a:r>
              <a:rPr lang="cs-CZ" dirty="0"/>
              <a:t> (</a:t>
            </a:r>
            <a:r>
              <a:rPr lang="cs-CZ" dirty="0" err="1"/>
              <a:t>častejšie</a:t>
            </a:r>
            <a:r>
              <a:rPr lang="cs-CZ" dirty="0"/>
              <a:t> </a:t>
            </a:r>
            <a:r>
              <a:rPr lang="cs-CZ" dirty="0" err="1"/>
              <a:t>zamestnávatelia</a:t>
            </a:r>
            <a:r>
              <a:rPr lang="cs-CZ" dirty="0"/>
              <a:t>), </a:t>
            </a:r>
            <a:r>
              <a:rPr lang="cs-CZ" dirty="0" err="1"/>
              <a:t>personálne</a:t>
            </a:r>
            <a:r>
              <a:rPr lang="cs-CZ" dirty="0"/>
              <a:t> kapacity (</a:t>
            </a:r>
            <a:r>
              <a:rPr lang="cs-CZ" dirty="0" err="1"/>
              <a:t>častejšie</a:t>
            </a:r>
            <a:r>
              <a:rPr lang="cs-CZ" dirty="0"/>
              <a:t> odbory), jazyková bariéra, ale </a:t>
            </a:r>
            <a:r>
              <a:rPr lang="cs-CZ" dirty="0" err="1"/>
              <a:t>tiež</a:t>
            </a:r>
            <a:r>
              <a:rPr lang="cs-CZ" dirty="0"/>
              <a:t> </a:t>
            </a:r>
            <a:r>
              <a:rPr lang="cs-CZ" dirty="0" err="1"/>
              <a:t>nezáujem</a:t>
            </a:r>
            <a:r>
              <a:rPr lang="cs-CZ" dirty="0"/>
              <a:t> o </a:t>
            </a:r>
            <a:r>
              <a:rPr lang="cs-CZ" dirty="0" err="1"/>
              <a:t>účasť</a:t>
            </a:r>
            <a:r>
              <a:rPr lang="cs-CZ" dirty="0"/>
              <a:t> v EÚ </a:t>
            </a:r>
            <a:r>
              <a:rPr lang="cs-CZ" dirty="0" err="1"/>
              <a:t>štruktúrach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nesplnené</a:t>
            </a:r>
            <a:r>
              <a:rPr lang="cs-CZ" dirty="0"/>
              <a:t> </a:t>
            </a:r>
            <a:r>
              <a:rPr lang="cs-CZ" dirty="0" err="1"/>
              <a:t>očakávania</a:t>
            </a:r>
            <a:endParaRPr lang="cs-CZ" dirty="0"/>
          </a:p>
          <a:p>
            <a:r>
              <a:rPr lang="cs-CZ" dirty="0" err="1"/>
              <a:t>Neprijímanie</a:t>
            </a:r>
            <a:r>
              <a:rPr lang="cs-CZ" dirty="0"/>
              <a:t> nových </a:t>
            </a:r>
            <a:r>
              <a:rPr lang="cs-CZ" dirty="0" err="1"/>
              <a:t>členov</a:t>
            </a:r>
            <a:r>
              <a:rPr lang="cs-CZ" dirty="0"/>
              <a:t> </a:t>
            </a:r>
            <a:r>
              <a:rPr lang="cs-CZ" dirty="0" err="1"/>
              <a:t>európskymi</a:t>
            </a:r>
            <a:r>
              <a:rPr lang="cs-CZ" dirty="0"/>
              <a:t> </a:t>
            </a:r>
            <a:r>
              <a:rPr lang="cs-CZ" dirty="0" err="1"/>
              <a:t>organizáciami</a:t>
            </a:r>
            <a:endParaRPr lang="cs-CZ" dirty="0"/>
          </a:p>
          <a:p>
            <a:endParaRPr lang="en-US" dirty="0"/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B32819-0965-4E9E-86CE-E1F6735240B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4686"/>
          <a:stretch/>
        </p:blipFill>
        <p:spPr bwMode="auto">
          <a:xfrm>
            <a:off x="0" y="0"/>
            <a:ext cx="12192000" cy="138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2986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889C5-7C06-46EA-BD12-81FE50EF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err="1">
                <a:latin typeface="+mn-lt"/>
              </a:rPr>
              <a:t>Témy</a:t>
            </a:r>
            <a:endParaRPr lang="en-US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85FF1A-61CE-4EB9-BCE5-F3988B2F2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1545"/>
            <a:ext cx="1088644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Najdôležitejšia</a:t>
            </a:r>
            <a:r>
              <a:rPr lang="cs-CZ" dirty="0"/>
              <a:t> téma </a:t>
            </a:r>
            <a:r>
              <a:rPr lang="cs-CZ" dirty="0" err="1"/>
              <a:t>pre</a:t>
            </a:r>
            <a:r>
              <a:rPr lang="cs-CZ" dirty="0"/>
              <a:t> SK a V4 </a:t>
            </a:r>
            <a:r>
              <a:rPr lang="cs-CZ" dirty="0" err="1"/>
              <a:t>partnerov</a:t>
            </a:r>
            <a:r>
              <a:rPr lang="cs-CZ" dirty="0"/>
              <a:t>: </a:t>
            </a:r>
            <a:r>
              <a:rPr lang="cs-CZ" b="1" dirty="0" err="1"/>
              <a:t>pracovné</a:t>
            </a:r>
            <a:r>
              <a:rPr lang="cs-CZ" b="1" dirty="0"/>
              <a:t> </a:t>
            </a:r>
            <a:r>
              <a:rPr lang="cs-CZ" b="1" dirty="0" err="1"/>
              <a:t>podmienky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formálne</a:t>
            </a:r>
            <a:r>
              <a:rPr lang="cs-CZ" dirty="0"/>
              <a:t> upravené </a:t>
            </a:r>
            <a:r>
              <a:rPr lang="cs-CZ" dirty="0" err="1"/>
              <a:t>pracovné</a:t>
            </a:r>
            <a:r>
              <a:rPr lang="cs-CZ" dirty="0"/>
              <a:t> </a:t>
            </a:r>
            <a:r>
              <a:rPr lang="cs-CZ" dirty="0" err="1"/>
              <a:t>podmienky</a:t>
            </a:r>
            <a:r>
              <a:rPr lang="cs-CZ" dirty="0"/>
              <a:t>: </a:t>
            </a:r>
            <a:r>
              <a:rPr lang="cs-CZ" dirty="0" err="1"/>
              <a:t>pracovné</a:t>
            </a:r>
            <a:r>
              <a:rPr lang="cs-CZ" dirty="0"/>
              <a:t> </a:t>
            </a:r>
            <a:r>
              <a:rPr lang="cs-CZ" dirty="0" err="1"/>
              <a:t>zmluvy</a:t>
            </a:r>
            <a:r>
              <a:rPr lang="cs-CZ" dirty="0"/>
              <a:t>, formy </a:t>
            </a:r>
            <a:r>
              <a:rPr lang="cs-CZ" dirty="0" err="1"/>
              <a:t>zamestnávania</a:t>
            </a:r>
            <a:r>
              <a:rPr lang="cs-CZ" dirty="0"/>
              <a:t>, </a:t>
            </a:r>
            <a:r>
              <a:rPr lang="cs-CZ" dirty="0" err="1"/>
              <a:t>pracovný</a:t>
            </a:r>
            <a:r>
              <a:rPr lang="cs-CZ" dirty="0"/>
              <a:t> čas)</a:t>
            </a:r>
            <a:r>
              <a:rPr lang="cs-CZ" b="1" dirty="0"/>
              <a:t> </a:t>
            </a:r>
          </a:p>
          <a:p>
            <a:r>
              <a:rPr lang="cs-CZ" dirty="0" err="1"/>
              <a:t>Ďalšie</a:t>
            </a:r>
            <a:r>
              <a:rPr lang="cs-CZ" dirty="0"/>
              <a:t> </a:t>
            </a:r>
            <a:r>
              <a:rPr lang="cs-CZ" dirty="0" err="1"/>
              <a:t>relevatné</a:t>
            </a:r>
            <a:r>
              <a:rPr lang="cs-CZ" dirty="0"/>
              <a:t> </a:t>
            </a:r>
            <a:r>
              <a:rPr lang="cs-CZ" dirty="0" err="1"/>
              <a:t>témy</a:t>
            </a:r>
            <a:r>
              <a:rPr lang="cs-CZ" dirty="0"/>
              <a:t> na EÚ úrovni: </a:t>
            </a:r>
            <a:r>
              <a:rPr lang="cs-CZ" dirty="0" err="1"/>
              <a:t>Smernica</a:t>
            </a:r>
            <a:r>
              <a:rPr lang="cs-CZ" dirty="0"/>
              <a:t> o </a:t>
            </a:r>
            <a:r>
              <a:rPr lang="cs-CZ" dirty="0" err="1"/>
              <a:t>pracovnom</a:t>
            </a:r>
            <a:r>
              <a:rPr lang="cs-CZ" dirty="0"/>
              <a:t> čase, </a:t>
            </a:r>
            <a:r>
              <a:rPr lang="cs-CZ" dirty="0" err="1"/>
              <a:t>priemyselná</a:t>
            </a:r>
            <a:r>
              <a:rPr lang="cs-CZ" dirty="0"/>
              <a:t> </a:t>
            </a:r>
            <a:r>
              <a:rPr lang="cs-CZ" dirty="0" err="1"/>
              <a:t>stratégia</a:t>
            </a:r>
            <a:r>
              <a:rPr lang="cs-CZ" dirty="0"/>
              <a:t>, úpravy v </a:t>
            </a:r>
            <a:r>
              <a:rPr lang="cs-CZ" dirty="0" err="1"/>
              <a:t>smerniciach</a:t>
            </a:r>
            <a:r>
              <a:rPr lang="cs-CZ" dirty="0"/>
              <a:t> </a:t>
            </a:r>
            <a:r>
              <a:rPr lang="cs-CZ" dirty="0" err="1"/>
              <a:t>týkajúce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vysielania</a:t>
            </a:r>
            <a:r>
              <a:rPr lang="cs-CZ" dirty="0"/>
              <a:t> </a:t>
            </a:r>
            <a:r>
              <a:rPr lang="cs-CZ" dirty="0" err="1"/>
              <a:t>pracovníkov</a:t>
            </a:r>
            <a:r>
              <a:rPr lang="cs-CZ" dirty="0"/>
              <a:t>, </a:t>
            </a:r>
            <a:r>
              <a:rPr lang="sk-SK" dirty="0"/>
              <a:t>GDPR, a rámcová dohoda o násilí na pracovisku</a:t>
            </a:r>
          </a:p>
          <a:p>
            <a:r>
              <a:rPr lang="sk-SK" dirty="0"/>
              <a:t>Odbory aj zamestnávatelia iniciujú témy na EÚ úrovni, hlavne v spolupráci s V4 krajinami (napr. európska minimálna mzda, alebo spoločný postup pri zrušení dane z korporácií v obchode)</a:t>
            </a:r>
          </a:p>
          <a:p>
            <a:r>
              <a:rPr lang="sk-SK" dirty="0"/>
              <a:t>Tiež ale skúsenosť s tým, že témy strednej Európy sú </a:t>
            </a:r>
            <a:r>
              <a:rPr lang="cs-CZ" dirty="0" err="1"/>
              <a:t>európskym</a:t>
            </a:r>
            <a:r>
              <a:rPr lang="cs-CZ" dirty="0"/>
              <a:t> </a:t>
            </a:r>
            <a:r>
              <a:rPr lang="cs-CZ" dirty="0" err="1"/>
              <a:t>partnerom</a:t>
            </a:r>
            <a:r>
              <a:rPr lang="cs-CZ" dirty="0"/>
              <a:t> </a:t>
            </a:r>
            <a:r>
              <a:rPr lang="cs-CZ" dirty="0" err="1"/>
              <a:t>vzdialené</a:t>
            </a:r>
            <a:r>
              <a:rPr lang="cs-CZ" dirty="0"/>
              <a:t> (obchod), malá váha malých </a:t>
            </a:r>
            <a:r>
              <a:rPr lang="cs-CZ" dirty="0" err="1"/>
              <a:t>štátov</a:t>
            </a:r>
            <a:r>
              <a:rPr lang="cs-CZ" dirty="0"/>
              <a:t> v EÚ, nutný </a:t>
            </a:r>
            <a:r>
              <a:rPr lang="cs-CZ" dirty="0" err="1"/>
              <a:t>spoločný</a:t>
            </a:r>
            <a:r>
              <a:rPr lang="cs-CZ" dirty="0"/>
              <a:t> postup </a:t>
            </a:r>
          </a:p>
          <a:p>
            <a:r>
              <a:rPr lang="cs-CZ" dirty="0" err="1"/>
              <a:t>Témy</a:t>
            </a:r>
            <a:r>
              <a:rPr lang="cs-CZ" dirty="0"/>
              <a:t>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niektorých</a:t>
            </a:r>
            <a:r>
              <a:rPr lang="cs-CZ" dirty="0"/>
              <a:t> SK </a:t>
            </a:r>
            <a:r>
              <a:rPr lang="cs-CZ" dirty="0" err="1"/>
              <a:t>partnerov</a:t>
            </a:r>
            <a:r>
              <a:rPr lang="cs-CZ" dirty="0"/>
              <a:t> </a:t>
            </a:r>
            <a:r>
              <a:rPr lang="cs-CZ" dirty="0" err="1"/>
              <a:t>príliš</a:t>
            </a:r>
            <a:r>
              <a:rPr lang="cs-CZ" dirty="0"/>
              <a:t> </a:t>
            </a:r>
            <a:r>
              <a:rPr lang="cs-CZ" dirty="0" err="1"/>
              <a:t>abstraktné</a:t>
            </a:r>
            <a:endParaRPr lang="cs-CZ" dirty="0"/>
          </a:p>
          <a:p>
            <a:endParaRPr lang="cs-CZ" dirty="0"/>
          </a:p>
          <a:p>
            <a:endParaRPr lang="sk-SK" dirty="0"/>
          </a:p>
          <a:p>
            <a:endParaRPr lang="en-US" dirty="0"/>
          </a:p>
        </p:txBody>
      </p:sp>
      <p:pic>
        <p:nvPicPr>
          <p:cNvPr id="4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6E249D-C693-44E7-9593-201D42DE8EB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4686"/>
          <a:stretch/>
        </p:blipFill>
        <p:spPr bwMode="auto">
          <a:xfrm>
            <a:off x="0" y="-40640"/>
            <a:ext cx="12192000" cy="138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6866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95147-61C2-4665-9474-231C4AD53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059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b="1" dirty="0">
                <a:latin typeface="+mn-lt"/>
              </a:rPr>
              <a:t>Výstupy SD na európskej úrovni</a:t>
            </a:r>
            <a:endParaRPr lang="en-US" sz="36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336555-B78F-4100-884D-4E5639293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7572"/>
            <a:ext cx="10515600" cy="4351338"/>
          </a:xfrm>
        </p:spPr>
        <p:txBody>
          <a:bodyPr>
            <a:normAutofit/>
          </a:bodyPr>
          <a:lstStyle/>
          <a:p>
            <a:r>
              <a:rPr lang="sk-SK" dirty="0"/>
              <a:t>Zamestnávatelia preferujú právne nezáväzné výstupy (spoločné vyjadrenia, odporúčania, memorandá)</a:t>
            </a:r>
          </a:p>
          <a:p>
            <a:r>
              <a:rPr lang="sk-SK" dirty="0"/>
              <a:t>Odbory preferujú právne záväzné výstupy – (Direktívy, Autonómne dohody medzi sociálnymi partnermi), ľahšie </a:t>
            </a:r>
            <a:r>
              <a:rPr lang="sk-SK" dirty="0" err="1"/>
              <a:t>implementovaľné</a:t>
            </a:r>
            <a:r>
              <a:rPr lang="sk-SK" dirty="0"/>
              <a:t> na národnej úrovni</a:t>
            </a:r>
          </a:p>
          <a:p>
            <a:r>
              <a:rPr lang="sk-SK" dirty="0"/>
              <a:t>EÚ pôsobenie má podľa soc. partnerov hmatateľné výsledky, ALE </a:t>
            </a:r>
          </a:p>
          <a:p>
            <a:pPr lvl="1"/>
            <a:r>
              <a:rPr lang="sk-SK" dirty="0"/>
              <a:t>Sklamanie nad možnosťami zapojenia sa do EÚ semestra</a:t>
            </a:r>
          </a:p>
          <a:p>
            <a:pPr lvl="1"/>
            <a:r>
              <a:rPr lang="sk-SK" dirty="0"/>
              <a:t>Nedostatočná iniciatíva pri adresovaní digitalizácie na EÚ úrovni alebo transformácia trhu práce na EÚ úrovni</a:t>
            </a:r>
          </a:p>
          <a:p>
            <a:endParaRPr lang="en-US" dirty="0"/>
          </a:p>
        </p:txBody>
      </p:sp>
      <p:pic>
        <p:nvPicPr>
          <p:cNvPr id="4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D38E58-7607-49EA-AE76-DEDAC4831C6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4686"/>
          <a:stretch/>
        </p:blipFill>
        <p:spPr bwMode="auto">
          <a:xfrm>
            <a:off x="0" y="0"/>
            <a:ext cx="12192000" cy="138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6689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7F8B4-02CA-4BCE-8BFD-9BC61045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983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latin typeface="+mn-lt"/>
              </a:rPr>
              <a:t>Návrhy na zlepšenie EÚ soc. dialógu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E30449-7BF4-413E-AAF6-D32C9206F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757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sk-SK" dirty="0"/>
              <a:t>Zamestnávatelia: </a:t>
            </a:r>
          </a:p>
          <a:p>
            <a:pPr lvl="1"/>
            <a:r>
              <a:rPr lang="sk-SK" dirty="0"/>
              <a:t>Lepšia pripravenosť účastníkov na EÚ úrovni</a:t>
            </a:r>
          </a:p>
          <a:p>
            <a:pPr lvl="1"/>
            <a:r>
              <a:rPr lang="sk-SK" dirty="0"/>
              <a:t>V témach, ktoré sú diskutované (koordinácia tém medzi národnou na EÚ úrovňou)</a:t>
            </a:r>
          </a:p>
          <a:p>
            <a:pPr lvl="1"/>
            <a:r>
              <a:rPr lang="sk-SK" dirty="0"/>
              <a:t>Vzťahy medzi organizáciami (dôvera a neformálne vzťahy)</a:t>
            </a:r>
          </a:p>
          <a:p>
            <a:pPr lvl="1"/>
            <a:r>
              <a:rPr lang="sk-SK" dirty="0"/>
              <a:t>Následná implementácia rozhodnutí z EÚ úrovne na národnú úroveň </a:t>
            </a:r>
          </a:p>
          <a:p>
            <a:r>
              <a:rPr lang="sk-SK" dirty="0"/>
              <a:t>Odbory: </a:t>
            </a:r>
          </a:p>
          <a:p>
            <a:pPr lvl="1"/>
            <a:r>
              <a:rPr lang="sk-SK" dirty="0"/>
              <a:t>Hĺbka sociálneho dialógu</a:t>
            </a:r>
          </a:p>
          <a:p>
            <a:pPr lvl="1"/>
            <a:r>
              <a:rPr lang="sk-SK" dirty="0"/>
              <a:t>Viac vyjednávania namiesto len výmeny informácií</a:t>
            </a:r>
          </a:p>
          <a:p>
            <a:pPr lvl="1"/>
            <a:r>
              <a:rPr lang="sk-SK" dirty="0"/>
              <a:t>Viac záväzných výstupov na EÚ úrovni</a:t>
            </a:r>
          </a:p>
          <a:p>
            <a:pPr lvl="1"/>
            <a:r>
              <a:rPr lang="sk-SK" dirty="0"/>
              <a:t>Následná implementácia rozhodnutí z EÚ úrovne na národnú úroveň  </a:t>
            </a:r>
            <a:endParaRPr lang="en-US" dirty="0"/>
          </a:p>
        </p:txBody>
      </p:sp>
      <p:pic>
        <p:nvPicPr>
          <p:cNvPr id="4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A684E4-E37E-4E29-9307-02CB2100000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4686"/>
          <a:stretch/>
        </p:blipFill>
        <p:spPr bwMode="auto">
          <a:xfrm>
            <a:off x="0" y="0"/>
            <a:ext cx="12192000" cy="138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013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5390"/>
            <a:ext cx="12192000" cy="201066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GB" dirty="0"/>
            </a:br>
            <a:r>
              <a:rPr lang="en-US" sz="4900" b="1" dirty="0" err="1"/>
              <a:t>Zlepšovanie</a:t>
            </a:r>
            <a:r>
              <a:rPr lang="en-US" sz="4900" b="1" dirty="0"/>
              <a:t> </a:t>
            </a:r>
            <a:r>
              <a:rPr lang="en-US" sz="4900" b="1" dirty="0" err="1"/>
              <a:t>efektívnosti</a:t>
            </a:r>
            <a:r>
              <a:rPr lang="en-US" sz="4900" b="1" dirty="0"/>
              <a:t> </a:t>
            </a:r>
            <a:r>
              <a:rPr lang="en-US" sz="4900" b="1" dirty="0" err="1"/>
              <a:t>artikulácie</a:t>
            </a:r>
            <a:r>
              <a:rPr lang="en-US" sz="4900" b="1" dirty="0"/>
              <a:t> </a:t>
            </a:r>
            <a:br>
              <a:rPr lang="cs-CZ" sz="4900" b="1" dirty="0"/>
            </a:br>
            <a:r>
              <a:rPr lang="en-US" sz="4900" b="1" dirty="0" err="1"/>
              <a:t>sociálneho</a:t>
            </a:r>
            <a:r>
              <a:rPr lang="en-US" sz="4900" b="1" dirty="0"/>
              <a:t> </a:t>
            </a:r>
            <a:r>
              <a:rPr lang="en-US" sz="4900" b="1" dirty="0" err="1"/>
              <a:t>dialógu</a:t>
            </a:r>
            <a:r>
              <a:rPr lang="en-US" sz="4900" b="1" dirty="0"/>
              <a:t> v </a:t>
            </a:r>
            <a:r>
              <a:rPr lang="en-US" sz="4900" b="1" dirty="0" err="1"/>
              <a:t>Európe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14423"/>
            <a:ext cx="12192000" cy="2010664"/>
          </a:xfrm>
        </p:spPr>
        <p:txBody>
          <a:bodyPr>
            <a:normAutofit/>
          </a:bodyPr>
          <a:lstStyle/>
          <a:p>
            <a:r>
              <a:rPr lang="cs-CZ" b="1" dirty="0" err="1"/>
              <a:t>Národný</a:t>
            </a:r>
            <a:r>
              <a:rPr lang="cs-CZ" b="1" dirty="0"/>
              <a:t> </a:t>
            </a:r>
            <a:r>
              <a:rPr lang="cs-CZ" b="1" dirty="0" err="1"/>
              <a:t>seminár</a:t>
            </a:r>
            <a:r>
              <a:rPr lang="cs-CZ" b="1" dirty="0"/>
              <a:t> EESDA </a:t>
            </a:r>
          </a:p>
          <a:p>
            <a:r>
              <a:rPr lang="pt-BR" b="1" dirty="0"/>
              <a:t>2</a:t>
            </a:r>
            <a:r>
              <a:rPr lang="cs-CZ" b="1" dirty="0"/>
              <a:t>5</a:t>
            </a:r>
            <a:r>
              <a:rPr lang="pt-BR" b="1" dirty="0"/>
              <a:t> November 2019</a:t>
            </a:r>
            <a:endParaRPr lang="cs-CZ" b="1" dirty="0"/>
          </a:p>
          <a:p>
            <a:r>
              <a:rPr lang="cs-CZ" dirty="0"/>
              <a:t>										</a:t>
            </a:r>
            <a:r>
              <a:rPr lang="en-US" sz="1600" dirty="0"/>
              <a:t>EESDA - VS/2017/0434</a:t>
            </a:r>
            <a:endParaRPr lang="pt-BR" b="1" dirty="0"/>
          </a:p>
        </p:txBody>
      </p:sp>
      <p:pic>
        <p:nvPicPr>
          <p:cNvPr id="4" name="Picture 3" descr="A screenshot of a cell phone&#10;&#10;Description automatically generate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4686"/>
          <a:stretch/>
        </p:blipFill>
        <p:spPr bwMode="auto">
          <a:xfrm>
            <a:off x="0" y="1"/>
            <a:ext cx="12192000" cy="138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9510437" y="5890053"/>
            <a:ext cx="2508568" cy="79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4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7AC93-F1FA-47B0-AB13-C318F80E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162843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b="1" dirty="0">
                <a:latin typeface="+mn-lt"/>
              </a:rPr>
              <a:t>Slovenský sociálny dialóg</a:t>
            </a:r>
            <a:endParaRPr lang="en-US" sz="36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61FBB6-A2D7-452A-B2DA-60F8E5860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48840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Formálne dobre etablovaný, od 2007 stabilný legislatívny rámec</a:t>
            </a:r>
          </a:p>
          <a:p>
            <a:r>
              <a:rPr lang="sk-SK" dirty="0"/>
              <a:t>Národná úroveň: Priemyselná bipartita a tripartita</a:t>
            </a:r>
          </a:p>
          <a:p>
            <a:r>
              <a:rPr lang="sk-SK" dirty="0"/>
              <a:t>Odvetvia: </a:t>
            </a:r>
          </a:p>
          <a:p>
            <a:pPr lvl="1"/>
            <a:r>
              <a:rPr lang="sk-SK" dirty="0"/>
              <a:t>Školstvo – súčasť KV vo verejnom sektore, fragmentácia aktérov</a:t>
            </a:r>
          </a:p>
          <a:p>
            <a:pPr lvl="1"/>
            <a:r>
              <a:rPr lang="sk-SK" dirty="0"/>
              <a:t>Zdravotníctvo – bipartitný sociálny dialóg, legislatívna úprava miezd, </a:t>
            </a:r>
            <a:r>
              <a:rPr lang="sk-SK" dirty="0" err="1"/>
              <a:t>fragmetácia</a:t>
            </a:r>
            <a:r>
              <a:rPr lang="sk-SK" dirty="0"/>
              <a:t> aktérov</a:t>
            </a:r>
          </a:p>
          <a:p>
            <a:pPr lvl="1"/>
            <a:r>
              <a:rPr lang="sk-SK" dirty="0"/>
              <a:t>Stavebníctvo -  bipartitný aj </a:t>
            </a:r>
            <a:r>
              <a:rPr lang="sk-SK" dirty="0" err="1"/>
              <a:t>tripartitý</a:t>
            </a:r>
            <a:r>
              <a:rPr lang="sk-SK" dirty="0"/>
              <a:t> odvetvový sociálny dialóg</a:t>
            </a:r>
          </a:p>
          <a:p>
            <a:pPr lvl="1"/>
            <a:r>
              <a:rPr lang="sk-SK" dirty="0"/>
              <a:t>Obchod – </a:t>
            </a:r>
            <a:r>
              <a:rPr lang="sk-SK" dirty="0" err="1"/>
              <a:t>bipartitny</a:t>
            </a:r>
            <a:r>
              <a:rPr lang="sk-SK" dirty="0"/>
              <a:t> odvetvový sociálny dialóg, fragmentácia aktérov, dôležitá podniková úroveň</a:t>
            </a:r>
          </a:p>
          <a:p>
            <a:r>
              <a:rPr lang="sk-SK" dirty="0"/>
              <a:t>Témy: </a:t>
            </a:r>
          </a:p>
          <a:p>
            <a:pPr lvl="1"/>
            <a:r>
              <a:rPr lang="sk-SK" dirty="0" err="1"/>
              <a:t>pr</a:t>
            </a:r>
            <a:r>
              <a:rPr lang="en-US" dirty="0" err="1"/>
              <a:t>oblematik</a:t>
            </a:r>
            <a:r>
              <a:rPr lang="sk-SK" dirty="0"/>
              <a:t>a</a:t>
            </a:r>
            <a:r>
              <a:rPr lang="en-US" dirty="0"/>
              <a:t> </a:t>
            </a:r>
            <a:r>
              <a:rPr lang="en-US" dirty="0" err="1"/>
              <a:t>presadzovania</a:t>
            </a:r>
            <a:r>
              <a:rPr lang="en-US" dirty="0"/>
              <a:t> </a:t>
            </a:r>
            <a:r>
              <a:rPr lang="en-US" dirty="0" err="1"/>
              <a:t>zmien</a:t>
            </a:r>
            <a:r>
              <a:rPr lang="en-US" dirty="0"/>
              <a:t> v </a:t>
            </a:r>
            <a:r>
              <a:rPr lang="en-US" dirty="0" err="1"/>
              <a:t>legislatíve</a:t>
            </a:r>
            <a:r>
              <a:rPr lang="en-US" dirty="0"/>
              <a:t> </a:t>
            </a:r>
            <a:r>
              <a:rPr lang="en-US" dirty="0" err="1"/>
              <a:t>poslaneckými</a:t>
            </a:r>
            <a:r>
              <a:rPr lang="en-US" dirty="0"/>
              <a:t> </a:t>
            </a:r>
            <a:r>
              <a:rPr lang="en-US" dirty="0" err="1"/>
              <a:t>návrhmi</a:t>
            </a:r>
            <a:endParaRPr lang="sk-SK" dirty="0"/>
          </a:p>
          <a:p>
            <a:pPr lvl="1"/>
            <a:r>
              <a:rPr lang="sk-SK" dirty="0"/>
              <a:t>n</a:t>
            </a:r>
            <a:r>
              <a:rPr lang="en-US" dirty="0" err="1"/>
              <a:t>edostatok</a:t>
            </a:r>
            <a:r>
              <a:rPr lang="en-US" dirty="0"/>
              <a:t> </a:t>
            </a:r>
            <a:r>
              <a:rPr lang="en-US" dirty="0" err="1"/>
              <a:t>pracovníkov</a:t>
            </a:r>
            <a:r>
              <a:rPr lang="en-US" dirty="0"/>
              <a:t> a </a:t>
            </a:r>
            <a:r>
              <a:rPr lang="en-US" dirty="0" err="1"/>
              <a:t>spôsoby</a:t>
            </a:r>
            <a:r>
              <a:rPr lang="en-US" dirty="0"/>
              <a:t> </a:t>
            </a:r>
            <a:r>
              <a:rPr lang="en-US" dirty="0" err="1"/>
              <a:t>riešenia</a:t>
            </a:r>
            <a:r>
              <a:rPr lang="en-US" dirty="0"/>
              <a:t> (</a:t>
            </a:r>
            <a:r>
              <a:rPr lang="en-US" dirty="0" err="1"/>
              <a:t>migrácia</a:t>
            </a:r>
            <a:r>
              <a:rPr lang="en-US" dirty="0"/>
              <a:t> a </a:t>
            </a:r>
            <a:r>
              <a:rPr lang="en-US" dirty="0" err="1"/>
              <a:t>digitalizácia</a:t>
            </a:r>
            <a:r>
              <a:rPr lang="en-US" dirty="0"/>
              <a:t>)</a:t>
            </a:r>
            <a:endParaRPr lang="sk-SK" dirty="0"/>
          </a:p>
        </p:txBody>
      </p:sp>
      <p:pic>
        <p:nvPicPr>
          <p:cNvPr id="4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4BC08F-2D02-4917-AFB0-BE101066BFD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4686"/>
          <a:stretch/>
        </p:blipFill>
        <p:spPr bwMode="auto">
          <a:xfrm>
            <a:off x="0" y="0"/>
            <a:ext cx="12192000" cy="138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6828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2513C4-2C49-4138-BB1E-9A5DAC92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6974"/>
            <a:ext cx="10515600" cy="1325563"/>
          </a:xfrm>
        </p:spPr>
        <p:txBody>
          <a:bodyPr/>
          <a:lstStyle/>
          <a:p>
            <a:r>
              <a:rPr lang="sk-SK" dirty="0"/>
              <a:t>Návrhy na zlepšenie slovenského soc. dialógu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8C8A2A-4A6B-4D1A-9F9F-DCE7006BE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5554"/>
            <a:ext cx="10515600" cy="4147793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N</a:t>
            </a:r>
            <a:r>
              <a:rPr lang="en-US" dirty="0" err="1"/>
              <a:t>ávrh</a:t>
            </a:r>
            <a:r>
              <a:rPr lang="sk-SK" dirty="0"/>
              <a:t>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zlepšenie</a:t>
            </a:r>
            <a:r>
              <a:rPr lang="en-US" dirty="0"/>
              <a:t> a </a:t>
            </a:r>
            <a:r>
              <a:rPr lang="en-US" dirty="0" err="1"/>
              <a:t>zvýšenie</a:t>
            </a:r>
            <a:r>
              <a:rPr lang="en-US" dirty="0"/>
              <a:t> </a:t>
            </a:r>
            <a:r>
              <a:rPr lang="en-US" dirty="0" err="1"/>
              <a:t>efektívnosti</a:t>
            </a:r>
            <a:r>
              <a:rPr lang="sk-SK" dirty="0"/>
              <a:t> tripartity od soc. partnerov </a:t>
            </a:r>
          </a:p>
          <a:p>
            <a:pPr lvl="1"/>
            <a:r>
              <a:rPr lang="cs-CZ" dirty="0"/>
              <a:t>Z</a:t>
            </a:r>
            <a:r>
              <a:rPr lang="en-US" dirty="0" err="1"/>
              <a:t>lepšiť</a:t>
            </a:r>
            <a:r>
              <a:rPr lang="en-US" dirty="0"/>
              <a:t> </a:t>
            </a:r>
            <a:r>
              <a:rPr lang="en-US" dirty="0" err="1"/>
              <a:t>spoluprácu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organizáciami</a:t>
            </a:r>
            <a:r>
              <a:rPr lang="en-US" dirty="0"/>
              <a:t> </a:t>
            </a:r>
            <a:r>
              <a:rPr lang="en-US" dirty="0" err="1"/>
              <a:t>zamestnávateľov</a:t>
            </a:r>
            <a:r>
              <a:rPr lang="en-US" dirty="0"/>
              <a:t> a </a:t>
            </a:r>
            <a:r>
              <a:rPr lang="en-US" dirty="0" err="1"/>
              <a:t>odborárov</a:t>
            </a:r>
            <a:endParaRPr lang="sk-SK" dirty="0"/>
          </a:p>
          <a:p>
            <a:pPr lvl="1"/>
            <a:r>
              <a:rPr lang="sk-SK" dirty="0"/>
              <a:t>Väčší priestor pre dohodu sociálnych partnerov a </a:t>
            </a:r>
            <a:r>
              <a:rPr lang="en-US" dirty="0" err="1"/>
              <a:t>menší</a:t>
            </a:r>
            <a:r>
              <a:rPr lang="en-US" dirty="0"/>
              <a:t> </a:t>
            </a:r>
            <a:r>
              <a:rPr lang="en-US" dirty="0" err="1"/>
              <a:t>vplyv</a:t>
            </a:r>
            <a:r>
              <a:rPr lang="en-US" dirty="0"/>
              <a:t> </a:t>
            </a:r>
            <a:r>
              <a:rPr lang="en-US" dirty="0" err="1"/>
              <a:t>vlády</a:t>
            </a:r>
            <a:r>
              <a:rPr lang="sk-SK" dirty="0"/>
              <a:t> v témach trhu práce</a:t>
            </a:r>
          </a:p>
          <a:p>
            <a:pPr lvl="1"/>
            <a:r>
              <a:rPr lang="sk-SK" dirty="0"/>
              <a:t>Viac </a:t>
            </a:r>
            <a:r>
              <a:rPr lang="en-US" dirty="0" err="1"/>
              <a:t>času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prípravu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rokovania</a:t>
            </a:r>
            <a:r>
              <a:rPr lang="en-US" dirty="0"/>
              <a:t> </a:t>
            </a:r>
            <a:r>
              <a:rPr lang="en-US" dirty="0" err="1"/>
              <a:t>tripartity</a:t>
            </a:r>
            <a:r>
              <a:rPr lang="sk-SK" dirty="0"/>
              <a:t>, interné pred-tripartitné vyjednávania</a:t>
            </a:r>
          </a:p>
          <a:p>
            <a:pPr lvl="1"/>
            <a:r>
              <a:rPr lang="sk-SK" dirty="0"/>
              <a:t>Koordinácia pripomienok v rámci MPK</a:t>
            </a:r>
          </a:p>
          <a:p>
            <a:pPr lvl="1"/>
            <a:r>
              <a:rPr lang="sk-SK" dirty="0"/>
              <a:t>Príprava sociálnych partnerov (jednotné stanoviská)</a:t>
            </a:r>
          </a:p>
          <a:p>
            <a:pPr lvl="1"/>
            <a:r>
              <a:rPr lang="sk-SK" dirty="0"/>
              <a:t>Proaktívny prístup sociálnych partnerov</a:t>
            </a:r>
            <a:endParaRPr lang="en-US" dirty="0"/>
          </a:p>
          <a:p>
            <a:r>
              <a:rPr lang="sk-SK" dirty="0"/>
              <a:t>Odporúčania z výskumu</a:t>
            </a:r>
          </a:p>
          <a:p>
            <a:pPr lvl="1"/>
            <a:r>
              <a:rPr lang="sk-SK" dirty="0"/>
              <a:t>Legislatívne riešenia oslabujú sociálny dialóg</a:t>
            </a:r>
          </a:p>
          <a:p>
            <a:pPr lvl="1"/>
            <a:r>
              <a:rPr lang="sk-SK" dirty="0"/>
              <a:t>Posilnenie bipartity na národnej a odvetvovej úrovni, spolupráca aktérov a fragmentácia</a:t>
            </a:r>
          </a:p>
          <a:p>
            <a:pPr lvl="1"/>
            <a:endParaRPr lang="en-US" dirty="0"/>
          </a:p>
        </p:txBody>
      </p:sp>
      <p:pic>
        <p:nvPicPr>
          <p:cNvPr id="4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2761EB-E6CC-4496-9B96-7E411FD146C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4686"/>
          <a:stretch/>
        </p:blipFill>
        <p:spPr bwMode="auto">
          <a:xfrm>
            <a:off x="0" y="0"/>
            <a:ext cx="12192000" cy="138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3633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8FC296-AEE8-4032-9E6D-0C05D399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06" y="1475573"/>
            <a:ext cx="10351416" cy="700104"/>
          </a:xfrm>
        </p:spPr>
        <p:txBody>
          <a:bodyPr/>
          <a:lstStyle/>
          <a:p>
            <a:r>
              <a:rPr lang="sk-SK" dirty="0"/>
              <a:t>Ďalšie informácie o projekte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7CD953-3A34-427E-B683-EFDBFB165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42" y="2484031"/>
            <a:ext cx="10515600" cy="4351338"/>
          </a:xfrm>
        </p:spPr>
        <p:txBody>
          <a:bodyPr>
            <a:normAutofit/>
          </a:bodyPr>
          <a:lstStyle/>
          <a:p>
            <a:r>
              <a:rPr lang="sk-SK" dirty="0"/>
              <a:t>Projektové výstupy: </a:t>
            </a:r>
          </a:p>
          <a:p>
            <a:pPr marL="0" indent="0">
              <a:buNone/>
            </a:pPr>
            <a:endParaRPr lang="sk-SK" dirty="0"/>
          </a:p>
          <a:p>
            <a:pPr lvl="1"/>
            <a:r>
              <a:rPr lang="sk-SK" sz="2800" dirty="0"/>
              <a:t>www.celsi.sk -&gt; projekty -&gt; EESDA projekt </a:t>
            </a:r>
            <a:r>
              <a:rPr lang="en-US" sz="2800" dirty="0">
                <a:hlinkClick r:id="rId2"/>
              </a:rPr>
              <a:t>https://celsi.sk/sk/projekty/detail/28/</a:t>
            </a:r>
            <a:endParaRPr lang="sk-SK" sz="2800" dirty="0"/>
          </a:p>
          <a:p>
            <a:pPr lvl="1"/>
            <a:r>
              <a:rPr lang="sk-SK" sz="2800" dirty="0" err="1"/>
              <a:t>Youtube</a:t>
            </a:r>
            <a:r>
              <a:rPr lang="sk-SK" sz="2800" dirty="0"/>
              <a:t> kanál „CELSI Bratislava“ s </a:t>
            </a:r>
            <a:r>
              <a:rPr lang="sk-SK" sz="2800" dirty="0" err="1"/>
              <a:t>webinármi</a:t>
            </a:r>
            <a:r>
              <a:rPr lang="sk-SK" sz="2800" dirty="0"/>
              <a:t> z projektu: </a:t>
            </a:r>
            <a:r>
              <a:rPr lang="sk-SK" sz="2800" dirty="0">
                <a:hlinkClick r:id="rId3"/>
              </a:rPr>
              <a:t>https://www.youtube.com/channel/UCCjSBgIRZA0-dYY7TrR27NQ</a:t>
            </a:r>
            <a:endParaRPr lang="sk-SK" sz="3200" dirty="0"/>
          </a:p>
          <a:p>
            <a:pPr lvl="1"/>
            <a:r>
              <a:rPr lang="sk-SK" sz="2800" dirty="0"/>
              <a:t>Facebook CELSI: </a:t>
            </a:r>
            <a:r>
              <a:rPr lang="sk-SK" sz="2800" dirty="0">
                <a:hlinkClick r:id="rId4"/>
              </a:rPr>
              <a:t>https://www.facebook.com/CentralEuropeanLabourStudiesInstitute/</a:t>
            </a:r>
            <a:endParaRPr lang="sk-SK" sz="2800" dirty="0"/>
          </a:p>
          <a:p>
            <a:pPr lvl="1"/>
            <a:endParaRPr lang="sk-SK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728FCE-EA3E-40C7-8CD2-D4F488EC5C68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4686"/>
          <a:stretch/>
        </p:blipFill>
        <p:spPr bwMode="auto">
          <a:xfrm>
            <a:off x="0" y="1"/>
            <a:ext cx="12192000" cy="138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559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3033817"/>
            <a:ext cx="9144000" cy="2387600"/>
          </a:xfrm>
        </p:spPr>
        <p:txBody>
          <a:bodyPr>
            <a:noAutofit/>
          </a:bodyPr>
          <a:lstStyle/>
          <a:p>
            <a:r>
              <a:rPr lang="sk-SK" sz="4400" b="1" dirty="0">
                <a:solidFill>
                  <a:srgbClr val="000000"/>
                </a:solidFill>
              </a:rPr>
              <a:t>Ďakujem za pozornosť</a:t>
            </a:r>
            <a:r>
              <a:rPr lang="en-US" sz="4400" b="1" dirty="0">
                <a:solidFill>
                  <a:srgbClr val="000000"/>
                </a:solidFill>
              </a:rPr>
              <a:t>!</a:t>
            </a:r>
            <a:br>
              <a:rPr lang="cs-CZ" sz="4400" b="1" dirty="0">
                <a:solidFill>
                  <a:srgbClr val="000000"/>
                </a:solidFill>
              </a:rPr>
            </a:br>
            <a:br>
              <a:rPr lang="sk-SK" sz="4400" b="1" dirty="0">
                <a:solidFill>
                  <a:srgbClr val="000000"/>
                </a:solidFill>
              </a:rPr>
            </a:br>
            <a:r>
              <a:rPr lang="sk-SK" sz="3600" b="1" dirty="0">
                <a:solidFill>
                  <a:srgbClr val="000000"/>
                </a:solidFill>
              </a:rPr>
              <a:t>monika.martiskova@celsi.sk</a:t>
            </a:r>
            <a:br>
              <a:rPr lang="sk-SK" sz="3600" b="1" dirty="0">
                <a:solidFill>
                  <a:srgbClr val="000000"/>
                </a:solidFill>
              </a:rPr>
            </a:br>
            <a:r>
              <a:rPr lang="sk-SK" sz="3600" b="1" dirty="0">
                <a:solidFill>
                  <a:srgbClr val="000000"/>
                </a:solidFill>
              </a:rPr>
              <a:t>marta.kahancova@celsi.sk</a:t>
            </a: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6" name="Picture 5" descr="A screenshot of a cell phone&#10;&#10;Description automatically generate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4686"/>
          <a:stretch/>
        </p:blipFill>
        <p:spPr bwMode="auto">
          <a:xfrm>
            <a:off x="0" y="1"/>
            <a:ext cx="12192000" cy="138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9510437" y="5890053"/>
            <a:ext cx="2508568" cy="79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97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BB532-1912-414B-8983-86FD5D13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303" y="1622255"/>
            <a:ext cx="10515600" cy="1325563"/>
          </a:xfrm>
        </p:spPr>
        <p:txBody>
          <a:bodyPr/>
          <a:lstStyle/>
          <a:p>
            <a:r>
              <a:rPr lang="sk-SK" dirty="0"/>
              <a:t>Panelová diskusia sociálnych partnerov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4B0D22-C4ED-4F98-80F5-9248CDCD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379" y="2947818"/>
            <a:ext cx="10515600" cy="3271669"/>
          </a:xfrm>
        </p:spPr>
        <p:txBody>
          <a:bodyPr/>
          <a:lstStyle/>
          <a:p>
            <a:r>
              <a:rPr lang="en-US" b="1" dirty="0"/>
              <a:t>Monika </a:t>
            </a:r>
            <a:r>
              <a:rPr lang="en-US" b="1" dirty="0" err="1"/>
              <a:t>Čambalíková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Sociologický</a:t>
            </a:r>
            <a:r>
              <a:rPr lang="en-US" dirty="0"/>
              <a:t> </a:t>
            </a:r>
            <a:r>
              <a:rPr lang="en-US" dirty="0" err="1"/>
              <a:t>ústav</a:t>
            </a:r>
            <a:r>
              <a:rPr lang="en-US" dirty="0"/>
              <a:t> SAV </a:t>
            </a:r>
          </a:p>
          <a:p>
            <a:r>
              <a:rPr lang="en-US" b="1" dirty="0"/>
              <a:t>Monika </a:t>
            </a:r>
            <a:r>
              <a:rPr lang="en-US" b="1" dirty="0" err="1"/>
              <a:t>Benedeková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Odborový</a:t>
            </a:r>
            <a:r>
              <a:rPr lang="en-US" dirty="0"/>
              <a:t> </a:t>
            </a:r>
            <a:r>
              <a:rPr lang="en-US" dirty="0" err="1"/>
              <a:t>zväz</a:t>
            </a:r>
            <a:r>
              <a:rPr lang="en-US" dirty="0"/>
              <a:t> KOVO </a:t>
            </a:r>
          </a:p>
          <a:p>
            <a:r>
              <a:rPr lang="en-US" b="1" dirty="0"/>
              <a:t>Martin </a:t>
            </a:r>
            <a:r>
              <a:rPr lang="en-US" b="1" dirty="0" err="1"/>
              <a:t>Hošták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Republiková</a:t>
            </a:r>
            <a:r>
              <a:rPr lang="en-US" dirty="0"/>
              <a:t> </a:t>
            </a:r>
            <a:r>
              <a:rPr lang="en-US" dirty="0" err="1"/>
              <a:t>únia</a:t>
            </a:r>
            <a:r>
              <a:rPr lang="en-US" dirty="0"/>
              <a:t> </a:t>
            </a:r>
            <a:r>
              <a:rPr lang="en-US" dirty="0" err="1"/>
              <a:t>zamestnávateľov</a:t>
            </a:r>
            <a:r>
              <a:rPr lang="en-US" dirty="0"/>
              <a:t> </a:t>
            </a:r>
          </a:p>
          <a:p>
            <a:r>
              <a:rPr lang="en-US" b="1" dirty="0"/>
              <a:t>Andrej </a:t>
            </a:r>
            <a:r>
              <a:rPr lang="en-US" b="1" dirty="0" err="1"/>
              <a:t>Lasz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Asociácia</a:t>
            </a:r>
            <a:r>
              <a:rPr lang="en-US" dirty="0"/>
              <a:t> </a:t>
            </a:r>
            <a:r>
              <a:rPr lang="en-US" dirty="0" err="1"/>
              <a:t>priemyselných</a:t>
            </a:r>
            <a:r>
              <a:rPr lang="en-US" dirty="0"/>
              <a:t> </a:t>
            </a:r>
            <a:r>
              <a:rPr lang="en-US" dirty="0" err="1"/>
              <a:t>zväzov</a:t>
            </a:r>
            <a:r>
              <a:rPr lang="en-US" dirty="0"/>
              <a:t> </a:t>
            </a:r>
          </a:p>
          <a:p>
            <a:r>
              <a:rPr lang="en-US" b="1" dirty="0"/>
              <a:t>Daniel </a:t>
            </a:r>
            <a:r>
              <a:rPr lang="en-US" b="1" dirty="0" err="1"/>
              <a:t>Širhal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Asociácia</a:t>
            </a:r>
            <a:r>
              <a:rPr lang="en-US" dirty="0"/>
              <a:t> </a:t>
            </a:r>
            <a:r>
              <a:rPr lang="en-US" dirty="0" err="1"/>
              <a:t>zamestnávateľských</a:t>
            </a:r>
            <a:r>
              <a:rPr lang="en-US" dirty="0"/>
              <a:t> </a:t>
            </a:r>
            <a:r>
              <a:rPr lang="en-US" dirty="0" err="1"/>
              <a:t>zväzov</a:t>
            </a:r>
            <a:r>
              <a:rPr lang="en-US" dirty="0"/>
              <a:t> a </a:t>
            </a:r>
            <a:r>
              <a:rPr lang="en-US" dirty="0" err="1"/>
              <a:t>združení</a:t>
            </a:r>
            <a:r>
              <a:rPr lang="en-US" dirty="0"/>
              <a:t> </a:t>
            </a:r>
          </a:p>
          <a:p>
            <a:r>
              <a:rPr lang="en-US" b="1" dirty="0"/>
              <a:t>Monika </a:t>
            </a:r>
            <a:r>
              <a:rPr lang="en-US" b="1" dirty="0" err="1"/>
              <a:t>Uhlerová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Konfederácia</a:t>
            </a:r>
            <a:r>
              <a:rPr lang="en-US" dirty="0"/>
              <a:t> </a:t>
            </a:r>
            <a:r>
              <a:rPr lang="en-US" dirty="0" err="1"/>
              <a:t>odborových</a:t>
            </a:r>
            <a:r>
              <a:rPr lang="en-US" dirty="0"/>
              <a:t> </a:t>
            </a:r>
            <a:r>
              <a:rPr lang="en-US" dirty="0" err="1"/>
              <a:t>zväzov</a:t>
            </a:r>
            <a:r>
              <a:rPr lang="en-US" dirty="0"/>
              <a:t> </a:t>
            </a:r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4B1E46-EFBB-4674-B359-CC2A83587B8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4686"/>
          <a:stretch/>
        </p:blipFill>
        <p:spPr bwMode="auto">
          <a:xfrm>
            <a:off x="0" y="0"/>
            <a:ext cx="12192000" cy="138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654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5390"/>
            <a:ext cx="12192000" cy="20106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en-GB" dirty="0"/>
            </a:br>
            <a:r>
              <a:rPr lang="cs-CZ" sz="5400" b="1" dirty="0" err="1"/>
              <a:t>Predstavenie</a:t>
            </a:r>
            <a:r>
              <a:rPr lang="cs-CZ" sz="5400" b="1" dirty="0"/>
              <a:t> projektu a výsledky </a:t>
            </a:r>
            <a:r>
              <a:rPr lang="cs-CZ" sz="5400" b="1" dirty="0" err="1"/>
              <a:t>výskumu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14423"/>
            <a:ext cx="12192000" cy="2010664"/>
          </a:xfrm>
        </p:spPr>
        <p:txBody>
          <a:bodyPr>
            <a:normAutofit/>
          </a:bodyPr>
          <a:lstStyle/>
          <a:p>
            <a:r>
              <a:rPr lang="cs-CZ" b="1" dirty="0" err="1"/>
              <a:t>Národný</a:t>
            </a:r>
            <a:r>
              <a:rPr lang="cs-CZ" b="1" dirty="0"/>
              <a:t> </a:t>
            </a:r>
            <a:r>
              <a:rPr lang="cs-CZ" b="1" dirty="0" err="1"/>
              <a:t>seminár</a:t>
            </a:r>
            <a:r>
              <a:rPr lang="cs-CZ" b="1" dirty="0"/>
              <a:t> EESDA </a:t>
            </a:r>
          </a:p>
          <a:p>
            <a:r>
              <a:rPr lang="pt-BR" b="1" dirty="0"/>
              <a:t>2</a:t>
            </a:r>
            <a:r>
              <a:rPr lang="cs-CZ" b="1" dirty="0"/>
              <a:t>5</a:t>
            </a:r>
            <a:r>
              <a:rPr lang="pt-BR" b="1" dirty="0"/>
              <a:t> November 2019</a:t>
            </a:r>
            <a:endParaRPr lang="sk-SK" b="1" dirty="0"/>
          </a:p>
          <a:p>
            <a:r>
              <a:rPr lang="sk-SK" b="1" dirty="0"/>
              <a:t>Monika Martišková</a:t>
            </a:r>
            <a:endParaRPr lang="cs-CZ" b="1" dirty="0"/>
          </a:p>
          <a:p>
            <a:r>
              <a:rPr lang="cs-CZ" dirty="0"/>
              <a:t>										</a:t>
            </a:r>
            <a:r>
              <a:rPr lang="en-US" sz="1600" dirty="0"/>
              <a:t>EESDA - VS/2017/0434</a:t>
            </a:r>
            <a:endParaRPr lang="pt-BR" b="1" dirty="0"/>
          </a:p>
        </p:txBody>
      </p:sp>
      <p:pic>
        <p:nvPicPr>
          <p:cNvPr id="4" name="Picture 3" descr="A screenshot of a cell phone&#10;&#10;Description automatically generate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4686"/>
          <a:stretch/>
        </p:blipFill>
        <p:spPr bwMode="auto">
          <a:xfrm>
            <a:off x="0" y="1"/>
            <a:ext cx="12192000" cy="138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9510437" y="5890053"/>
            <a:ext cx="2508568" cy="79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5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D7C52-6D04-4B73-889D-711957077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latin typeface="+mn-lt"/>
              </a:rPr>
              <a:t>Ciele projektu a výskumné otázky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6C5F6B-276B-4290-80F7-0C99A3105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3926"/>
            <a:ext cx="10378440" cy="2425208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Cieľ: </a:t>
            </a:r>
          </a:p>
          <a:p>
            <a:pPr lvl="1"/>
            <a:r>
              <a:rPr lang="sk-SK" dirty="0"/>
              <a:t>skúmať zapojenie národných sociálnych partnerov do európskych štruktúr sociálneho dialógu</a:t>
            </a:r>
          </a:p>
          <a:p>
            <a:pPr lvl="1"/>
            <a:r>
              <a:rPr lang="sk-SK" dirty="0"/>
              <a:t>Identifikovať faktory efektívnosti sociálneho dialógu a efektívnosti jeho artikulácie</a:t>
            </a:r>
          </a:p>
          <a:p>
            <a:r>
              <a:rPr lang="sk-SK" b="1" dirty="0"/>
              <a:t>Artikulácia sociálneho dialógu: </a:t>
            </a:r>
            <a:r>
              <a:rPr lang="sk-SK" dirty="0"/>
              <a:t>zapojenie, navrhovanie tém, výstup a implementácia na EÚ úrovni a interakcia s národnou úrovňou – </a:t>
            </a:r>
            <a:r>
              <a:rPr lang="sk-SK" i="1" dirty="0"/>
              <a:t>top-</a:t>
            </a:r>
            <a:r>
              <a:rPr lang="sk-SK" i="1" dirty="0" err="1"/>
              <a:t>down</a:t>
            </a:r>
            <a:r>
              <a:rPr lang="sk-SK" dirty="0"/>
              <a:t> a </a:t>
            </a:r>
            <a:r>
              <a:rPr lang="sk-SK" i="1" dirty="0" err="1"/>
              <a:t>bottom-up</a:t>
            </a:r>
            <a:r>
              <a:rPr lang="sk-SK" i="1" dirty="0"/>
              <a:t> </a:t>
            </a:r>
            <a:r>
              <a:rPr lang="sk-SK" i="1" dirty="0" err="1"/>
              <a:t>articulation</a:t>
            </a:r>
            <a:endParaRPr lang="sk-SK" dirty="0"/>
          </a:p>
          <a:p>
            <a:r>
              <a:rPr lang="sk-SK" b="1" dirty="0"/>
              <a:t>Efektívnosť sociálneho dialógu a efektívnosť artikulácie sociálneho dialógu</a:t>
            </a:r>
            <a:r>
              <a:rPr lang="sk-SK" dirty="0"/>
              <a:t>: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</p:txBody>
      </p:sp>
      <p:pic>
        <p:nvPicPr>
          <p:cNvPr id="5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36F680-F0A9-449A-AD2D-671B646ED70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4686"/>
          <a:stretch/>
        </p:blipFill>
        <p:spPr bwMode="auto">
          <a:xfrm>
            <a:off x="0" y="1"/>
            <a:ext cx="12192000" cy="138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141385A9-DBBA-47A9-BC00-D18C0A0AC9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303334"/>
              </p:ext>
            </p:extLst>
          </p:nvPr>
        </p:nvGraphicFramePr>
        <p:xfrm>
          <a:off x="1131216" y="4649323"/>
          <a:ext cx="9407952" cy="20248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03976">
                  <a:extLst>
                    <a:ext uri="{9D8B030D-6E8A-4147-A177-3AD203B41FA5}">
                      <a16:colId xmlns:a16="http://schemas.microsoft.com/office/drawing/2014/main" val="558165649"/>
                    </a:ext>
                  </a:extLst>
                </a:gridCol>
                <a:gridCol w="4703976">
                  <a:extLst>
                    <a:ext uri="{9D8B030D-6E8A-4147-A177-3AD203B41FA5}">
                      <a16:colId xmlns:a16="http://schemas.microsoft.com/office/drawing/2014/main" val="651134092"/>
                    </a:ext>
                  </a:extLst>
                </a:gridCol>
              </a:tblGrid>
              <a:tr h="481480">
                <a:tc>
                  <a:txBody>
                    <a:bodyPr/>
                    <a:lstStyle/>
                    <a:p>
                      <a:r>
                        <a:rPr lang="cs-CZ" dirty="0" err="1"/>
                        <a:t>Efektívnosť</a:t>
                      </a:r>
                      <a:r>
                        <a:rPr lang="cs-CZ" dirty="0"/>
                        <a:t> soc. </a:t>
                      </a:r>
                      <a:r>
                        <a:rPr lang="cs-CZ" dirty="0" err="1"/>
                        <a:t>dialógu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Efektívnosť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artikulácie</a:t>
                      </a:r>
                      <a:r>
                        <a:rPr lang="cs-CZ" dirty="0"/>
                        <a:t> soc. </a:t>
                      </a:r>
                      <a:r>
                        <a:rPr lang="cs-CZ" dirty="0" err="1"/>
                        <a:t>dialógu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693012"/>
                  </a:ext>
                </a:extLst>
              </a:tr>
              <a:tr h="1543374">
                <a:tc>
                  <a:txBody>
                    <a:bodyPr/>
                    <a:lstStyle/>
                    <a:p>
                      <a:r>
                        <a:rPr lang="cs-CZ" dirty="0" err="1"/>
                        <a:t>Schopnosť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sociálnych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partnerov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konštruktívne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diskutovať</a:t>
                      </a:r>
                      <a:r>
                        <a:rPr lang="cs-CZ" dirty="0"/>
                        <a:t>, výstupy </a:t>
                      </a:r>
                      <a:r>
                        <a:rPr lang="cs-CZ" dirty="0" err="1"/>
                        <a:t>relevantné</a:t>
                      </a:r>
                      <a:r>
                        <a:rPr lang="cs-CZ" dirty="0"/>
                        <a:t> a aplikované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Schopnosť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sociálnych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partnerov</a:t>
                      </a:r>
                      <a:r>
                        <a:rPr lang="cs-CZ" dirty="0"/>
                        <a:t> z </a:t>
                      </a:r>
                      <a:r>
                        <a:rPr lang="cs-CZ" dirty="0" err="1"/>
                        <a:t>rôznych</a:t>
                      </a:r>
                      <a:r>
                        <a:rPr lang="cs-CZ" dirty="0"/>
                        <a:t> úrovní soc. </a:t>
                      </a:r>
                      <a:r>
                        <a:rPr lang="cs-CZ" dirty="0" err="1"/>
                        <a:t>dialógu</a:t>
                      </a:r>
                      <a:r>
                        <a:rPr lang="cs-CZ" dirty="0"/>
                        <a:t> spolu </a:t>
                      </a:r>
                      <a:r>
                        <a:rPr lang="cs-CZ" dirty="0" err="1"/>
                        <a:t>interagovať</a:t>
                      </a:r>
                      <a:r>
                        <a:rPr lang="cs-CZ" dirty="0"/>
                        <a:t>, a </a:t>
                      </a:r>
                      <a:r>
                        <a:rPr lang="cs-CZ" dirty="0" err="1"/>
                        <a:t>prenášať</a:t>
                      </a:r>
                      <a:r>
                        <a:rPr lang="cs-CZ" dirty="0"/>
                        <a:t> výstupy z jednej </a:t>
                      </a:r>
                      <a:r>
                        <a:rPr lang="cs-CZ" dirty="0" err="1"/>
                        <a:t>úrovne</a:t>
                      </a:r>
                      <a:r>
                        <a:rPr lang="cs-CZ" dirty="0"/>
                        <a:t> na </a:t>
                      </a:r>
                      <a:r>
                        <a:rPr lang="cs-CZ" dirty="0" err="1"/>
                        <a:t>druhú</a:t>
                      </a:r>
                      <a:r>
                        <a:rPr lang="cs-CZ" dirty="0"/>
                        <a:t> (top-</a:t>
                      </a:r>
                      <a:r>
                        <a:rPr lang="cs-CZ" dirty="0" err="1"/>
                        <a:t>down</a:t>
                      </a:r>
                      <a:r>
                        <a:rPr lang="cs-CZ" dirty="0"/>
                        <a:t> a </a:t>
                      </a:r>
                      <a:r>
                        <a:rPr lang="cs-CZ" dirty="0" err="1"/>
                        <a:t>bottom</a:t>
                      </a:r>
                      <a:r>
                        <a:rPr lang="cs-CZ" dirty="0"/>
                        <a:t>-up)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055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26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B70A77-77EC-4964-86C4-B9EEABED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94" y="1376207"/>
            <a:ext cx="10515600" cy="898836"/>
          </a:xfrm>
        </p:spPr>
        <p:txBody>
          <a:bodyPr>
            <a:normAutofit/>
          </a:bodyPr>
          <a:lstStyle/>
          <a:p>
            <a:r>
              <a:rPr lang="cs-CZ" sz="4000" b="1" dirty="0" err="1">
                <a:latin typeface="+mn-lt"/>
              </a:rPr>
              <a:t>Výskumné</a:t>
            </a:r>
            <a:r>
              <a:rPr lang="cs-CZ" sz="4000" b="1" dirty="0">
                <a:latin typeface="+mn-lt"/>
              </a:rPr>
              <a:t> otázky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D247DA-12FC-4B93-B5C2-C0A4E5440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694" y="2407289"/>
            <a:ext cx="10200588" cy="4351338"/>
          </a:xfrm>
        </p:spPr>
        <p:txBody>
          <a:bodyPr>
            <a:normAutofit/>
          </a:bodyPr>
          <a:lstStyle/>
          <a:p>
            <a:r>
              <a:rPr lang="sk-SK" dirty="0"/>
              <a:t>Ako sociálny dialóg na európskej úrovni ovplyvňuje rozhodnutia, výstupy a pozíciu aktérov na národnej a sektorovej úrovni a opačne? </a:t>
            </a:r>
          </a:p>
          <a:p>
            <a:r>
              <a:rPr lang="sk-SK" dirty="0"/>
              <a:t>Aké sú determinanty efektívnej artikulácie sociálneho dialógu medzi sektorovou, národnou a európskou úrovňou? </a:t>
            </a:r>
          </a:p>
          <a:p>
            <a:r>
              <a:rPr lang="sk-SK" dirty="0"/>
              <a:t>Ako sa líšia skúsenosti sociálnych partnerov z krajín s rôznym usporiadaním industriálnych vzťahov? </a:t>
            </a:r>
          </a:p>
          <a:p>
            <a:endParaRPr lang="en-US" dirty="0"/>
          </a:p>
        </p:txBody>
      </p:sp>
      <p:pic>
        <p:nvPicPr>
          <p:cNvPr id="5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C190A8-B9D0-434C-8643-2C3585A31B9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4686"/>
          <a:stretch/>
        </p:blipFill>
        <p:spPr bwMode="auto">
          <a:xfrm>
            <a:off x="0" y="1"/>
            <a:ext cx="12192000" cy="138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960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76B83-1E9F-4FA8-B0D2-9E81D6A1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63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latin typeface="+mn-lt"/>
              </a:rPr>
              <a:t>Realizované aktivity a výstupy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6FAB44-D80A-4103-A352-C6ECFDE7C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33599"/>
            <a:ext cx="10622280" cy="4043363"/>
          </a:xfrm>
        </p:spPr>
        <p:txBody>
          <a:bodyPr>
            <a:normAutofit lnSpcReduction="10000"/>
          </a:bodyPr>
          <a:lstStyle/>
          <a:p>
            <a:r>
              <a:rPr lang="sk-SK" dirty="0"/>
              <a:t>5 partnerov (Belgicko, Estónsko, Švédsko, Slovensko, Portugalsko)</a:t>
            </a:r>
          </a:p>
          <a:p>
            <a:r>
              <a:rPr lang="sk-SK" dirty="0"/>
              <a:t>Výstupy: </a:t>
            </a:r>
          </a:p>
          <a:p>
            <a:pPr lvl="1"/>
            <a:r>
              <a:rPr lang="sk-SK" dirty="0"/>
              <a:t>Analytický rámec pre výskum (CELSI </a:t>
            </a:r>
            <a:r>
              <a:rPr lang="sk-SK" dirty="0" err="1"/>
              <a:t>Discussion</a:t>
            </a:r>
            <a:r>
              <a:rPr lang="sk-SK" dirty="0"/>
              <a:t> </a:t>
            </a:r>
            <a:r>
              <a:rPr lang="sk-SK" dirty="0" err="1"/>
              <a:t>paper</a:t>
            </a:r>
            <a:r>
              <a:rPr lang="sk-SK" dirty="0"/>
              <a:t> no. 55)</a:t>
            </a:r>
          </a:p>
          <a:p>
            <a:pPr lvl="1"/>
            <a:r>
              <a:rPr lang="sk-SK" dirty="0"/>
              <a:t>Celoeurópsky prieskum medzi sociálnymi partnermi</a:t>
            </a:r>
          </a:p>
          <a:p>
            <a:pPr lvl="1"/>
            <a:r>
              <a:rPr lang="sk-SK" dirty="0"/>
              <a:t>Postoje aktérov na EÚ a národnej úrovni, vrátane výsledkov EÚ prieskumu (CEPS </a:t>
            </a:r>
            <a:r>
              <a:rPr lang="sk-SK" dirty="0" err="1"/>
              <a:t>working</a:t>
            </a:r>
            <a:r>
              <a:rPr lang="sk-SK" dirty="0"/>
              <a:t> </a:t>
            </a:r>
            <a:r>
              <a:rPr lang="sk-SK" dirty="0" err="1"/>
              <a:t>paper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6 country </a:t>
            </a:r>
            <a:r>
              <a:rPr lang="sk-SK" dirty="0" err="1"/>
              <a:t>reports</a:t>
            </a:r>
            <a:r>
              <a:rPr lang="sk-SK" dirty="0"/>
              <a:t> + </a:t>
            </a:r>
            <a:r>
              <a:rPr lang="sk-SK" dirty="0" err="1"/>
              <a:t>policy</a:t>
            </a:r>
            <a:r>
              <a:rPr lang="sk-SK" dirty="0"/>
              <a:t> </a:t>
            </a:r>
            <a:r>
              <a:rPr lang="sk-SK" dirty="0" err="1"/>
              <a:t>briefs</a:t>
            </a:r>
            <a:endParaRPr lang="sk-SK" dirty="0"/>
          </a:p>
          <a:p>
            <a:pPr lvl="1"/>
            <a:r>
              <a:rPr lang="sk-SK" dirty="0"/>
              <a:t>1 </a:t>
            </a:r>
            <a:r>
              <a:rPr lang="sk-SK" dirty="0" err="1"/>
              <a:t>comparative</a:t>
            </a:r>
            <a:r>
              <a:rPr lang="sk-SK" dirty="0"/>
              <a:t> report</a:t>
            </a:r>
          </a:p>
          <a:p>
            <a:pPr lvl="1"/>
            <a:r>
              <a:rPr lang="sk-SK" dirty="0"/>
              <a:t>5 </a:t>
            </a:r>
            <a:r>
              <a:rPr lang="sk-SK" dirty="0" err="1"/>
              <a:t>webinárov</a:t>
            </a:r>
            <a:endParaRPr lang="sk-SK" dirty="0"/>
          </a:p>
          <a:p>
            <a:pPr lvl="1"/>
            <a:r>
              <a:rPr lang="sk-SK" dirty="0"/>
              <a:t>5 národných seminárov</a:t>
            </a:r>
            <a:endParaRPr lang="en-US" dirty="0"/>
          </a:p>
        </p:txBody>
      </p:sp>
      <p:pic>
        <p:nvPicPr>
          <p:cNvPr id="5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2C06E9-1F55-4A8A-B504-4BC52ED8CBF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4686"/>
          <a:stretch/>
        </p:blipFill>
        <p:spPr bwMode="auto">
          <a:xfrm>
            <a:off x="0" y="1"/>
            <a:ext cx="12192000" cy="138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946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29BD4-6893-4403-9E63-4DA230F01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Metodológia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80B75-0A3F-4EEA-B27D-FA5D33CC68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22E652E-8D7C-4C23-858D-A531D76E58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age3image15904">
            <a:extLst>
              <a:ext uri="{FF2B5EF4-FFF2-40B4-BE49-F238E27FC236}">
                <a16:creationId xmlns:a16="http://schemas.microsoft.com/office/drawing/2014/main" id="{223FD8A3-B363-479E-A019-572386CD5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1542360"/>
            <a:ext cx="10907485" cy="434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30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279" y="1162843"/>
            <a:ext cx="10515600" cy="1325563"/>
          </a:xfrm>
        </p:spPr>
        <p:txBody>
          <a:bodyPr/>
          <a:lstStyle/>
          <a:p>
            <a:pPr algn="ctr"/>
            <a:r>
              <a:rPr lang="cs-CZ" b="1" dirty="0" err="1"/>
              <a:t>Prieskum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279" y="2488406"/>
            <a:ext cx="5181600" cy="4351338"/>
          </a:xfrm>
        </p:spPr>
        <p:txBody>
          <a:bodyPr>
            <a:noAutofit/>
          </a:bodyPr>
          <a:lstStyle/>
          <a:p>
            <a:r>
              <a:rPr lang="sk-SK" sz="2400" dirty="0"/>
              <a:t>Otvorený medzi november </a:t>
            </a:r>
            <a:r>
              <a:rPr lang="cs-CZ" sz="2400" dirty="0"/>
              <a:t>2018 a máj 2019</a:t>
            </a:r>
          </a:p>
          <a:p>
            <a:r>
              <a:rPr lang="cs-CZ" sz="2400" dirty="0"/>
              <a:t>130 </a:t>
            </a:r>
            <a:r>
              <a:rPr lang="cs-CZ" sz="2400" dirty="0" err="1"/>
              <a:t>odpovedí</a:t>
            </a:r>
            <a:r>
              <a:rPr lang="cs-CZ" sz="2400" dirty="0"/>
              <a:t> od </a:t>
            </a:r>
            <a:r>
              <a:rPr lang="cs-CZ" sz="2400" dirty="0" err="1"/>
              <a:t>národných</a:t>
            </a:r>
            <a:r>
              <a:rPr lang="cs-CZ" sz="2400" dirty="0"/>
              <a:t> </a:t>
            </a:r>
            <a:r>
              <a:rPr lang="cs-CZ" sz="2400" dirty="0" err="1"/>
              <a:t>sociálnych</a:t>
            </a:r>
            <a:r>
              <a:rPr lang="cs-CZ" sz="2400" dirty="0"/>
              <a:t> </a:t>
            </a:r>
            <a:r>
              <a:rPr lang="cs-CZ" sz="2400" dirty="0" err="1"/>
              <a:t>partnerov</a:t>
            </a:r>
            <a:endParaRPr lang="en-US" sz="2400" dirty="0"/>
          </a:p>
          <a:p>
            <a:r>
              <a:rPr lang="en-US" sz="2400" dirty="0"/>
              <a:t>T</a:t>
            </a:r>
            <a:r>
              <a:rPr lang="sk-SK" sz="2400" dirty="0" err="1"/>
              <a:t>émy</a:t>
            </a:r>
            <a:r>
              <a:rPr lang="en-US" sz="2400" dirty="0"/>
              <a:t>: </a:t>
            </a:r>
          </a:p>
          <a:p>
            <a:pPr lvl="1"/>
            <a:r>
              <a:rPr lang="sk-SK" sz="2000" dirty="0"/>
              <a:t>Zapojenie do štruktúr európskeho sociálneho dialógu</a:t>
            </a:r>
            <a:endParaRPr lang="en-US" sz="2000" dirty="0"/>
          </a:p>
          <a:p>
            <a:pPr lvl="1"/>
            <a:r>
              <a:rPr lang="sk-SK" sz="2000" dirty="0"/>
              <a:t>Témy, ktoré sociálni partneri adresujú na EÚ úrovni </a:t>
            </a:r>
          </a:p>
          <a:p>
            <a:pPr lvl="1"/>
            <a:r>
              <a:rPr lang="sk-SK" sz="2000" dirty="0"/>
              <a:t>Artikulácia sociálneho dialógu</a:t>
            </a:r>
            <a:endParaRPr lang="en-US" sz="2000" dirty="0"/>
          </a:p>
          <a:p>
            <a:pPr lvl="1"/>
            <a:r>
              <a:rPr lang="sk-SK" sz="2000" dirty="0"/>
              <a:t>Návrhy na zlepšenie</a:t>
            </a:r>
            <a:endParaRPr lang="en-US" sz="2000" dirty="0"/>
          </a:p>
          <a:p>
            <a:pPr marL="0" indent="0">
              <a:buNone/>
            </a:pPr>
            <a:endParaRPr lang="en-GB" sz="1400" i="1" dirty="0"/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6" name="Picture 5" descr="A screenshot of a cell phone&#10;&#10;Description automatically generate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4686"/>
          <a:stretch/>
        </p:blipFill>
        <p:spPr bwMode="auto">
          <a:xfrm>
            <a:off x="0" y="0"/>
            <a:ext cx="12192000" cy="138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9510437" y="5890053"/>
            <a:ext cx="2508568" cy="799121"/>
          </a:xfrm>
          <a:prstGeom prst="rect">
            <a:avLst/>
          </a:prstGeom>
        </p:spPr>
      </p:pic>
      <p:graphicFrame>
        <p:nvGraphicFramePr>
          <p:cNvPr id="12" name="Chart 26">
            <a:extLst>
              <a:ext uri="{FF2B5EF4-FFF2-40B4-BE49-F238E27FC236}">
                <a16:creationId xmlns:a16="http://schemas.microsoft.com/office/drawing/2014/main" id="{1C80F0B6-9033-40E2-9DE3-33EC04F6246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4705773"/>
              </p:ext>
            </p:extLst>
          </p:nvPr>
        </p:nvGraphicFramePr>
        <p:xfrm>
          <a:off x="5974165" y="2193926"/>
          <a:ext cx="5181600" cy="449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647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0F73FD-1DC1-4A2C-9D84-FF8A5FB0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0" y="1162843"/>
            <a:ext cx="10627150" cy="1325563"/>
          </a:xfrm>
        </p:spPr>
        <p:txBody>
          <a:bodyPr>
            <a:normAutofit/>
          </a:bodyPr>
          <a:lstStyle/>
          <a:p>
            <a:r>
              <a:rPr lang="sk-SK" sz="3600" b="1" dirty="0"/>
              <a:t>Zapojenie národných soc. partnerov na európskej úrovni</a:t>
            </a:r>
            <a:endParaRPr lang="en-US" sz="36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87467F-B158-4366-8C28-A7064A4C8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749" y="2274079"/>
            <a:ext cx="5181600" cy="1676484"/>
          </a:xfrm>
        </p:spPr>
        <p:txBody>
          <a:bodyPr>
            <a:normAutofit/>
          </a:bodyPr>
          <a:lstStyle/>
          <a:p>
            <a:r>
              <a:rPr lang="en-GB" sz="2000" dirty="0"/>
              <a:t>78% </a:t>
            </a:r>
            <a:r>
              <a:rPr lang="sk-SK" sz="2000" dirty="0"/>
              <a:t>respondentov sa zúčastňuje nejakej formy EU soc. dialógu</a:t>
            </a:r>
            <a:endParaRPr lang="cs-CZ" sz="2000" dirty="0"/>
          </a:p>
          <a:p>
            <a:r>
              <a:rPr lang="en-GB" sz="2000" dirty="0"/>
              <a:t>16%</a:t>
            </a:r>
            <a:r>
              <a:rPr lang="sk-SK" sz="2000" dirty="0"/>
              <a:t> zamestnávateľov a </a:t>
            </a:r>
            <a:r>
              <a:rPr lang="cs-CZ" sz="2000" dirty="0"/>
              <a:t>20% </a:t>
            </a:r>
            <a:r>
              <a:rPr lang="cs-CZ" sz="2000" dirty="0" err="1"/>
              <a:t>odborov</a:t>
            </a:r>
            <a:r>
              <a:rPr lang="cs-CZ" sz="2000" dirty="0"/>
              <a:t> se EÚ </a:t>
            </a:r>
            <a:r>
              <a:rPr lang="cs-CZ" sz="2000" dirty="0" err="1"/>
              <a:t>úrovne</a:t>
            </a:r>
            <a:r>
              <a:rPr lang="cs-CZ" sz="2000" dirty="0"/>
              <a:t> SD nezúčastňuje</a:t>
            </a:r>
            <a:r>
              <a:rPr lang="en-GB" sz="2000" dirty="0"/>
              <a:t> </a:t>
            </a:r>
            <a:endParaRPr lang="en-US" sz="2000" dirty="0"/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4551F-695D-426D-BB14-22D77B4B82D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4686"/>
          <a:stretch/>
        </p:blipFill>
        <p:spPr bwMode="auto">
          <a:xfrm>
            <a:off x="0" y="0"/>
            <a:ext cx="12192000" cy="138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166957C9-6C23-439B-8707-9F23A1B20C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508149"/>
              </p:ext>
            </p:extLst>
          </p:nvPr>
        </p:nvGraphicFramePr>
        <p:xfrm>
          <a:off x="428348" y="3528970"/>
          <a:ext cx="4543147" cy="310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hart 2">
            <a:extLst>
              <a:ext uri="{FF2B5EF4-FFF2-40B4-BE49-F238E27FC236}">
                <a16:creationId xmlns:a16="http://schemas.microsoft.com/office/drawing/2014/main" id="{C1202361-91BA-4ADB-9ACB-9478E42B61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145224"/>
              </p:ext>
            </p:extLst>
          </p:nvPr>
        </p:nvGraphicFramePr>
        <p:xfrm>
          <a:off x="5252720" y="2274080"/>
          <a:ext cx="6594531" cy="4143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489079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1136</Words>
  <Application>Microsoft Office PowerPoint</Application>
  <PresentationFormat>Širokoúhlá obrazovka</PresentationFormat>
  <Paragraphs>151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Program</vt:lpstr>
      <vt:lpstr> Zlepšovanie efektívnosti artikulácie  sociálneho dialógu v Európe</vt:lpstr>
      <vt:lpstr> Predstavenie projektu a výsledky výskumu</vt:lpstr>
      <vt:lpstr>Ciele projektu a výskumné otázky</vt:lpstr>
      <vt:lpstr>Výskumné otázky</vt:lpstr>
      <vt:lpstr>Realizované aktivity a výstupy</vt:lpstr>
      <vt:lpstr>Metodológia</vt:lpstr>
      <vt:lpstr>Prieskum</vt:lpstr>
      <vt:lpstr>Zapojenie národných soc. partnerov na európskej úrovni</vt:lpstr>
      <vt:lpstr>  Témy na EÚ úrovni </vt:lpstr>
      <vt:lpstr>Prezentace aplikace PowerPoint</vt:lpstr>
      <vt:lpstr>Spokojnosť so štruktúrou výstupov SD</vt:lpstr>
      <vt:lpstr>Návrhy na zlepšenie európskeho SD</vt:lpstr>
      <vt:lpstr>Analýza sieťovania sociálnych partnerov</vt:lpstr>
      <vt:lpstr> Slovenský sociálny dialóg: Sú sociálni partneri spokojní? </vt:lpstr>
      <vt:lpstr>Slovenskí sociálni partneri a európsky sociálny dialóg</vt:lpstr>
      <vt:lpstr>Témy</vt:lpstr>
      <vt:lpstr>Výstupy SD na európskej úrovni</vt:lpstr>
      <vt:lpstr>Návrhy na zlepšenie EÚ soc. dialógu</vt:lpstr>
      <vt:lpstr>Slovenský sociálny dialóg</vt:lpstr>
      <vt:lpstr>Návrhy na zlepšenie slovenského soc. dialógu</vt:lpstr>
      <vt:lpstr>Ďalšie informácie o projekte</vt:lpstr>
      <vt:lpstr>Ďakujem za pozornosť!  monika.martiskova@celsi.sk marta.kahancova@celsi.sk</vt:lpstr>
      <vt:lpstr>Panelová diskusia sociálnych partnerov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Lopez-Uroz</dc:creator>
  <cp:lastModifiedBy> </cp:lastModifiedBy>
  <cp:revision>65</cp:revision>
  <dcterms:created xsi:type="dcterms:W3CDTF">2019-11-15T13:47:40Z</dcterms:created>
  <dcterms:modified xsi:type="dcterms:W3CDTF">2019-11-25T11:40:43Z</dcterms:modified>
</cp:coreProperties>
</file>