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0" r:id="rId3"/>
    <p:sldId id="262" r:id="rId4"/>
    <p:sldId id="263" r:id="rId5"/>
    <p:sldId id="264" r:id="rId6"/>
    <p:sldId id="265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0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0BED-6241-4F09-8F2A-9E24C28C6F7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1EB0-877E-46F9-A449-C1F637F3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81F6-3B03-485D-AA0C-D278FB71B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info@ceps.eu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user/CEPSsince198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5"/>
            <a:ext cx="9144000" cy="685800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-152400" y="3276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1524000" y="1295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ZoneTexte 13"/>
          <p:cNvSpPr txBox="1"/>
          <p:nvPr/>
        </p:nvSpPr>
        <p:spPr>
          <a:xfrm>
            <a:off x="6614045" y="6103949"/>
            <a:ext cx="24466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</a:t>
            </a:r>
            <a:r>
              <a:rPr lang="fr-FR" sz="1400" dirty="0">
                <a:solidFill>
                  <a:srgbClr val="0070C0"/>
                </a:solidFill>
              </a:rPr>
              <a:t> 		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CEPS_thinktank</a:t>
            </a:r>
            <a:r>
              <a:rPr lang="fr-F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		</a:t>
            </a:r>
            <a:endParaRPr lang="en-US" sz="2400" u="sng" dirty="0">
              <a:solidFill>
                <a:srgbClr val="14614F"/>
              </a:solidFill>
            </a:endParaRPr>
          </a:p>
        </p:txBody>
      </p:sp>
      <p:pic>
        <p:nvPicPr>
          <p:cNvPr id="12" name="Picture 2" descr="Image result for twitter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62" y="6016711"/>
            <a:ext cx="1017880" cy="10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" y="65905"/>
            <a:ext cx="858900" cy="91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44304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Negotiating return to work in the age of demographic change through industrial relations (REWIR) </a:t>
            </a:r>
          </a:p>
          <a:p>
            <a:pPr algn="ctr"/>
            <a:r>
              <a:rPr lang="en-US" sz="1400" b="1" i="1" dirty="0"/>
              <a:t>(with support from the European Commission Grant Agreement VS/2019/0075)</a:t>
            </a:r>
            <a:endParaRPr lang="fr-BE" sz="1400" b="1" i="1" dirty="0"/>
          </a:p>
          <a:p>
            <a:pPr algn="ctr"/>
            <a:endParaRPr lang="en-US" sz="2000" dirty="0"/>
          </a:p>
          <a:p>
            <a:pPr algn="ctr"/>
            <a:r>
              <a:rPr lang="en-US" sz="2000" smtClean="0"/>
              <a:t>Leonie </a:t>
            </a:r>
            <a:r>
              <a:rPr lang="en-US" sz="2000" dirty="0" smtClean="0"/>
              <a:t>Westhoff</a:t>
            </a:r>
            <a:endParaRPr lang="fr-BE" sz="2000" dirty="0"/>
          </a:p>
          <a:p>
            <a:pPr algn="ctr"/>
            <a:r>
              <a:rPr lang="en-US" sz="1600" dirty="0" smtClean="0"/>
              <a:t>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January </a:t>
            </a:r>
            <a:r>
              <a:rPr lang="fr-BE" sz="1600" dirty="0" smtClean="0"/>
              <a:t>2020  </a:t>
            </a:r>
            <a:endParaRPr lang="fr-BE" sz="1600" dirty="0"/>
          </a:p>
          <a:p>
            <a:pPr algn="ctr"/>
            <a:r>
              <a:rPr lang="en-US" sz="1600" dirty="0" smtClean="0"/>
              <a:t>Rome, Italy</a:t>
            </a:r>
            <a:endParaRPr lang="fr-BE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9385"/>
            <a:ext cx="1463040" cy="8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EU level data collection (1)</a:t>
            </a:r>
          </a:p>
          <a:p>
            <a:pPr marL="0" indent="0">
              <a:buNone/>
            </a:pPr>
            <a:endParaRPr lang="en-US" sz="2000" u="sng" dirty="0"/>
          </a:p>
          <a:p>
            <a:r>
              <a:rPr lang="en-US" sz="2000" dirty="0" smtClean="0"/>
              <a:t>ten </a:t>
            </a:r>
            <a:r>
              <a:rPr lang="en-US" sz="2000" dirty="0" smtClean="0"/>
              <a:t>interviews conducted, </a:t>
            </a:r>
            <a:r>
              <a:rPr lang="en-US" sz="2000" dirty="0" smtClean="0"/>
              <a:t>two </a:t>
            </a:r>
            <a:r>
              <a:rPr lang="en-US" sz="2000" dirty="0" smtClean="0"/>
              <a:t>more </a:t>
            </a:r>
            <a:r>
              <a:rPr lang="en-US" sz="2000" dirty="0" smtClean="0"/>
              <a:t>planned (12 out of 15)</a:t>
            </a:r>
            <a:endParaRPr lang="en-US" sz="2000" dirty="0" smtClean="0"/>
          </a:p>
          <a:p>
            <a:pPr lvl="1"/>
            <a:r>
              <a:rPr lang="en-US" sz="1600" dirty="0"/>
              <a:t>two European institutions</a:t>
            </a:r>
          </a:p>
          <a:p>
            <a:pPr lvl="1"/>
            <a:r>
              <a:rPr lang="en-US" sz="1600" dirty="0"/>
              <a:t>three trade unions </a:t>
            </a:r>
          </a:p>
          <a:p>
            <a:pPr lvl="1"/>
            <a:r>
              <a:rPr lang="en-US" sz="1600" dirty="0"/>
              <a:t>two employers’ organizations</a:t>
            </a:r>
          </a:p>
          <a:p>
            <a:pPr lvl="1"/>
            <a:r>
              <a:rPr lang="en-US" sz="1600" dirty="0"/>
              <a:t>five patient </a:t>
            </a:r>
            <a:r>
              <a:rPr lang="en-US" sz="1600" dirty="0" smtClean="0"/>
              <a:t>organizations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Ongoing desk research to complement interviews</a:t>
            </a:r>
          </a:p>
          <a:p>
            <a:pPr lvl="1"/>
            <a:r>
              <a:rPr lang="en-US" sz="1600" dirty="0" smtClean="0"/>
              <a:t>Relevant European directives and other policy documents</a:t>
            </a:r>
          </a:p>
          <a:p>
            <a:pPr lvl="1"/>
            <a:r>
              <a:rPr lang="en-US" sz="1600" dirty="0" smtClean="0"/>
              <a:t>Position papers written by stakeholders</a:t>
            </a:r>
          </a:p>
          <a:p>
            <a:pPr lvl="1"/>
            <a:r>
              <a:rPr lang="en-US" sz="1600" dirty="0" smtClean="0"/>
              <a:t>Academic research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EU level data collection (2)</a:t>
            </a:r>
          </a:p>
          <a:p>
            <a:pPr marL="0" indent="0">
              <a:buNone/>
            </a:pPr>
            <a:endParaRPr lang="en-US" sz="2000" u="sng" dirty="0"/>
          </a:p>
          <a:p>
            <a:r>
              <a:rPr lang="en-US" sz="2000" dirty="0" smtClean="0"/>
              <a:t>Some preliminary results can be identified</a:t>
            </a:r>
          </a:p>
          <a:p>
            <a:pPr lvl="1"/>
            <a:r>
              <a:rPr lang="en-US" sz="1600" dirty="0" smtClean="0"/>
              <a:t>EU level social partners do not identify the issue of RTW after chronic disease as high on their agenda</a:t>
            </a:r>
          </a:p>
          <a:p>
            <a:pPr lvl="1"/>
            <a:r>
              <a:rPr lang="en-US" sz="1600" dirty="0" smtClean="0"/>
              <a:t>Policy work within the European institutions focuses more on prevention, though there is some movement</a:t>
            </a:r>
          </a:p>
          <a:p>
            <a:pPr lvl="1"/>
            <a:r>
              <a:rPr lang="en-US" sz="1600" dirty="0" smtClean="0"/>
              <a:t>Patient organizations are very active on the issue and are trying to put it on the agenda and involve more stakeholders, including social partners</a:t>
            </a:r>
          </a:p>
          <a:p>
            <a:pPr lvl="1"/>
            <a:r>
              <a:rPr lang="en-US" sz="1600" dirty="0" smtClean="0"/>
              <a:t>The potential for EU action – with the input of social partners – lies mostly in awareness-raising, sharing of best practices and developing guidelines</a:t>
            </a:r>
          </a:p>
          <a:p>
            <a:pPr lvl="2"/>
            <a:r>
              <a:rPr lang="en-US" sz="1200" dirty="0" smtClean="0"/>
              <a:t>More specific action should be taken at national level given cultural specificities and different legislative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Data collection for Belgium (1)</a:t>
            </a:r>
          </a:p>
          <a:p>
            <a:pPr marL="0" indent="0">
              <a:buNone/>
            </a:pPr>
            <a:endParaRPr lang="en-US" sz="2000" u="sng" dirty="0"/>
          </a:p>
          <a:p>
            <a:r>
              <a:rPr lang="en-US" sz="2000" dirty="0" smtClean="0"/>
              <a:t>four</a:t>
            </a:r>
            <a:r>
              <a:rPr lang="en-US" sz="2000" dirty="0" smtClean="0"/>
              <a:t> </a:t>
            </a:r>
            <a:r>
              <a:rPr lang="en-US" sz="2000" dirty="0" smtClean="0"/>
              <a:t>interviews conducted, </a:t>
            </a:r>
            <a:r>
              <a:rPr lang="en-US" sz="2000" dirty="0" smtClean="0"/>
              <a:t>one </a:t>
            </a:r>
            <a:r>
              <a:rPr lang="en-US" sz="2000" dirty="0" smtClean="0"/>
              <a:t>more </a:t>
            </a:r>
            <a:r>
              <a:rPr lang="en-US" sz="2000" dirty="0" smtClean="0"/>
              <a:t>scheduled (5 out of 5-6)</a:t>
            </a:r>
            <a:endParaRPr lang="en-US" sz="2000" dirty="0" smtClean="0"/>
          </a:p>
          <a:p>
            <a:pPr lvl="1"/>
            <a:r>
              <a:rPr lang="en-US" sz="1600" dirty="0"/>
              <a:t>One academic expert</a:t>
            </a:r>
          </a:p>
          <a:p>
            <a:pPr lvl="1"/>
            <a:r>
              <a:rPr lang="en-US" sz="1600" dirty="0"/>
              <a:t>One government representative (cabinet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One patient organization representative</a:t>
            </a:r>
            <a:endParaRPr lang="en-US" sz="1600" dirty="0"/>
          </a:p>
          <a:p>
            <a:pPr lvl="1"/>
            <a:r>
              <a:rPr lang="en-US" sz="1600" dirty="0"/>
              <a:t>One disability insurance representative</a:t>
            </a:r>
          </a:p>
          <a:p>
            <a:pPr lvl="1"/>
            <a:r>
              <a:rPr lang="en-US" sz="1600" dirty="0"/>
              <a:t>One employment agency representative </a:t>
            </a:r>
            <a:endParaRPr lang="en-US" sz="2000" dirty="0" smtClean="0"/>
          </a:p>
          <a:p>
            <a:r>
              <a:rPr lang="en-US" sz="2000" dirty="0" smtClean="0"/>
              <a:t>Ongoing desk research to complement interviews </a:t>
            </a:r>
          </a:p>
          <a:p>
            <a:pPr lvl="1"/>
            <a:r>
              <a:rPr lang="en-US" sz="1600" dirty="0" smtClean="0"/>
              <a:t>National legislation</a:t>
            </a:r>
          </a:p>
          <a:p>
            <a:pPr lvl="1"/>
            <a:r>
              <a:rPr lang="en-US" sz="1600" dirty="0" smtClean="0"/>
              <a:t>Social partner agreements (e.g. National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Council)</a:t>
            </a:r>
          </a:p>
          <a:p>
            <a:pPr lvl="1"/>
            <a:r>
              <a:rPr lang="en-US" sz="1600" dirty="0" smtClean="0"/>
              <a:t>Publications by social partners</a:t>
            </a:r>
          </a:p>
          <a:p>
            <a:pPr lvl="1"/>
            <a:r>
              <a:rPr lang="en-US" sz="1600" dirty="0" smtClean="0"/>
              <a:t>Policy position papers by other stakeholders</a:t>
            </a:r>
          </a:p>
          <a:p>
            <a:pPr lvl="1"/>
            <a:r>
              <a:rPr lang="en-US" sz="1600" dirty="0" smtClean="0"/>
              <a:t>Academic research 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Data collection for Belgium (2)</a:t>
            </a:r>
          </a:p>
          <a:p>
            <a:pPr marL="0" indent="0">
              <a:buNone/>
            </a:pPr>
            <a:endParaRPr lang="en-US" sz="2000" u="sng" dirty="0"/>
          </a:p>
          <a:p>
            <a:r>
              <a:rPr lang="en-US" sz="2000" dirty="0" smtClean="0"/>
              <a:t>two stakeholder discussions (14/01 and 28/01)</a:t>
            </a:r>
          </a:p>
          <a:p>
            <a:pPr lvl="1"/>
            <a:r>
              <a:rPr lang="en-US" sz="1600" dirty="0"/>
              <a:t>Three trade union representatives</a:t>
            </a:r>
          </a:p>
          <a:p>
            <a:pPr lvl="1"/>
            <a:r>
              <a:rPr lang="en-US" sz="1600" dirty="0" smtClean="0"/>
              <a:t>two </a:t>
            </a:r>
            <a:r>
              <a:rPr lang="en-US" sz="1600" dirty="0"/>
              <a:t>employer representatives, one private provider of HR services, one HR </a:t>
            </a:r>
            <a:r>
              <a:rPr lang="en-US" sz="1600" dirty="0" smtClean="0"/>
              <a:t>manager</a:t>
            </a:r>
            <a:endParaRPr lang="en-US" sz="2000" dirty="0" smtClean="0"/>
          </a:p>
          <a:p>
            <a:r>
              <a:rPr lang="en-US" sz="2000" dirty="0"/>
              <a:t>In Belgium, it was very difficult to reach company-level </a:t>
            </a:r>
            <a:r>
              <a:rPr lang="en-US" sz="2000" dirty="0" smtClean="0"/>
              <a:t>representatives, particularly regarding the trade unions</a:t>
            </a:r>
          </a:p>
          <a:p>
            <a:pPr lvl="1"/>
            <a:r>
              <a:rPr lang="en-US" sz="1600" dirty="0" smtClean="0"/>
              <a:t>Participants were asked to share their experiences at the company level as far as possible </a:t>
            </a:r>
          </a:p>
          <a:p>
            <a:pPr lvl="1"/>
            <a:r>
              <a:rPr lang="en-US" sz="1600" dirty="0" smtClean="0"/>
              <a:t>Some participants were directly involved at the company level and shared </a:t>
            </a:r>
            <a:r>
              <a:rPr lang="en-US" sz="1600" smtClean="0"/>
              <a:t>relevant details</a:t>
            </a:r>
            <a:endParaRPr lang="en-US" sz="16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Data collection for Belgium (3)</a:t>
            </a:r>
          </a:p>
          <a:p>
            <a:pPr marL="0" indent="0">
              <a:buNone/>
            </a:pPr>
            <a:endParaRPr lang="en-US" sz="2000" u="sng" dirty="0"/>
          </a:p>
          <a:p>
            <a:r>
              <a:rPr lang="en-US" sz="2000" dirty="0" smtClean="0"/>
              <a:t>Preliminary findings</a:t>
            </a:r>
          </a:p>
          <a:p>
            <a:pPr lvl="1"/>
            <a:r>
              <a:rPr lang="en-US" sz="1600" dirty="0" smtClean="0"/>
              <a:t>In Belgium, discussion of RTW after chronic disease is centered around the significant reform of the system in 2016</a:t>
            </a:r>
          </a:p>
          <a:p>
            <a:pPr lvl="1"/>
            <a:r>
              <a:rPr lang="en-US" sz="1600" dirty="0" smtClean="0"/>
              <a:t>At national level, trade unions and employers agree that the system is flawed, though they do not necessarily agree on solutions; however, common positions are frequently agreed on through national social dialogue</a:t>
            </a:r>
          </a:p>
          <a:p>
            <a:pPr lvl="1"/>
            <a:r>
              <a:rPr lang="en-US" sz="1600" dirty="0" smtClean="0"/>
              <a:t>At company level, the RTW process is handled primarily between the employer and the employee; trade union representatives tend to be involved only when there is a conflict</a:t>
            </a:r>
          </a:p>
          <a:p>
            <a:pPr lvl="1"/>
            <a:r>
              <a:rPr lang="en-US" sz="1600" dirty="0" smtClean="0"/>
              <a:t>As the formal procedure for RTW is seen critically, many employers circumvent it and make use of informal procedures, particularly in small companies </a:t>
            </a:r>
          </a:p>
          <a:p>
            <a:pPr lvl="1"/>
            <a:r>
              <a:rPr lang="en-US" sz="1600" dirty="0" smtClean="0"/>
              <a:t>There are sectoral differences in the extent of problems with RTW and the involvement of social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43000" y="1885950"/>
            <a:ext cx="6858000" cy="914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55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8842" y="6349303"/>
            <a:ext cx="227372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1 Place du Congres, 1000 Brussels</a:t>
            </a:r>
          </a:p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Tel: (+32 2)229 39 11 </a:t>
            </a:r>
            <a:endParaRPr lang="en-US" sz="975" b="1" dirty="0">
              <a:solidFill>
                <a:schemeClr val="bg1"/>
              </a:solidFill>
              <a:latin typeface="Calibri (Corps)"/>
            </a:endParaRPr>
          </a:p>
        </p:txBody>
      </p:sp>
      <p:sp>
        <p:nvSpPr>
          <p:cNvPr id="1030" name="AutoShape 6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4" name="AutoShape 10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2" descr="Image result for twitter bird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6" name="Picture 12" descr="https://s3.amazonaws.com/production.assets.ifttt.com/images/channels/6/icons/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373" y="2783641"/>
            <a:ext cx="1068705" cy="10687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18648" y="3590006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info@ceps.eu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661" y="78788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>
              <a:solidFill>
                <a:srgbClr val="317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86936"/>
            <a:ext cx="9144000" cy="1015663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7899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6" descr="https://lh4.googleusercontent.com/9Difi9bypu9-FoUsfFWpX6odYLLjXQk_q0aPxZBSFynecMOSLoKRKWRWIfZdXRGOdXMZCahrLBG6vWrwIeT-A26iDjTucgFVCP0Fuzr79BHW5kLJ3s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737" y="2490415"/>
            <a:ext cx="1068705" cy="1068705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5947722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Image result for twitter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3" y="2200986"/>
            <a:ext cx="1091189" cy="10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84723" y="3115738"/>
            <a:ext cx="15068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@</a:t>
            </a:r>
            <a:r>
              <a:rPr lang="fr-BE" sz="1350" b="1" dirty="0" err="1">
                <a:solidFill>
                  <a:schemeClr val="bg1"/>
                </a:solidFill>
              </a:rPr>
              <a:t>CEPS_ThinkTank</a:t>
            </a:r>
            <a:endParaRPr lang="fr-BE" sz="1350" b="1" dirty="0">
              <a:solidFill>
                <a:schemeClr val="bg1"/>
              </a:solidFill>
            </a:endParaRPr>
          </a:p>
          <a:p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052"/>
            <a:ext cx="2359278" cy="1569660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9" y="264421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517</Words>
  <Application>Microsoft Office PowerPoint</Application>
  <PresentationFormat>On-screen Show (4:3)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(Corps)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Jacquot</dc:creator>
  <cp:lastModifiedBy>Leonie Westhoff</cp:lastModifiedBy>
  <cp:revision>79</cp:revision>
  <dcterms:created xsi:type="dcterms:W3CDTF">2019-02-27T10:06:22Z</dcterms:created>
  <dcterms:modified xsi:type="dcterms:W3CDTF">2020-01-31T08:09:51Z</dcterms:modified>
</cp:coreProperties>
</file>