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79" r:id="rId3"/>
    <p:sldId id="273" r:id="rId4"/>
    <p:sldId id="283" r:id="rId5"/>
    <p:sldId id="276" r:id="rId6"/>
    <p:sldId id="280" r:id="rId7"/>
    <p:sldId id="281" r:id="rId8"/>
    <p:sldId id="28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E0BED-6241-4F09-8F2A-9E24C28C6F7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D1EB0-877E-46F9-A449-C1F637F3F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F81F6-3B03-485D-AA0C-D278FB71B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FC83-ECA9-48CD-980D-CCE35161A95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6114-5A8E-43EB-A900-DCFED148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info@ceps.eu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user/CEPSsince198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5"/>
            <a:ext cx="9144000" cy="6858000"/>
          </a:xfrm>
          <a:prstGeom prst="rect">
            <a:avLst/>
          </a:prstGeom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-152400" y="3276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-1524000" y="1295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ZoneTexte 13"/>
          <p:cNvSpPr txBox="1"/>
          <p:nvPr/>
        </p:nvSpPr>
        <p:spPr>
          <a:xfrm>
            <a:off x="6614045" y="6103949"/>
            <a:ext cx="24466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       </a:t>
            </a:r>
            <a:r>
              <a:rPr lang="fr-FR" sz="1400" dirty="0">
                <a:solidFill>
                  <a:srgbClr val="0070C0"/>
                </a:solidFill>
              </a:rPr>
              <a:t> 		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sz="1400" dirty="0" err="1">
                <a:solidFill>
                  <a:schemeClr val="accent6">
                    <a:lumMod val="50000"/>
                  </a:schemeClr>
                </a:solidFill>
              </a:rPr>
              <a:t>CEPS_thinktank</a:t>
            </a:r>
            <a:r>
              <a:rPr lang="fr-FR" sz="1500" dirty="0">
                <a:solidFill>
                  <a:prstClr val="black">
                    <a:lumMod val="65000"/>
                    <a:lumOff val="35000"/>
                  </a:prstClr>
                </a:solidFill>
              </a:rPr>
              <a:t>		</a:t>
            </a:r>
            <a:endParaRPr lang="en-US" sz="2400" u="sng" dirty="0">
              <a:solidFill>
                <a:srgbClr val="14614F"/>
              </a:solidFill>
            </a:endParaRPr>
          </a:p>
        </p:txBody>
      </p:sp>
      <p:pic>
        <p:nvPicPr>
          <p:cNvPr id="12" name="Picture 2" descr="Image result for twitter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62" y="6016711"/>
            <a:ext cx="1017880" cy="10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0" y="65905"/>
            <a:ext cx="858900" cy="91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44304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Negotiating return to work in the age of demographic change through industrial relations (REWIR) </a:t>
            </a:r>
          </a:p>
          <a:p>
            <a:pPr algn="ctr"/>
            <a:r>
              <a:rPr lang="en-US" sz="1400" b="1" i="1" dirty="0"/>
              <a:t>(with support from the European Commission Grant Agreement VS/2019/0075)</a:t>
            </a:r>
            <a:endParaRPr lang="fr-BE" sz="1400" b="1" i="1" dirty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Manon </a:t>
            </a:r>
            <a:r>
              <a:rPr lang="en-US" sz="2000" dirty="0"/>
              <a:t>Jacquot </a:t>
            </a:r>
            <a:r>
              <a:rPr lang="fr-BE" sz="2000" dirty="0"/>
              <a:t> </a:t>
            </a:r>
          </a:p>
          <a:p>
            <a:pPr algn="ctr"/>
            <a:r>
              <a:rPr lang="en-US" sz="1600" dirty="0" smtClean="0"/>
              <a:t>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January </a:t>
            </a:r>
            <a:r>
              <a:rPr lang="fr-BE" sz="1600" dirty="0" smtClean="0"/>
              <a:t>2020  </a:t>
            </a:r>
            <a:endParaRPr lang="fr-BE" sz="1600" dirty="0"/>
          </a:p>
          <a:p>
            <a:pPr algn="ctr"/>
            <a:r>
              <a:rPr lang="en-US" sz="1600" dirty="0" smtClean="0"/>
              <a:t>Rome, Italy</a:t>
            </a:r>
            <a:endParaRPr lang="fr-BE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9385"/>
            <a:ext cx="1463040" cy="8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        </a:t>
            </a:r>
            <a:r>
              <a:rPr lang="en-US" dirty="0" smtClean="0"/>
              <a:t>Project management and next steps </a:t>
            </a:r>
            <a:endParaRPr lang="lv-LV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administrative (1)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Reporting: </a:t>
            </a:r>
          </a:p>
          <a:p>
            <a:pPr lvl="1"/>
            <a:r>
              <a:rPr lang="en-US" sz="1800" dirty="0" smtClean="0"/>
              <a:t>Technical and financial interim reports for REWIR</a:t>
            </a:r>
          </a:p>
          <a:p>
            <a:pPr lvl="1"/>
            <a:r>
              <a:rPr lang="en-US" sz="1800" dirty="0" smtClean="0"/>
              <a:t>The interim reporting is prepared and being submitted to the EC together with the mid-term financial reporting, request for pre-financing and first deliverable of the project (analytical and conceptual framework) </a:t>
            </a:r>
          </a:p>
          <a:p>
            <a:pPr lvl="1"/>
            <a:r>
              <a:rPr lang="en-US" sz="1800" dirty="0" smtClean="0"/>
              <a:t>Internal Deadline </a:t>
            </a:r>
            <a:r>
              <a:rPr lang="en-US" sz="1800" dirty="0" smtClean="0">
                <a:solidFill>
                  <a:srgbClr val="FF0000"/>
                </a:solidFill>
              </a:rPr>
              <a:t>28 February 2020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1800" dirty="0"/>
              <a:t>EC has 60 days to approve: 30 April 2020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1800" dirty="0"/>
              <a:t>CEPS will pay 40% of the total amount: </a:t>
            </a: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211781"/>
            <a:ext cx="7319154" cy="18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administrative (2)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sz="2200" dirty="0"/>
              <a:t>Meeting with the project officer </a:t>
            </a:r>
          </a:p>
          <a:p>
            <a:pPr lvl="1"/>
            <a:r>
              <a:rPr lang="en-US" sz="1800" dirty="0"/>
              <a:t>Emphasis on communication and dissemination activities </a:t>
            </a:r>
          </a:p>
          <a:p>
            <a:pPr lvl="1"/>
            <a:r>
              <a:rPr lang="en-US" sz="1800" dirty="0"/>
              <a:t>Feeding the project website regularly is important  </a:t>
            </a:r>
          </a:p>
          <a:p>
            <a:r>
              <a:rPr lang="en-US" sz="2200" dirty="0"/>
              <a:t>Next (and last) project meeting date to be decided </a:t>
            </a:r>
          </a:p>
          <a:p>
            <a:pPr lvl="1"/>
            <a:r>
              <a:rPr lang="en-US" sz="1800" dirty="0"/>
              <a:t>(Early) July in Sibiu? Doodle </a:t>
            </a:r>
          </a:p>
          <a:p>
            <a:r>
              <a:rPr lang="en-US" sz="2200" dirty="0"/>
              <a:t>Final conference in Brussels</a:t>
            </a:r>
          </a:p>
          <a:p>
            <a:pPr lvl="1"/>
            <a:r>
              <a:rPr lang="en-US" sz="1800" dirty="0"/>
              <a:t>Deciding on the date ASAP – EC is interested in participating, but they need to know the details in advance    </a:t>
            </a:r>
            <a:endParaRPr lang="lv-LV" sz="1800" dirty="0"/>
          </a:p>
          <a:p>
            <a:pPr lvl="1"/>
            <a:endParaRPr lang="en-US" sz="1800" dirty="0"/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research activities (1) 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/>
              <a:t>WP2: Stakeholders’ views</a:t>
            </a:r>
          </a:p>
          <a:p>
            <a:r>
              <a:rPr lang="nl-BE" b="1" dirty="0"/>
              <a:t>Deliverables</a:t>
            </a:r>
            <a:r>
              <a:rPr lang="nl-BE" dirty="0" smtClean="0"/>
              <a:t>: </a:t>
            </a:r>
            <a:r>
              <a:rPr lang="nl-BE" sz="2400" dirty="0">
                <a:solidFill>
                  <a:srgbClr val="FF0000"/>
                </a:solidFill>
              </a:rPr>
              <a:t>June 2020</a:t>
            </a:r>
            <a:endParaRPr lang="nl-BE" sz="2000" b="1" dirty="0">
              <a:solidFill>
                <a:srgbClr val="FF0000"/>
              </a:solidFill>
            </a:endParaRPr>
          </a:p>
          <a:p>
            <a:pPr lvl="1"/>
            <a:r>
              <a:rPr lang="nl-BE" dirty="0" smtClean="0"/>
              <a:t>D2.1:</a:t>
            </a:r>
            <a:r>
              <a:rPr lang="en-US" dirty="0"/>
              <a:t>Working paper on EU-level social partners’ views and involvement in return to work policies, evaluating the potential of EU-level industrial relations for designing return to work (M16) (CEPS)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nl-BE" dirty="0"/>
              <a:t>D2.2: </a:t>
            </a:r>
            <a:r>
              <a:rPr lang="en-US" dirty="0"/>
              <a:t>Working paper presenting benchmark case studies on France, Germany and the UK, their return to work policies and best practices, lessons for other countries and EU-level policy making (M16) (Amir) </a:t>
            </a:r>
          </a:p>
          <a:p>
            <a:pPr lvl="1"/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research activities (2) 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/>
              <a:t>WP3: Company level perspective</a:t>
            </a:r>
          </a:p>
          <a:p>
            <a:r>
              <a:rPr lang="nl-BE" b="1" dirty="0"/>
              <a:t>Deliverables</a:t>
            </a:r>
            <a:r>
              <a:rPr lang="nl-BE" dirty="0"/>
              <a:t>: due </a:t>
            </a:r>
            <a:r>
              <a:rPr lang="nl-BE" dirty="0">
                <a:solidFill>
                  <a:srgbClr val="FF0000"/>
                </a:solidFill>
              </a:rPr>
              <a:t>June 2020</a:t>
            </a:r>
            <a:endParaRPr lang="nl-BE" sz="2400" b="1" dirty="0">
              <a:solidFill>
                <a:srgbClr val="FF0000"/>
              </a:solidFill>
            </a:endParaRPr>
          </a:p>
          <a:p>
            <a:pPr lvl="1"/>
            <a:r>
              <a:rPr lang="nl-BE" dirty="0"/>
              <a:t>D3.1:</a:t>
            </a:r>
            <a:r>
              <a:rPr lang="en-US" dirty="0"/>
              <a:t>6 national reports, addressing the role of company-level industrial relations in facilitating return to work and identifying best practices, based on the group discussions and surveys (M16) (All partners)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nl-BE" dirty="0"/>
              <a:t>D3.2: </a:t>
            </a:r>
            <a:r>
              <a:rPr lang="en-US" dirty="0"/>
              <a:t> 6 national policy briefs </a:t>
            </a:r>
            <a:r>
              <a:rPr lang="en-US" dirty="0" err="1"/>
              <a:t>summarising</a:t>
            </a:r>
            <a:r>
              <a:rPr lang="en-US" dirty="0"/>
              <a:t> country findings using national and company-level evidence (English and main national language of country) (M16) (All partners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template is available</a:t>
            </a:r>
            <a:endParaRPr lang="en-US" dirty="0"/>
          </a:p>
          <a:p>
            <a:pPr lvl="1"/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1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Next steps – research activities (3)  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0207"/>
            <a:ext cx="7886700" cy="4768765"/>
          </a:xfrm>
        </p:spPr>
        <p:txBody>
          <a:bodyPr>
            <a:normAutofit/>
          </a:bodyPr>
          <a:lstStyle/>
          <a:p>
            <a:r>
              <a:rPr lang="en-US" u="sng" dirty="0"/>
              <a:t>WP4: comparative research  </a:t>
            </a:r>
          </a:p>
          <a:p>
            <a:pPr lvl="1"/>
            <a:r>
              <a:rPr lang="en-US" dirty="0"/>
              <a:t>Drafting comparative report and policy brief (CEPS with contributions from all partners) </a:t>
            </a:r>
          </a:p>
          <a:p>
            <a:pPr lvl="2"/>
            <a:r>
              <a:rPr lang="en-US" sz="1800" dirty="0"/>
              <a:t>Deliverable: Comparative report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October 2020 </a:t>
            </a:r>
          </a:p>
          <a:p>
            <a:pPr lvl="2"/>
            <a:r>
              <a:rPr lang="en-US" sz="1800" dirty="0"/>
              <a:t>Comparative policy brief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October 2020 </a:t>
            </a:r>
          </a:p>
          <a:p>
            <a:pPr lvl="1"/>
            <a:r>
              <a:rPr lang="en-US" dirty="0"/>
              <a:t>Policy recommendations (CEPS, with inputs from all partners) </a:t>
            </a:r>
          </a:p>
          <a:p>
            <a:pPr lvl="2"/>
            <a:r>
              <a:rPr lang="en-US" sz="1800" dirty="0"/>
              <a:t>Report presenting policy recommendations on of current and future roles of industrial relations as a prominent channel to encourage longer </a:t>
            </a:r>
            <a:r>
              <a:rPr lang="en-US" sz="1800" dirty="0" err="1"/>
              <a:t>labour</a:t>
            </a:r>
            <a:r>
              <a:rPr lang="en-US" sz="1800" dirty="0"/>
              <a:t> market involvement in the context of demographic change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October 2020</a:t>
            </a:r>
          </a:p>
          <a:p>
            <a:pPr lvl="1"/>
            <a:endParaRPr lang="en-US" dirty="0"/>
          </a:p>
          <a:p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0" y="230190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Next steps – research </a:t>
            </a:r>
            <a:r>
              <a:rPr lang="en-US" sz="3600" b="1" dirty="0" smtClean="0"/>
              <a:t>activities 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WP5: dissemination and communication   </a:t>
            </a:r>
          </a:p>
          <a:p>
            <a:pPr lvl="1"/>
            <a:r>
              <a:rPr lang="en-US" dirty="0"/>
              <a:t>Website: </a:t>
            </a:r>
            <a:endParaRPr lang="en-US" dirty="0" smtClean="0"/>
          </a:p>
          <a:p>
            <a:pPr lvl="2"/>
            <a:r>
              <a:rPr lang="en-US" sz="1800" dirty="0" smtClean="0"/>
              <a:t>Continue populating the website </a:t>
            </a:r>
            <a:r>
              <a:rPr lang="en-US" sz="1800" dirty="0"/>
              <a:t>content (minutes of meeting and publications)</a:t>
            </a:r>
          </a:p>
          <a:p>
            <a:pPr lvl="1"/>
            <a:r>
              <a:rPr lang="en-US" sz="2200" dirty="0" smtClean="0"/>
              <a:t>Webinar</a:t>
            </a:r>
            <a:r>
              <a:rPr lang="en-US" sz="2200" dirty="0"/>
              <a:t>: all partners </a:t>
            </a:r>
            <a:r>
              <a:rPr lang="en-US" sz="2200" b="1" dirty="0"/>
              <a:t>(until </a:t>
            </a:r>
            <a:r>
              <a:rPr lang="en-US" sz="2200" b="1" dirty="0">
                <a:solidFill>
                  <a:srgbClr val="FF0000"/>
                </a:solidFill>
              </a:rPr>
              <a:t>February 2021</a:t>
            </a:r>
            <a:r>
              <a:rPr lang="en-US" sz="2200" b="1" dirty="0"/>
              <a:t>)</a:t>
            </a:r>
          </a:p>
          <a:p>
            <a:pPr lvl="2"/>
            <a:r>
              <a:rPr lang="en-US" sz="1800" dirty="0"/>
              <a:t>Series of videos with topics to be discussed </a:t>
            </a:r>
            <a:r>
              <a:rPr lang="en-US" sz="1800" dirty="0" smtClean="0"/>
              <a:t>in Sibiu</a:t>
            </a:r>
            <a:endParaRPr lang="en-US" sz="1800" dirty="0"/>
          </a:p>
          <a:p>
            <a:pPr lvl="1"/>
            <a:r>
              <a:rPr lang="en-US" sz="2200" dirty="0"/>
              <a:t>Final conference </a:t>
            </a:r>
            <a:r>
              <a:rPr lang="mr-IN" sz="2200" dirty="0"/>
              <a:t>–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February </a:t>
            </a:r>
            <a:r>
              <a:rPr lang="en-US" sz="2200" b="1" dirty="0" smtClean="0">
                <a:solidFill>
                  <a:srgbClr val="FF0000"/>
                </a:solidFill>
              </a:rPr>
              <a:t>2021 preferably end of January</a:t>
            </a:r>
            <a:endParaRPr lang="en-US" sz="2200" dirty="0">
              <a:solidFill>
                <a:srgbClr val="FF0000"/>
              </a:solidFill>
            </a:endParaRPr>
          </a:p>
          <a:p>
            <a:pPr lvl="2"/>
            <a:r>
              <a:rPr lang="en-US" sz="1800" dirty="0"/>
              <a:t>Decide on a date, agenda etc. early enough to start advertising in advance </a:t>
            </a:r>
          </a:p>
          <a:p>
            <a:pPr lvl="1"/>
            <a:r>
              <a:rPr lang="en-US" sz="2200" dirty="0"/>
              <a:t>Publications </a:t>
            </a:r>
          </a:p>
          <a:p>
            <a:pPr lvl="2"/>
            <a:r>
              <a:rPr lang="en-US" sz="1800" dirty="0"/>
              <a:t>Publish research on project website </a:t>
            </a:r>
          </a:p>
          <a:p>
            <a:pPr lvl="2"/>
            <a:r>
              <a:rPr lang="en-US" sz="1800" dirty="0"/>
              <a:t>Submit to academic journals </a:t>
            </a:r>
            <a:r>
              <a:rPr lang="mr-IN" sz="1800" dirty="0"/>
              <a:t>–</a:t>
            </a:r>
            <a:r>
              <a:rPr lang="en-US" sz="1800" dirty="0"/>
              <a:t> internal discussion on interests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6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143000" y="1885950"/>
            <a:ext cx="6858000" cy="914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55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842" y="6349303"/>
            <a:ext cx="227372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1 Place du Congres, 1000 Brussels</a:t>
            </a:r>
          </a:p>
          <a:p>
            <a:pPr algn="ctr"/>
            <a:r>
              <a:rPr lang="fr-FR" sz="975" b="1" dirty="0">
                <a:solidFill>
                  <a:schemeClr val="bg1"/>
                </a:solidFill>
                <a:latin typeface="Calibri (Corps)"/>
              </a:rPr>
              <a:t>Tel: (+32 2)229 39 11 </a:t>
            </a:r>
            <a:endParaRPr lang="en-US" sz="975" b="1" dirty="0">
              <a:solidFill>
                <a:schemeClr val="bg1"/>
              </a:solidFill>
              <a:latin typeface="Calibri (Corps)"/>
            </a:endParaRPr>
          </a:p>
        </p:txBody>
      </p:sp>
      <p:sp>
        <p:nvSpPr>
          <p:cNvPr id="1030" name="AutoShape 6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4" name="AutoShape 10" descr="http://www.macfixer.com/images/email.svg"/>
          <p:cNvSpPr>
            <a:spLocks noChangeAspect="1" noChangeArrowheads="1"/>
          </p:cNvSpPr>
          <p:nvPr/>
        </p:nvSpPr>
        <p:spPr bwMode="auto">
          <a:xfrm>
            <a:off x="1259681" y="-1063228"/>
            <a:ext cx="4000500" cy="40005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2" descr="Image result for twitter bird"/>
          <p:cNvSpPr>
            <a:spLocks noChangeAspect="1" noChangeArrowheads="1"/>
          </p:cNvSpPr>
          <p:nvPr/>
        </p:nvSpPr>
        <p:spPr bwMode="auto">
          <a:xfrm>
            <a:off x="116681" y="7489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6" name="Picture 12" descr="https://s3.amazonaws.com/production.assets.ifttt.com/images/channels/6/icons/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373" y="2783641"/>
            <a:ext cx="1068705" cy="10687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648" y="3590006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info@ceps.eu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6661" y="78788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>
              <a:solidFill>
                <a:srgbClr val="317C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86936"/>
            <a:ext cx="9144000" cy="1015663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7899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6" descr="https://lh4.googleusercontent.com/9Difi9bypu9-FoUsfFWpX6odYLLjXQk_q0aPxZBSFynecMOSLoKRKWRWIfZdXRGOdXMZCahrLBG6vWrwIeT-A26iDjTucgFVCP0Fuzr79BHW5kLJ3s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737" y="2490415"/>
            <a:ext cx="1068705" cy="1068705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5947722" y="2842497"/>
            <a:ext cx="2998383" cy="418366"/>
          </a:xfrm>
          <a:prstGeom prst="ellipse">
            <a:avLst/>
          </a:prstGeom>
          <a:solidFill>
            <a:srgbClr val="317C6F">
              <a:alpha val="74902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620"/>
              </a:lnSpc>
              <a:spcAft>
                <a:spcPts val="450"/>
              </a:spcAft>
            </a:pP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Image result for twitter log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03" y="2200986"/>
            <a:ext cx="1091189" cy="10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84723" y="3115738"/>
            <a:ext cx="15068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350" b="1" dirty="0">
                <a:solidFill>
                  <a:schemeClr val="bg1"/>
                </a:solidFill>
              </a:rPr>
              <a:t>@</a:t>
            </a:r>
            <a:r>
              <a:rPr lang="fr-BE" sz="1350" b="1" dirty="0" err="1">
                <a:solidFill>
                  <a:schemeClr val="bg1"/>
                </a:solidFill>
              </a:rPr>
              <a:t>CEPS_ThinkTank</a:t>
            </a:r>
            <a:endParaRPr lang="fr-BE" sz="1350" b="1" dirty="0">
              <a:solidFill>
                <a:schemeClr val="bg1"/>
              </a:solidFill>
            </a:endParaRPr>
          </a:p>
          <a:p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052"/>
            <a:ext cx="2359278" cy="1569660"/>
          </a:xfrm>
          <a:prstGeom prst="rect">
            <a:avLst/>
          </a:prstGeom>
          <a:solidFill>
            <a:srgbClr val="317C6F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9" y="264421"/>
            <a:ext cx="858900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551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(Corps)</vt:lpstr>
      <vt:lpstr>Calibri Light</vt:lpstr>
      <vt:lpstr>Mangal</vt:lpstr>
      <vt:lpstr>Office Theme</vt:lpstr>
      <vt:lpstr>PowerPoint Presentation</vt:lpstr>
      <vt:lpstr>PowerPoint Presentation</vt:lpstr>
      <vt:lpstr> Next steps – administrative (1)  </vt:lpstr>
      <vt:lpstr> Next steps – administrative (2) </vt:lpstr>
      <vt:lpstr> Next steps – research activities (1)   </vt:lpstr>
      <vt:lpstr> Next steps – research activities (2)   </vt:lpstr>
      <vt:lpstr> Next steps – research activities (3)   </vt:lpstr>
      <vt:lpstr>Next steps – research activities (4)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Jacquot</dc:creator>
  <cp:lastModifiedBy>Manon Jacquot</cp:lastModifiedBy>
  <cp:revision>56</cp:revision>
  <dcterms:created xsi:type="dcterms:W3CDTF">2019-02-27T10:06:22Z</dcterms:created>
  <dcterms:modified xsi:type="dcterms:W3CDTF">2020-01-31T12:37:27Z</dcterms:modified>
</cp:coreProperties>
</file>