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62" r:id="rId3"/>
    <p:sldId id="260" r:id="rId4"/>
    <p:sldId id="263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59D1B-E049-4045-B9B0-689AEF00ED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0BA44A1-1EBE-4B32-A201-177AF030A844}">
      <dgm:prSet phldrT="[Text]" custT="1"/>
      <dgm:spPr/>
      <dgm:t>
        <a:bodyPr/>
        <a:lstStyle/>
        <a:p>
          <a:r>
            <a:rPr lang="it-IT" sz="1800" dirty="0" err="1"/>
            <a:t>RQs</a:t>
          </a:r>
          <a:r>
            <a:rPr lang="it-IT" sz="1800" dirty="0"/>
            <a:t> 1, 2 and 3</a:t>
          </a:r>
        </a:p>
      </dgm:t>
    </dgm:pt>
    <dgm:pt modelId="{4623DC16-D5C9-4CD2-9F2A-D455568EE0B4}" type="parTrans" cxnId="{D3ABCAE6-4072-4C6A-B426-73B42635B596}">
      <dgm:prSet/>
      <dgm:spPr/>
      <dgm:t>
        <a:bodyPr/>
        <a:lstStyle/>
        <a:p>
          <a:endParaRPr lang="it-IT" sz="1800"/>
        </a:p>
      </dgm:t>
    </dgm:pt>
    <dgm:pt modelId="{05DE0D48-45C4-41C4-B8D2-A159BE49F23D}" type="sibTrans" cxnId="{D3ABCAE6-4072-4C6A-B426-73B42635B596}">
      <dgm:prSet/>
      <dgm:spPr/>
      <dgm:t>
        <a:bodyPr/>
        <a:lstStyle/>
        <a:p>
          <a:endParaRPr lang="it-IT" sz="1800"/>
        </a:p>
      </dgm:t>
    </dgm:pt>
    <dgm:pt modelId="{09C03C89-7D74-417A-AB9A-2BE02646C8D9}">
      <dgm:prSet phldrT="[Text]" custT="1"/>
      <dgm:spPr/>
      <dgm:t>
        <a:bodyPr/>
        <a:lstStyle/>
        <a:p>
          <a:r>
            <a:rPr lang="it-IT" sz="1800" dirty="0"/>
            <a:t>EU-level interviews, EU-wide survey</a:t>
          </a:r>
        </a:p>
      </dgm:t>
    </dgm:pt>
    <dgm:pt modelId="{A4F960E6-3083-4337-9D5A-2F5360B749B4}" type="parTrans" cxnId="{B463F5E1-6E6C-408D-97CB-023760AC15F4}">
      <dgm:prSet/>
      <dgm:spPr/>
      <dgm:t>
        <a:bodyPr/>
        <a:lstStyle/>
        <a:p>
          <a:endParaRPr lang="it-IT" sz="1800"/>
        </a:p>
      </dgm:t>
    </dgm:pt>
    <dgm:pt modelId="{A68A0E7A-D075-47B5-B7E4-F979269897DA}" type="sibTrans" cxnId="{B463F5E1-6E6C-408D-97CB-023760AC15F4}">
      <dgm:prSet/>
      <dgm:spPr/>
      <dgm:t>
        <a:bodyPr/>
        <a:lstStyle/>
        <a:p>
          <a:endParaRPr lang="it-IT" sz="1800"/>
        </a:p>
      </dgm:t>
    </dgm:pt>
    <dgm:pt modelId="{B343BD62-BDBE-476A-A39D-EECFDF377164}">
      <dgm:prSet phldrT="[Text]"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D2.1</a:t>
          </a:r>
        </a:p>
      </dgm:t>
    </dgm:pt>
    <dgm:pt modelId="{4C0D6E26-F02A-4B27-9D61-EC467573132E}" type="parTrans" cxnId="{11FA4151-4188-4F87-9330-7EC23513E837}">
      <dgm:prSet/>
      <dgm:spPr/>
      <dgm:t>
        <a:bodyPr/>
        <a:lstStyle/>
        <a:p>
          <a:endParaRPr lang="it-IT" sz="1800"/>
        </a:p>
      </dgm:t>
    </dgm:pt>
    <dgm:pt modelId="{FD468483-C072-4757-BA3A-65776915929E}" type="sibTrans" cxnId="{11FA4151-4188-4F87-9330-7EC23513E837}">
      <dgm:prSet/>
      <dgm:spPr/>
      <dgm:t>
        <a:bodyPr/>
        <a:lstStyle/>
        <a:p>
          <a:endParaRPr lang="it-IT" sz="1800"/>
        </a:p>
      </dgm:t>
    </dgm:pt>
    <dgm:pt modelId="{4B1C5858-D74A-44D5-8CC6-DCD45FDCDF93}" type="pres">
      <dgm:prSet presAssocID="{BC759D1B-E049-4045-B9B0-689AEF00EDCB}" presName="Name0" presStyleCnt="0">
        <dgm:presLayoutVars>
          <dgm:dir/>
          <dgm:animLvl val="lvl"/>
          <dgm:resizeHandles val="exact"/>
        </dgm:presLayoutVars>
      </dgm:prSet>
      <dgm:spPr/>
    </dgm:pt>
    <dgm:pt modelId="{860D8008-99DF-4F42-BA75-AF9D0E2A8FE3}" type="pres">
      <dgm:prSet presAssocID="{10BA44A1-1EBE-4B32-A201-177AF030A844}" presName="parTxOnly" presStyleLbl="node1" presStyleIdx="0" presStyleCnt="3" custScaleX="50980">
        <dgm:presLayoutVars>
          <dgm:chMax val="0"/>
          <dgm:chPref val="0"/>
          <dgm:bulletEnabled val="1"/>
        </dgm:presLayoutVars>
      </dgm:prSet>
      <dgm:spPr/>
    </dgm:pt>
    <dgm:pt modelId="{F5AF0C3A-94E1-4D59-990D-5BA85870614E}" type="pres">
      <dgm:prSet presAssocID="{05DE0D48-45C4-41C4-B8D2-A159BE49F23D}" presName="parTxOnlySpace" presStyleCnt="0"/>
      <dgm:spPr/>
    </dgm:pt>
    <dgm:pt modelId="{5031EE89-6D08-4B11-9007-5B04F511A7CA}" type="pres">
      <dgm:prSet presAssocID="{09C03C89-7D74-417A-AB9A-2BE02646C8D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DACA430-E9F4-459D-B5E8-2DAE5E462AD2}" type="pres">
      <dgm:prSet presAssocID="{A68A0E7A-D075-47B5-B7E4-F979269897DA}" presName="parTxOnlySpace" presStyleCnt="0"/>
      <dgm:spPr/>
    </dgm:pt>
    <dgm:pt modelId="{3A3FE027-7FC3-4ACD-8B3E-B3BAB0DC33A8}" type="pres">
      <dgm:prSet presAssocID="{B343BD62-BDBE-476A-A39D-EECFDF377164}" presName="parTxOnly" presStyleLbl="node1" presStyleIdx="2" presStyleCnt="3" custScaleX="56782">
        <dgm:presLayoutVars>
          <dgm:chMax val="0"/>
          <dgm:chPref val="0"/>
          <dgm:bulletEnabled val="1"/>
        </dgm:presLayoutVars>
      </dgm:prSet>
      <dgm:spPr/>
    </dgm:pt>
  </dgm:ptLst>
  <dgm:cxnLst>
    <dgm:cxn modelId="{118E570A-33B2-4D10-89DA-E0E5F7DDC4EC}" type="presOf" srcId="{10BA44A1-1EBE-4B32-A201-177AF030A844}" destId="{860D8008-99DF-4F42-BA75-AF9D0E2A8FE3}" srcOrd="0" destOrd="0" presId="urn:microsoft.com/office/officeart/2005/8/layout/chevron1"/>
    <dgm:cxn modelId="{B5012627-724B-46CC-A111-3E229BA5F448}" type="presOf" srcId="{BC759D1B-E049-4045-B9B0-689AEF00EDCB}" destId="{4B1C5858-D74A-44D5-8CC6-DCD45FDCDF93}" srcOrd="0" destOrd="0" presId="urn:microsoft.com/office/officeart/2005/8/layout/chevron1"/>
    <dgm:cxn modelId="{11FA4151-4188-4F87-9330-7EC23513E837}" srcId="{BC759D1B-E049-4045-B9B0-689AEF00EDCB}" destId="{B343BD62-BDBE-476A-A39D-EECFDF377164}" srcOrd="2" destOrd="0" parTransId="{4C0D6E26-F02A-4B27-9D61-EC467573132E}" sibTransId="{FD468483-C072-4757-BA3A-65776915929E}"/>
    <dgm:cxn modelId="{CC2DC8D0-5B86-4727-A591-78BBA52BAE75}" type="presOf" srcId="{09C03C89-7D74-417A-AB9A-2BE02646C8D9}" destId="{5031EE89-6D08-4B11-9007-5B04F511A7CA}" srcOrd="0" destOrd="0" presId="urn:microsoft.com/office/officeart/2005/8/layout/chevron1"/>
    <dgm:cxn modelId="{B463F5E1-6E6C-408D-97CB-023760AC15F4}" srcId="{BC759D1B-E049-4045-B9B0-689AEF00EDCB}" destId="{09C03C89-7D74-417A-AB9A-2BE02646C8D9}" srcOrd="1" destOrd="0" parTransId="{A4F960E6-3083-4337-9D5A-2F5360B749B4}" sibTransId="{A68A0E7A-D075-47B5-B7E4-F979269897DA}"/>
    <dgm:cxn modelId="{D3ABCAE6-4072-4C6A-B426-73B42635B596}" srcId="{BC759D1B-E049-4045-B9B0-689AEF00EDCB}" destId="{10BA44A1-1EBE-4B32-A201-177AF030A844}" srcOrd="0" destOrd="0" parTransId="{4623DC16-D5C9-4CD2-9F2A-D455568EE0B4}" sibTransId="{05DE0D48-45C4-41C4-B8D2-A159BE49F23D}"/>
    <dgm:cxn modelId="{9AA51BF9-ACA6-420B-A470-F29BC8B7D9CC}" type="presOf" srcId="{B343BD62-BDBE-476A-A39D-EECFDF377164}" destId="{3A3FE027-7FC3-4ACD-8B3E-B3BAB0DC33A8}" srcOrd="0" destOrd="0" presId="urn:microsoft.com/office/officeart/2005/8/layout/chevron1"/>
    <dgm:cxn modelId="{25AF2758-5DE9-4728-9232-EB0F055D204F}" type="presParOf" srcId="{4B1C5858-D74A-44D5-8CC6-DCD45FDCDF93}" destId="{860D8008-99DF-4F42-BA75-AF9D0E2A8FE3}" srcOrd="0" destOrd="0" presId="urn:microsoft.com/office/officeart/2005/8/layout/chevron1"/>
    <dgm:cxn modelId="{D5E639F7-E352-4FCB-AD4E-6BF0D5685290}" type="presParOf" srcId="{4B1C5858-D74A-44D5-8CC6-DCD45FDCDF93}" destId="{F5AF0C3A-94E1-4D59-990D-5BA85870614E}" srcOrd="1" destOrd="0" presId="urn:microsoft.com/office/officeart/2005/8/layout/chevron1"/>
    <dgm:cxn modelId="{CC2F042F-9E03-482F-AC0E-AC5BF7588948}" type="presParOf" srcId="{4B1C5858-D74A-44D5-8CC6-DCD45FDCDF93}" destId="{5031EE89-6D08-4B11-9007-5B04F511A7CA}" srcOrd="2" destOrd="0" presId="urn:microsoft.com/office/officeart/2005/8/layout/chevron1"/>
    <dgm:cxn modelId="{F77C7844-9B76-4CAD-BEC0-76DB2191A3F7}" type="presParOf" srcId="{4B1C5858-D74A-44D5-8CC6-DCD45FDCDF93}" destId="{3DACA430-E9F4-459D-B5E8-2DAE5E462AD2}" srcOrd="3" destOrd="0" presId="urn:microsoft.com/office/officeart/2005/8/layout/chevron1"/>
    <dgm:cxn modelId="{8CCBDBD1-E388-4BF6-9BB3-C40EEEBA0272}" type="presParOf" srcId="{4B1C5858-D74A-44D5-8CC6-DCD45FDCDF93}" destId="{3A3FE027-7FC3-4ACD-8B3E-B3BAB0DC33A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59D1B-E049-4045-B9B0-689AEF00ED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0BA44A1-1EBE-4B32-A201-177AF030A844}">
      <dgm:prSet phldrT="[Text]" custT="1"/>
      <dgm:spPr/>
      <dgm:t>
        <a:bodyPr/>
        <a:lstStyle/>
        <a:p>
          <a:r>
            <a:rPr lang="it-IT" sz="1800" dirty="0" err="1"/>
            <a:t>RQs</a:t>
          </a:r>
          <a:r>
            <a:rPr lang="it-IT" sz="1800" dirty="0"/>
            <a:t> 2, 3, 4 and 5</a:t>
          </a:r>
        </a:p>
      </dgm:t>
    </dgm:pt>
    <dgm:pt modelId="{4623DC16-D5C9-4CD2-9F2A-D455568EE0B4}" type="parTrans" cxnId="{D3ABCAE6-4072-4C6A-B426-73B42635B596}">
      <dgm:prSet/>
      <dgm:spPr/>
      <dgm:t>
        <a:bodyPr/>
        <a:lstStyle/>
        <a:p>
          <a:endParaRPr lang="it-IT" sz="1400"/>
        </a:p>
      </dgm:t>
    </dgm:pt>
    <dgm:pt modelId="{05DE0D48-45C4-41C4-B8D2-A159BE49F23D}" type="sibTrans" cxnId="{D3ABCAE6-4072-4C6A-B426-73B42635B596}">
      <dgm:prSet/>
      <dgm:spPr/>
      <dgm:t>
        <a:bodyPr/>
        <a:lstStyle/>
        <a:p>
          <a:endParaRPr lang="it-IT" sz="1400"/>
        </a:p>
      </dgm:t>
    </dgm:pt>
    <dgm:pt modelId="{09C03C89-7D74-417A-AB9A-2BE02646C8D9}">
      <dgm:prSet phldrT="[Text]" custT="1"/>
      <dgm:spPr/>
      <dgm:t>
        <a:bodyPr/>
        <a:lstStyle/>
        <a:p>
          <a:r>
            <a:rPr lang="it-IT" sz="1600" dirty="0" err="1"/>
            <a:t>Worker</a:t>
          </a:r>
          <a:r>
            <a:rPr lang="it-IT" sz="1600" baseline="0" dirty="0"/>
            <a:t> </a:t>
          </a:r>
          <a:r>
            <a:rPr lang="it-IT" sz="1600" baseline="0" dirty="0" err="1"/>
            <a:t>survey</a:t>
          </a:r>
          <a:r>
            <a:rPr lang="it-IT" sz="1600" baseline="0" dirty="0"/>
            <a:t>, company </a:t>
          </a:r>
          <a:r>
            <a:rPr lang="it-IT" sz="1600" baseline="0" dirty="0" err="1"/>
            <a:t>survey</a:t>
          </a:r>
          <a:r>
            <a:rPr lang="it-IT" sz="1600" baseline="0" dirty="0"/>
            <a:t>,</a:t>
          </a:r>
        </a:p>
        <a:p>
          <a:r>
            <a:rPr lang="it-IT" sz="1600" baseline="0" dirty="0"/>
            <a:t>SGDs, roundtables</a:t>
          </a:r>
        </a:p>
        <a:p>
          <a:r>
            <a:rPr lang="it-IT" sz="1600" baseline="0" dirty="0"/>
            <a:t>National </a:t>
          </a:r>
          <a:r>
            <a:rPr lang="it-IT" sz="1600" baseline="0" dirty="0" err="1"/>
            <a:t>level</a:t>
          </a:r>
          <a:r>
            <a:rPr lang="it-IT" sz="1600" baseline="0" dirty="0"/>
            <a:t> </a:t>
          </a:r>
          <a:r>
            <a:rPr lang="it-IT" sz="1600" baseline="0" dirty="0" err="1"/>
            <a:t>interviews</a:t>
          </a:r>
          <a:endParaRPr lang="it-IT" sz="1600" baseline="0" dirty="0"/>
        </a:p>
        <a:p>
          <a:r>
            <a:rPr lang="it-IT" sz="1600" baseline="0" dirty="0"/>
            <a:t>(+ EU-wide survey, where relevant)</a:t>
          </a:r>
          <a:endParaRPr lang="it-IT" sz="1600" dirty="0"/>
        </a:p>
      </dgm:t>
    </dgm:pt>
    <dgm:pt modelId="{A4F960E6-3083-4337-9D5A-2F5360B749B4}" type="parTrans" cxnId="{B463F5E1-6E6C-408D-97CB-023760AC15F4}">
      <dgm:prSet/>
      <dgm:spPr/>
      <dgm:t>
        <a:bodyPr/>
        <a:lstStyle/>
        <a:p>
          <a:endParaRPr lang="it-IT" sz="1400"/>
        </a:p>
      </dgm:t>
    </dgm:pt>
    <dgm:pt modelId="{A68A0E7A-D075-47B5-B7E4-F979269897DA}" type="sibTrans" cxnId="{B463F5E1-6E6C-408D-97CB-023760AC15F4}">
      <dgm:prSet/>
      <dgm:spPr/>
      <dgm:t>
        <a:bodyPr/>
        <a:lstStyle/>
        <a:p>
          <a:endParaRPr lang="it-IT" sz="1400"/>
        </a:p>
      </dgm:t>
    </dgm:pt>
    <dgm:pt modelId="{B343BD62-BDBE-476A-A39D-EECFDF377164}">
      <dgm:prSet phldrT="[Text]"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D3.1</a:t>
          </a:r>
        </a:p>
        <a:p>
          <a:r>
            <a:rPr lang="it-IT" sz="1800" dirty="0">
              <a:solidFill>
                <a:schemeClr val="tx1"/>
              </a:solidFill>
            </a:rPr>
            <a:t>D3.2</a:t>
          </a:r>
        </a:p>
      </dgm:t>
    </dgm:pt>
    <dgm:pt modelId="{4C0D6E26-F02A-4B27-9D61-EC467573132E}" type="parTrans" cxnId="{11FA4151-4188-4F87-9330-7EC23513E837}">
      <dgm:prSet/>
      <dgm:spPr/>
      <dgm:t>
        <a:bodyPr/>
        <a:lstStyle/>
        <a:p>
          <a:endParaRPr lang="it-IT" sz="1400"/>
        </a:p>
      </dgm:t>
    </dgm:pt>
    <dgm:pt modelId="{FD468483-C072-4757-BA3A-65776915929E}" type="sibTrans" cxnId="{11FA4151-4188-4F87-9330-7EC23513E837}">
      <dgm:prSet/>
      <dgm:spPr/>
      <dgm:t>
        <a:bodyPr/>
        <a:lstStyle/>
        <a:p>
          <a:endParaRPr lang="it-IT" sz="1400"/>
        </a:p>
      </dgm:t>
    </dgm:pt>
    <dgm:pt modelId="{4B1C5858-D74A-44D5-8CC6-DCD45FDCDF93}" type="pres">
      <dgm:prSet presAssocID="{BC759D1B-E049-4045-B9B0-689AEF00EDCB}" presName="Name0" presStyleCnt="0">
        <dgm:presLayoutVars>
          <dgm:dir/>
          <dgm:animLvl val="lvl"/>
          <dgm:resizeHandles val="exact"/>
        </dgm:presLayoutVars>
      </dgm:prSet>
      <dgm:spPr/>
    </dgm:pt>
    <dgm:pt modelId="{860D8008-99DF-4F42-BA75-AF9D0E2A8FE3}" type="pres">
      <dgm:prSet presAssocID="{10BA44A1-1EBE-4B32-A201-177AF030A844}" presName="parTxOnly" presStyleLbl="node1" presStyleIdx="0" presStyleCnt="3" custScaleX="61558">
        <dgm:presLayoutVars>
          <dgm:chMax val="0"/>
          <dgm:chPref val="0"/>
          <dgm:bulletEnabled val="1"/>
        </dgm:presLayoutVars>
      </dgm:prSet>
      <dgm:spPr/>
    </dgm:pt>
    <dgm:pt modelId="{F5AF0C3A-94E1-4D59-990D-5BA85870614E}" type="pres">
      <dgm:prSet presAssocID="{05DE0D48-45C4-41C4-B8D2-A159BE49F23D}" presName="parTxOnlySpace" presStyleCnt="0"/>
      <dgm:spPr/>
    </dgm:pt>
    <dgm:pt modelId="{5031EE89-6D08-4B11-9007-5B04F511A7CA}" type="pres">
      <dgm:prSet presAssocID="{09C03C89-7D74-417A-AB9A-2BE02646C8D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DACA430-E9F4-459D-B5E8-2DAE5E462AD2}" type="pres">
      <dgm:prSet presAssocID="{A68A0E7A-D075-47B5-B7E4-F979269897DA}" presName="parTxOnlySpace" presStyleCnt="0"/>
      <dgm:spPr/>
    </dgm:pt>
    <dgm:pt modelId="{3A3FE027-7FC3-4ACD-8B3E-B3BAB0DC33A8}" type="pres">
      <dgm:prSet presAssocID="{B343BD62-BDBE-476A-A39D-EECFDF377164}" presName="parTxOnly" presStyleLbl="node1" presStyleIdx="2" presStyleCnt="3" custScaleX="59490">
        <dgm:presLayoutVars>
          <dgm:chMax val="0"/>
          <dgm:chPref val="0"/>
          <dgm:bulletEnabled val="1"/>
        </dgm:presLayoutVars>
      </dgm:prSet>
      <dgm:spPr/>
    </dgm:pt>
  </dgm:ptLst>
  <dgm:cxnLst>
    <dgm:cxn modelId="{EAE63968-C668-4667-BC5F-987BF52A64B6}" type="presOf" srcId="{09C03C89-7D74-417A-AB9A-2BE02646C8D9}" destId="{5031EE89-6D08-4B11-9007-5B04F511A7CA}" srcOrd="0" destOrd="0" presId="urn:microsoft.com/office/officeart/2005/8/layout/chevron1"/>
    <dgm:cxn modelId="{AE6C2271-6E82-40AE-9008-D6E0B2CD6520}" type="presOf" srcId="{BC759D1B-E049-4045-B9B0-689AEF00EDCB}" destId="{4B1C5858-D74A-44D5-8CC6-DCD45FDCDF93}" srcOrd="0" destOrd="0" presId="urn:microsoft.com/office/officeart/2005/8/layout/chevron1"/>
    <dgm:cxn modelId="{11FA4151-4188-4F87-9330-7EC23513E837}" srcId="{BC759D1B-E049-4045-B9B0-689AEF00EDCB}" destId="{B343BD62-BDBE-476A-A39D-EECFDF377164}" srcOrd="2" destOrd="0" parTransId="{4C0D6E26-F02A-4B27-9D61-EC467573132E}" sibTransId="{FD468483-C072-4757-BA3A-65776915929E}"/>
    <dgm:cxn modelId="{D263D974-3ECC-456B-95D6-B3038C8C2F33}" type="presOf" srcId="{10BA44A1-1EBE-4B32-A201-177AF030A844}" destId="{860D8008-99DF-4F42-BA75-AF9D0E2A8FE3}" srcOrd="0" destOrd="0" presId="urn:microsoft.com/office/officeart/2005/8/layout/chevron1"/>
    <dgm:cxn modelId="{F6ECC3BE-E04F-470B-A2BD-58CF426F41AF}" type="presOf" srcId="{B343BD62-BDBE-476A-A39D-EECFDF377164}" destId="{3A3FE027-7FC3-4ACD-8B3E-B3BAB0DC33A8}" srcOrd="0" destOrd="0" presId="urn:microsoft.com/office/officeart/2005/8/layout/chevron1"/>
    <dgm:cxn modelId="{B463F5E1-6E6C-408D-97CB-023760AC15F4}" srcId="{BC759D1B-E049-4045-B9B0-689AEF00EDCB}" destId="{09C03C89-7D74-417A-AB9A-2BE02646C8D9}" srcOrd="1" destOrd="0" parTransId="{A4F960E6-3083-4337-9D5A-2F5360B749B4}" sibTransId="{A68A0E7A-D075-47B5-B7E4-F979269897DA}"/>
    <dgm:cxn modelId="{D3ABCAE6-4072-4C6A-B426-73B42635B596}" srcId="{BC759D1B-E049-4045-B9B0-689AEF00EDCB}" destId="{10BA44A1-1EBE-4B32-A201-177AF030A844}" srcOrd="0" destOrd="0" parTransId="{4623DC16-D5C9-4CD2-9F2A-D455568EE0B4}" sibTransId="{05DE0D48-45C4-41C4-B8D2-A159BE49F23D}"/>
    <dgm:cxn modelId="{9BADC5FD-6C09-4135-9A90-043EF2D52027}" type="presParOf" srcId="{4B1C5858-D74A-44D5-8CC6-DCD45FDCDF93}" destId="{860D8008-99DF-4F42-BA75-AF9D0E2A8FE3}" srcOrd="0" destOrd="0" presId="urn:microsoft.com/office/officeart/2005/8/layout/chevron1"/>
    <dgm:cxn modelId="{9EB7F124-4509-4D72-8173-BB0128E458AB}" type="presParOf" srcId="{4B1C5858-D74A-44D5-8CC6-DCD45FDCDF93}" destId="{F5AF0C3A-94E1-4D59-990D-5BA85870614E}" srcOrd="1" destOrd="0" presId="urn:microsoft.com/office/officeart/2005/8/layout/chevron1"/>
    <dgm:cxn modelId="{1B537F8F-F4C9-48D4-A2E6-0D2C1195A475}" type="presParOf" srcId="{4B1C5858-D74A-44D5-8CC6-DCD45FDCDF93}" destId="{5031EE89-6D08-4B11-9007-5B04F511A7CA}" srcOrd="2" destOrd="0" presId="urn:microsoft.com/office/officeart/2005/8/layout/chevron1"/>
    <dgm:cxn modelId="{DB5E1BF2-A501-468F-94F4-FFAADB256E42}" type="presParOf" srcId="{4B1C5858-D74A-44D5-8CC6-DCD45FDCDF93}" destId="{3DACA430-E9F4-459D-B5E8-2DAE5E462AD2}" srcOrd="3" destOrd="0" presId="urn:microsoft.com/office/officeart/2005/8/layout/chevron1"/>
    <dgm:cxn modelId="{B0CC1BBD-B9C7-4FA9-B5C0-517FD97D4415}" type="presParOf" srcId="{4B1C5858-D74A-44D5-8CC6-DCD45FDCDF93}" destId="{3A3FE027-7FC3-4ACD-8B3E-B3BAB0DC33A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D8008-99DF-4F42-BA75-AF9D0E2A8FE3}">
      <dsp:nvSpPr>
        <dsp:cNvPr id="0" name=""/>
        <dsp:cNvSpPr/>
      </dsp:nvSpPr>
      <dsp:spPr>
        <a:xfrm>
          <a:off x="2749" y="0"/>
          <a:ext cx="2191694" cy="16840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/>
            <a:t>RQs</a:t>
          </a:r>
          <a:r>
            <a:rPr lang="it-IT" sz="1800" kern="1200" dirty="0"/>
            <a:t> 1, 2 and 3</a:t>
          </a:r>
        </a:p>
      </dsp:txBody>
      <dsp:txXfrm>
        <a:off x="844772" y="0"/>
        <a:ext cx="507648" cy="1684046"/>
      </dsp:txXfrm>
    </dsp:sp>
    <dsp:sp modelId="{5031EE89-6D08-4B11-9007-5B04F511A7CA}">
      <dsp:nvSpPr>
        <dsp:cNvPr id="0" name=""/>
        <dsp:cNvSpPr/>
      </dsp:nvSpPr>
      <dsp:spPr>
        <a:xfrm>
          <a:off x="1764531" y="0"/>
          <a:ext cx="4299125" cy="16840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EU-level interviews, EU-wide survey</a:t>
          </a:r>
        </a:p>
      </dsp:txBody>
      <dsp:txXfrm>
        <a:off x="2606554" y="0"/>
        <a:ext cx="2615079" cy="1684046"/>
      </dsp:txXfrm>
    </dsp:sp>
    <dsp:sp modelId="{3A3FE027-7FC3-4ACD-8B3E-B3BAB0DC33A8}">
      <dsp:nvSpPr>
        <dsp:cNvPr id="0" name=""/>
        <dsp:cNvSpPr/>
      </dsp:nvSpPr>
      <dsp:spPr>
        <a:xfrm>
          <a:off x="5633744" y="0"/>
          <a:ext cx="2441129" cy="16840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D2.1</a:t>
          </a:r>
        </a:p>
      </dsp:txBody>
      <dsp:txXfrm>
        <a:off x="6475767" y="0"/>
        <a:ext cx="757083" cy="1684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D8008-99DF-4F42-BA75-AF9D0E2A8FE3}">
      <dsp:nvSpPr>
        <dsp:cNvPr id="0" name=""/>
        <dsp:cNvSpPr/>
      </dsp:nvSpPr>
      <dsp:spPr>
        <a:xfrm>
          <a:off x="2625" y="723117"/>
          <a:ext cx="2471643" cy="1606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/>
            <a:t>RQs</a:t>
          </a:r>
          <a:r>
            <a:rPr lang="it-IT" sz="1800" kern="1200" dirty="0"/>
            <a:t> 2, 3, 4 and 5</a:t>
          </a:r>
        </a:p>
      </dsp:txBody>
      <dsp:txXfrm>
        <a:off x="805654" y="723117"/>
        <a:ext cx="865585" cy="1606058"/>
      </dsp:txXfrm>
    </dsp:sp>
    <dsp:sp modelId="{5031EE89-6D08-4B11-9007-5B04F511A7CA}">
      <dsp:nvSpPr>
        <dsp:cNvPr id="0" name=""/>
        <dsp:cNvSpPr/>
      </dsp:nvSpPr>
      <dsp:spPr>
        <a:xfrm>
          <a:off x="2072754" y="723117"/>
          <a:ext cx="4015146" cy="1606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Worker</a:t>
          </a:r>
          <a:r>
            <a:rPr lang="it-IT" sz="1600" kern="1200" baseline="0" dirty="0"/>
            <a:t> </a:t>
          </a:r>
          <a:r>
            <a:rPr lang="it-IT" sz="1600" kern="1200" baseline="0" dirty="0" err="1"/>
            <a:t>survey</a:t>
          </a:r>
          <a:r>
            <a:rPr lang="it-IT" sz="1600" kern="1200" baseline="0" dirty="0"/>
            <a:t>, company </a:t>
          </a:r>
          <a:r>
            <a:rPr lang="it-IT" sz="1600" kern="1200" baseline="0" dirty="0" err="1"/>
            <a:t>survey</a:t>
          </a:r>
          <a:r>
            <a:rPr lang="it-IT" sz="1600" kern="1200" baseline="0" dirty="0"/>
            <a:t>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baseline="0" dirty="0"/>
            <a:t>SGDs, roundtables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baseline="0" dirty="0"/>
            <a:t>National </a:t>
          </a:r>
          <a:r>
            <a:rPr lang="it-IT" sz="1600" kern="1200" baseline="0" dirty="0" err="1"/>
            <a:t>level</a:t>
          </a:r>
          <a:r>
            <a:rPr lang="it-IT" sz="1600" kern="1200" baseline="0" dirty="0"/>
            <a:t> </a:t>
          </a:r>
          <a:r>
            <a:rPr lang="it-IT" sz="1600" kern="1200" baseline="0" dirty="0" err="1"/>
            <a:t>interviews</a:t>
          </a:r>
          <a:endParaRPr lang="it-IT" sz="1600" kern="1200" baseline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baseline="0" dirty="0"/>
            <a:t>(+ EU-wide survey, where relevant)</a:t>
          </a:r>
          <a:endParaRPr lang="it-IT" sz="1600" kern="1200" dirty="0"/>
        </a:p>
      </dsp:txBody>
      <dsp:txXfrm>
        <a:off x="2875783" y="723117"/>
        <a:ext cx="2409088" cy="1606058"/>
      </dsp:txXfrm>
    </dsp:sp>
    <dsp:sp modelId="{3A3FE027-7FC3-4ACD-8B3E-B3BAB0DC33A8}">
      <dsp:nvSpPr>
        <dsp:cNvPr id="0" name=""/>
        <dsp:cNvSpPr/>
      </dsp:nvSpPr>
      <dsp:spPr>
        <a:xfrm>
          <a:off x="5686386" y="723117"/>
          <a:ext cx="2388610" cy="1606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D3.1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D3.2</a:t>
          </a:r>
        </a:p>
      </dsp:txBody>
      <dsp:txXfrm>
        <a:off x="6489415" y="723117"/>
        <a:ext cx="782552" cy="1606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E0BED-6241-4F09-8F2A-9E24C28C6F77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1EB0-877E-46F9-A449-C1F637F3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81F6-3B03-485D-AA0C-D278FB71B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3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FC83-ECA9-48CD-980D-CCE35161A9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info@ceps.eu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user/CEPSsince198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05"/>
            <a:ext cx="9144000" cy="6858000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-152400" y="32766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1524000" y="12954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9" name="ZoneTexte 13"/>
          <p:cNvSpPr txBox="1"/>
          <p:nvPr/>
        </p:nvSpPr>
        <p:spPr>
          <a:xfrm>
            <a:off x="6614045" y="6103949"/>
            <a:ext cx="24466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        </a:t>
            </a:r>
            <a:r>
              <a:rPr lang="fr-FR" sz="1400" dirty="0">
                <a:solidFill>
                  <a:srgbClr val="0070C0"/>
                </a:solidFill>
              </a:rPr>
              <a:t> 		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CEPS_thinktank</a:t>
            </a:r>
            <a:r>
              <a:rPr lang="fr-F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		</a:t>
            </a:r>
            <a:endParaRPr lang="en-US" sz="2400" u="sng" dirty="0">
              <a:solidFill>
                <a:srgbClr val="14614F"/>
              </a:solidFill>
            </a:endParaRPr>
          </a:p>
        </p:txBody>
      </p:sp>
      <p:pic>
        <p:nvPicPr>
          <p:cNvPr id="12" name="Picture 2" descr="Image result for twitter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62" y="6016711"/>
            <a:ext cx="1017880" cy="10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0" y="65905"/>
            <a:ext cx="858900" cy="910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244304"/>
            <a:ext cx="9144000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Negotiating return to work in the age of demographic change through industrial relations (REWIR) </a:t>
            </a:r>
          </a:p>
          <a:p>
            <a:pPr algn="ctr"/>
            <a:r>
              <a:rPr lang="en-US" sz="1400" b="1" i="1" dirty="0"/>
              <a:t>(with support from the European Commission Grant Agreement VS/2019/0075)</a:t>
            </a:r>
            <a:endParaRPr lang="fr-BE" sz="1400" b="1" i="1" dirty="0"/>
          </a:p>
          <a:p>
            <a:pPr algn="ctr"/>
            <a:endParaRPr lang="en-US" sz="2000" dirty="0"/>
          </a:p>
          <a:p>
            <a:pPr algn="ctr"/>
            <a:r>
              <a:rPr lang="en-US" sz="1600" dirty="0"/>
              <a:t>31</a:t>
            </a:r>
            <a:r>
              <a:rPr lang="en-US" sz="1600" baseline="30000" dirty="0"/>
              <a:t>st</a:t>
            </a:r>
            <a:r>
              <a:rPr lang="en-US" sz="1600" dirty="0"/>
              <a:t> January </a:t>
            </a:r>
            <a:r>
              <a:rPr lang="fr-BE" sz="1600" dirty="0"/>
              <a:t>2020  </a:t>
            </a:r>
          </a:p>
          <a:p>
            <a:pPr algn="ctr"/>
            <a:r>
              <a:rPr lang="en-US" sz="1600" dirty="0"/>
              <a:t>Rome, Italy</a:t>
            </a:r>
            <a:endParaRPr lang="fr-BE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79385"/>
            <a:ext cx="1463040" cy="8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1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796"/>
            <a:ext cx="7886700" cy="52030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D2.1 Working paper on EU-level social partners and involvement in return to work policies</a:t>
            </a:r>
          </a:p>
          <a:p>
            <a:pPr marL="0" indent="0">
              <a:buNone/>
            </a:pPr>
            <a:r>
              <a:rPr lang="en-US" dirty="0"/>
              <a:t>(CEPS, CELSI, inputs from partners where relevant)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D2.2 Working paper presenting benchmark case studies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Ziv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D3.1 Six national reports on company-level industrial relations for return to work</a:t>
            </a:r>
          </a:p>
          <a:p>
            <a:pPr marL="0" indent="0">
              <a:buNone/>
            </a:pPr>
            <a:r>
              <a:rPr lang="en-US" dirty="0"/>
              <a:t>(All partners)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D3.2 Six national policy briefs – in English and national language</a:t>
            </a:r>
          </a:p>
          <a:p>
            <a:pPr marL="0" indent="0">
              <a:buNone/>
            </a:pPr>
            <a:r>
              <a:rPr lang="en-US" dirty="0"/>
              <a:t>(All partners)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733" y="617925"/>
            <a:ext cx="676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June</a:t>
            </a:r>
            <a:r>
              <a:rPr lang="it-IT" sz="2800" b="1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53322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0973794"/>
              </p:ext>
            </p:extLst>
          </p:nvPr>
        </p:nvGraphicFramePr>
        <p:xfrm>
          <a:off x="532325" y="1290974"/>
          <a:ext cx="8077623" cy="168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1642529"/>
              </p:ext>
            </p:extLst>
          </p:nvPr>
        </p:nvGraphicFramePr>
        <p:xfrm>
          <a:off x="532326" y="3348506"/>
          <a:ext cx="8077623" cy="305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2325" y="566670"/>
            <a:ext cx="369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EU-</a:t>
            </a:r>
            <a:r>
              <a:rPr lang="it-IT" dirty="0" err="1"/>
              <a:t>level</a:t>
            </a:r>
            <a:r>
              <a:rPr lang="it-IT" dirty="0"/>
              <a:t> and comparative EU28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324" y="3329992"/>
            <a:ext cx="369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National and company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218941" y="5906685"/>
            <a:ext cx="872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RQ 6 (and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others</a:t>
            </a:r>
            <a:r>
              <a:rPr lang="it-IT" dirty="0"/>
              <a:t>) in D4.1 and 4.2 </a:t>
            </a:r>
            <a:r>
              <a:rPr lang="it-IT" dirty="0">
                <a:sym typeface="Wingdings" panose="05000000000000000000" pitchFamily="2" charset="2"/>
              </a:rPr>
              <a:t> Reference to the </a:t>
            </a:r>
            <a:r>
              <a:rPr lang="it-IT" dirty="0" err="1">
                <a:sym typeface="Wingdings" panose="05000000000000000000" pitchFamily="2" charset="2"/>
              </a:rPr>
              <a:t>concepts</a:t>
            </a:r>
            <a:r>
              <a:rPr lang="it-IT" dirty="0">
                <a:sym typeface="Wingdings" panose="05000000000000000000" pitchFamily="2" charset="2"/>
              </a:rPr>
              <a:t> and link to the </a:t>
            </a:r>
            <a:r>
              <a:rPr lang="it-IT" dirty="0" err="1">
                <a:sym typeface="Wingdings" panose="05000000000000000000" pitchFamily="2" charset="2"/>
              </a:rPr>
              <a:t>objectives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864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95614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dirty="0"/>
              <a:t>Points for discussion: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Structure of the reports</a:t>
            </a:r>
          </a:p>
          <a:p>
            <a:pPr lvl="1"/>
            <a:r>
              <a:rPr lang="en-US" sz="2800" dirty="0"/>
              <a:t>Inputs for each deliverable</a:t>
            </a:r>
          </a:p>
          <a:p>
            <a:pPr lvl="1"/>
            <a:r>
              <a:rPr lang="en-US" sz="2800" dirty="0"/>
              <a:t>National/company level</a:t>
            </a:r>
          </a:p>
          <a:p>
            <a:pPr lvl="1"/>
            <a:r>
              <a:rPr lang="en-US" sz="2800" dirty="0"/>
              <a:t>Timeline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143000" y="1885950"/>
            <a:ext cx="6858000" cy="914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255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8842" y="6349303"/>
            <a:ext cx="227372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75" b="1" dirty="0">
                <a:solidFill>
                  <a:schemeClr val="bg1"/>
                </a:solidFill>
                <a:latin typeface="Calibri (Corps)"/>
              </a:rPr>
              <a:t>1 Place du Congres, 1000 Brussels</a:t>
            </a:r>
          </a:p>
          <a:p>
            <a:pPr algn="ctr"/>
            <a:r>
              <a:rPr lang="fr-FR" sz="975" b="1" dirty="0">
                <a:solidFill>
                  <a:schemeClr val="bg1"/>
                </a:solidFill>
                <a:latin typeface="Calibri (Corps)"/>
              </a:rPr>
              <a:t>Tel: (+32 2)229 39 11 </a:t>
            </a:r>
            <a:endParaRPr lang="en-US" sz="975" b="1" dirty="0">
              <a:solidFill>
                <a:schemeClr val="bg1"/>
              </a:solidFill>
              <a:latin typeface="Calibri (Corps)"/>
            </a:endParaRPr>
          </a:p>
        </p:txBody>
      </p:sp>
      <p:sp>
        <p:nvSpPr>
          <p:cNvPr id="1030" name="AutoShape 6" descr="http://www.macfixer.com/images/email.svg"/>
          <p:cNvSpPr>
            <a:spLocks noChangeAspect="1" noChangeArrowheads="1"/>
          </p:cNvSpPr>
          <p:nvPr/>
        </p:nvSpPr>
        <p:spPr bwMode="auto">
          <a:xfrm>
            <a:off x="1259681" y="-1063228"/>
            <a:ext cx="4000500" cy="40005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4" name="AutoShape 10" descr="http://www.macfixer.com/images/email.svg"/>
          <p:cNvSpPr>
            <a:spLocks noChangeAspect="1" noChangeArrowheads="1"/>
          </p:cNvSpPr>
          <p:nvPr/>
        </p:nvSpPr>
        <p:spPr bwMode="auto">
          <a:xfrm>
            <a:off x="1259681" y="-1063228"/>
            <a:ext cx="4000500" cy="40005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AutoShape 2" descr="Image result for twitter bird"/>
          <p:cNvSpPr>
            <a:spLocks noChangeAspect="1" noChangeArrowheads="1"/>
          </p:cNvSpPr>
          <p:nvPr/>
        </p:nvSpPr>
        <p:spPr bwMode="auto">
          <a:xfrm>
            <a:off x="116681" y="7489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36" name="Picture 12" descr="https://s3.amazonaws.com/production.assets.ifttt.com/images/channels/6/icons/larg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373" y="2783641"/>
            <a:ext cx="1068705" cy="10687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18648" y="3590006"/>
            <a:ext cx="120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b="1" dirty="0">
                <a:solidFill>
                  <a:schemeClr val="bg1"/>
                </a:solidFill>
              </a:rPr>
              <a:t>info@ceps.eu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661" y="78788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400" dirty="0">
              <a:solidFill>
                <a:srgbClr val="317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86936"/>
            <a:ext cx="9144000" cy="1015663"/>
          </a:xfrm>
          <a:prstGeom prst="rect">
            <a:avLst/>
          </a:prstGeom>
          <a:solidFill>
            <a:srgbClr val="317C6F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fr-B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7899" y="2842497"/>
            <a:ext cx="2998383" cy="418366"/>
          </a:xfrm>
          <a:prstGeom prst="ellipse">
            <a:avLst/>
          </a:prstGeom>
          <a:solidFill>
            <a:srgbClr val="317C6F">
              <a:alpha val="74902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620"/>
              </a:lnSpc>
              <a:spcAft>
                <a:spcPts val="450"/>
              </a:spcAft>
            </a:pP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6" descr="https://lh4.googleusercontent.com/9Difi9bypu9-FoUsfFWpX6odYLLjXQk_q0aPxZBSFynecMOSLoKRKWRWIfZdXRGOdXMZCahrLBG6vWrwIeT-A26iDjTucgFVCP0Fuzr79BHW5kLJ3s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2737" y="2490415"/>
            <a:ext cx="1068705" cy="1068705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5947722" y="2842497"/>
            <a:ext cx="2998383" cy="418366"/>
          </a:xfrm>
          <a:prstGeom prst="ellipse">
            <a:avLst/>
          </a:prstGeom>
          <a:solidFill>
            <a:srgbClr val="317C6F">
              <a:alpha val="74902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620"/>
              </a:lnSpc>
              <a:spcAft>
                <a:spcPts val="450"/>
              </a:spcAft>
            </a:pP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Image result for twitter log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03" y="2200986"/>
            <a:ext cx="1091189" cy="10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84723" y="3115738"/>
            <a:ext cx="15068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50" b="1" dirty="0">
                <a:solidFill>
                  <a:schemeClr val="bg1"/>
                </a:solidFill>
              </a:rPr>
              <a:t>@</a:t>
            </a:r>
            <a:r>
              <a:rPr lang="fr-BE" sz="1350" b="1" dirty="0" err="1">
                <a:solidFill>
                  <a:schemeClr val="bg1"/>
                </a:solidFill>
              </a:rPr>
              <a:t>CEPS_ThinkTank</a:t>
            </a:r>
            <a:endParaRPr lang="fr-BE" sz="1350" b="1" dirty="0">
              <a:solidFill>
                <a:schemeClr val="bg1"/>
              </a:solidFill>
            </a:endParaRPr>
          </a:p>
          <a:p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052"/>
            <a:ext cx="2359278" cy="1569660"/>
          </a:xfrm>
          <a:prstGeom prst="rect">
            <a:avLst/>
          </a:prstGeom>
          <a:solidFill>
            <a:srgbClr val="317C6F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9" y="264421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03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227</Words>
  <Application>Microsoft Office PowerPoint</Application>
  <PresentationFormat>On-screen Show (4:3)</PresentationFormat>
  <Paragraphs>45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(Corps)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 Jacquot</dc:creator>
  <cp:lastModifiedBy>Sara Baiocco</cp:lastModifiedBy>
  <cp:revision>81</cp:revision>
  <dcterms:created xsi:type="dcterms:W3CDTF">2019-02-27T10:06:22Z</dcterms:created>
  <dcterms:modified xsi:type="dcterms:W3CDTF">2020-02-07T07:58:59Z</dcterms:modified>
</cp:coreProperties>
</file>