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C60884-9896-4D16-B7DA-826F57A8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2B8C8B0-50E7-44F4-B79A-FCDFFFF79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70050B1-0CDF-4BAD-9752-85356EAE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E61762B-B0AF-407D-9FE3-371DD61B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149B083-ACF6-42CC-BB87-5EB6AD96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5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C553CD-4BDE-4A52-898E-0CAC11BE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0B30AB3-322B-47F0-818C-048FEAA2C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3317D9D-A0C5-4360-B579-F2E272E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B2601D7-A58E-448E-BCE9-6B56D1BD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6167530-318B-41DF-B47C-9AA302F2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0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BFD7613-27E6-4859-9C6C-1CEB7E5EC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FCE1334-A28C-4325-989D-E9AF76730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7DA7E9C-DBC8-46A6-B6EF-718B5439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D69228E-0B12-4173-B70C-747E0A4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C8A8EDC-1462-46A8-9EB0-D6A9675C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7DC2A1-7DAD-49D0-9591-86EFC7DC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CD92AE-40AC-4F6A-8493-F77F09B3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04381D1-A6E6-4C02-8E43-62B8AC73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DFA74D7-1CEA-4CB2-94E5-1AD4A408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943F95E-7AB0-42AA-A2FB-9F4CDB7A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8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AA4CEC-93A3-435F-909A-671245DB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D755325-392C-4A4B-AB25-2FDAF94C6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698B51A-0F9D-4027-B0F1-A7FA20AC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B638962-8D7F-42C2-8743-AB4FF55A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1E127B9-22B7-4929-B5C5-2FC02F26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E2AE7C-C443-471A-B878-C9835C10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CCEE06-EC5F-4550-B56D-94D8A1968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2507A4F-B0A0-4D18-9472-BDF68880D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2E6D1CD-8846-416C-B966-B4965800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BA4100B-B7B8-40F8-A8DD-2F21DD68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CC06190-0BA0-452E-9990-2B84D21E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2785361-7371-417F-88A8-BD78894B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E42B710-1AB0-43AF-9A26-3CD132B0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BF0275E-9E6E-4A88-9E20-EB7BF4F1A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E8217A43-F41B-442E-9C90-FC00A65F9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AEAEEC6-AC57-42DC-97C1-95A9AE2C4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4312617-A97F-475E-9BCB-C781BEE2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61CEBCDB-68C8-4072-9E4E-88E0E9A2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A40BF2CB-3F81-498C-A6FB-FD69CF99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98ED14-1520-45FA-B66E-BD628BED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EBD3B48-3FF5-40FC-A88C-A5E9186A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295EBB4-0121-4FDD-A281-85D799A7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BABF573-8E39-4DB0-8216-B384651F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33E0B59-CF2B-4F72-B650-C81983D8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9C43879-A337-4946-A978-7A4F28AC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EB5669D-36DF-4767-8C83-FF32010B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54CAF2-4F26-42FB-956E-6C658FE0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D0A205-1DEB-48CA-83CF-DABF1904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BA50936-A06C-4D5F-9CC5-A8C0994D2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F8081C3-AC7B-4BFF-B206-9A0E0AE4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93A19E3-7666-429E-93A9-C78434B0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C079242-FA57-4157-9844-9F8A7F66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3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BF6256-DF44-487F-831D-475F22DB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C41F81D-6FCF-4997-BCA2-98B06AC35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1BC49BF-32F8-4C4C-BD84-2986CC30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9F0A9C9-6875-4E95-BD48-AE24F998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89EEFA3-016E-4915-A2E4-84B77851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973E23A-8E99-473F-991D-2660A96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2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F54F9B8-79FE-499B-AE2F-76E9DC25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5C37EE5-30D3-4E80-B647-FE447755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A2E24D5-CDF2-41B5-81DE-1A7051A96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F69F-2E70-4D08-8905-85E17AC69DCE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A4A9046-7778-4BF7-927A-B291617EE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F367CF2-8204-4A95-9FBE-99C75CFF0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7DCC-008F-402E-88B6-C8B0BD40A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884544" y="2265762"/>
            <a:ext cx="6329167" cy="2547872"/>
            <a:chOff x="-2412483" y="5117355"/>
            <a:chExt cx="4342728" cy="174821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83073" y="-1094168"/>
            <a:ext cx="4864676" cy="3807333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3537" y="3632636"/>
            <a:ext cx="1185708" cy="1185708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03927" y="5624986"/>
            <a:ext cx="989294" cy="9892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A80B01-7FDA-4264-BAC7-CA797D49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2" y="-723949"/>
            <a:ext cx="5389379" cy="5389379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4" y="-1424977"/>
            <a:ext cx="6791435" cy="6791435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2198834-5073-4130-8DF0-3AE0C6AC7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155087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80808"/>
                </a:solidFill>
                <a:latin typeface="+mn-lt"/>
              </a:rPr>
              <a:t>Interviews and stakeholder group discussions</a:t>
            </a:r>
            <a:br>
              <a:rPr lang="en-GB" sz="3600" b="1" dirty="0">
                <a:solidFill>
                  <a:srgbClr val="080808"/>
                </a:solidFill>
                <a:latin typeface="+mn-lt"/>
              </a:rPr>
            </a:br>
            <a:br>
              <a:rPr lang="en-GB" sz="3600" b="1" dirty="0">
                <a:solidFill>
                  <a:srgbClr val="080808"/>
                </a:solidFill>
                <a:latin typeface="+mn-lt"/>
              </a:rPr>
            </a:br>
            <a:r>
              <a:rPr lang="en-GB" sz="3600" b="1" dirty="0">
                <a:solidFill>
                  <a:srgbClr val="080808"/>
                </a:solidFill>
                <a:latin typeface="+mn-lt"/>
              </a:rPr>
              <a:t>Romania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7461" y="5398157"/>
            <a:ext cx="2934814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5580" y="5117355"/>
            <a:ext cx="3496419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9271" y="5949259"/>
            <a:ext cx="1832612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F966C5A-B476-43B9-8CAD-5A7EE634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BB3F208-350B-4C68-8866-F0F31B7A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275"/>
            <a:ext cx="10515600" cy="37596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Focus groups with employers – 14.01.2020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Focus groups with trade union representatives – 15.01.2020</a:t>
            </a:r>
          </a:p>
        </p:txBody>
      </p:sp>
    </p:spTree>
    <p:extLst>
      <p:ext uri="{BB962C8B-B14F-4D97-AF65-F5344CB8AC3E}">
        <p14:creationId xmlns:p14="http://schemas.microsoft.com/office/powerpoint/2010/main" val="112831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470CA76-E074-46AF-8200-2FF5A040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168410"/>
            <a:ext cx="3651467" cy="1222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Focus group with employers</a:t>
            </a:r>
          </a:p>
        </p:txBody>
      </p:sp>
      <p:pic>
        <p:nvPicPr>
          <p:cNvPr id="5" name="Imagine 4" descr="O imagine care conține masă, interior, persoană, persoane&#10;&#10;Descriere generată automat">
            <a:extLst>
              <a:ext uri="{FF2B5EF4-FFF2-40B4-BE49-F238E27FC236}">
                <a16:creationId xmlns:a16="http://schemas.microsoft.com/office/drawing/2014/main" id="{3E54AD43-65AE-412D-8905-A56CF4BF2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982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B35349AF-3B32-464E-A735-11543CB526AD}"/>
              </a:ext>
            </a:extLst>
          </p:cNvPr>
          <p:cNvSpPr/>
          <p:nvPr/>
        </p:nvSpPr>
        <p:spPr>
          <a:xfrm>
            <a:off x="350196" y="1845012"/>
            <a:ext cx="4153710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13 participants (11 employers and 2 ULBS staff)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Duration: 2h 39 minutes.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Participants from organisations in Sibiu area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9 private and 2 public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Organisations in the automotive, construction, energy, electricity devices, culture and public facilities fields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Organisations of various sizes.</a:t>
            </a:r>
          </a:p>
        </p:txBody>
      </p:sp>
    </p:spTree>
    <p:extLst>
      <p:ext uri="{BB962C8B-B14F-4D97-AF65-F5344CB8AC3E}">
        <p14:creationId xmlns:p14="http://schemas.microsoft.com/office/powerpoint/2010/main" val="42810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D64FF5-11F6-4BB3-820F-C11F5DCB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27" y="308254"/>
            <a:ext cx="3651467" cy="167660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Focus groups with employers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F8343D-E30A-4674-994B-FDC7D002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" y="2477311"/>
            <a:ext cx="391051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Results available in the Dropbox folder: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File: </a:t>
            </a:r>
          </a:p>
          <a:p>
            <a:pPr marL="0" indent="0">
              <a:buNone/>
            </a:pPr>
            <a:r>
              <a:rPr lang="en-GB" sz="2400" dirty="0"/>
              <a:t>Group discussion 1 - summary</a:t>
            </a:r>
          </a:p>
        </p:txBody>
      </p:sp>
      <p:pic>
        <p:nvPicPr>
          <p:cNvPr id="5" name="Imagine 4" descr="O imagine care conține interior, persoană, masă, plafon&#10;&#10;Descriere generată automat">
            <a:extLst>
              <a:ext uri="{FF2B5EF4-FFF2-40B4-BE49-F238E27FC236}">
                <a16:creationId xmlns:a16="http://schemas.microsoft.com/office/drawing/2014/main" id="{E8A14026-B9A4-4FE6-836A-09C4C323C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1A9758-6F25-4443-96E2-9A0016F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69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470CA76-E074-46AF-8200-2FF5A040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0" y="312212"/>
            <a:ext cx="4047477" cy="10546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Focus group with trade unions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B35349AF-3B32-464E-A735-11543CB526AD}"/>
              </a:ext>
            </a:extLst>
          </p:cNvPr>
          <p:cNvSpPr/>
          <p:nvPr/>
        </p:nvSpPr>
        <p:spPr>
          <a:xfrm>
            <a:off x="139900" y="1772022"/>
            <a:ext cx="435925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10 participants (5 TU representatives, 2 employers, 1 from Ministry of </a:t>
            </a:r>
            <a:r>
              <a:rPr lang="en-US" sz="2200" dirty="0" err="1">
                <a:solidFill>
                  <a:schemeClr val="bg1"/>
                </a:solidFill>
              </a:rPr>
              <a:t>Labour</a:t>
            </a:r>
            <a:r>
              <a:rPr lang="en-US" sz="2200" dirty="0">
                <a:solidFill>
                  <a:schemeClr val="bg1"/>
                </a:solidFill>
              </a:rPr>
              <a:t> and 2 ULBS staff)</a:t>
            </a:r>
          </a:p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Duration: 2h 38 minutes.</a:t>
            </a:r>
          </a:p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Participants from trade unions in education, environment, construction, public utilities, machinery</a:t>
            </a:r>
          </a:p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marL="2651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1 participant from Ministry of </a:t>
            </a:r>
            <a:r>
              <a:rPr lang="en-US" sz="2200" dirty="0" err="1">
                <a:solidFill>
                  <a:schemeClr val="bg1"/>
                </a:solidFill>
              </a:rPr>
              <a:t>Labour</a:t>
            </a:r>
            <a:r>
              <a:rPr lang="en-US" sz="2200" dirty="0">
                <a:solidFill>
                  <a:schemeClr val="bg1"/>
                </a:solidFill>
              </a:rPr>
              <a:t> – the County Agency for Social Inspection (people with disabilities)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Imagine 3" descr="O imagine care conține interior, plafon, masă, femeie&#10;&#10;Descriere generată automat">
            <a:extLst>
              <a:ext uri="{FF2B5EF4-FFF2-40B4-BE49-F238E27FC236}">
                <a16:creationId xmlns:a16="http://schemas.microsoft.com/office/drawing/2014/main" id="{6F00D108-6675-4AF1-AE0F-6FBBB2B0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654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302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D64FF5-11F6-4BB3-820F-C11F5DCB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" y="304801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GB" sz="4100" dirty="0">
                <a:latin typeface="+mn-lt"/>
              </a:rPr>
              <a:t>Focus groups with trade unions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F8343D-E30A-4674-994B-FDC7D002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59" y="2534213"/>
            <a:ext cx="3651466" cy="3247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Results – </a:t>
            </a:r>
            <a:r>
              <a:rPr lang="en-GB" sz="2400" dirty="0">
                <a:solidFill>
                  <a:srgbClr val="FF0000"/>
                </a:solidFill>
              </a:rPr>
              <a:t>work in progress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File: </a:t>
            </a:r>
          </a:p>
          <a:p>
            <a:pPr marL="0" indent="0">
              <a:buNone/>
            </a:pPr>
            <a:r>
              <a:rPr lang="en-GB" sz="2400" dirty="0"/>
              <a:t>Group discussion 2 - summary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1A9758-6F25-4443-96E2-9A0016F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69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ine 7" descr="O imagine care conține interior, persoană, masă, vin&#10;&#10;Descriere generată automat">
            <a:extLst>
              <a:ext uri="{FF2B5EF4-FFF2-40B4-BE49-F238E27FC236}">
                <a16:creationId xmlns:a16="http://schemas.microsoft.com/office/drawing/2014/main" id="{0EF430E8-C2E1-4A74-A574-D028FF320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5"/>
          <a:stretch/>
        </p:blipFill>
        <p:spPr>
          <a:xfrm>
            <a:off x="4066162" y="0"/>
            <a:ext cx="812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B88C3B-2B48-4634-A52A-236ACD13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4" y="238692"/>
            <a:ext cx="2514332" cy="70318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Interviews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7AEED7-588B-4C58-B6DB-5CB08C8F1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231286"/>
            <a:ext cx="11407365" cy="46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 dirty="0"/>
              <a:t>L</a:t>
            </a:r>
            <a:r>
              <a:rPr lang="en-GB" sz="2200" dirty="0"/>
              <a:t>ow response rate (especially from the high level policy makers)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5B40A2A-1ECB-475C-9BC4-DCDDFEC83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61865"/>
              </p:ext>
            </p:extLst>
          </p:nvPr>
        </p:nvGraphicFramePr>
        <p:xfrm>
          <a:off x="392317" y="1853614"/>
          <a:ext cx="1140736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387">
                  <a:extLst>
                    <a:ext uri="{9D8B030D-6E8A-4147-A177-3AD203B41FA5}">
                      <a16:colId xmlns:a16="http://schemas.microsoft.com/office/drawing/2014/main" val="999389047"/>
                    </a:ext>
                  </a:extLst>
                </a:gridCol>
                <a:gridCol w="3795030">
                  <a:extLst>
                    <a:ext uri="{9D8B030D-6E8A-4147-A177-3AD203B41FA5}">
                      <a16:colId xmlns:a16="http://schemas.microsoft.com/office/drawing/2014/main" val="3948454470"/>
                    </a:ext>
                  </a:extLst>
                </a:gridCol>
                <a:gridCol w="2869948">
                  <a:extLst>
                    <a:ext uri="{9D8B030D-6E8A-4147-A177-3AD203B41FA5}">
                      <a16:colId xmlns:a16="http://schemas.microsoft.com/office/drawing/2014/main" val="240199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Interviews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Interviews confirmed but not yet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Invitations waiting for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 – health professional (OH) in the public health state institution </a:t>
                      </a:r>
                      <a:r>
                        <a:rPr lang="en-GB" b="1" dirty="0"/>
                        <a:t>(Ministry of Health</a:t>
                      </a:r>
                      <a:r>
                        <a:rPr lang="en-GB" dirty="0"/>
                        <a:t>)</a:t>
                      </a:r>
                    </a:p>
                    <a:p>
                      <a:endParaRPr lang="en-GB" sz="1000" dirty="0"/>
                    </a:p>
                    <a:p>
                      <a:r>
                        <a:rPr lang="en-GB" dirty="0"/>
                        <a:t>1 – health professional, social security physician, member in the </a:t>
                      </a:r>
                      <a:r>
                        <a:rPr lang="en-GB" b="1" dirty="0"/>
                        <a:t>College of Physicians</a:t>
                      </a:r>
                    </a:p>
                    <a:p>
                      <a:endParaRPr lang="en-GB" sz="1000" dirty="0"/>
                    </a:p>
                    <a:p>
                      <a:r>
                        <a:rPr lang="en-GB" dirty="0"/>
                        <a:t>1 – social inspector for disability services, Agency subordinated to the </a:t>
                      </a:r>
                      <a:r>
                        <a:rPr lang="en-GB" b="1" dirty="0"/>
                        <a:t>Ministry of Labour</a:t>
                      </a:r>
                    </a:p>
                    <a:p>
                      <a:endParaRPr lang="en-GB" sz="1000" dirty="0"/>
                    </a:p>
                    <a:p>
                      <a:r>
                        <a:rPr lang="en-GB" dirty="0"/>
                        <a:t>1- counsellor in the </a:t>
                      </a:r>
                      <a:r>
                        <a:rPr lang="en-GB" b="1" dirty="0"/>
                        <a:t>Labour force agency </a:t>
                      </a:r>
                      <a:r>
                        <a:rPr lang="en-GB" dirty="0"/>
                        <a:t>(private)</a:t>
                      </a:r>
                      <a:endParaRPr lang="ro-RO" dirty="0"/>
                    </a:p>
                    <a:p>
                      <a:endParaRPr lang="ro-RO" sz="1000" dirty="0"/>
                    </a:p>
                    <a:p>
                      <a:r>
                        <a:rPr lang="ro-RO" dirty="0"/>
                        <a:t>1 – </a:t>
                      </a:r>
                      <a:r>
                        <a:rPr lang="ro-RO" dirty="0" err="1"/>
                        <a:t>representative</a:t>
                      </a:r>
                      <a:r>
                        <a:rPr lang="ro-RO" dirty="0"/>
                        <a:t> of </a:t>
                      </a:r>
                      <a:r>
                        <a:rPr lang="ro-RO" b="1" dirty="0"/>
                        <a:t>Service for </a:t>
                      </a:r>
                      <a:r>
                        <a:rPr lang="ro-RO" b="1" dirty="0" err="1"/>
                        <a:t>Assessment</a:t>
                      </a:r>
                      <a:r>
                        <a:rPr lang="ro-RO" b="1" dirty="0"/>
                        <a:t> of </a:t>
                      </a:r>
                      <a:r>
                        <a:rPr lang="ro-RO" b="1" dirty="0" err="1"/>
                        <a:t>People</a:t>
                      </a:r>
                      <a:r>
                        <a:rPr lang="ro-RO" b="1" dirty="0"/>
                        <a:t> </a:t>
                      </a:r>
                      <a:r>
                        <a:rPr lang="ro-RO" b="1" dirty="0" err="1"/>
                        <a:t>with</a:t>
                      </a:r>
                      <a:r>
                        <a:rPr lang="ro-RO" b="1" dirty="0"/>
                        <a:t> </a:t>
                      </a:r>
                      <a:r>
                        <a:rPr lang="ro-RO" b="1" dirty="0" err="1"/>
                        <a:t>Disabilities</a:t>
                      </a:r>
                      <a:r>
                        <a:rPr lang="ro-RO" b="1" dirty="0"/>
                        <a:t> </a:t>
                      </a:r>
                      <a:r>
                        <a:rPr lang="ro-RO" dirty="0"/>
                        <a:t>(</a:t>
                      </a:r>
                      <a:r>
                        <a:rPr lang="ro-RO" dirty="0" err="1"/>
                        <a:t>county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level</a:t>
                      </a:r>
                      <a:r>
                        <a:rPr lang="ro-RO" dirty="0"/>
                        <a:t>)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Done so far: </a:t>
                      </a:r>
                      <a:r>
                        <a:rPr lang="ro-RO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– Director of the Department for Occupation and Work, Ministry of Labour</a:t>
                      </a:r>
                      <a:endParaRPr lang="ro-RO" dirty="0"/>
                    </a:p>
                    <a:p>
                      <a:endParaRPr lang="ro-RO" dirty="0"/>
                    </a:p>
                    <a:p>
                      <a:r>
                        <a:rPr lang="ro-RO" dirty="0"/>
                        <a:t>1 – </a:t>
                      </a:r>
                      <a:r>
                        <a:rPr lang="en-GB" dirty="0"/>
                        <a:t>Counsellor in the</a:t>
                      </a:r>
                      <a:r>
                        <a:rPr lang="ro-RO" dirty="0"/>
                        <a:t> </a:t>
                      </a:r>
                      <a:r>
                        <a:rPr lang="en-GB" dirty="0"/>
                        <a:t>Labour Force Agency (public, </a:t>
                      </a:r>
                      <a:r>
                        <a:rPr lang="ro-RO" dirty="0" err="1"/>
                        <a:t>county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level</a:t>
                      </a:r>
                      <a:r>
                        <a:rPr lang="ro-RO" dirty="0"/>
                        <a:t>) 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 – Coordinator of big NGO which makes lobby for work reintegration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ro-RO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Total no. of expected interviews: </a:t>
                      </a:r>
                      <a:r>
                        <a:rPr lang="ro-RO" b="1" dirty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o-RO" b="1" dirty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– Ministry of Health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 – Ministry of Labour, Department for Social Dialog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 – National employment institution agency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736081"/>
                  </a:ext>
                </a:extLst>
              </a:tr>
            </a:tbl>
          </a:graphicData>
        </a:graphic>
      </p:graphicFrame>
      <p:sp>
        <p:nvSpPr>
          <p:cNvPr id="5" name="CasetăText 4">
            <a:extLst>
              <a:ext uri="{FF2B5EF4-FFF2-40B4-BE49-F238E27FC236}">
                <a16:creationId xmlns:a16="http://schemas.microsoft.com/office/drawing/2014/main" id="{87295837-6D07-4CF2-B484-5D383AD5835C}"/>
              </a:ext>
            </a:extLst>
          </p:cNvPr>
          <p:cNvSpPr txBox="1"/>
          <p:nvPr/>
        </p:nvSpPr>
        <p:spPr>
          <a:xfrm>
            <a:off x="5270091" y="359451"/>
            <a:ext cx="410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Results – </a:t>
            </a:r>
            <a:r>
              <a:rPr lang="en-GB" sz="2400" dirty="0">
                <a:solidFill>
                  <a:srgbClr val="FF0000"/>
                </a:solidFill>
              </a:rPr>
              <a:t>work in progress</a:t>
            </a:r>
            <a:endParaRPr lang="ro-R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356</Words>
  <Application>Microsoft Office PowerPoint</Application>
  <PresentationFormat>Ecran lat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Temă Office</vt:lpstr>
      <vt:lpstr>Interviews and stakeholder group discussions  Romania</vt:lpstr>
      <vt:lpstr>Focus groups</vt:lpstr>
      <vt:lpstr>Focus group with employers</vt:lpstr>
      <vt:lpstr>Focus groups with employers</vt:lpstr>
      <vt:lpstr>Focus group with trade unions</vt:lpstr>
      <vt:lpstr>Focus groups with trade unions</vt:lpstr>
      <vt:lpstr>Interviews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 and focus groups - Romania</dc:title>
  <dc:creator>Adela Popa</dc:creator>
  <cp:lastModifiedBy>Adela Popa</cp:lastModifiedBy>
  <cp:revision>10</cp:revision>
  <dcterms:created xsi:type="dcterms:W3CDTF">2020-01-27T14:06:41Z</dcterms:created>
  <dcterms:modified xsi:type="dcterms:W3CDTF">2020-01-29T15:02:36Z</dcterms:modified>
</cp:coreProperties>
</file>