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9144000"/>
  <p:notesSz cx="6858000" cy="9144000"/>
  <p:embeddedFontLst>
    <p:embeddedFont>
      <p:font typeface="Source Sans Pro"/>
      <p:regular r:id="rId26"/>
      <p:bold r:id="rId27"/>
      <p:italic r:id="rId28"/>
      <p:boldItalic r:id="rId29"/>
    </p:embeddedFont>
    <p:embeddedFont>
      <p:font typeface="Open Sans"/>
      <p:regular r:id="rId30"/>
      <p:bold r:id="rId31"/>
      <p:italic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FFCD4623-C72E-4F8C-B77B-24C127F249F1}">
  <a:tblStyle styleId="{FFCD4623-C72E-4F8C-B77B-24C127F249F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FF3E9"/>
          </a:solidFill>
        </a:fill>
      </a:tcStyle>
    </a:wholeTbl>
    <a:band1H>
      <a:tcTxStyle b="off" i="off"/>
      <a:tcStyle>
        <a:fill>
          <a:solidFill>
            <a:srgbClr val="DEE7D0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DEE7D0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3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3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SourceSansPro-regular.fntdata"/><Relationship Id="rId25" Type="http://schemas.openxmlformats.org/officeDocument/2006/relationships/slide" Target="slides/slide19.xml"/><Relationship Id="rId28" Type="http://schemas.openxmlformats.org/officeDocument/2006/relationships/font" Target="fonts/SourceSansPro-italic.fntdata"/><Relationship Id="rId27" Type="http://schemas.openxmlformats.org/officeDocument/2006/relationships/font" Target="fonts/SourceSansPro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SourceSansPro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OpenSans-bold.fntdata"/><Relationship Id="rId30" Type="http://schemas.openxmlformats.org/officeDocument/2006/relationships/font" Target="fonts/OpenSans-regular.fntdata"/><Relationship Id="rId11" Type="http://schemas.openxmlformats.org/officeDocument/2006/relationships/slide" Target="slides/slide5.xml"/><Relationship Id="rId33" Type="http://schemas.openxmlformats.org/officeDocument/2006/relationships/font" Target="fonts/OpenSans-boldItalic.fntdata"/><Relationship Id="rId10" Type="http://schemas.openxmlformats.org/officeDocument/2006/relationships/slide" Target="slides/slide4.xml"/><Relationship Id="rId32" Type="http://schemas.openxmlformats.org/officeDocument/2006/relationships/font" Target="fonts/OpenSans-italic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e376fee6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g6e376fee64_0_84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e376fee64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g6e376fee64_0_92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e376fee64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6" name="Google Shape;196;g6e376fee64_0_100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e376fee64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5" name="Google Shape;205;g6e376fee64_0_138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6e376fee64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4" name="Google Shape;214;g6e376fee64_0_109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e376fee64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g6e376fee64_0_124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6e376fee64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g6e376fee64_0_131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e376fee64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g6e376fee64_0_146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7" name="Google Shape;247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7" name="Google Shape;257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20e8c9057_0_8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9" name="Google Shape;99;g620e8c9057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0" name="Google Shape;100;g620e8c9057_0_8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20e8c9057_0_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620e8c905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7" name="Google Shape;107;g620e8c9057_0_6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20e8c9057_0_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9" name="Google Shape;119;g620e8c9057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0" name="Google Shape;120;g620e8c9057_0_2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20e8c9057_0_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620e8c9057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g620e8c9057_0_4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6" name="Google Shape;146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6e376fee64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g6e376fee6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4" name="Google Shape;154;g6e376fee64_0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6e34cc0fbb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g6e34cc0fbb_0_6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e34cc0fb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1" name="Google Shape;171;g6e34cc0fbb_0_12:notes"/>
          <p:cNvSpPr/>
          <p:nvPr>
            <p:ph idx="2" type="sldImg"/>
          </p:nvPr>
        </p:nvSpPr>
        <p:spPr>
          <a:xfrm>
            <a:off x="1714763" y="685800"/>
            <a:ext cx="3429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verticale teks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e titel en teks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objec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ekop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van twee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elijking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lleen titel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g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oud met bijschrift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fbeelding met bijschrift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hyperlink" Target="https://votresalaire.fr/droits/travail-et-maladie/retour-a-lemploi-apres-une-maladie" TargetMode="External"/><Relationship Id="rId10" Type="http://schemas.openxmlformats.org/officeDocument/2006/relationships/hyperlink" Target="https://salarulmeu.ro/drepturile-tale/munca-si-boli/reveniti-la-munca-dupa-concediu-medical" TargetMode="External"/><Relationship Id="rId13" Type="http://schemas.openxmlformats.org/officeDocument/2006/relationships/image" Target="../media/image1.png"/><Relationship Id="rId12" Type="http://schemas.openxmlformats.org/officeDocument/2006/relationships/hyperlink" Target="https://mysalary.ee/toooigus/haiguspuhkus/toole-tagasi-poordumine-parast-rasket-haigust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mojplat.sk/pravo/praceneschopnost/spat-do-prace-po-chronickej-chorobe" TargetMode="External"/><Relationship Id="rId4" Type="http://schemas.openxmlformats.org/officeDocument/2006/relationships/hyperlink" Target="https://wageindicator.co.uk/advice/work-and-sickness/return-to-work-after-sickleave" TargetMode="External"/><Relationship Id="rId9" Type="http://schemas.openxmlformats.org/officeDocument/2006/relationships/hyperlink" Target="https://loonwijzer.nl/arbeidsvoorwaarden/ziekte-en-wia/weer-aan-het-werk-na-ziekte" TargetMode="External"/><Relationship Id="rId5" Type="http://schemas.openxmlformats.org/officeDocument/2006/relationships/hyperlink" Target="https://mywage.org/ireland/labour-law/work-and-sickness/return-to-work-after-sickleave" TargetMode="External"/><Relationship Id="rId6" Type="http://schemas.openxmlformats.org/officeDocument/2006/relationships/hyperlink" Target="https://iltuosalario.it/le-leggi-italiane-sul-lavoro/malattia/rientro-al-lavoro-dopo-un-congedo-di-malattia" TargetMode="External"/><Relationship Id="rId7" Type="http://schemas.openxmlformats.org/officeDocument/2006/relationships/hyperlink" Target="https://votresalaire.be/droits/travail-et-maladie/retour-a-lemploi-apres-une-maladie" TargetMode="External"/><Relationship Id="rId8" Type="http://schemas.openxmlformats.org/officeDocument/2006/relationships/hyperlink" Target="https://loonwijzer.be/arbeidsrecht/ziekte-en-werk/weer-aan-het-werk-na-ziekte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Relationship Id="rId4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8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3.jpg"/><Relationship Id="rId5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12.jpg"/><Relationship Id="rId5" Type="http://schemas.openxmlformats.org/officeDocument/2006/relationships/image" Target="../media/image7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.jpg" id="89" name="Google Shape;8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67937" cy="684014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-252525" y="692701"/>
            <a:ext cx="5616600" cy="1490662"/>
          </a:xfrm>
          <a:prstGeom prst="roundRect">
            <a:avLst>
              <a:gd fmla="val 10573" name="adj"/>
            </a:avLst>
          </a:prstGeom>
          <a:solidFill>
            <a:srgbClr val="69B5F3">
              <a:alpha val="69019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baseline="-2500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>
            <p:ph idx="1" type="subTitle"/>
          </p:nvPr>
        </p:nvSpPr>
        <p:spPr>
          <a:xfrm>
            <a:off x="251525" y="764699"/>
            <a:ext cx="4896600" cy="1328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87"/>
              <a:buNone/>
            </a:pPr>
            <a:r>
              <a:rPr lang="en-US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More labour market transparency for the benefit of all. Employers,  employees and workers worldwide.  Sharing and comparing information on Wages, Labour Law and Career. </a:t>
            </a:r>
            <a:endParaRPr sz="1400"/>
          </a:p>
          <a:p>
            <a:pPr indent="0" lvl="0" marL="0" rtl="0" algn="ctr">
              <a:lnSpc>
                <a:spcPct val="140000"/>
              </a:lnSpc>
              <a:spcBef>
                <a:spcPts val="114"/>
              </a:spcBef>
              <a:spcAft>
                <a:spcPts val="0"/>
              </a:spcAft>
              <a:buClr>
                <a:srgbClr val="888888"/>
              </a:buClr>
              <a:buSzPts val="570"/>
              <a:buNone/>
            </a:pPr>
            <a:r>
              <a:t/>
            </a:r>
            <a:endParaRPr sz="14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179512" y="6488668"/>
            <a:ext cx="712879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By Paulien Osse Director WageIndicator Foundation – </a:t>
            </a:r>
            <a:endParaRPr b="0" i="0" sz="9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3" name="Google Shape;93;p13"/>
          <p:cNvSpPr/>
          <p:nvPr/>
        </p:nvSpPr>
        <p:spPr>
          <a:xfrm>
            <a:off x="2267744" y="5013176"/>
            <a:ext cx="4248472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4" name="Google Shape;94;p13"/>
          <p:cNvSpPr/>
          <p:nvPr/>
        </p:nvSpPr>
        <p:spPr>
          <a:xfrm>
            <a:off x="3707900" y="4871175"/>
            <a:ext cx="5547300" cy="1749900"/>
          </a:xfrm>
          <a:prstGeom prst="roundRect">
            <a:avLst>
              <a:gd fmla="val 12324" name="adj"/>
            </a:avLst>
          </a:prstGeom>
          <a:solidFill>
            <a:schemeClr val="accent6">
              <a:alpha val="6784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baseline="-2500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/>
          <p:nvPr/>
        </p:nvSpPr>
        <p:spPr>
          <a:xfrm>
            <a:off x="3851925" y="5000400"/>
            <a:ext cx="5292000" cy="13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Millions of users, now in 140 countries, make us truly global.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 offices, 100 team members of different age, color, educational background. A balance between global analysis and local perfection.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oter.png" id="96" name="Google Shape;96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504" y="116632"/>
            <a:ext cx="4427985" cy="373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2"/>
          <p:cNvSpPr txBox="1"/>
          <p:nvPr>
            <p:ph type="title"/>
          </p:nvPr>
        </p:nvSpPr>
        <p:spPr>
          <a:xfrm>
            <a:off x="342900" y="274650"/>
            <a:ext cx="7886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Calibri"/>
              <a:buNone/>
            </a:pPr>
            <a:r>
              <a:rPr b="1"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Return to work surveys in WageIndicator websites - a survey needs a home -1</a:t>
            </a:r>
            <a:endParaRPr sz="24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2" name="Google Shape;182;p22"/>
          <p:cNvSpPr txBox="1"/>
          <p:nvPr>
            <p:ph idx="1" type="body"/>
          </p:nvPr>
        </p:nvSpPr>
        <p:spPr>
          <a:xfrm>
            <a:off x="564175" y="1767025"/>
            <a:ext cx="7886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69696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Slovakia</a:t>
            </a:r>
            <a:endParaRPr b="1" sz="1200">
              <a:solidFill>
                <a:srgbClr val="69696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solidFill>
                  <a:srgbClr val="007BB1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/>
              </a:rPr>
              <a:t>https://mojplat.sk/pravo/praceneschopnost/spat-do-prace-po-chronickej-chorobe</a:t>
            </a:r>
            <a:endParaRPr sz="1200">
              <a:solidFill>
                <a:srgbClr val="007BB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69696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United Kingdom</a:t>
            </a:r>
            <a:endParaRPr b="1" sz="1200">
              <a:solidFill>
                <a:srgbClr val="69696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solidFill>
                  <a:srgbClr val="007BB1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4"/>
              </a:rPr>
              <a:t>https://wageindicator.co.uk/advice/work-and-sickness/return-to-work-after-sickleave</a:t>
            </a:r>
            <a:endParaRPr sz="1200">
              <a:solidFill>
                <a:srgbClr val="007BB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69696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Ireland</a:t>
            </a:r>
            <a:endParaRPr b="1" sz="1200">
              <a:solidFill>
                <a:srgbClr val="69696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solidFill>
                  <a:srgbClr val="007BB1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5"/>
              </a:rPr>
              <a:t>https://mywage.org/ireland/labour-law/work-and-sickness/return-to-work-after-sickleave</a:t>
            </a:r>
            <a:endParaRPr sz="1200">
              <a:solidFill>
                <a:srgbClr val="007BB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69696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Italy</a:t>
            </a:r>
            <a:endParaRPr b="1" sz="1200">
              <a:solidFill>
                <a:srgbClr val="69696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solidFill>
                  <a:srgbClr val="007BB1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6"/>
              </a:rPr>
              <a:t>https://iltuosalario.it/le-leggi-italiane-sul-lavoro/malattia/rientro-al-lavoro-dopo-un-congedo-di-malattia</a:t>
            </a:r>
            <a:endParaRPr sz="1200">
              <a:solidFill>
                <a:srgbClr val="007BB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69696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Belgium</a:t>
            </a:r>
            <a:endParaRPr b="1" sz="1200">
              <a:solidFill>
                <a:srgbClr val="69696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solidFill>
                  <a:srgbClr val="007BB1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7"/>
              </a:rPr>
              <a:t>https://votresalaire.be/droits/travail-et-maladie/retour-a-lemploi-apres-une-maladie</a:t>
            </a:r>
            <a:endParaRPr/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solidFill>
                  <a:srgbClr val="007BB1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8"/>
              </a:rPr>
              <a:t>https://loonwijzer.be/arbeidsrecht/ziekte-en-werk/weer-aan-het-werk-na-ziekte</a:t>
            </a:r>
            <a:endParaRPr sz="1200">
              <a:solidFill>
                <a:srgbClr val="007BB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69696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Netherlands</a:t>
            </a:r>
            <a:endParaRPr b="1" sz="1200">
              <a:solidFill>
                <a:srgbClr val="69696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solidFill>
                  <a:srgbClr val="007BB1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9"/>
              </a:rPr>
              <a:t>https://loonwijzer.nl/arbeidsvoorwaarden/ziekte-en-wia/weer-aan-het-werk-na-ziekte</a:t>
            </a:r>
            <a:endParaRPr sz="1200">
              <a:solidFill>
                <a:srgbClr val="007BB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69696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Romenia</a:t>
            </a:r>
            <a:endParaRPr b="1" sz="1200">
              <a:solidFill>
                <a:srgbClr val="69696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solidFill>
                  <a:srgbClr val="007BB1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0"/>
              </a:rPr>
              <a:t>https://salarulmeu.ro/drepturile-tale/munca-si-boli/reveniti-la-munca-dupa-concediu-medical</a:t>
            </a:r>
            <a:endParaRPr sz="1200">
              <a:solidFill>
                <a:srgbClr val="007BB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69696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France</a:t>
            </a:r>
            <a:endParaRPr b="1" sz="1200">
              <a:solidFill>
                <a:srgbClr val="69696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solidFill>
                  <a:srgbClr val="007BB1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1"/>
              </a:rPr>
              <a:t>https://votresalaire.fr/droits/travail-et-maladie/retour-a-lemploi-apres-une-maladie</a:t>
            </a:r>
            <a:endParaRPr sz="1200">
              <a:solidFill>
                <a:srgbClr val="007BB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696969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Estonia</a:t>
            </a:r>
            <a:endParaRPr b="1" sz="1200">
              <a:solidFill>
                <a:srgbClr val="696969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Char char="•"/>
            </a:pPr>
            <a:r>
              <a:rPr lang="en-US" sz="1200">
                <a:solidFill>
                  <a:srgbClr val="007BB1"/>
                </a:solidFill>
                <a:highlight>
                  <a:srgbClr val="FFFFFF"/>
                </a:highlight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12"/>
              </a:rPr>
              <a:t>https://mysalary.ee/toooigus/haiguspuhkus/toole-tagasi-poordumine-parast-rasket-haigust</a:t>
            </a:r>
            <a:endParaRPr sz="1200">
              <a:solidFill>
                <a:srgbClr val="007BB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1041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t/>
            </a:r>
            <a:endParaRPr sz="12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83" name="Google Shape;183;p22"/>
          <p:cNvSpPr txBox="1"/>
          <p:nvPr/>
        </p:nvSpPr>
        <p:spPr>
          <a:xfrm>
            <a:off x="5065450" y="6561075"/>
            <a:ext cx="42843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ooter.png" id="184" name="Google Shape;184;p2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4644000" y="6358200"/>
            <a:ext cx="4427999" cy="4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3"/>
          <p:cNvSpPr txBox="1"/>
          <p:nvPr>
            <p:ph type="title"/>
          </p:nvPr>
        </p:nvSpPr>
        <p:spPr>
          <a:xfrm>
            <a:off x="342900" y="274650"/>
            <a:ext cx="7886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Calibri"/>
              <a:buNone/>
            </a:pPr>
            <a:r>
              <a:rPr b="1"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Return to work surveys in WageIndicator websites - a survey needs a teaser in the website - 2</a:t>
            </a:r>
            <a:endParaRPr sz="24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0" name="Google Shape;190;p23"/>
          <p:cNvSpPr txBox="1"/>
          <p:nvPr>
            <p:ph idx="1" type="body"/>
          </p:nvPr>
        </p:nvSpPr>
        <p:spPr>
          <a:xfrm>
            <a:off x="564175" y="1767025"/>
            <a:ext cx="7886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41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t/>
            </a:r>
            <a:endParaRPr sz="12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1" name="Google Shape;191;p23"/>
          <p:cNvSpPr txBox="1"/>
          <p:nvPr/>
        </p:nvSpPr>
        <p:spPr>
          <a:xfrm>
            <a:off x="5065450" y="6561075"/>
            <a:ext cx="42843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ooter.png" id="192" name="Google Shape;192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0" y="6358200"/>
            <a:ext cx="4427999" cy="4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738987"/>
            <a:ext cx="9143999" cy="3380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4"/>
          <p:cNvSpPr txBox="1"/>
          <p:nvPr>
            <p:ph type="title"/>
          </p:nvPr>
        </p:nvSpPr>
        <p:spPr>
          <a:xfrm>
            <a:off x="342900" y="274650"/>
            <a:ext cx="7886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Calibri"/>
              <a:buNone/>
            </a:pPr>
            <a:r>
              <a:rPr b="1"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Return to work surveys in WageIndicator websites - a survey needs a banner - 3</a:t>
            </a:r>
            <a:endParaRPr sz="24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9" name="Google Shape;199;p24"/>
          <p:cNvSpPr txBox="1"/>
          <p:nvPr>
            <p:ph idx="1" type="body"/>
          </p:nvPr>
        </p:nvSpPr>
        <p:spPr>
          <a:xfrm>
            <a:off x="564175" y="1767025"/>
            <a:ext cx="7886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41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t/>
            </a:r>
            <a:endParaRPr sz="12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0" name="Google Shape;200;p24"/>
          <p:cNvSpPr txBox="1"/>
          <p:nvPr/>
        </p:nvSpPr>
        <p:spPr>
          <a:xfrm>
            <a:off x="5065450" y="6561075"/>
            <a:ext cx="42843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ooter.png" id="201" name="Google Shape;20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0" y="6358200"/>
            <a:ext cx="4427999" cy="4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550" y="1503775"/>
            <a:ext cx="8379551" cy="385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>
            <p:ph type="title"/>
          </p:nvPr>
        </p:nvSpPr>
        <p:spPr>
          <a:xfrm>
            <a:off x="342900" y="274650"/>
            <a:ext cx="7886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Calibri"/>
              <a:buNone/>
            </a:pPr>
            <a:r>
              <a:rPr b="1"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Return to work surveys in WageIndicator websites - a survey needs context - 4</a:t>
            </a:r>
            <a:endParaRPr sz="24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8" name="Google Shape;208;p25"/>
          <p:cNvSpPr txBox="1"/>
          <p:nvPr>
            <p:ph idx="1" type="body"/>
          </p:nvPr>
        </p:nvSpPr>
        <p:spPr>
          <a:xfrm>
            <a:off x="564175" y="1767025"/>
            <a:ext cx="7886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41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t/>
            </a:r>
            <a:endParaRPr sz="24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9" name="Google Shape;209;p25"/>
          <p:cNvSpPr txBox="1"/>
          <p:nvPr/>
        </p:nvSpPr>
        <p:spPr>
          <a:xfrm>
            <a:off x="5065450" y="6561075"/>
            <a:ext cx="42843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ooter.png" id="210" name="Google Shape;210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0" y="6358200"/>
            <a:ext cx="4427999" cy="49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299450"/>
            <a:ext cx="8565074" cy="483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/>
          <p:nvPr>
            <p:ph type="title"/>
          </p:nvPr>
        </p:nvSpPr>
        <p:spPr>
          <a:xfrm>
            <a:off x="342900" y="274650"/>
            <a:ext cx="7886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Calibri"/>
              <a:buNone/>
            </a:pPr>
            <a:r>
              <a:rPr b="1"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Return to work surveys in WageIndicator websites - a survey needs follow up in Facebook/Twitter - 5</a:t>
            </a:r>
            <a:endParaRPr sz="24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7" name="Google Shape;217;p26"/>
          <p:cNvSpPr txBox="1"/>
          <p:nvPr>
            <p:ph idx="1" type="body"/>
          </p:nvPr>
        </p:nvSpPr>
        <p:spPr>
          <a:xfrm>
            <a:off x="564175" y="1767025"/>
            <a:ext cx="7886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41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Any Facebook / Twitter account - please use it. </a:t>
            </a:r>
            <a:endParaRPr sz="24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041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 shown by CELSI - Slovak workers survey Return to Work collected more than enough respondents </a:t>
            </a:r>
            <a:endParaRPr sz="24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041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t/>
            </a:r>
            <a:endParaRPr sz="24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041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BUT Facebook / Twitter might be not enough</a:t>
            </a:r>
            <a:endParaRPr sz="24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5065450" y="6561075"/>
            <a:ext cx="42843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ooter.png" id="219" name="Google Shape;21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0" y="6358200"/>
            <a:ext cx="4427999" cy="4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7"/>
          <p:cNvSpPr txBox="1"/>
          <p:nvPr>
            <p:ph type="title"/>
          </p:nvPr>
        </p:nvSpPr>
        <p:spPr>
          <a:xfrm>
            <a:off x="342900" y="274650"/>
            <a:ext cx="7886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Calibri"/>
              <a:buNone/>
            </a:pPr>
            <a:r>
              <a:rPr b="1"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Return to work surveys in WageIndicator websites - a survey needs follow up in special groups by email - 6</a:t>
            </a:r>
            <a:endParaRPr sz="24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5" name="Google Shape;225;p27"/>
          <p:cNvSpPr txBox="1"/>
          <p:nvPr>
            <p:ph idx="1" type="body"/>
          </p:nvPr>
        </p:nvSpPr>
        <p:spPr>
          <a:xfrm>
            <a:off x="564175" y="1767025"/>
            <a:ext cx="7886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41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Where Loonwijzer ( more than half a million users per month) had enough respondents (50 by using the sites home page for 3 weeks, used Clesi Facebook for Slovak.</a:t>
            </a:r>
            <a:endParaRPr sz="24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041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t/>
            </a:r>
            <a:endParaRPr sz="24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041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 other way:</a:t>
            </a:r>
            <a:endParaRPr sz="24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041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ask special groups of patients to share the survey link from WageIndicator in their Facebook group, or via email. The </a:t>
            </a:r>
            <a:r>
              <a:rPr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Irish</a:t>
            </a:r>
            <a:r>
              <a:rPr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will do this for the </a:t>
            </a:r>
            <a:r>
              <a:rPr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Arthritis</a:t>
            </a:r>
            <a:r>
              <a:rPr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group.</a:t>
            </a:r>
            <a:endParaRPr sz="24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6" name="Google Shape;226;p27"/>
          <p:cNvSpPr txBox="1"/>
          <p:nvPr/>
        </p:nvSpPr>
        <p:spPr>
          <a:xfrm>
            <a:off x="5065450" y="6561075"/>
            <a:ext cx="42843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ooter.png" id="227" name="Google Shape;22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0" y="6358200"/>
            <a:ext cx="4427999" cy="4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/>
          <p:nvPr>
            <p:ph type="title"/>
          </p:nvPr>
        </p:nvSpPr>
        <p:spPr>
          <a:xfrm>
            <a:off x="342900" y="274650"/>
            <a:ext cx="7886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Calibri"/>
              <a:buNone/>
            </a:pPr>
            <a:r>
              <a:rPr b="1"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Return to work surveys in WageIndicator websites - and nobody wants to complete the survey, then what? - 7</a:t>
            </a:r>
            <a:endParaRPr sz="24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3" name="Google Shape;233;p28"/>
          <p:cNvSpPr txBox="1"/>
          <p:nvPr>
            <p:ph idx="1" type="body"/>
          </p:nvPr>
        </p:nvSpPr>
        <p:spPr>
          <a:xfrm>
            <a:off x="564175" y="1767025"/>
            <a:ext cx="7886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41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Given that you </a:t>
            </a:r>
            <a:r>
              <a:rPr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tried</a:t>
            </a:r>
            <a:r>
              <a:rPr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all options to make sure that 50 relevant people in your country answer the survey:</a:t>
            </a:r>
            <a:endParaRPr sz="24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041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t/>
            </a:r>
            <a:endParaRPr sz="24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284C0"/>
              </a:buClr>
              <a:buSzPts val="2400"/>
              <a:buFont typeface="Source Sans Pro"/>
              <a:buAutoNum type="arabicPeriod"/>
            </a:pPr>
            <a:r>
              <a:rPr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option one - do it as described above 4 to 5 steps  - smart/ reasonable cheap - and </a:t>
            </a:r>
            <a:r>
              <a:rPr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don't</a:t>
            </a:r>
            <a:r>
              <a:rPr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give up!</a:t>
            </a:r>
            <a:endParaRPr sz="24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81000" lvl="0" marL="4572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284C0"/>
              </a:buClr>
              <a:buSzPts val="2400"/>
              <a:buFont typeface="Source Sans Pro"/>
              <a:buAutoNum type="arabicPeriod"/>
            </a:pPr>
            <a:r>
              <a:rPr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option two - buy banners at facebook and google with a link to the survey, make sure the survey will be completed, by adding a facebook tag in the end of the survey. (this is last resort)</a:t>
            </a:r>
            <a:endParaRPr sz="24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5065450" y="6561075"/>
            <a:ext cx="42843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ooter.png" id="235" name="Google Shape;235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0" y="6358200"/>
            <a:ext cx="4427999" cy="4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/>
          <p:nvPr>
            <p:ph type="title"/>
          </p:nvPr>
        </p:nvSpPr>
        <p:spPr>
          <a:xfrm>
            <a:off x="342900" y="274650"/>
            <a:ext cx="7886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Calibri"/>
              <a:buNone/>
            </a:pPr>
            <a:r>
              <a:rPr b="1"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Return to work surveys in WageIndicator websites - Results so far -  8</a:t>
            </a:r>
            <a:endParaRPr sz="24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1" name="Google Shape;241;p29"/>
          <p:cNvSpPr txBox="1"/>
          <p:nvPr>
            <p:ph idx="1" type="body"/>
          </p:nvPr>
        </p:nvSpPr>
        <p:spPr>
          <a:xfrm>
            <a:off x="564175" y="1767025"/>
            <a:ext cx="7886700" cy="436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041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rPr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latest info by Adam on Friday </a:t>
            </a:r>
            <a:r>
              <a:rPr lang="en-US" sz="24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morning</a:t>
            </a:r>
            <a:endParaRPr sz="24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2" name="Google Shape;242;p29"/>
          <p:cNvSpPr txBox="1"/>
          <p:nvPr/>
        </p:nvSpPr>
        <p:spPr>
          <a:xfrm>
            <a:off x="5065450" y="6561075"/>
            <a:ext cx="42843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ooter.png" id="243" name="Google Shape;24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0" y="6358200"/>
            <a:ext cx="4427999" cy="4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0"/>
          <p:cNvSpPr/>
          <p:nvPr/>
        </p:nvSpPr>
        <p:spPr>
          <a:xfrm>
            <a:off x="0" y="4437112"/>
            <a:ext cx="3888300" cy="2160300"/>
          </a:xfrm>
          <a:prstGeom prst="roundRect">
            <a:avLst>
              <a:gd fmla="val 6019" name="adj"/>
            </a:avLst>
          </a:prstGeom>
          <a:solidFill>
            <a:srgbClr val="3184C6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30"/>
          <p:cNvSpPr/>
          <p:nvPr/>
        </p:nvSpPr>
        <p:spPr>
          <a:xfrm>
            <a:off x="0" y="260648"/>
            <a:ext cx="853244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By end of 2020 in 150 countries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oter.png" id="251" name="Google Shape;25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8" y="6484155"/>
            <a:ext cx="4427985" cy="37384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0"/>
          <p:cNvSpPr txBox="1"/>
          <p:nvPr/>
        </p:nvSpPr>
        <p:spPr>
          <a:xfrm>
            <a:off x="8676456" y="260648"/>
            <a:ext cx="2808312" cy="432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3" name="Google Shape;25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50575"/>
            <a:ext cx="9143998" cy="6807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1"/>
          <p:cNvSpPr/>
          <p:nvPr/>
        </p:nvSpPr>
        <p:spPr>
          <a:xfrm>
            <a:off x="-100" y="46300"/>
            <a:ext cx="9144000" cy="6811800"/>
          </a:xfrm>
          <a:prstGeom prst="roundRect">
            <a:avLst>
              <a:gd fmla="val 6019" name="adj"/>
            </a:avLst>
          </a:prstGeom>
          <a:solidFill>
            <a:srgbClr val="3184C6">
              <a:alpha val="9019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31"/>
          <p:cNvSpPr/>
          <p:nvPr/>
        </p:nvSpPr>
        <p:spPr>
          <a:xfrm>
            <a:off x="869900" y="576550"/>
            <a:ext cx="8274000" cy="53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Paulien Osse</a:t>
            </a:r>
            <a:endParaRPr b="1" i="0" sz="2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Director</a:t>
            </a:r>
            <a:endParaRPr i="0" sz="2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WageIndicator Foundation</a:t>
            </a:r>
            <a:endParaRPr i="0" sz="24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p/a University of Amsterdam/AIAS-HSI</a:t>
            </a:r>
            <a:endParaRPr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Nieuwe Achtergracht 166</a:t>
            </a:r>
            <a:endParaRPr i="0" sz="2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1018WV Amsterdam</a:t>
            </a:r>
            <a:endParaRPr i="0" sz="2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Netherlands</a:t>
            </a:r>
            <a:endParaRPr i="0" sz="2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+31 6 539 77 695</a:t>
            </a:r>
            <a:endParaRPr i="0" sz="2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paulienosse@wageindicator.org</a:t>
            </a:r>
            <a:endParaRPr i="0" sz="2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71450" lvl="0" marL="1714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i="0" lang="en-US" sz="24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www.wageindicator.org</a:t>
            </a:r>
            <a:endParaRPr i="0" sz="24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1" name="Google Shape;261;p31"/>
          <p:cNvSpPr/>
          <p:nvPr/>
        </p:nvSpPr>
        <p:spPr>
          <a:xfrm>
            <a:off x="467544" y="260648"/>
            <a:ext cx="8568952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2284C0"/>
                </a:solidFill>
                <a:latin typeface="Open Sans"/>
                <a:ea typeface="Open Sans"/>
                <a:cs typeface="Open Sans"/>
                <a:sym typeface="Open Sans"/>
              </a:rPr>
              <a:t>			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2" name="Google Shape;26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3625" y="376950"/>
            <a:ext cx="2670377" cy="1898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/>
          <p:nvPr/>
        </p:nvSpPr>
        <p:spPr>
          <a:xfrm>
            <a:off x="467550" y="263000"/>
            <a:ext cx="79785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36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What do we create together?</a:t>
            </a:r>
            <a:endParaRPr b="1" sz="36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140 websites in 48 </a:t>
            </a:r>
            <a:r>
              <a:rPr b="1" lang="en-US" sz="2000">
                <a:solidFill>
                  <a:srgbClr val="4A86E8"/>
                </a:solidFill>
                <a:latin typeface="Open Sans"/>
                <a:ea typeface="Open Sans"/>
                <a:cs typeface="Open Sans"/>
                <a:sym typeface="Open Sans"/>
              </a:rPr>
              <a:t>languages, many databases and tools</a:t>
            </a:r>
            <a:endParaRPr b="1" sz="2000">
              <a:solidFill>
                <a:srgbClr val="4A86E8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Surveys - online and face to face data collection</a:t>
            </a:r>
            <a:endParaRPr b="1" sz="20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Open Sans"/>
              <a:buChar char="●"/>
            </a:pPr>
            <a:r>
              <a:rPr b="1" lang="en-US" sz="200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Salary by Occupation in Salary Checks</a:t>
            </a:r>
            <a:endParaRPr b="1" sz="2000">
              <a:solidFill>
                <a:srgbClr val="92D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2D050"/>
              </a:buClr>
              <a:buSzPts val="2000"/>
              <a:buFont typeface="Open Sans"/>
              <a:buChar char="●"/>
            </a:pPr>
            <a:r>
              <a:rPr b="1" lang="en-US" sz="2000">
                <a:solidFill>
                  <a:srgbClr val="92D050"/>
                </a:solidFill>
                <a:latin typeface="Open Sans"/>
                <a:ea typeface="Open Sans"/>
                <a:cs typeface="Open Sans"/>
                <a:sym typeface="Open Sans"/>
              </a:rPr>
              <a:t>Living wages calculations</a:t>
            </a:r>
            <a:endParaRPr b="1" sz="2000">
              <a:solidFill>
                <a:srgbClr val="92D05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E36C0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E36C09"/>
                </a:solidFill>
                <a:latin typeface="Open Sans"/>
                <a:ea typeface="Open Sans"/>
                <a:cs typeface="Open Sans"/>
                <a:sym typeface="Open Sans"/>
              </a:rPr>
              <a:t>Desk research:</a:t>
            </a:r>
            <a:endParaRPr b="1" sz="2000">
              <a:solidFill>
                <a:srgbClr val="E36C09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84C0"/>
              </a:buClr>
              <a:buSzPts val="2000"/>
              <a:buFont typeface="Open Sans"/>
              <a:buChar char="●"/>
            </a:pPr>
            <a:r>
              <a:rPr b="1" lang="en-US" sz="2000">
                <a:solidFill>
                  <a:srgbClr val="2284C0"/>
                </a:solidFill>
                <a:latin typeface="Open Sans"/>
                <a:ea typeface="Open Sans"/>
                <a:cs typeface="Open Sans"/>
                <a:sym typeface="Open Sans"/>
              </a:rPr>
              <a:t>Minimum Wages on gazetted level</a:t>
            </a:r>
            <a:endParaRPr b="1" sz="2000">
              <a:solidFill>
                <a:srgbClr val="2284C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84C0"/>
              </a:buClr>
              <a:buSzPts val="2000"/>
              <a:buFont typeface="Open Sans"/>
              <a:buChar char="●"/>
            </a:pPr>
            <a:r>
              <a:rPr b="1" lang="en-US" sz="2000">
                <a:solidFill>
                  <a:srgbClr val="2284C0"/>
                </a:solidFill>
                <a:latin typeface="Open Sans"/>
                <a:ea typeface="Open Sans"/>
                <a:cs typeface="Open Sans"/>
                <a:sym typeface="Open Sans"/>
              </a:rPr>
              <a:t>Labour law - </a:t>
            </a:r>
            <a:r>
              <a:rPr b="1" lang="en-US" sz="2000">
                <a:solidFill>
                  <a:srgbClr val="2284C0"/>
                </a:solidFill>
                <a:latin typeface="Open Sans"/>
                <a:ea typeface="Open Sans"/>
                <a:cs typeface="Open Sans"/>
                <a:sym typeface="Open Sans"/>
              </a:rPr>
              <a:t>including</a:t>
            </a:r>
            <a:r>
              <a:rPr b="1" lang="en-US" sz="2000">
                <a:solidFill>
                  <a:srgbClr val="2284C0"/>
                </a:solidFill>
                <a:latin typeface="Open Sans"/>
                <a:ea typeface="Open Sans"/>
                <a:cs typeface="Open Sans"/>
                <a:sym typeface="Open Sans"/>
              </a:rPr>
              <a:t> links to the law</a:t>
            </a:r>
            <a:endParaRPr b="1" sz="2000">
              <a:solidFill>
                <a:srgbClr val="2284C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84C0"/>
              </a:buClr>
              <a:buSzPts val="2000"/>
              <a:buFont typeface="Open Sans"/>
              <a:buChar char="●"/>
            </a:pPr>
            <a:r>
              <a:rPr b="1" lang="en-US" sz="2000">
                <a:solidFill>
                  <a:srgbClr val="2284C0"/>
                </a:solidFill>
                <a:latin typeface="Open Sans"/>
                <a:ea typeface="Open Sans"/>
                <a:cs typeface="Open Sans"/>
                <a:sym typeface="Open Sans"/>
              </a:rPr>
              <a:t>Collective Agreements - full text</a:t>
            </a:r>
            <a:endParaRPr b="1" sz="2000">
              <a:solidFill>
                <a:srgbClr val="2284C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84C0"/>
              </a:buClr>
              <a:buSzPts val="2000"/>
              <a:buFont typeface="Open Sans"/>
              <a:buChar char="●"/>
            </a:pPr>
            <a:r>
              <a:rPr b="1" lang="en-US" sz="2000">
                <a:solidFill>
                  <a:srgbClr val="2284C0"/>
                </a:solidFill>
                <a:latin typeface="Open Sans"/>
                <a:ea typeface="Open Sans"/>
                <a:cs typeface="Open Sans"/>
                <a:sym typeface="Open Sans"/>
              </a:rPr>
              <a:t>Companies, factories, farms on level of compliance</a:t>
            </a:r>
            <a:endParaRPr b="1" sz="2000">
              <a:solidFill>
                <a:srgbClr val="2284C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2284C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Open Sans"/>
              <a:buChar char="●"/>
            </a:pPr>
            <a:r>
              <a:rPr b="1" lang="en-US" sz="2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C</a:t>
            </a:r>
            <a:r>
              <a:rPr b="1" lang="en-US" sz="2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ontext - for workers, employers, social partners, </a:t>
            </a:r>
            <a:r>
              <a:rPr b="1" lang="en-US" sz="2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governments</a:t>
            </a:r>
            <a:r>
              <a:rPr b="1" lang="en-US" sz="2000">
                <a:solidFill>
                  <a:srgbClr val="FF0000"/>
                </a:solidFill>
                <a:latin typeface="Open Sans"/>
                <a:ea typeface="Open Sans"/>
                <a:cs typeface="Open Sans"/>
                <a:sym typeface="Open Sans"/>
              </a:rPr>
              <a:t> and academics (datasets)</a:t>
            </a:r>
            <a:endParaRPr b="1" sz="2000">
              <a:solidFill>
                <a:srgbClr val="FF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oter.png" id="103" name="Google Shape;10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8" y="6484155"/>
            <a:ext cx="4427985" cy="373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/>
          <p:nvPr/>
        </p:nvSpPr>
        <p:spPr>
          <a:xfrm>
            <a:off x="0" y="1052736"/>
            <a:ext cx="9144000" cy="3168300"/>
          </a:xfrm>
          <a:prstGeom prst="roundRect">
            <a:avLst>
              <a:gd fmla="val 0" name="adj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highlight>
                <a:srgbClr val="E36C0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131500" y="332650"/>
            <a:ext cx="8661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000">
                <a:solidFill>
                  <a:srgbClr val="E36C09"/>
                </a:solidFill>
                <a:latin typeface="Open Sans"/>
                <a:ea typeface="Open Sans"/>
                <a:cs typeface="Open Sans"/>
                <a:sym typeface="Open Sans"/>
              </a:rPr>
              <a:t>How do we do it as WageIndicators?</a:t>
            </a:r>
            <a:r>
              <a:rPr b="1" lang="en-US" sz="2000">
                <a:solidFill>
                  <a:srgbClr val="142E6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50575" y="3645025"/>
            <a:ext cx="8265900" cy="15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142E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br>
              <a:rPr b="0" i="0" lang="en-US" sz="1300" u="none" cap="none" strike="noStrike">
                <a:solidFill>
                  <a:srgbClr val="142E67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-US" sz="1300">
                <a:solidFill>
                  <a:srgbClr val="142E67"/>
                </a:solidFill>
                <a:latin typeface="Open Sans"/>
                <a:ea typeface="Open Sans"/>
                <a:cs typeface="Open Sans"/>
                <a:sym typeface="Open Sans"/>
              </a:rPr>
              <a:t>Team members come from all over the world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142E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142E6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2" name="Google Shape;112;p15"/>
          <p:cNvSpPr/>
          <p:nvPr/>
        </p:nvSpPr>
        <p:spPr>
          <a:xfrm>
            <a:off x="4716025" y="4293100"/>
            <a:ext cx="4428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-US" sz="1300">
                <a:solidFill>
                  <a:srgbClr val="142E67"/>
                </a:solidFill>
                <a:latin typeface="Open Sans"/>
                <a:ea typeface="Open Sans"/>
                <a:cs typeface="Open Sans"/>
                <a:sym typeface="Open Sans"/>
              </a:rPr>
              <a:t>They are academics, journalist, trade </a:t>
            </a:r>
            <a:r>
              <a:rPr b="1" lang="en-US" sz="1300">
                <a:solidFill>
                  <a:srgbClr val="142E67"/>
                </a:solidFill>
                <a:latin typeface="Open Sans"/>
                <a:ea typeface="Open Sans"/>
                <a:cs typeface="Open Sans"/>
                <a:sym typeface="Open Sans"/>
              </a:rPr>
              <a:t>unionist</a:t>
            </a:r>
            <a:r>
              <a:rPr b="1" lang="en-US" sz="1300">
                <a:solidFill>
                  <a:srgbClr val="142E67"/>
                </a:solidFill>
                <a:latin typeface="Open Sans"/>
                <a:ea typeface="Open Sans"/>
                <a:cs typeface="Open Sans"/>
                <a:sym typeface="Open Sans"/>
              </a:rPr>
              <a:t>, etc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oter.png" id="113" name="Google Shape;11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8" y="6484155"/>
            <a:ext cx="4427985" cy="3738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4" name="Google Shape;114;p15"/>
          <p:cNvGraphicFramePr/>
          <p:nvPr/>
        </p:nvGraphicFramePr>
        <p:xfrm>
          <a:off x="3" y="47201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{FFCD4623-C72E-4F8C-B77B-24C127F249F1}</a:tableStyleId>
              </a:tblPr>
              <a:tblGrid>
                <a:gridCol w="4689150"/>
                <a:gridCol w="4454850"/>
              </a:tblGrid>
              <a:tr h="1314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>
                          <a:solidFill>
                            <a:srgbClr val="2284C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 140 countries: We work very hard, and emphasise </a:t>
                      </a:r>
                      <a:r>
                        <a:rPr b="0" lang="en-US" sz="1800">
                          <a:solidFill>
                            <a:srgbClr val="2284C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intellectual</a:t>
                      </a:r>
                      <a:r>
                        <a:rPr b="0" lang="en-US" sz="1800">
                          <a:solidFill>
                            <a:srgbClr val="2284C0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joy. Our core team comes from all over the world. HQ in Amsterdam</a:t>
                      </a:r>
                      <a:endParaRPr sz="1800" u="none" cap="none" strike="noStrike">
                        <a:solidFill>
                          <a:srgbClr val="2284C0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If the team </a:t>
                      </a:r>
                      <a:r>
                        <a:rPr b="0"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doesn't</a:t>
                      </a:r>
                      <a:r>
                        <a:rPr b="0"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like it, there is no WageIndicator. </a:t>
                      </a:r>
                      <a:endParaRPr b="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6BC0F7"/>
                    </a:solidFill>
                  </a:tcPr>
                </a:tc>
              </a:tr>
            </a:tbl>
          </a:graphicData>
        </a:graphic>
      </p:graphicFrame>
      <p:sp>
        <p:nvSpPr>
          <p:cNvPr id="115" name="Google Shape;115;p15"/>
          <p:cNvSpPr txBox="1"/>
          <p:nvPr/>
        </p:nvSpPr>
        <p:spPr>
          <a:xfrm>
            <a:off x="4926025" y="1310525"/>
            <a:ext cx="3866700" cy="27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284C0"/>
                </a:solidFill>
                <a:latin typeface="Calibri"/>
                <a:ea typeface="Calibri"/>
                <a:cs typeface="Calibri"/>
                <a:sym typeface="Calibri"/>
              </a:rPr>
              <a:t>In our team meetings we go for smart, cheap, fast and for everybody in all countries. Professors, trade unionists, journalists, IT, data managers, photographers, etc. have their </a:t>
            </a:r>
            <a:r>
              <a:rPr lang="en-US" sz="1800">
                <a:solidFill>
                  <a:srgbClr val="2284C0"/>
                </a:solidFill>
                <a:latin typeface="Calibri"/>
                <a:ea typeface="Calibri"/>
                <a:cs typeface="Calibri"/>
                <a:sym typeface="Calibri"/>
              </a:rPr>
              <a:t>professional</a:t>
            </a:r>
            <a:r>
              <a:rPr lang="en-US" sz="1800">
                <a:solidFill>
                  <a:srgbClr val="2284C0"/>
                </a:solidFill>
                <a:latin typeface="Calibri"/>
                <a:ea typeface="Calibri"/>
                <a:cs typeface="Calibri"/>
                <a:sym typeface="Calibri"/>
              </a:rPr>
              <a:t> opinion. But </a:t>
            </a:r>
            <a:r>
              <a:rPr b="1" lang="en-US" sz="18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the principles</a:t>
            </a:r>
            <a:r>
              <a:rPr lang="en-US" sz="1800">
                <a:solidFill>
                  <a:srgbClr val="2284C0"/>
                </a:solidFill>
                <a:latin typeface="Calibri"/>
                <a:ea typeface="Calibri"/>
                <a:cs typeface="Calibri"/>
                <a:sym typeface="Calibri"/>
              </a:rPr>
              <a:t> count. </a:t>
            </a:r>
            <a:endParaRPr>
              <a:solidFill>
                <a:srgbClr val="2284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1500" y="1284950"/>
            <a:ext cx="4512499" cy="27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6"/>
          <p:cNvSpPr/>
          <p:nvPr/>
        </p:nvSpPr>
        <p:spPr>
          <a:xfrm>
            <a:off x="0" y="1052736"/>
            <a:ext cx="9144000" cy="3168300"/>
          </a:xfrm>
          <a:prstGeom prst="roundRect">
            <a:avLst>
              <a:gd fmla="val 0" name="adj"/>
            </a:avLst>
          </a:prstGeom>
          <a:solidFill>
            <a:srgbClr val="6BC0F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151725" y="332650"/>
            <a:ext cx="8345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E36C09"/>
                </a:solidFill>
                <a:latin typeface="Open Sans"/>
                <a:ea typeface="Open Sans"/>
                <a:cs typeface="Open Sans"/>
                <a:sym typeface="Open Sans"/>
              </a:rPr>
              <a:t>Principle 1: </a:t>
            </a:r>
            <a:r>
              <a:rPr b="1" lang="en-US" sz="2000">
                <a:solidFill>
                  <a:srgbClr val="142E67"/>
                </a:solidFill>
                <a:latin typeface="Open Sans"/>
                <a:ea typeface="Open Sans"/>
                <a:cs typeface="Open Sans"/>
                <a:sym typeface="Open Sans"/>
              </a:rPr>
              <a:t>R</a:t>
            </a:r>
            <a:r>
              <a:rPr b="1" lang="en-US" sz="2000">
                <a:solidFill>
                  <a:srgbClr val="142E67"/>
                </a:solidFill>
                <a:latin typeface="Open Sans"/>
                <a:ea typeface="Open Sans"/>
                <a:cs typeface="Open Sans"/>
                <a:sym typeface="Open Sans"/>
              </a:rPr>
              <a:t>espect each person in each country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16"/>
          <p:cNvSpPr/>
          <p:nvPr/>
        </p:nvSpPr>
        <p:spPr>
          <a:xfrm>
            <a:off x="287250" y="3645025"/>
            <a:ext cx="8029200" cy="15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142E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br>
              <a:rPr b="0" i="0" lang="en-US" sz="1300" u="none" cap="none" strike="noStrike">
                <a:solidFill>
                  <a:srgbClr val="142E67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1300" u="none" cap="none" strike="noStrike">
              <a:solidFill>
                <a:srgbClr val="142E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142E6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7020272" y="4293096"/>
            <a:ext cx="21237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-US" sz="1300">
                <a:solidFill>
                  <a:srgbClr val="142E67"/>
                </a:solidFill>
                <a:latin typeface="Open Sans"/>
                <a:ea typeface="Open Sans"/>
                <a:cs typeface="Open Sans"/>
                <a:sym typeface="Open Sans"/>
              </a:rPr>
              <a:t>   </a:t>
            </a:r>
            <a:r>
              <a:rPr b="1" i="0" lang="en-US" sz="1300" u="none" cap="none" strike="noStrike">
                <a:solidFill>
                  <a:srgbClr val="142E67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oter.png" id="126" name="Google Shape;12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8" y="6484155"/>
            <a:ext cx="4427985" cy="3738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7" name="Google Shape;127;p16"/>
          <p:cNvGraphicFramePr/>
          <p:nvPr/>
        </p:nvGraphicFramePr>
        <p:xfrm>
          <a:off x="3" y="47201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{FFCD4623-C72E-4F8C-B77B-24C127F249F1}</a:tableStyleId>
              </a:tblPr>
              <a:tblGrid>
                <a:gridCol w="4658300"/>
                <a:gridCol w="4485700"/>
              </a:tblGrid>
              <a:tr h="1314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2E67"/>
                        </a:buClr>
                        <a:buSzPts val="1800"/>
                        <a:buFont typeface="Open Sans"/>
                        <a:buNone/>
                      </a:pPr>
                      <a:r>
                        <a:rPr b="0" lang="en-US" sz="1800">
                          <a:solidFill>
                            <a:srgbClr val="142E6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For example: you like to check your salary as worker in a butchery</a:t>
                      </a:r>
                      <a:endParaRPr b="0" sz="1800">
                        <a:solidFill>
                          <a:srgbClr val="142E6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42E67"/>
                        </a:buClr>
                        <a:buSzPts val="1800"/>
                        <a:buFont typeface="Open Sans"/>
                        <a:buNone/>
                      </a:pPr>
                      <a:r>
                        <a:t/>
                      </a:r>
                      <a:endParaRPr b="0" sz="1800">
                        <a:solidFill>
                          <a:srgbClr val="142E67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F1C2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1C23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1C23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1C23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You like to check your labour rights. Are you </a:t>
                      </a:r>
                      <a:r>
                        <a:rPr b="0"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entitled</a:t>
                      </a:r>
                      <a:r>
                        <a:rPr b="0"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to the minimum wage?</a:t>
                      </a:r>
                      <a:endParaRPr b="0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1C23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</a:tbl>
          </a:graphicData>
        </a:graphic>
      </p:graphicFrame>
      <p:pic>
        <p:nvPicPr>
          <p:cNvPr id="128" name="Google Shape;12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6000" y="1306650"/>
            <a:ext cx="4428001" cy="271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5000" y="1306650"/>
            <a:ext cx="4075182" cy="271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7"/>
          <p:cNvSpPr/>
          <p:nvPr/>
        </p:nvSpPr>
        <p:spPr>
          <a:xfrm>
            <a:off x="0" y="1052736"/>
            <a:ext cx="9144000" cy="3168300"/>
          </a:xfrm>
          <a:prstGeom prst="roundRect">
            <a:avLst>
              <a:gd fmla="val 0" name="adj"/>
            </a:avLst>
          </a:prstGeom>
          <a:solidFill>
            <a:srgbClr val="E36C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highlight>
                <a:srgbClr val="E36C09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7"/>
          <p:cNvSpPr/>
          <p:nvPr/>
        </p:nvSpPr>
        <p:spPr>
          <a:xfrm>
            <a:off x="151725" y="332650"/>
            <a:ext cx="864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2000">
                <a:solidFill>
                  <a:srgbClr val="E36C09"/>
                </a:solidFill>
                <a:latin typeface="Open Sans"/>
                <a:ea typeface="Open Sans"/>
                <a:cs typeface="Open Sans"/>
                <a:sym typeface="Open Sans"/>
              </a:rPr>
              <a:t>Principle 2: </a:t>
            </a:r>
            <a:r>
              <a:rPr b="1" lang="en-US" sz="2000">
                <a:solidFill>
                  <a:srgbClr val="142E67"/>
                </a:solidFill>
                <a:latin typeface="Open Sans"/>
                <a:ea typeface="Open Sans"/>
                <a:cs typeface="Open Sans"/>
                <a:sym typeface="Open Sans"/>
              </a:rPr>
              <a:t>Governments need data for decisions, so do People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7"/>
          <p:cNvSpPr/>
          <p:nvPr/>
        </p:nvSpPr>
        <p:spPr>
          <a:xfrm>
            <a:off x="50575" y="3645025"/>
            <a:ext cx="8265900" cy="15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142E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br>
              <a:rPr b="0" i="0" lang="en-US" sz="1300" u="none" cap="none" strike="noStrike">
                <a:solidFill>
                  <a:srgbClr val="142E67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b="0" i="0" sz="1300" u="none" cap="none" strike="noStrike">
              <a:solidFill>
                <a:srgbClr val="142E6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300" u="none" cap="none" strike="noStrike">
              <a:solidFill>
                <a:srgbClr val="142E6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17"/>
          <p:cNvSpPr/>
          <p:nvPr/>
        </p:nvSpPr>
        <p:spPr>
          <a:xfrm>
            <a:off x="4716025" y="4293100"/>
            <a:ext cx="44280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oter.png" id="139" name="Google Shape;13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8" y="6484155"/>
            <a:ext cx="4427985" cy="3738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0" name="Google Shape;140;p17"/>
          <p:cNvGraphicFramePr/>
          <p:nvPr/>
        </p:nvGraphicFramePr>
        <p:xfrm>
          <a:off x="3" y="472014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{FFCD4623-C72E-4F8C-B77B-24C127F249F1}</a:tableStyleId>
              </a:tblPr>
              <a:tblGrid>
                <a:gridCol w="4689150"/>
                <a:gridCol w="4454850"/>
              </a:tblGrid>
              <a:tr h="1314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>
                          <a:solidFill>
                            <a:srgbClr val="142E67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Your need reliable data to take important decisions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0" lang="en-US" sz="18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You need simple, cheap tools to decide for yourself, your kid, your family, your employees, your health!</a:t>
                      </a:r>
                      <a:endParaRPr b="0" sz="18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45725" marB="45725" marR="91450" marL="91450">
                    <a:solidFill>
                      <a:srgbClr val="6BC0F7"/>
                    </a:solidFill>
                  </a:tcPr>
                </a:tc>
              </a:tr>
            </a:tbl>
          </a:graphicData>
        </a:graphic>
      </p:graphicFrame>
      <p:pic>
        <p:nvPicPr>
          <p:cNvPr id="141" name="Google Shape;14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2525" y="1335175"/>
            <a:ext cx="4349474" cy="26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5000" y="1335175"/>
            <a:ext cx="4147149" cy="26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8"/>
          <p:cNvSpPr/>
          <p:nvPr/>
        </p:nvSpPr>
        <p:spPr>
          <a:xfrm>
            <a:off x="333800" y="263000"/>
            <a:ext cx="81123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360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rPr>
              <a:t>What do we create together?</a:t>
            </a:r>
            <a:endParaRPr b="1" sz="36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chemeClr val="accent6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footer.png" id="149" name="Google Shape;149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8" y="6484155"/>
            <a:ext cx="4427985" cy="3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025" y="1173200"/>
            <a:ext cx="7131100" cy="513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/>
          <p:nvPr/>
        </p:nvSpPr>
        <p:spPr>
          <a:xfrm>
            <a:off x="539600" y="1130750"/>
            <a:ext cx="7835700" cy="2688600"/>
          </a:xfrm>
          <a:prstGeom prst="roundRect">
            <a:avLst>
              <a:gd fmla="val 4860" name="adj"/>
            </a:avLst>
          </a:prstGeom>
          <a:solidFill>
            <a:srgbClr val="E36C0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9"/>
          <p:cNvSpPr/>
          <p:nvPr/>
        </p:nvSpPr>
        <p:spPr>
          <a:xfrm>
            <a:off x="755450" y="1268750"/>
            <a:ext cx="7508700" cy="993000"/>
          </a:xfrm>
          <a:prstGeom prst="rect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-US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 present Labour Law pages for over 100 countries, as detailed as possible in national languages. Advantage: workers and employers can check the law, follow the links to their labour code, and compare with other countries.</a:t>
            </a:r>
            <a:endParaRPr b="1" sz="1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1" lang="en-US">
                <a:solidFill>
                  <a:schemeClr val="accent5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TESTIMONIAL</a:t>
            </a:r>
            <a:endParaRPr b="1">
              <a:solidFill>
                <a:schemeClr val="accent5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>
                <a:solidFill>
                  <a:schemeClr val="accent5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Trade Union leader: thanks to these labour Law pages in the Mywage website, I understand the labour law in my country.</a:t>
            </a:r>
            <a:endParaRPr>
              <a:solidFill>
                <a:schemeClr val="accent5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467550" y="263000"/>
            <a:ext cx="7978500" cy="7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3600">
                <a:solidFill>
                  <a:srgbClr val="2284C0"/>
                </a:solidFill>
                <a:highlight>
                  <a:srgbClr val="FFFFFF"/>
                </a:highlight>
                <a:latin typeface="Source Sans Pro"/>
                <a:ea typeface="Source Sans Pro"/>
                <a:cs typeface="Source Sans Pro"/>
                <a:sym typeface="Source Sans Pro"/>
              </a:rPr>
              <a:t>Labour Law</a:t>
            </a:r>
            <a:endParaRPr i="0" sz="3600" u="none" cap="none" strike="noStrike">
              <a:solidFill>
                <a:srgbClr val="2284C0"/>
              </a:solidFill>
              <a:highlight>
                <a:srgbClr val="FFFFFF"/>
              </a:highlight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footer.png" id="159" name="Google Shape;15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8" y="6484155"/>
            <a:ext cx="4427985" cy="373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217975"/>
            <a:ext cx="2477500" cy="226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0"/>
          <p:cNvSpPr txBox="1"/>
          <p:nvPr>
            <p:ph type="title"/>
          </p:nvPr>
        </p:nvSpPr>
        <p:spPr>
          <a:xfrm>
            <a:off x="628650" y="365126"/>
            <a:ext cx="78867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Calibri"/>
              <a:buNone/>
            </a:pPr>
            <a:r>
              <a:rPr b="1" lang="en-US" sz="18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Decent Work topics we address -  1</a:t>
            </a:r>
            <a:endParaRPr b="1" sz="18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6" name="Google Shape;166;p20"/>
          <p:cNvSpPr txBox="1"/>
          <p:nvPr>
            <p:ph idx="1" type="body"/>
          </p:nvPr>
        </p:nvSpPr>
        <p:spPr>
          <a:xfrm>
            <a:off x="624253" y="1165124"/>
            <a:ext cx="7886700" cy="45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284C0"/>
              </a:buClr>
              <a:buSzPts val="1960"/>
              <a:buFont typeface="Source Sans Pro"/>
              <a:buAutoNum type="arabicPeriod"/>
            </a:pPr>
            <a:r>
              <a:rPr lang="en-US" sz="196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Minimum wages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2284C0"/>
              </a:buClr>
              <a:buSzPts val="1679"/>
              <a:buFont typeface="Source Sans Pro"/>
              <a:buChar char="•"/>
            </a:pPr>
            <a:r>
              <a:rPr lang="en-US" sz="1679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Employer pays employees a minimum wage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2284C0"/>
              </a:buClr>
              <a:buSzPts val="1679"/>
              <a:buFont typeface="Source Sans Pro"/>
              <a:buChar char="•"/>
            </a:pPr>
            <a:r>
              <a:rPr lang="en-US" sz="1679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Employer pays wages on a regular basis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1435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284C0"/>
              </a:buClr>
              <a:buSzPts val="1960"/>
              <a:buFont typeface="Source Sans Pro"/>
              <a:buAutoNum type="arabicPeriod"/>
            </a:pPr>
            <a:r>
              <a:rPr lang="en-US" sz="196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Employment contract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2284C0"/>
              </a:buClr>
              <a:buSzPts val="1679"/>
              <a:buFont typeface="Source Sans Pro"/>
              <a:buChar char="•"/>
            </a:pPr>
            <a:r>
              <a:rPr lang="en-US" sz="1679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Written employment contract, fixed-term contracts less than #36 months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2284C0"/>
              </a:buClr>
              <a:buSzPts val="1679"/>
              <a:buFont typeface="Source Sans Pro"/>
              <a:buChar char="•"/>
            </a:pPr>
            <a:r>
              <a:rPr lang="en-US" sz="1679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employment contract provides probation period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2284C0"/>
              </a:buClr>
              <a:buSzPts val="1679"/>
              <a:buFont typeface="Source Sans Pro"/>
              <a:buChar char="•"/>
            </a:pPr>
            <a:r>
              <a:rPr lang="en-US" sz="1679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employer hires no contract workers for permanent tasks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2284C0"/>
              </a:buClr>
              <a:buSzPts val="1679"/>
              <a:buFont typeface="Source Sans Pro"/>
              <a:buChar char="•"/>
            </a:pPr>
            <a:r>
              <a:rPr lang="en-US" sz="1679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workers can terminate employment without pressure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1435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284C0"/>
              </a:buClr>
              <a:buSzPts val="1960"/>
              <a:buFont typeface="Source Sans Pro"/>
              <a:buAutoNum type="arabicPeriod"/>
            </a:pPr>
            <a:r>
              <a:rPr lang="en-US" sz="196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Working time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2284C0"/>
              </a:buClr>
              <a:buSzPts val="1679"/>
              <a:buFont typeface="Source Sans Pro"/>
              <a:buChar char="•"/>
            </a:pPr>
            <a:r>
              <a:rPr lang="en-US" sz="1679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working hours are less than #54 hours per week, employer does not force to work more than #54 hrs p/w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2284C0"/>
              </a:buClr>
              <a:buSzPts val="1679"/>
              <a:buFont typeface="Source Sans Pro"/>
              <a:buChar char="•"/>
            </a:pPr>
            <a:r>
              <a:rPr lang="en-US" sz="1679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weekly rest day, paid day-off on national public holiday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2284C0"/>
              </a:buClr>
              <a:buSzPts val="1679"/>
              <a:buFont typeface="Source Sans Pro"/>
              <a:buChar char="•"/>
            </a:pPr>
            <a:r>
              <a:rPr lang="en-US" sz="1679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premium pay for working on rest day/holiday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2284C0"/>
              </a:buClr>
              <a:buSzPts val="1679"/>
              <a:buFont typeface="Source Sans Pro"/>
              <a:buChar char="•"/>
            </a:pPr>
            <a:r>
              <a:rPr lang="en-US" sz="1679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annual paid leave of at least #12 working days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1435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284C0"/>
              </a:buClr>
              <a:buSzPts val="1960"/>
              <a:buFont typeface="Source Sans Pro"/>
              <a:buAutoNum type="arabicPeriod"/>
            </a:pPr>
            <a:r>
              <a:rPr lang="en-US" sz="196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Maternity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2284C0"/>
              </a:buClr>
              <a:buSzPts val="1679"/>
              <a:buFont typeface="Source Sans Pro"/>
              <a:buChar char="•"/>
            </a:pPr>
            <a:r>
              <a:rPr lang="en-US" sz="1679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13 weeks of maternity leave, paid leave, nursing breaks, paternity leave, paid leave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2284C0"/>
              </a:buClr>
              <a:buSzPts val="1679"/>
              <a:buFont typeface="Source Sans Pro"/>
              <a:buChar char="•"/>
            </a:pPr>
            <a:r>
              <a:rPr lang="en-US" sz="1679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pregnant workers exempted from night work, workers on maternity leave or pregnant are not dismissed, free medical care, 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7" name="Google Shape;167;p20"/>
          <p:cNvSpPr txBox="1"/>
          <p:nvPr/>
        </p:nvSpPr>
        <p:spPr>
          <a:xfrm>
            <a:off x="5124975" y="6375125"/>
            <a:ext cx="42843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ooter.png" id="168" name="Google Shape;168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34875" y="6323050"/>
            <a:ext cx="4237126" cy="53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1"/>
          <p:cNvSpPr txBox="1"/>
          <p:nvPr>
            <p:ph type="title"/>
          </p:nvPr>
        </p:nvSpPr>
        <p:spPr>
          <a:xfrm>
            <a:off x="342900" y="274650"/>
            <a:ext cx="7886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A3838"/>
              </a:buClr>
              <a:buSzPts val="4400"/>
              <a:buFont typeface="Calibri"/>
              <a:buNone/>
            </a:pPr>
            <a:r>
              <a:rPr b="1" lang="en-US" sz="180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Decent Work topics we address - 2</a:t>
            </a:r>
            <a:endParaRPr sz="1800"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4" name="Google Shape;174;p21"/>
          <p:cNvSpPr txBox="1"/>
          <p:nvPr>
            <p:ph idx="1" type="body"/>
          </p:nvPr>
        </p:nvSpPr>
        <p:spPr>
          <a:xfrm>
            <a:off x="564173" y="1380148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2284C0"/>
              </a:buClr>
              <a:buSzPts val="1960"/>
              <a:buFont typeface="Source Sans Pro"/>
              <a:buAutoNum type="arabicPeriod" startAt="5"/>
            </a:pPr>
            <a:r>
              <a:rPr lang="en-US" sz="196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Health and safety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2284C0"/>
              </a:buClr>
              <a:buSzPts val="1679"/>
              <a:buFont typeface="Source Sans Pro"/>
              <a:buChar char="•"/>
            </a:pPr>
            <a:r>
              <a:rPr lang="en-US" sz="1679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fire extinguisher, control of ventilation and temperature, free protective equipment or measures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2284C0"/>
              </a:buClr>
              <a:buSzPts val="1679"/>
              <a:buFont typeface="Source Sans Pro"/>
              <a:buChar char="•"/>
            </a:pPr>
            <a:r>
              <a:rPr lang="en-US" sz="1679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on-site medical facilities, training on health and safety issues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2284C0"/>
              </a:buClr>
              <a:buSzPts val="1679"/>
              <a:buFont typeface="Source Sans Pro"/>
              <a:buChar char="•"/>
            </a:pPr>
            <a:r>
              <a:rPr lang="en-US" sz="1679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paid sick leave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1435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284C0"/>
              </a:buClr>
              <a:buSzPts val="1960"/>
              <a:buFont typeface="Source Sans Pro"/>
              <a:buAutoNum type="arabicPeriod" startAt="5"/>
            </a:pPr>
            <a:r>
              <a:rPr lang="en-US" sz="196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Social security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2284C0"/>
              </a:buClr>
              <a:buSzPts val="1679"/>
              <a:buFont typeface="Source Sans Pro"/>
              <a:buChar char="•"/>
            </a:pPr>
            <a:r>
              <a:rPr lang="en-US" sz="1679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occupational injury benefits, old age pension rights, survivors/dependents benefits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1435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284C0"/>
              </a:buClr>
              <a:buSzPts val="1960"/>
              <a:buFont typeface="Source Sans Pro"/>
              <a:buAutoNum type="arabicPeriod" startAt="5"/>
            </a:pPr>
            <a:r>
              <a:rPr lang="en-US" sz="196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Fair treatment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2284C0"/>
              </a:buClr>
              <a:buSzPts val="1679"/>
              <a:buFont typeface="Source Sans Pro"/>
              <a:buChar char="•"/>
            </a:pPr>
            <a:r>
              <a:rPr lang="en-US" sz="1679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women and men are paid equal for equal work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2284C0"/>
              </a:buClr>
              <a:buSzPts val="1679"/>
              <a:buFont typeface="Source Sans Pro"/>
              <a:buChar char="•"/>
            </a:pPr>
            <a:r>
              <a:rPr lang="en-US" sz="1679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cases of sexual harassment reported last year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2284C0"/>
              </a:buClr>
              <a:buSzPts val="1679"/>
              <a:buFont typeface="Source Sans Pro"/>
              <a:buChar char="•"/>
            </a:pPr>
            <a:r>
              <a:rPr lang="en-US" sz="1679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discrimination due to religion reported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2284C0"/>
              </a:buClr>
              <a:buSzPts val="1679"/>
              <a:buFont typeface="Source Sans Pro"/>
              <a:buChar char="•"/>
            </a:pPr>
            <a:r>
              <a:rPr lang="en-US" sz="1679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labour of children under #15 years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2284C0"/>
              </a:buClr>
              <a:buSzPts val="1679"/>
              <a:buFont typeface="Source Sans Pro"/>
              <a:buChar char="•"/>
            </a:pPr>
            <a:r>
              <a:rPr lang="en-US" sz="1679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adolescents under #18 in hazardous work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514350" lvl="0" marL="51435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rgbClr val="2284C0"/>
              </a:buClr>
              <a:buSzPts val="1960"/>
              <a:buFont typeface="Source Sans Pro"/>
              <a:buAutoNum type="arabicPeriod" startAt="5"/>
            </a:pPr>
            <a:r>
              <a:rPr lang="en-US" sz="1960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Right to organise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2284C0"/>
              </a:buClr>
              <a:buSzPts val="1679"/>
              <a:buFont typeface="Source Sans Pro"/>
              <a:buChar char="•"/>
            </a:pPr>
            <a:r>
              <a:rPr lang="en-US" sz="1679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covered by a collective agreement about wages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2284C0"/>
              </a:buClr>
              <a:buSzPts val="1679"/>
              <a:buFont typeface="Source Sans Pro"/>
              <a:buChar char="•"/>
            </a:pPr>
            <a:r>
              <a:rPr lang="en-US" sz="1679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employer allows workers to join a trade union, to hold a strike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1" marL="685800" rtl="0" algn="l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rgbClr val="2284C0"/>
              </a:buClr>
              <a:buSzPts val="1679"/>
              <a:buFont typeface="Source Sans Pro"/>
              <a:buChar char="•"/>
            </a:pPr>
            <a:r>
              <a:rPr lang="en-US" sz="1679">
                <a:solidFill>
                  <a:srgbClr val="2284C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 discrimination of trade union members</a:t>
            </a:r>
            <a:endParaRPr>
              <a:solidFill>
                <a:srgbClr val="2284C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104140" lvl="0" marL="228600" rtl="0" algn="l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960"/>
              <a:buNone/>
            </a:pPr>
            <a:r>
              <a:t/>
            </a:r>
            <a:endParaRPr sz="196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5065450" y="6561075"/>
            <a:ext cx="4284300" cy="4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ooter.png" id="176" name="Google Shape;17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4000" y="6358200"/>
            <a:ext cx="4427999" cy="4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-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-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