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8" r:id="rId2"/>
    <p:sldId id="276" r:id="rId3"/>
    <p:sldId id="260" r:id="rId4"/>
    <p:sldId id="271" r:id="rId5"/>
    <p:sldId id="272" r:id="rId6"/>
    <p:sldId id="270" r:id="rId7"/>
    <p:sldId id="273" r:id="rId8"/>
    <p:sldId id="274" r:id="rId9"/>
    <p:sldId id="275" r:id="rId10"/>
    <p:sldId id="278" r:id="rId11"/>
    <p:sldId id="279" r:id="rId12"/>
    <p:sldId id="280" r:id="rId13"/>
    <p:sldId id="281" r:id="rId14"/>
    <p:sldId id="282" r:id="rId15"/>
    <p:sldId id="283" r:id="rId16"/>
    <p:sldId id="284" r:id="rId17"/>
    <p:sldId id="285" r:id="rId18"/>
    <p:sldId id="277" r:id="rId19"/>
    <p:sldId id="266"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8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10E7CC5-0668-47B6-9024-92D3B171DB49}" type="datetimeFigureOut">
              <a:rPr lang="en-IE" smtClean="0"/>
              <a:t>02/07/2019</a:t>
            </a:fld>
            <a:endParaRPr lang="en-IE"/>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6BB78BE-F652-4585-8B18-85021CF91288}" type="slidenum">
              <a:rPr lang="en-IE" smtClean="0"/>
              <a:t>‹#›</a:t>
            </a:fld>
            <a:endParaRPr lang="en-IE"/>
          </a:p>
        </p:txBody>
      </p:sp>
    </p:spTree>
    <p:extLst>
      <p:ext uri="{BB962C8B-B14F-4D97-AF65-F5344CB8AC3E}">
        <p14:creationId xmlns:p14="http://schemas.microsoft.com/office/powerpoint/2010/main" val="186189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665272C-0D9C-42CB-BA89-AA1B3D6C5379}" type="datetimeFigureOut">
              <a:rPr lang="en-IE" smtClean="0"/>
              <a:t>02/07/2019</a:t>
            </a:fld>
            <a:endParaRPr lang="en-I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3C0C10A1-AD73-49E9-9D4E-A0645C3DB12B}" type="slidenum">
              <a:rPr lang="en-IE" smtClean="0"/>
              <a:t>‹#›</a:t>
            </a:fld>
            <a:endParaRPr lang="en-IE"/>
          </a:p>
        </p:txBody>
      </p:sp>
    </p:spTree>
    <p:extLst>
      <p:ext uri="{BB962C8B-B14F-4D97-AF65-F5344CB8AC3E}">
        <p14:creationId xmlns:p14="http://schemas.microsoft.com/office/powerpoint/2010/main" val="1149896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7730" y="1772014"/>
            <a:ext cx="6858000" cy="954332"/>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777730" y="2818421"/>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Footer Placeholder 3"/>
          <p:cNvSpPr>
            <a:spLocks noGrp="1"/>
          </p:cNvSpPr>
          <p:nvPr>
            <p:ph type="ftr" sz="quarter" idx="3"/>
          </p:nvPr>
        </p:nvSpPr>
        <p:spPr>
          <a:xfrm>
            <a:off x="1849619" y="6585440"/>
            <a:ext cx="3086100" cy="237392"/>
          </a:xfrm>
          <a:prstGeom prst="rect">
            <a:avLst/>
          </a:prstGeom>
        </p:spPr>
        <p:txBody>
          <a:bodyPr vert="horz" lIns="91440" tIns="45720" rIns="91440" bIns="45720" rtlCol="0" anchor="ctr"/>
          <a:lstStyle>
            <a:lvl1pPr algn="l">
              <a:defRPr sz="1200">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142142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3"/>
          </p:nvPr>
        </p:nvSpPr>
        <p:spPr>
          <a:xfrm>
            <a:off x="1849619" y="6585440"/>
            <a:ext cx="3086100" cy="237392"/>
          </a:xfrm>
          <a:prstGeom prst="rect">
            <a:avLst/>
          </a:prstGeom>
        </p:spPr>
        <p:txBody>
          <a:bodyPr vert="horz" lIns="91440" tIns="45720" rIns="91440" bIns="45720" rtlCol="0" anchor="ctr"/>
          <a:lstStyle>
            <a:lvl1pPr algn="l">
              <a:defRPr sz="1200">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1273109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849619" y="1833059"/>
            <a:ext cx="3243614" cy="36685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34603" y="1833059"/>
            <a:ext cx="3186683" cy="36685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3"/>
          <p:cNvSpPr>
            <a:spLocks noGrp="1"/>
          </p:cNvSpPr>
          <p:nvPr>
            <p:ph type="ftr" sz="quarter" idx="3"/>
          </p:nvPr>
        </p:nvSpPr>
        <p:spPr>
          <a:xfrm>
            <a:off x="1849619" y="6585440"/>
            <a:ext cx="3086100" cy="237392"/>
          </a:xfrm>
          <a:prstGeom prst="rect">
            <a:avLst/>
          </a:prstGeom>
        </p:spPr>
        <p:txBody>
          <a:bodyPr vert="horz" lIns="91440" tIns="45720" rIns="91440" bIns="45720" rtlCol="0" anchor="ctr"/>
          <a:lstStyle>
            <a:lvl1pPr algn="l">
              <a:defRPr sz="1200">
                <a:solidFill>
                  <a:schemeClr val="bg1"/>
                </a:solidFill>
              </a:defRPr>
            </a:lvl1pPr>
          </a:lstStyle>
          <a:p>
            <a:endParaRPr lang="en-US" dirty="0">
              <a:solidFill>
                <a:prstClr val="white"/>
              </a:solidFill>
            </a:endParaRPr>
          </a:p>
        </p:txBody>
      </p:sp>
    </p:spTree>
    <p:extLst>
      <p:ext uri="{BB962C8B-B14F-4D97-AF65-F5344CB8AC3E}">
        <p14:creationId xmlns:p14="http://schemas.microsoft.com/office/powerpoint/2010/main" val="2526385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49619" y="365126"/>
            <a:ext cx="6771666"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49619" y="1825626"/>
            <a:ext cx="6771666" cy="37467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81316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PingFangSC-Regular" charset="-12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PingFangSC-Regular" charset="-12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PingFangSC-Regular" charset="-12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PingFangSC-Regular" charset="-12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PingFangSC-Regular" charset="-12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Margaret.Heffernan@dcu.ie" TargetMode="External"/><Relationship Id="rId2" Type="http://schemas.openxmlformats.org/officeDocument/2006/relationships/hyperlink" Target="mailto:Eugene.Hickland@dcu.ie" TargetMode="External"/><Relationship Id="rId1" Type="http://schemas.openxmlformats.org/officeDocument/2006/relationships/slideLayout" Target="../slideLayouts/slideLayout2.xml"/><Relationship Id="rId5" Type="http://schemas.openxmlformats.org/officeDocument/2006/relationships/hyperlink" Target="mailto:tgibbons@siptu.ie" TargetMode="External"/><Relationship Id="rId4" Type="http://schemas.openxmlformats.org/officeDocument/2006/relationships/hyperlink" Target="mailto:Aurora.trif@dcu.i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124744"/>
            <a:ext cx="7272808" cy="5472608"/>
          </a:xfrm>
        </p:spPr>
        <p:txBody>
          <a:bodyPr>
            <a:normAutofit/>
          </a:bodyPr>
          <a:lstStyle/>
          <a:p>
            <a:pPr algn="ctr"/>
            <a:r>
              <a:rPr lang="en-IE" sz="3200" b="1" i="1" dirty="0">
                <a:solidFill>
                  <a:srgbClr val="C00000"/>
                </a:solidFill>
                <a:latin typeface="Calibri" panose="020F0502020204030204" pitchFamily="34" charset="0"/>
              </a:rPr>
              <a:t>Negotiating return to work in the age of demographic change </a:t>
            </a:r>
            <a:r>
              <a:rPr lang="en-IE" sz="3200" dirty="0">
                <a:solidFill>
                  <a:srgbClr val="C00000"/>
                </a:solidFill>
                <a:latin typeface="Calibri" panose="020F0502020204030204" pitchFamily="34" charset="0"/>
              </a:rPr>
              <a:t/>
            </a:r>
            <a:br>
              <a:rPr lang="en-IE" sz="3200" dirty="0">
                <a:solidFill>
                  <a:srgbClr val="C00000"/>
                </a:solidFill>
                <a:latin typeface="Calibri" panose="020F0502020204030204" pitchFamily="34" charset="0"/>
              </a:rPr>
            </a:br>
            <a:r>
              <a:rPr lang="en-IE" sz="3200" b="1" i="1" dirty="0">
                <a:solidFill>
                  <a:srgbClr val="C00000"/>
                </a:solidFill>
                <a:latin typeface="Calibri" panose="020F0502020204030204" pitchFamily="34" charset="0"/>
              </a:rPr>
              <a:t>through industrial relations (REWIR): EU Funded </a:t>
            </a:r>
            <a:r>
              <a:rPr lang="en-IE" sz="3200" b="1" i="1" dirty="0" smtClean="0">
                <a:solidFill>
                  <a:srgbClr val="C00000"/>
                </a:solidFill>
                <a:latin typeface="Calibri" panose="020F0502020204030204" pitchFamily="34" charset="0"/>
              </a:rPr>
              <a:t>Project</a:t>
            </a:r>
            <a:br>
              <a:rPr lang="en-IE" sz="3200" b="1" i="1" dirty="0" smtClean="0">
                <a:solidFill>
                  <a:srgbClr val="C00000"/>
                </a:solidFill>
                <a:latin typeface="Calibri" panose="020F0502020204030204" pitchFamily="34" charset="0"/>
              </a:rPr>
            </a:br>
            <a:r>
              <a:rPr lang="en-IE" sz="3200" b="1" i="1" dirty="0">
                <a:latin typeface="Calibri" panose="020F0502020204030204" pitchFamily="34" charset="0"/>
              </a:rPr>
              <a:t/>
            </a:r>
            <a:br>
              <a:rPr lang="en-IE" sz="3200" b="1" i="1" dirty="0">
                <a:latin typeface="Calibri" panose="020F0502020204030204" pitchFamily="34" charset="0"/>
              </a:rPr>
            </a:br>
            <a:r>
              <a:rPr lang="en-IE" sz="3200" b="1" i="1" dirty="0" smtClean="0">
                <a:latin typeface="Calibri" panose="020F0502020204030204" pitchFamily="34" charset="0"/>
              </a:rPr>
              <a:t>Dublin Round Table Event – 27 June, 2019</a:t>
            </a:r>
            <a:br>
              <a:rPr lang="en-IE" sz="3200" b="1" i="1" dirty="0" smtClean="0">
                <a:latin typeface="Calibri" panose="020F0502020204030204" pitchFamily="34" charset="0"/>
              </a:rPr>
            </a:br>
            <a:r>
              <a:rPr lang="en-IE" sz="2400" b="1" i="1" dirty="0" smtClean="0">
                <a:latin typeface="Calibri" panose="020F0502020204030204" pitchFamily="34" charset="0"/>
              </a:rPr>
              <a:t/>
            </a:r>
            <a:br>
              <a:rPr lang="en-IE" sz="2400" b="1" i="1" dirty="0" smtClean="0">
                <a:latin typeface="Calibri" panose="020F0502020204030204" pitchFamily="34" charset="0"/>
              </a:rPr>
            </a:br>
            <a:r>
              <a:rPr lang="en-IE" sz="2400" b="1" i="1" dirty="0">
                <a:latin typeface="Calibri" panose="020F0502020204030204" pitchFamily="34" charset="0"/>
              </a:rPr>
              <a:t/>
            </a:r>
            <a:br>
              <a:rPr lang="en-IE" sz="2400" b="1" i="1" dirty="0">
                <a:latin typeface="Calibri" panose="020F0502020204030204" pitchFamily="34" charset="0"/>
              </a:rPr>
            </a:br>
            <a:r>
              <a:rPr lang="en-IE" sz="2400" b="1" i="1" dirty="0" smtClean="0">
                <a:latin typeface="Calibri" panose="020F0502020204030204" pitchFamily="34" charset="0"/>
              </a:rPr>
              <a:t>Dr Eugene Hickland</a:t>
            </a:r>
            <a:br>
              <a:rPr lang="en-IE" sz="2400" b="1" i="1" dirty="0" smtClean="0">
                <a:latin typeface="Calibri" panose="020F0502020204030204" pitchFamily="34" charset="0"/>
              </a:rPr>
            </a:br>
            <a:r>
              <a:rPr lang="en-IE" sz="2400" b="1" i="1" dirty="0" smtClean="0">
                <a:latin typeface="Calibri" panose="020F0502020204030204" pitchFamily="34" charset="0"/>
              </a:rPr>
              <a:t>Assistant Professor</a:t>
            </a:r>
            <a:br>
              <a:rPr lang="en-IE" sz="2400" b="1" i="1" dirty="0" smtClean="0">
                <a:latin typeface="Calibri" panose="020F0502020204030204" pitchFamily="34" charset="0"/>
              </a:rPr>
            </a:br>
            <a:r>
              <a:rPr lang="en-IE" sz="2400" b="1" i="1" dirty="0" smtClean="0">
                <a:latin typeface="Calibri" panose="020F0502020204030204" pitchFamily="34" charset="0"/>
              </a:rPr>
              <a:t>Dublin City University Business School</a:t>
            </a:r>
            <a:r>
              <a:rPr lang="en-IE" sz="2400" dirty="0"/>
              <a:t/>
            </a:r>
            <a:br>
              <a:rPr lang="en-IE" sz="2400" dirty="0"/>
            </a:br>
            <a:endParaRPr lang="en-IE" sz="2400" dirty="0">
              <a:solidFill>
                <a:schemeClr val="bg1">
                  <a:lumMod val="50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 y="188640"/>
            <a:ext cx="2800350" cy="104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1535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b="1" dirty="0" smtClean="0"/>
              <a:t>Brief look at Ireland’s health in figures</a:t>
            </a:r>
            <a:endParaRPr lang="en-IE" b="1" dirty="0"/>
          </a:p>
        </p:txBody>
      </p:sp>
      <p:sp>
        <p:nvSpPr>
          <p:cNvPr id="3" name="Subtitle 2"/>
          <p:cNvSpPr>
            <a:spLocks noGrp="1"/>
          </p:cNvSpPr>
          <p:nvPr>
            <p:ph type="subTitle" idx="1"/>
          </p:nvPr>
        </p:nvSpPr>
        <p:spPr>
          <a:xfrm>
            <a:off x="1777730" y="3933056"/>
            <a:ext cx="6858000" cy="2088231"/>
          </a:xfrm>
        </p:spPr>
        <p:txBody>
          <a:bodyPr>
            <a:normAutofit/>
          </a:bodyPr>
          <a:lstStyle/>
          <a:p>
            <a:r>
              <a:rPr lang="en-IE" sz="3600" b="1" dirty="0" smtClean="0"/>
              <a:t>Dr Tish Gibbons</a:t>
            </a:r>
            <a:endParaRPr lang="en-IE" sz="3600" b="1" dirty="0"/>
          </a:p>
        </p:txBody>
      </p:sp>
    </p:spTree>
    <p:extLst>
      <p:ext uri="{BB962C8B-B14F-4D97-AF65-F5344CB8AC3E}">
        <p14:creationId xmlns:p14="http://schemas.microsoft.com/office/powerpoint/2010/main" val="2133973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3A066-B0D7-468D-AEC3-4F195C3B0388}"/>
              </a:ext>
            </a:extLst>
          </p:cNvPr>
          <p:cNvSpPr>
            <a:spLocks noGrp="1"/>
          </p:cNvSpPr>
          <p:nvPr>
            <p:ph type="title"/>
          </p:nvPr>
        </p:nvSpPr>
        <p:spPr/>
        <p:txBody>
          <a:bodyPr/>
          <a:lstStyle/>
          <a:p>
            <a:pPr algn="ctr"/>
            <a:r>
              <a:rPr lang="en-GB" b="1" dirty="0"/>
              <a:t>Health at a glance: Europe 2018</a:t>
            </a:r>
          </a:p>
        </p:txBody>
      </p:sp>
      <p:sp>
        <p:nvSpPr>
          <p:cNvPr id="3" name="Content Placeholder 2">
            <a:extLst>
              <a:ext uri="{FF2B5EF4-FFF2-40B4-BE49-F238E27FC236}">
                <a16:creationId xmlns:a16="http://schemas.microsoft.com/office/drawing/2014/main" id="{1A56ECF4-9894-440E-B835-63D5ECB174B5}"/>
              </a:ext>
            </a:extLst>
          </p:cNvPr>
          <p:cNvSpPr>
            <a:spLocks noGrp="1"/>
          </p:cNvSpPr>
          <p:nvPr>
            <p:ph idx="1"/>
          </p:nvPr>
        </p:nvSpPr>
        <p:spPr>
          <a:xfrm>
            <a:off x="1043608" y="1825626"/>
            <a:ext cx="7992888" cy="4627710"/>
          </a:xfrm>
        </p:spPr>
        <p:txBody>
          <a:bodyPr>
            <a:normAutofit fontScale="92500" lnSpcReduction="20000"/>
          </a:bodyPr>
          <a:lstStyle/>
          <a:p>
            <a:r>
              <a:rPr lang="en-GB" dirty="0"/>
              <a:t>1 in 8 people live with chronic depression</a:t>
            </a:r>
          </a:p>
          <a:p>
            <a:r>
              <a:rPr lang="en-GB" dirty="0"/>
              <a:t>1 in 6 people live with hypertension</a:t>
            </a:r>
          </a:p>
          <a:p>
            <a:r>
              <a:rPr lang="en-GB" dirty="0"/>
              <a:t>Mental health alone costs €170bn (1.2% of GDP) in social security and a further €240bn (1.6% of GDP) in indirect costs to the labour market – lower employment and productivity</a:t>
            </a:r>
          </a:p>
          <a:p>
            <a:r>
              <a:rPr lang="en-GB" dirty="0"/>
              <a:t>Fewer people die following hospital admission for acute myocardial infarction (30% reduction 2005-2015); stroke (20% reduction)</a:t>
            </a:r>
          </a:p>
          <a:p>
            <a:r>
              <a:rPr lang="en-GB" dirty="0"/>
              <a:t>Remarkable progress in cancer management from screening</a:t>
            </a:r>
          </a:p>
          <a:p>
            <a:r>
              <a:rPr lang="en-GB" dirty="0"/>
              <a:t>Survival rates for some cancers have never been higher</a:t>
            </a:r>
          </a:p>
        </p:txBody>
      </p:sp>
    </p:spTree>
    <p:extLst>
      <p:ext uri="{BB962C8B-B14F-4D97-AF65-F5344CB8AC3E}">
        <p14:creationId xmlns:p14="http://schemas.microsoft.com/office/powerpoint/2010/main" val="933040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333E2-EB5C-4DF0-B13E-69A5B6B8317E}"/>
              </a:ext>
            </a:extLst>
          </p:cNvPr>
          <p:cNvSpPr>
            <a:spLocks noGrp="1"/>
          </p:cNvSpPr>
          <p:nvPr>
            <p:ph type="title"/>
          </p:nvPr>
        </p:nvSpPr>
        <p:spPr/>
        <p:txBody>
          <a:bodyPr/>
          <a:lstStyle/>
          <a:p>
            <a:pPr algn="ctr"/>
            <a:r>
              <a:rPr lang="en-GB" b="1" dirty="0"/>
              <a:t>State of health in EU – Ireland, 2017</a:t>
            </a:r>
          </a:p>
        </p:txBody>
      </p:sp>
      <p:sp>
        <p:nvSpPr>
          <p:cNvPr id="3" name="Content Placeholder 2">
            <a:extLst>
              <a:ext uri="{FF2B5EF4-FFF2-40B4-BE49-F238E27FC236}">
                <a16:creationId xmlns:a16="http://schemas.microsoft.com/office/drawing/2014/main" id="{202C407B-CE43-4CA3-9E07-77D4C3BA794F}"/>
              </a:ext>
            </a:extLst>
          </p:cNvPr>
          <p:cNvSpPr>
            <a:spLocks noGrp="1"/>
          </p:cNvSpPr>
          <p:nvPr>
            <p:ph idx="1"/>
          </p:nvPr>
        </p:nvSpPr>
        <p:spPr>
          <a:xfrm>
            <a:off x="1043608" y="1825626"/>
            <a:ext cx="7848872" cy="4699718"/>
          </a:xfrm>
        </p:spPr>
        <p:txBody>
          <a:bodyPr>
            <a:normAutofit fontScale="92500"/>
          </a:bodyPr>
          <a:lstStyle/>
          <a:p>
            <a:r>
              <a:rPr lang="en-GB" dirty="0"/>
              <a:t>Early C20th due to improvements in infant/childhood mortality</a:t>
            </a:r>
          </a:p>
          <a:p>
            <a:r>
              <a:rPr lang="en-GB" dirty="0"/>
              <a:t>Now gains are driven by improvements in older cohort</a:t>
            </a:r>
          </a:p>
          <a:p>
            <a:r>
              <a:rPr lang="en-GB" dirty="0"/>
              <a:t>Life expectancy increasing faster than EU average – up 5 years since 2000</a:t>
            </a:r>
          </a:p>
          <a:p>
            <a:r>
              <a:rPr lang="en-GB" dirty="0"/>
              <a:t>EU average 80.6 Ireland=81.5</a:t>
            </a:r>
          </a:p>
          <a:p>
            <a:r>
              <a:rPr lang="en-GB" dirty="0"/>
              <a:t>Cancer and cardiovascular disease are the leading causes of death</a:t>
            </a:r>
          </a:p>
          <a:p>
            <a:r>
              <a:rPr lang="en-GB" dirty="0"/>
              <a:t>Musculoskeletal and major depressive disorders leading determinant of disability adjusted life years</a:t>
            </a:r>
          </a:p>
        </p:txBody>
      </p:sp>
    </p:spTree>
    <p:extLst>
      <p:ext uri="{BB962C8B-B14F-4D97-AF65-F5344CB8AC3E}">
        <p14:creationId xmlns:p14="http://schemas.microsoft.com/office/powerpoint/2010/main" val="3271935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64047-8F8F-4B42-80C3-57788B472AB1}"/>
              </a:ext>
            </a:extLst>
          </p:cNvPr>
          <p:cNvSpPr>
            <a:spLocks noGrp="1"/>
          </p:cNvSpPr>
          <p:nvPr>
            <p:ph type="title"/>
          </p:nvPr>
        </p:nvSpPr>
        <p:spPr/>
        <p:txBody>
          <a:bodyPr/>
          <a:lstStyle/>
          <a:p>
            <a:pPr algn="ctr"/>
            <a:r>
              <a:rPr lang="en-GB" b="1" dirty="0"/>
              <a:t>ESRI (2017)</a:t>
            </a:r>
          </a:p>
        </p:txBody>
      </p:sp>
      <p:sp>
        <p:nvSpPr>
          <p:cNvPr id="3" name="Content Placeholder 2">
            <a:extLst>
              <a:ext uri="{FF2B5EF4-FFF2-40B4-BE49-F238E27FC236}">
                <a16:creationId xmlns:a16="http://schemas.microsoft.com/office/drawing/2014/main" id="{9F3EB2AD-2C76-48ED-9306-3A7717FE29DA}"/>
              </a:ext>
            </a:extLst>
          </p:cNvPr>
          <p:cNvSpPr>
            <a:spLocks noGrp="1"/>
          </p:cNvSpPr>
          <p:nvPr>
            <p:ph idx="1"/>
          </p:nvPr>
        </p:nvSpPr>
        <p:spPr>
          <a:xfrm>
            <a:off x="971600" y="1412776"/>
            <a:ext cx="7649685" cy="5040560"/>
          </a:xfrm>
        </p:spPr>
        <p:txBody>
          <a:bodyPr>
            <a:normAutofit/>
          </a:bodyPr>
          <a:lstStyle/>
          <a:p>
            <a:r>
              <a:rPr lang="en-GB" dirty="0"/>
              <a:t>25% obesity levels set to increase to c. 37% by 2025</a:t>
            </a:r>
          </a:p>
          <a:p>
            <a:r>
              <a:rPr lang="en-GB" dirty="0"/>
              <a:t>A greater number of years spent living with the consequences of chronic illness</a:t>
            </a:r>
          </a:p>
          <a:p>
            <a:r>
              <a:rPr lang="en-GB" dirty="0"/>
              <a:t>66% of patients aged 50+ utilising primary care have two or more chronic conditions</a:t>
            </a:r>
          </a:p>
          <a:p>
            <a:r>
              <a:rPr lang="en-GB" dirty="0"/>
              <a:t>Population set to increase by 14% between 2015 and 2030</a:t>
            </a:r>
          </a:p>
          <a:p>
            <a:r>
              <a:rPr lang="en-GB" dirty="0"/>
              <a:t>Percentage aged between 15-64 could remain stable but the actual numbers could increase by between 8 - 18%</a:t>
            </a:r>
          </a:p>
          <a:p>
            <a:endParaRPr lang="en-GB" dirty="0"/>
          </a:p>
        </p:txBody>
      </p:sp>
    </p:spTree>
    <p:extLst>
      <p:ext uri="{BB962C8B-B14F-4D97-AF65-F5344CB8AC3E}">
        <p14:creationId xmlns:p14="http://schemas.microsoft.com/office/powerpoint/2010/main" val="902343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54AE4-279C-4090-9234-4D26A3206AFE}"/>
              </a:ext>
            </a:extLst>
          </p:cNvPr>
          <p:cNvSpPr>
            <a:spLocks noGrp="1"/>
          </p:cNvSpPr>
          <p:nvPr>
            <p:ph type="title"/>
          </p:nvPr>
        </p:nvSpPr>
        <p:spPr/>
        <p:txBody>
          <a:bodyPr/>
          <a:lstStyle/>
          <a:p>
            <a:pPr algn="ctr"/>
            <a:r>
              <a:rPr lang="en-GB" b="1" dirty="0"/>
              <a:t>Central Statistics Office</a:t>
            </a:r>
          </a:p>
        </p:txBody>
      </p:sp>
      <p:sp>
        <p:nvSpPr>
          <p:cNvPr id="3" name="Content Placeholder 2">
            <a:extLst>
              <a:ext uri="{FF2B5EF4-FFF2-40B4-BE49-F238E27FC236}">
                <a16:creationId xmlns:a16="http://schemas.microsoft.com/office/drawing/2014/main" id="{DE8D9F20-AAA4-4D1C-905A-A54D2DB271A6}"/>
              </a:ext>
            </a:extLst>
          </p:cNvPr>
          <p:cNvSpPr>
            <a:spLocks noGrp="1"/>
          </p:cNvSpPr>
          <p:nvPr>
            <p:ph idx="1"/>
          </p:nvPr>
        </p:nvSpPr>
        <p:spPr>
          <a:xfrm>
            <a:off x="971600" y="1268760"/>
            <a:ext cx="7992888" cy="5256584"/>
          </a:xfrm>
        </p:spPr>
        <p:txBody>
          <a:bodyPr>
            <a:normAutofit/>
          </a:bodyPr>
          <a:lstStyle/>
          <a:p>
            <a:r>
              <a:rPr lang="en-GB" dirty="0"/>
              <a:t>47% of those in employment have a pension (2015)</a:t>
            </a:r>
          </a:p>
          <a:p>
            <a:r>
              <a:rPr lang="en-GB" dirty="0"/>
              <a:t>68% of workers say they expect to retire aged between 60 and 69 (2015)</a:t>
            </a:r>
          </a:p>
          <a:p>
            <a:r>
              <a:rPr lang="en-GB" dirty="0"/>
              <a:t>8% say they intend never retiring (2015)</a:t>
            </a:r>
          </a:p>
          <a:p>
            <a:r>
              <a:rPr lang="en-GB" dirty="0"/>
              <a:t>37% of population is aged 45 or over (2016)</a:t>
            </a:r>
          </a:p>
          <a:p>
            <a:r>
              <a:rPr lang="en-GB" dirty="0"/>
              <a:t>42% of adults have been diagnosed by GP with a health condition (2010)</a:t>
            </a:r>
          </a:p>
          <a:p>
            <a:r>
              <a:rPr lang="en-GB" dirty="0"/>
              <a:t>31% had hospital stay in previous year; 10% in-patient, average stay 9-10 days (2010)</a:t>
            </a:r>
          </a:p>
          <a:p>
            <a:endParaRPr lang="en-GB" dirty="0"/>
          </a:p>
        </p:txBody>
      </p:sp>
    </p:spTree>
    <p:extLst>
      <p:ext uri="{BB962C8B-B14F-4D97-AF65-F5344CB8AC3E}">
        <p14:creationId xmlns:p14="http://schemas.microsoft.com/office/powerpoint/2010/main" val="2218699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FB36BF-3E77-46E0-858B-680D8A05E52B}"/>
              </a:ext>
            </a:extLst>
          </p:cNvPr>
          <p:cNvSpPr>
            <a:spLocks noGrp="1"/>
          </p:cNvSpPr>
          <p:nvPr>
            <p:ph type="title"/>
          </p:nvPr>
        </p:nvSpPr>
        <p:spPr/>
        <p:txBody>
          <a:bodyPr/>
          <a:lstStyle/>
          <a:p>
            <a:pPr algn="ctr"/>
            <a:r>
              <a:rPr lang="en-GB" b="1" dirty="0"/>
              <a:t>Summary:</a:t>
            </a:r>
          </a:p>
        </p:txBody>
      </p:sp>
      <p:sp>
        <p:nvSpPr>
          <p:cNvPr id="5" name="Content Placeholder 4">
            <a:extLst>
              <a:ext uri="{FF2B5EF4-FFF2-40B4-BE49-F238E27FC236}">
                <a16:creationId xmlns:a16="http://schemas.microsoft.com/office/drawing/2014/main" id="{7EB1D502-144B-4A2B-A04B-A29FE57E6A75}"/>
              </a:ext>
            </a:extLst>
          </p:cNvPr>
          <p:cNvSpPr>
            <a:spLocks noGrp="1"/>
          </p:cNvSpPr>
          <p:nvPr>
            <p:ph idx="1"/>
          </p:nvPr>
        </p:nvSpPr>
        <p:spPr>
          <a:xfrm>
            <a:off x="1043608" y="1268760"/>
            <a:ext cx="7704856" cy="5040560"/>
          </a:xfrm>
        </p:spPr>
        <p:txBody>
          <a:bodyPr>
            <a:normAutofit/>
          </a:bodyPr>
          <a:lstStyle/>
          <a:p>
            <a:r>
              <a:rPr lang="en-GB" sz="3200" b="1" i="1" dirty="0"/>
              <a:t>Living longer</a:t>
            </a:r>
          </a:p>
          <a:p>
            <a:r>
              <a:rPr lang="en-GB" sz="3200" b="1" i="1" dirty="0"/>
              <a:t>Working longer</a:t>
            </a:r>
          </a:p>
          <a:p>
            <a:r>
              <a:rPr lang="en-GB" sz="3200" b="1" i="1" dirty="0"/>
              <a:t>Surviving critical illnesses more</a:t>
            </a:r>
          </a:p>
          <a:p>
            <a:r>
              <a:rPr lang="en-GB" sz="3200" b="1" i="1" dirty="0"/>
              <a:t>More chronic conditions</a:t>
            </a:r>
          </a:p>
          <a:p>
            <a:r>
              <a:rPr lang="en-GB" sz="3200" b="1" i="1" dirty="0"/>
              <a:t>Less paid sick leave</a:t>
            </a:r>
          </a:p>
          <a:p>
            <a:r>
              <a:rPr lang="en-GB" sz="3200" b="1" i="1" dirty="0"/>
              <a:t>Longer hospital waiting times</a:t>
            </a:r>
          </a:p>
          <a:p>
            <a:r>
              <a:rPr lang="en-GB" sz="3200" b="1" i="1" dirty="0"/>
              <a:t>Potential for large numbers to continue working for 20 years with one or more chronic conditions</a:t>
            </a:r>
          </a:p>
        </p:txBody>
      </p:sp>
    </p:spTree>
    <p:extLst>
      <p:ext uri="{BB962C8B-B14F-4D97-AF65-F5344CB8AC3E}">
        <p14:creationId xmlns:p14="http://schemas.microsoft.com/office/powerpoint/2010/main" val="249916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BB497-E61D-4310-B641-43F255B7B044}"/>
              </a:ext>
            </a:extLst>
          </p:cNvPr>
          <p:cNvSpPr>
            <a:spLocks noGrp="1"/>
          </p:cNvSpPr>
          <p:nvPr>
            <p:ph type="title"/>
          </p:nvPr>
        </p:nvSpPr>
        <p:spPr>
          <a:xfrm>
            <a:off x="1849619" y="365127"/>
            <a:ext cx="6771666" cy="615602"/>
          </a:xfrm>
        </p:spPr>
        <p:txBody>
          <a:bodyPr>
            <a:normAutofit fontScale="90000"/>
          </a:bodyPr>
          <a:lstStyle/>
          <a:p>
            <a:pPr algn="ctr"/>
            <a:r>
              <a:rPr lang="en-GB" b="1" dirty="0" smtClean="0"/>
              <a:t>References</a:t>
            </a:r>
            <a:endParaRPr lang="en-GB" b="1" dirty="0"/>
          </a:p>
        </p:txBody>
      </p:sp>
      <p:sp>
        <p:nvSpPr>
          <p:cNvPr id="3" name="Content Placeholder 2">
            <a:extLst>
              <a:ext uri="{FF2B5EF4-FFF2-40B4-BE49-F238E27FC236}">
                <a16:creationId xmlns:a16="http://schemas.microsoft.com/office/drawing/2014/main" id="{6FC6D530-A4B7-4337-B671-7CC0AAAA4E9C}"/>
              </a:ext>
            </a:extLst>
          </p:cNvPr>
          <p:cNvSpPr>
            <a:spLocks noGrp="1"/>
          </p:cNvSpPr>
          <p:nvPr>
            <p:ph idx="1"/>
          </p:nvPr>
        </p:nvSpPr>
        <p:spPr>
          <a:xfrm>
            <a:off x="971600" y="908720"/>
            <a:ext cx="8064896" cy="5544615"/>
          </a:xfrm>
        </p:spPr>
        <p:txBody>
          <a:bodyPr>
            <a:noAutofit/>
          </a:bodyPr>
          <a:lstStyle/>
          <a:p>
            <a:pPr>
              <a:buFont typeface="Arial" panose="020B0604020202020204" pitchFamily="34" charset="0"/>
              <a:buChar char="•"/>
            </a:pPr>
            <a:r>
              <a:rPr lang="en-IE" sz="2400" b="1" dirty="0" smtClean="0"/>
              <a:t>www.cso.ie</a:t>
            </a:r>
            <a:endParaRPr lang="en-IE" sz="2400" b="1" dirty="0"/>
          </a:p>
          <a:p>
            <a:pPr>
              <a:buFont typeface="Arial" panose="020B0604020202020204" pitchFamily="34" charset="0"/>
              <a:buChar char="•"/>
            </a:pPr>
            <a:r>
              <a:rPr lang="en-IE" sz="2400" b="1" dirty="0"/>
              <a:t>ESRI (2017) </a:t>
            </a:r>
            <a:r>
              <a:rPr lang="en-IE" sz="2400" b="1" i="1" dirty="0"/>
              <a:t>Projections of demand for healthcare in Ireland, 2015-2030</a:t>
            </a:r>
            <a:r>
              <a:rPr lang="en-IE" sz="2400" b="1" dirty="0"/>
              <a:t>: 1st report from the Hippocrates model </a:t>
            </a:r>
            <a:r>
              <a:rPr lang="en-IE" sz="2400" b="1" dirty="0" err="1"/>
              <a:t>Maev</a:t>
            </a:r>
            <a:r>
              <a:rPr lang="en-IE" sz="2400" b="1" dirty="0"/>
              <a:t>-Ann Wren, Conor Keegan, Brendan Walsh, Adele Bergin, James </a:t>
            </a:r>
            <a:r>
              <a:rPr lang="en-IE" sz="2400" b="1" dirty="0" err="1"/>
              <a:t>Eighan</a:t>
            </a:r>
            <a:r>
              <a:rPr lang="en-IE" sz="2400" b="1" dirty="0"/>
              <a:t>, Aoife Brick, </a:t>
            </a:r>
            <a:r>
              <a:rPr lang="en-IE" sz="2400" b="1" dirty="0" err="1"/>
              <a:t>Sheelah</a:t>
            </a:r>
            <a:r>
              <a:rPr lang="en-IE" sz="2400" b="1" dirty="0"/>
              <a:t> Connolly, Dorothy Watson, Joanne Banks Research Series No. 67 – October </a:t>
            </a:r>
            <a:r>
              <a:rPr lang="en-IE" sz="2400" b="1" dirty="0" smtClean="0"/>
              <a:t>2017</a:t>
            </a:r>
            <a:endParaRPr lang="en-IE" sz="2400" b="1" dirty="0"/>
          </a:p>
          <a:p>
            <a:pPr>
              <a:buFont typeface="Arial" panose="020B0604020202020204" pitchFamily="34" charset="0"/>
              <a:buChar char="•"/>
            </a:pPr>
            <a:r>
              <a:rPr lang="en-IE" sz="2400" b="1" dirty="0"/>
              <a:t>OECD/European Observatory on Health Systems and Policies (2017), </a:t>
            </a:r>
            <a:r>
              <a:rPr lang="en-IE" sz="2400" b="1" i="1" dirty="0"/>
              <a:t>Ireland: Country Health Profile 2017, State of Health in the EU</a:t>
            </a:r>
            <a:r>
              <a:rPr lang="en-IE" sz="2400" b="1" dirty="0"/>
              <a:t>, OECD Publishing, Paris/European Observatory on Health Systems and Policies, Brussels. http://dx.doi.org/10.1787/9789264283435-en</a:t>
            </a:r>
          </a:p>
          <a:p>
            <a:pPr>
              <a:buFont typeface="Arial" panose="020B0604020202020204" pitchFamily="34" charset="0"/>
              <a:buChar char="•"/>
            </a:pPr>
            <a:r>
              <a:rPr lang="en-IE" sz="2400" b="1" dirty="0" smtClean="0"/>
              <a:t>OECD/EU </a:t>
            </a:r>
            <a:r>
              <a:rPr lang="en-IE" sz="2400" b="1" dirty="0"/>
              <a:t>(2018), </a:t>
            </a:r>
            <a:r>
              <a:rPr lang="en-IE" sz="2400" b="1" i="1" dirty="0"/>
              <a:t>Health at a Glance: Europe 2018: State of Health in the EU Cycle</a:t>
            </a:r>
            <a:r>
              <a:rPr lang="en-IE" sz="2400" b="1" dirty="0"/>
              <a:t>, OECD Publishing, Paris. https://doi.org/10.1787/health_glance_eur-2018-en</a:t>
            </a:r>
          </a:p>
          <a:p>
            <a:endParaRPr lang="en-IE" sz="2000" dirty="0"/>
          </a:p>
          <a:p>
            <a:endParaRPr lang="en-GB" sz="2000" dirty="0"/>
          </a:p>
        </p:txBody>
      </p:sp>
    </p:spTree>
    <p:extLst>
      <p:ext uri="{BB962C8B-B14F-4D97-AF65-F5344CB8AC3E}">
        <p14:creationId xmlns:p14="http://schemas.microsoft.com/office/powerpoint/2010/main" val="741796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b="1" dirty="0" smtClean="0"/>
              <a:t>Discussion points….</a:t>
            </a:r>
            <a:endParaRPr lang="en-IE" b="1" dirty="0"/>
          </a:p>
        </p:txBody>
      </p:sp>
      <p:sp>
        <p:nvSpPr>
          <p:cNvPr id="3" name="Content Placeholder 2"/>
          <p:cNvSpPr>
            <a:spLocks noGrp="1"/>
          </p:cNvSpPr>
          <p:nvPr>
            <p:ph idx="1"/>
          </p:nvPr>
        </p:nvSpPr>
        <p:spPr>
          <a:xfrm>
            <a:off x="971600" y="1340768"/>
            <a:ext cx="7649685" cy="5112568"/>
          </a:xfrm>
        </p:spPr>
        <p:txBody>
          <a:bodyPr>
            <a:normAutofit/>
          </a:bodyPr>
          <a:lstStyle/>
          <a:p>
            <a:pPr>
              <a:buFont typeface="Arial" panose="020B0604020202020204" pitchFamily="34" charset="0"/>
              <a:buChar char="•"/>
            </a:pPr>
            <a:r>
              <a:rPr lang="en-IE" dirty="0" smtClean="0"/>
              <a:t>What are your experiences?</a:t>
            </a:r>
          </a:p>
          <a:p>
            <a:pPr>
              <a:buFont typeface="Arial" panose="020B0604020202020204" pitchFamily="34" charset="0"/>
              <a:buChar char="•"/>
            </a:pPr>
            <a:r>
              <a:rPr lang="en-IE" dirty="0" smtClean="0"/>
              <a:t>Do you see the need for people with chronic illnesses to be supported to return to the labour market?</a:t>
            </a:r>
          </a:p>
          <a:p>
            <a:pPr>
              <a:buFont typeface="Arial" panose="020B0604020202020204" pitchFamily="34" charset="0"/>
              <a:buChar char="•"/>
            </a:pPr>
            <a:r>
              <a:rPr lang="en-IE" dirty="0" smtClean="0"/>
              <a:t>Is there specific company/government policies that could be developed?</a:t>
            </a:r>
          </a:p>
          <a:p>
            <a:pPr>
              <a:buFont typeface="Arial" panose="020B0604020202020204" pitchFamily="34" charset="0"/>
              <a:buChar char="•"/>
            </a:pPr>
            <a:r>
              <a:rPr lang="en-IE" dirty="0" smtClean="0"/>
              <a:t>What are the best and worst practices you have encountered?</a:t>
            </a:r>
          </a:p>
          <a:p>
            <a:pPr>
              <a:buFont typeface="Arial" panose="020B0604020202020204" pitchFamily="34" charset="0"/>
              <a:buChar char="•"/>
            </a:pPr>
            <a:r>
              <a:rPr lang="en-IE" dirty="0" smtClean="0"/>
              <a:t>What would you like us to recommend to the EU Commission and the Irish Government as best practice in this area?</a:t>
            </a:r>
          </a:p>
          <a:p>
            <a:pPr>
              <a:buFont typeface="Arial" panose="020B0604020202020204" pitchFamily="34" charset="0"/>
              <a:buChar char="•"/>
            </a:pPr>
            <a:endParaRPr lang="en-IE" dirty="0" smtClean="0"/>
          </a:p>
          <a:p>
            <a:pPr>
              <a:buFont typeface="Arial" panose="020B0604020202020204" pitchFamily="34" charset="0"/>
              <a:buChar char="•"/>
            </a:pPr>
            <a:endParaRPr lang="en-IE" dirty="0"/>
          </a:p>
        </p:txBody>
      </p:sp>
    </p:spTree>
    <p:extLst>
      <p:ext uri="{BB962C8B-B14F-4D97-AF65-F5344CB8AC3E}">
        <p14:creationId xmlns:p14="http://schemas.microsoft.com/office/powerpoint/2010/main" val="2625941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Contacts</a:t>
            </a:r>
            <a:endParaRPr lang="en-IE" dirty="0"/>
          </a:p>
        </p:txBody>
      </p:sp>
      <p:sp>
        <p:nvSpPr>
          <p:cNvPr id="3" name="Content Placeholder 2"/>
          <p:cNvSpPr>
            <a:spLocks noGrp="1"/>
          </p:cNvSpPr>
          <p:nvPr>
            <p:ph idx="1"/>
          </p:nvPr>
        </p:nvSpPr>
        <p:spPr>
          <a:xfrm>
            <a:off x="1849619" y="1412776"/>
            <a:ext cx="6771666" cy="4159594"/>
          </a:xfrm>
        </p:spPr>
        <p:txBody>
          <a:bodyPr>
            <a:normAutofit lnSpcReduction="10000"/>
          </a:bodyPr>
          <a:lstStyle/>
          <a:p>
            <a:r>
              <a:rPr lang="en-IE" dirty="0" smtClean="0"/>
              <a:t>Dr Eugene Hickland </a:t>
            </a:r>
            <a:r>
              <a:rPr lang="en-IE" dirty="0" smtClean="0">
                <a:hlinkClick r:id="rId2"/>
              </a:rPr>
              <a:t>Eugene.Hickland@dcu.ie</a:t>
            </a:r>
            <a:endParaRPr lang="en-IE" dirty="0" smtClean="0"/>
          </a:p>
          <a:p>
            <a:pPr marL="0" indent="0">
              <a:buNone/>
            </a:pPr>
            <a:endParaRPr lang="en-IE" dirty="0" smtClean="0"/>
          </a:p>
          <a:p>
            <a:r>
              <a:rPr lang="en-IE" dirty="0" smtClean="0"/>
              <a:t>Dr Margaret Heffernan</a:t>
            </a:r>
          </a:p>
          <a:p>
            <a:pPr marL="0" indent="0">
              <a:buNone/>
            </a:pPr>
            <a:r>
              <a:rPr lang="en-IE" dirty="0" smtClean="0">
                <a:hlinkClick r:id="rId3"/>
              </a:rPr>
              <a:t>- Margaret.Heffernan@dcu.ie</a:t>
            </a:r>
            <a:endParaRPr lang="en-IE" dirty="0" smtClean="0"/>
          </a:p>
          <a:p>
            <a:pPr>
              <a:buFontTx/>
              <a:buChar char="-"/>
            </a:pPr>
            <a:r>
              <a:rPr lang="en-IE" dirty="0" smtClean="0"/>
              <a:t>Dr Aurora Trif</a:t>
            </a:r>
          </a:p>
          <a:p>
            <a:pPr>
              <a:buFontTx/>
              <a:buChar char="-"/>
            </a:pPr>
            <a:r>
              <a:rPr lang="en-IE" dirty="0" smtClean="0">
                <a:hlinkClick r:id="rId4"/>
              </a:rPr>
              <a:t>Aurora.trif@dcu.ie</a:t>
            </a:r>
            <a:endParaRPr lang="en-IE" dirty="0" smtClean="0"/>
          </a:p>
          <a:p>
            <a:pPr>
              <a:buFontTx/>
              <a:buChar char="-"/>
            </a:pPr>
            <a:r>
              <a:rPr lang="en-IE" dirty="0" smtClean="0"/>
              <a:t>Dr Tish Gibbons</a:t>
            </a:r>
          </a:p>
          <a:p>
            <a:pPr>
              <a:buFontTx/>
              <a:buChar char="-"/>
            </a:pPr>
            <a:r>
              <a:rPr lang="en-IE" dirty="0" smtClean="0">
                <a:hlinkClick r:id="rId5"/>
              </a:rPr>
              <a:t>tgibbons@siptu.ie</a:t>
            </a:r>
            <a:endParaRPr lang="en-IE" dirty="0" smtClean="0"/>
          </a:p>
          <a:p>
            <a:pPr>
              <a:buFontTx/>
              <a:buChar char="-"/>
            </a:pPr>
            <a:endParaRPr lang="en-IE" dirty="0" smtClean="0"/>
          </a:p>
          <a:p>
            <a:pPr marL="0" indent="0">
              <a:buNone/>
            </a:pPr>
            <a:endParaRPr lang="en-IE" dirty="0" smtClean="0"/>
          </a:p>
          <a:p>
            <a:pPr marL="0" indent="0">
              <a:buNone/>
            </a:pPr>
            <a:endParaRPr lang="en-IE" dirty="0" smtClean="0"/>
          </a:p>
          <a:p>
            <a:pPr marL="0" indent="0">
              <a:buNone/>
            </a:pPr>
            <a:endParaRPr lang="en-IE" dirty="0"/>
          </a:p>
        </p:txBody>
      </p:sp>
    </p:spTree>
    <p:extLst>
      <p:ext uri="{BB962C8B-B14F-4D97-AF65-F5344CB8AC3E}">
        <p14:creationId xmlns:p14="http://schemas.microsoft.com/office/powerpoint/2010/main" val="2424523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solidFill>
                  <a:srgbClr val="00B0F0"/>
                </a:solidFill>
              </a:rPr>
              <a:t>Best wishes and thanks!</a:t>
            </a:r>
            <a:br>
              <a:rPr lang="en-IE" b="1" dirty="0" smtClean="0">
                <a:solidFill>
                  <a:srgbClr val="00B0F0"/>
                </a:solidFill>
              </a:rPr>
            </a:br>
            <a:r>
              <a:rPr lang="en-IE" b="1" dirty="0" smtClean="0">
                <a:solidFill>
                  <a:srgbClr val="00B0F0"/>
                </a:solidFill>
              </a:rPr>
              <a:t>From REWIR </a:t>
            </a:r>
            <a:endParaRPr lang="en-IE" b="1" dirty="0">
              <a:solidFill>
                <a:srgbClr val="00B0F0"/>
              </a:solidFill>
            </a:endParaRP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91680" y="1825624"/>
            <a:ext cx="6715535" cy="4339679"/>
          </a:xfrm>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980728"/>
            <a:ext cx="3084653" cy="1686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8548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b="1" dirty="0" smtClean="0">
                <a:solidFill>
                  <a:srgbClr val="00B0F0"/>
                </a:solidFill>
              </a:rPr>
              <a:t>Work and illness</a:t>
            </a:r>
            <a:endParaRPr lang="en-IE" b="1" dirty="0">
              <a:solidFill>
                <a:srgbClr val="00B0F0"/>
              </a:solidFill>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9619" y="1844824"/>
            <a:ext cx="6771666" cy="4320479"/>
          </a:xfrm>
        </p:spPr>
      </p:pic>
    </p:spTree>
    <p:extLst>
      <p:ext uri="{BB962C8B-B14F-4D97-AF65-F5344CB8AC3E}">
        <p14:creationId xmlns:p14="http://schemas.microsoft.com/office/powerpoint/2010/main" val="638864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latin typeface="Calibri" panose="020F0502020204030204" pitchFamily="34" charset="0"/>
              </a:rPr>
              <a:t>REWIR Research Project</a:t>
            </a:r>
            <a:endParaRPr lang="en-IE" b="1" dirty="0">
              <a:latin typeface="Calibri" panose="020F0502020204030204" pitchFamily="34" charset="0"/>
            </a:endParaRPr>
          </a:p>
        </p:txBody>
      </p:sp>
      <p:sp>
        <p:nvSpPr>
          <p:cNvPr id="3" name="Content Placeholder 2"/>
          <p:cNvSpPr>
            <a:spLocks noGrp="1"/>
          </p:cNvSpPr>
          <p:nvPr>
            <p:ph idx="1"/>
          </p:nvPr>
        </p:nvSpPr>
        <p:spPr>
          <a:xfrm>
            <a:off x="1259632" y="1412776"/>
            <a:ext cx="7704856" cy="4896544"/>
          </a:xfrm>
        </p:spPr>
        <p:txBody>
          <a:bodyPr>
            <a:normAutofit fontScale="92500" lnSpcReduction="20000"/>
          </a:bodyPr>
          <a:lstStyle/>
          <a:p>
            <a:pPr marL="0" indent="0">
              <a:buNone/>
            </a:pPr>
            <a:r>
              <a:rPr lang="en-IE" b="1" dirty="0">
                <a:latin typeface="Calibri" panose="020F0502020204030204" pitchFamily="34" charset="0"/>
              </a:rPr>
              <a:t>The REWIR project is a European Commission funded research project (Grant Agreement No. VS/2019/0075) which consists of 6 country partners (Ireland, Italy, Rumania, Slovakia, Belgium &amp; Estonia). </a:t>
            </a:r>
            <a:endParaRPr lang="en-IE" b="1" dirty="0" smtClean="0">
              <a:latin typeface="Calibri" panose="020F0502020204030204" pitchFamily="34" charset="0"/>
            </a:endParaRPr>
          </a:p>
          <a:p>
            <a:pPr marL="0" indent="0">
              <a:buNone/>
            </a:pPr>
            <a:endParaRPr lang="en-IE" b="1" dirty="0" smtClean="0">
              <a:latin typeface="Calibri" panose="020F0502020204030204" pitchFamily="34" charset="0"/>
            </a:endParaRPr>
          </a:p>
          <a:p>
            <a:pPr marL="0" indent="0">
              <a:buNone/>
            </a:pPr>
            <a:r>
              <a:rPr lang="en-IE" b="1" dirty="0" smtClean="0">
                <a:latin typeface="Calibri" panose="020F0502020204030204" pitchFamily="34" charset="0"/>
              </a:rPr>
              <a:t>The </a:t>
            </a:r>
            <a:r>
              <a:rPr lang="en-IE" b="1" dirty="0">
                <a:latin typeface="Calibri" panose="020F0502020204030204" pitchFamily="34" charset="0"/>
              </a:rPr>
              <a:t>project is investigating the processes and practices available to employees returning to work after </a:t>
            </a:r>
            <a:r>
              <a:rPr lang="en-IE" b="1" dirty="0" smtClean="0">
                <a:latin typeface="Calibri" panose="020F0502020204030204" pitchFamily="34" charset="0"/>
              </a:rPr>
              <a:t>experiencing, living with or recovering from </a:t>
            </a:r>
            <a:r>
              <a:rPr lang="en-IE" b="1" dirty="0">
                <a:latin typeface="Calibri" panose="020F0502020204030204" pitchFamily="34" charset="0"/>
              </a:rPr>
              <a:t>long term debilitating illnesses,</a:t>
            </a:r>
            <a:r>
              <a:rPr lang="en-IE" dirty="0">
                <a:latin typeface="Calibri" panose="020F0502020204030204" pitchFamily="34" charset="0"/>
              </a:rPr>
              <a:t> </a:t>
            </a:r>
            <a:r>
              <a:rPr lang="en-IE" b="1" dirty="0">
                <a:latin typeface="Calibri" panose="020F0502020204030204" pitchFamily="34" charset="0"/>
              </a:rPr>
              <a:t>namely</a:t>
            </a:r>
            <a:r>
              <a:rPr lang="en-IE" b="1" dirty="0" smtClean="0">
                <a:latin typeface="Calibri" panose="020F0502020204030204" pitchFamily="34" charset="0"/>
              </a:rPr>
              <a:t>;</a:t>
            </a:r>
          </a:p>
          <a:p>
            <a:pPr>
              <a:buFont typeface="Wingdings" panose="05000000000000000000" pitchFamily="2" charset="2"/>
              <a:buChar char="§"/>
            </a:pPr>
            <a:r>
              <a:rPr lang="en-IE" b="1" dirty="0" smtClean="0">
                <a:latin typeface="Calibri" panose="020F0502020204030204" pitchFamily="34" charset="0"/>
              </a:rPr>
              <a:t>Cardiovascular </a:t>
            </a:r>
            <a:r>
              <a:rPr lang="en-IE" b="1" dirty="0">
                <a:latin typeface="Calibri" panose="020F0502020204030204" pitchFamily="34" charset="0"/>
              </a:rPr>
              <a:t>Diseases, </a:t>
            </a:r>
            <a:endParaRPr lang="en-IE" b="1" dirty="0" smtClean="0">
              <a:latin typeface="Calibri" panose="020F0502020204030204" pitchFamily="34" charset="0"/>
            </a:endParaRPr>
          </a:p>
          <a:p>
            <a:pPr>
              <a:buFont typeface="Wingdings" panose="05000000000000000000" pitchFamily="2" charset="2"/>
              <a:buChar char="§"/>
            </a:pPr>
            <a:r>
              <a:rPr lang="en-IE" b="1" dirty="0" smtClean="0">
                <a:latin typeface="Calibri" panose="020F0502020204030204" pitchFamily="34" charset="0"/>
              </a:rPr>
              <a:t>Cancers,  </a:t>
            </a:r>
          </a:p>
          <a:p>
            <a:pPr>
              <a:buFont typeface="Wingdings" panose="05000000000000000000" pitchFamily="2" charset="2"/>
              <a:buChar char="§"/>
            </a:pPr>
            <a:r>
              <a:rPr lang="en-IE" b="1" dirty="0" smtClean="0">
                <a:latin typeface="Calibri" panose="020F0502020204030204" pitchFamily="34" charset="0"/>
              </a:rPr>
              <a:t>Mental Health, </a:t>
            </a:r>
            <a:r>
              <a:rPr lang="en-IE" b="1" dirty="0">
                <a:latin typeface="Calibri" panose="020F0502020204030204" pitchFamily="34" charset="0"/>
              </a:rPr>
              <a:t>and </a:t>
            </a:r>
            <a:endParaRPr lang="en-IE" b="1" dirty="0" smtClean="0">
              <a:latin typeface="Calibri" panose="020F0502020204030204" pitchFamily="34" charset="0"/>
            </a:endParaRPr>
          </a:p>
          <a:p>
            <a:pPr>
              <a:buFont typeface="Wingdings" panose="05000000000000000000" pitchFamily="2" charset="2"/>
              <a:buChar char="§"/>
            </a:pPr>
            <a:r>
              <a:rPr lang="en-IE" b="1" dirty="0" smtClean="0">
                <a:latin typeface="Calibri" panose="020F0502020204030204" pitchFamily="34" charset="0"/>
              </a:rPr>
              <a:t>Chronic </a:t>
            </a:r>
            <a:r>
              <a:rPr lang="en-IE" b="1" dirty="0">
                <a:latin typeface="Calibri" panose="020F0502020204030204" pitchFamily="34" charset="0"/>
              </a:rPr>
              <a:t>Muscular/Skeletal Diseases.</a:t>
            </a:r>
            <a:endParaRPr lang="en-IE" dirty="0">
              <a:latin typeface="Calibri" panose="020F0502020204030204" pitchFamily="34" charset="0"/>
            </a:endParaRPr>
          </a:p>
          <a:p>
            <a:pPr marL="0" indent="0">
              <a:buNone/>
            </a:pPr>
            <a:endParaRPr lang="en-IE" dirty="0"/>
          </a:p>
          <a:p>
            <a:pPr>
              <a:buFont typeface="Wingdings" panose="05000000000000000000" pitchFamily="2" charset="2"/>
              <a:buChar char="ü"/>
            </a:pPr>
            <a:endParaRPr lang="en-IE" dirty="0"/>
          </a:p>
        </p:txBody>
      </p:sp>
    </p:spTree>
    <p:extLst>
      <p:ext uri="{BB962C8B-B14F-4D97-AF65-F5344CB8AC3E}">
        <p14:creationId xmlns:p14="http://schemas.microsoft.com/office/powerpoint/2010/main" val="1186483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b="1" dirty="0" smtClean="0"/>
              <a:t>Rationale</a:t>
            </a:r>
            <a:endParaRPr lang="en-IE" b="1" dirty="0"/>
          </a:p>
        </p:txBody>
      </p:sp>
      <p:sp>
        <p:nvSpPr>
          <p:cNvPr id="3" name="Content Placeholder 2"/>
          <p:cNvSpPr>
            <a:spLocks noGrp="1"/>
          </p:cNvSpPr>
          <p:nvPr>
            <p:ph idx="1"/>
          </p:nvPr>
        </p:nvSpPr>
        <p:spPr>
          <a:xfrm>
            <a:off x="1259632" y="1268760"/>
            <a:ext cx="7704856" cy="5040560"/>
          </a:xfrm>
        </p:spPr>
        <p:txBody>
          <a:bodyPr>
            <a:normAutofit fontScale="92500" lnSpcReduction="20000"/>
          </a:bodyPr>
          <a:lstStyle/>
          <a:p>
            <a:pPr marL="0" indent="0">
              <a:buNone/>
            </a:pPr>
            <a:endParaRPr lang="en-IE" b="1" dirty="0" smtClean="0"/>
          </a:p>
          <a:p>
            <a:r>
              <a:rPr lang="en-IE" b="1" dirty="0"/>
              <a:t>Demographic change and population ageing have a profound impact on labour markets across the EU and have been identified as major societal challenges </a:t>
            </a:r>
            <a:endParaRPr lang="en-IE" b="1" dirty="0" smtClean="0"/>
          </a:p>
          <a:p>
            <a:r>
              <a:rPr lang="en-IE" b="1" dirty="0" smtClean="0"/>
              <a:t>Member </a:t>
            </a:r>
            <a:r>
              <a:rPr lang="en-IE" b="1" dirty="0"/>
              <a:t>states have adopted measures to extend working lives, such as increasing the retirement age and the (re-)integration of vulnerable groups into the labour market, including individuals who became inactive due to illness or disability</a:t>
            </a:r>
            <a:r>
              <a:rPr lang="en-IE" b="1" dirty="0" smtClean="0"/>
              <a:t>.</a:t>
            </a:r>
          </a:p>
          <a:p>
            <a:r>
              <a:rPr lang="en-IE" b="1" dirty="0" smtClean="0"/>
              <a:t> Healthy </a:t>
            </a:r>
            <a:r>
              <a:rPr lang="en-IE" b="1" dirty="0"/>
              <a:t>ageing practices and good health standards more generally became EU priorities (as underscored in the Europe 2020 agenda and the EU Health Programme 2014-2020).</a:t>
            </a:r>
            <a:endParaRPr lang="en-IE" dirty="0"/>
          </a:p>
          <a:p>
            <a:endParaRPr lang="en-IE" dirty="0"/>
          </a:p>
          <a:p>
            <a:pPr marL="0" indent="0">
              <a:buNone/>
            </a:pPr>
            <a:endParaRPr lang="en-IE" b="1" dirty="0"/>
          </a:p>
        </p:txBody>
      </p:sp>
    </p:spTree>
    <p:extLst>
      <p:ext uri="{BB962C8B-B14F-4D97-AF65-F5344CB8AC3E}">
        <p14:creationId xmlns:p14="http://schemas.microsoft.com/office/powerpoint/2010/main" val="637969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Research </a:t>
            </a:r>
            <a:r>
              <a:rPr lang="en-IE" b="1" dirty="0"/>
              <a:t>O</a:t>
            </a:r>
            <a:r>
              <a:rPr lang="en-IE" b="1" dirty="0" smtClean="0"/>
              <a:t>bjective</a:t>
            </a:r>
            <a:endParaRPr lang="en-IE" b="1" dirty="0"/>
          </a:p>
        </p:txBody>
      </p:sp>
      <p:sp>
        <p:nvSpPr>
          <p:cNvPr id="3" name="Content Placeholder 2"/>
          <p:cNvSpPr>
            <a:spLocks noGrp="1"/>
          </p:cNvSpPr>
          <p:nvPr>
            <p:ph idx="1"/>
          </p:nvPr>
        </p:nvSpPr>
        <p:spPr>
          <a:xfrm>
            <a:off x="1259632" y="2060848"/>
            <a:ext cx="7704856" cy="4248472"/>
          </a:xfrm>
        </p:spPr>
        <p:txBody>
          <a:bodyPr>
            <a:normAutofit/>
          </a:bodyPr>
          <a:lstStyle/>
          <a:p>
            <a:pPr marL="0" indent="0">
              <a:buNone/>
            </a:pPr>
            <a:r>
              <a:rPr lang="en-IE" b="1" dirty="0"/>
              <a:t>To study the role that industrial relations at the EU-level, national-level and company-level play in extending the working lives of EU citizens through work retention and integration after exposure to chronic conditions, against a background of demographic and technological change.</a:t>
            </a:r>
            <a:endParaRPr lang="en-IE" dirty="0"/>
          </a:p>
          <a:p>
            <a:pPr marL="0" indent="0">
              <a:buNone/>
            </a:pPr>
            <a:endParaRPr lang="en-IE" b="1" dirty="0"/>
          </a:p>
        </p:txBody>
      </p:sp>
    </p:spTree>
    <p:extLst>
      <p:ext uri="{BB962C8B-B14F-4D97-AF65-F5344CB8AC3E}">
        <p14:creationId xmlns:p14="http://schemas.microsoft.com/office/powerpoint/2010/main" val="637969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latin typeface="Calibri" panose="020F0502020204030204" pitchFamily="34" charset="0"/>
              </a:rPr>
              <a:t>REWIR Irish Objective</a:t>
            </a:r>
            <a:endParaRPr lang="en-IE" b="1" dirty="0">
              <a:latin typeface="Calibri" panose="020F0502020204030204" pitchFamily="34" charset="0"/>
            </a:endParaRPr>
          </a:p>
        </p:txBody>
      </p:sp>
      <p:sp>
        <p:nvSpPr>
          <p:cNvPr id="3" name="Content Placeholder 2"/>
          <p:cNvSpPr>
            <a:spLocks noGrp="1"/>
          </p:cNvSpPr>
          <p:nvPr>
            <p:ph idx="1"/>
          </p:nvPr>
        </p:nvSpPr>
        <p:spPr>
          <a:xfrm>
            <a:off x="1259632" y="1700808"/>
            <a:ext cx="7704856" cy="4608512"/>
          </a:xfrm>
        </p:spPr>
        <p:txBody>
          <a:bodyPr>
            <a:normAutofit/>
          </a:bodyPr>
          <a:lstStyle/>
          <a:p>
            <a:pPr marL="0" indent="0" algn="just">
              <a:buNone/>
            </a:pPr>
            <a:r>
              <a:rPr lang="en-IE" sz="3600" b="1" dirty="0" smtClean="0">
                <a:latin typeface="Calibri" panose="020F0502020204030204" pitchFamily="34" charset="0"/>
              </a:rPr>
              <a:t>The </a:t>
            </a:r>
            <a:r>
              <a:rPr lang="en-IE" sz="3600" b="1" dirty="0">
                <a:latin typeface="Calibri" panose="020F0502020204030204" pitchFamily="34" charset="0"/>
              </a:rPr>
              <a:t>principal aim of the Irish research is to understand the range of practices and policies that exist in Ireland among companies and employers and to make some recommendations into developing best practice approaches with our other European colleagues.</a:t>
            </a:r>
            <a:endParaRPr lang="en-IE" sz="3600" dirty="0">
              <a:latin typeface="Calibri" panose="020F0502020204030204" pitchFamily="34" charset="0"/>
            </a:endParaRPr>
          </a:p>
          <a:p>
            <a:pPr algn="just">
              <a:buFont typeface="Wingdings" panose="05000000000000000000" pitchFamily="2" charset="2"/>
              <a:buChar char="ü"/>
            </a:pPr>
            <a:endParaRPr lang="en-IE" sz="3600" dirty="0"/>
          </a:p>
        </p:txBody>
      </p:sp>
    </p:spTree>
    <p:extLst>
      <p:ext uri="{BB962C8B-B14F-4D97-AF65-F5344CB8AC3E}">
        <p14:creationId xmlns:p14="http://schemas.microsoft.com/office/powerpoint/2010/main" val="549964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b="1" dirty="0" smtClean="0"/>
              <a:t>REWIR Aims</a:t>
            </a:r>
            <a:endParaRPr lang="en-IE" b="1" dirty="0"/>
          </a:p>
        </p:txBody>
      </p:sp>
      <p:sp>
        <p:nvSpPr>
          <p:cNvPr id="3" name="Content Placeholder 2"/>
          <p:cNvSpPr>
            <a:spLocks noGrp="1"/>
          </p:cNvSpPr>
          <p:nvPr>
            <p:ph idx="1"/>
          </p:nvPr>
        </p:nvSpPr>
        <p:spPr>
          <a:xfrm>
            <a:off x="899592" y="1196752"/>
            <a:ext cx="8064896" cy="5256584"/>
          </a:xfrm>
        </p:spPr>
        <p:txBody>
          <a:bodyPr>
            <a:normAutofit fontScale="55000" lnSpcReduction="20000"/>
          </a:bodyPr>
          <a:lstStyle/>
          <a:p>
            <a:pPr marL="0" indent="0">
              <a:buNone/>
            </a:pPr>
            <a:endParaRPr lang="en-IE" dirty="0"/>
          </a:p>
          <a:p>
            <a:pPr lvl="0"/>
            <a:r>
              <a:rPr lang="en-IE" sz="3300" b="1" dirty="0"/>
              <a:t>Strengthen expertise on the role of social partners in designing and implementing return to work policies at the European and national levels through social dialogue initiatives. </a:t>
            </a:r>
            <a:endParaRPr lang="en-IE" sz="3300" dirty="0"/>
          </a:p>
          <a:p>
            <a:pPr lvl="0"/>
            <a:r>
              <a:rPr lang="en-IE" sz="3300" b="1" dirty="0"/>
              <a:t>Analyse the implementation of particular targets of Europe 2020, such as the agenda in promoting a healthier Europe and active and healthy ageing. </a:t>
            </a:r>
            <a:endParaRPr lang="en-IE" sz="3300" dirty="0"/>
          </a:p>
          <a:p>
            <a:pPr lvl="0"/>
            <a:r>
              <a:rPr lang="en-IE" sz="3300" b="1" dirty="0"/>
              <a:t>Enhance knowledge on information, consultation and co-determination of employee representatives at company level in issues that are relevant to an increasing part of the work force and enable work retention of people exposed to chronic diseases. </a:t>
            </a:r>
            <a:endParaRPr lang="en-IE" sz="3300" dirty="0"/>
          </a:p>
          <a:p>
            <a:pPr lvl="0"/>
            <a:r>
              <a:rPr lang="en-IE" sz="3300" b="1" dirty="0"/>
              <a:t>Extend the knowledge on preventing risk of marginalisation, discrimination and the threat of poverty for workers that suffer(</a:t>
            </a:r>
            <a:r>
              <a:rPr lang="en-IE" sz="3300" b="1" dirty="0" err="1"/>
              <a:t>ed</a:t>
            </a:r>
            <a:r>
              <a:rPr lang="en-IE" sz="3300" b="1" dirty="0"/>
              <a:t>) from long-term illness; and enabling their return to work and interest representation at the labour market. This aim highlights the relevance of industrial relations for the Commission’s flagship initiative European platform against poverty and social exclusion. </a:t>
            </a:r>
            <a:endParaRPr lang="en-IE" sz="3300" dirty="0"/>
          </a:p>
          <a:p>
            <a:pPr lvl="0"/>
            <a:r>
              <a:rPr lang="en-IE" sz="3300" b="1" dirty="0"/>
              <a:t>Rethink how industrial relations play a role in the (re)definition of concepts as ‘</a:t>
            </a:r>
            <a:r>
              <a:rPr lang="en-IE" sz="3300" b="1" i="1" dirty="0"/>
              <a:t>intergenerational fairness</a:t>
            </a:r>
            <a:r>
              <a:rPr lang="en-IE" sz="3300" b="1" dirty="0"/>
              <a:t>’, ‘</a:t>
            </a:r>
            <a:r>
              <a:rPr lang="en-IE" sz="3300" b="1" i="1" dirty="0"/>
              <a:t>longer labour market involvement’</a:t>
            </a:r>
            <a:r>
              <a:rPr lang="en-IE" sz="3300" b="1" dirty="0"/>
              <a:t>, </a:t>
            </a:r>
            <a:r>
              <a:rPr lang="en-IE" sz="3300" b="1" i="1" dirty="0"/>
              <a:t>’job performance’</a:t>
            </a:r>
            <a:r>
              <a:rPr lang="en-IE" sz="3300" b="1" dirty="0"/>
              <a:t>, ‘</a:t>
            </a:r>
            <a:r>
              <a:rPr lang="en-IE" sz="3300" b="1" i="1" dirty="0"/>
              <a:t>presence at work’</a:t>
            </a:r>
            <a:r>
              <a:rPr lang="en-IE" sz="3300" b="1" dirty="0"/>
              <a:t>, and </a:t>
            </a:r>
            <a:r>
              <a:rPr lang="en-IE" sz="3300" b="1" i="1" dirty="0"/>
              <a:t>’fitness for work’ </a:t>
            </a:r>
            <a:r>
              <a:rPr lang="en-IE" sz="3300" b="1" dirty="0"/>
              <a:t>(some of which are priorities of Europe 2020) by raising awareness on transformations in the world of work flowing from technological, organisational, and demographic changes. </a:t>
            </a:r>
            <a:endParaRPr lang="en-IE" sz="3300" dirty="0"/>
          </a:p>
          <a:p>
            <a:pPr marL="0" indent="0">
              <a:buNone/>
            </a:pPr>
            <a:endParaRPr lang="en-IE" sz="3300" b="1" dirty="0"/>
          </a:p>
        </p:txBody>
      </p:sp>
    </p:spTree>
    <p:extLst>
      <p:ext uri="{BB962C8B-B14F-4D97-AF65-F5344CB8AC3E}">
        <p14:creationId xmlns:p14="http://schemas.microsoft.com/office/powerpoint/2010/main" val="1410031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Research Methods</a:t>
            </a:r>
            <a:endParaRPr lang="en-IE" b="1" dirty="0"/>
          </a:p>
        </p:txBody>
      </p:sp>
      <p:sp>
        <p:nvSpPr>
          <p:cNvPr id="3" name="Content Placeholder 2"/>
          <p:cNvSpPr>
            <a:spLocks noGrp="1"/>
          </p:cNvSpPr>
          <p:nvPr>
            <p:ph idx="1"/>
          </p:nvPr>
        </p:nvSpPr>
        <p:spPr>
          <a:xfrm>
            <a:off x="1259632" y="2060848"/>
            <a:ext cx="7704856" cy="4248472"/>
          </a:xfrm>
        </p:spPr>
        <p:txBody>
          <a:bodyPr>
            <a:normAutofit/>
          </a:bodyPr>
          <a:lstStyle/>
          <a:p>
            <a:pPr marL="0" indent="0">
              <a:buNone/>
            </a:pPr>
            <a:r>
              <a:rPr lang="en-IE" b="1" dirty="0" smtClean="0"/>
              <a:t>1. The </a:t>
            </a:r>
            <a:r>
              <a:rPr lang="en-IE" b="1" dirty="0"/>
              <a:t>project begins with an EU-wide analysis (covering 27 member states) of the role of national and EU-level social partners in designing and implementing return to work policies. </a:t>
            </a:r>
            <a:endParaRPr lang="en-IE" b="1" dirty="0" smtClean="0"/>
          </a:p>
          <a:p>
            <a:pPr marL="0" indent="0">
              <a:buNone/>
            </a:pPr>
            <a:r>
              <a:rPr lang="en-IE" b="1" dirty="0" smtClean="0"/>
              <a:t>2. In-depth collection in 6 EU countries from national social partners, NGOs, policy formulations, company level by interviews, survey and documentary analysis</a:t>
            </a:r>
          </a:p>
          <a:p>
            <a:endParaRPr lang="en-IE" b="1" dirty="0" smtClean="0"/>
          </a:p>
          <a:p>
            <a:endParaRPr lang="en-IE" b="1" dirty="0" smtClean="0"/>
          </a:p>
          <a:p>
            <a:pPr>
              <a:buFont typeface="Arial" panose="020B0604020202020204" pitchFamily="34" charset="0"/>
              <a:buChar char="•"/>
            </a:pPr>
            <a:endParaRPr lang="en-IE" b="1" dirty="0"/>
          </a:p>
        </p:txBody>
      </p:sp>
    </p:spTree>
    <p:extLst>
      <p:ext uri="{BB962C8B-B14F-4D97-AF65-F5344CB8AC3E}">
        <p14:creationId xmlns:p14="http://schemas.microsoft.com/office/powerpoint/2010/main" val="4259380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Research </a:t>
            </a:r>
            <a:r>
              <a:rPr lang="en-IE" b="1" dirty="0"/>
              <a:t>O</a:t>
            </a:r>
            <a:r>
              <a:rPr lang="en-IE" b="1" dirty="0" smtClean="0"/>
              <a:t>utputs</a:t>
            </a:r>
            <a:endParaRPr lang="en-IE" b="1" dirty="0"/>
          </a:p>
        </p:txBody>
      </p:sp>
      <p:sp>
        <p:nvSpPr>
          <p:cNvPr id="3" name="Content Placeholder 2"/>
          <p:cNvSpPr>
            <a:spLocks noGrp="1"/>
          </p:cNvSpPr>
          <p:nvPr>
            <p:ph idx="1"/>
          </p:nvPr>
        </p:nvSpPr>
        <p:spPr>
          <a:xfrm>
            <a:off x="1259632" y="2348880"/>
            <a:ext cx="7704856" cy="3960440"/>
          </a:xfrm>
        </p:spPr>
        <p:txBody>
          <a:bodyPr>
            <a:normAutofit/>
          </a:bodyPr>
          <a:lstStyle/>
          <a:p>
            <a:pPr marL="514350" indent="-514350">
              <a:buAutoNum type="arabicPeriod"/>
            </a:pPr>
            <a:r>
              <a:rPr lang="en-IE" b="1" dirty="0" smtClean="0"/>
              <a:t>Produce a comparative EU wide report for European Commission- October 2020</a:t>
            </a:r>
          </a:p>
          <a:p>
            <a:pPr marL="514350" indent="-514350">
              <a:buFont typeface=".PingFangSC-Regular" charset="-122"/>
              <a:buAutoNum type="arabicPeriod"/>
            </a:pPr>
            <a:r>
              <a:rPr lang="en-IE" b="1" dirty="0"/>
              <a:t>Benchmark studies against practices and policies in France, Germany and </a:t>
            </a:r>
            <a:r>
              <a:rPr lang="en-IE" b="1" dirty="0" smtClean="0"/>
              <a:t>UK</a:t>
            </a:r>
          </a:p>
          <a:p>
            <a:pPr marL="514350" indent="-514350">
              <a:buAutoNum type="arabicPeriod"/>
            </a:pPr>
            <a:r>
              <a:rPr lang="en-IE" b="1" dirty="0" smtClean="0"/>
              <a:t>Produce country specific reports- September 2020</a:t>
            </a:r>
          </a:p>
          <a:p>
            <a:pPr marL="514350" indent="-514350">
              <a:buAutoNum type="arabicPeriod"/>
            </a:pPr>
            <a:r>
              <a:rPr lang="en-IE" b="1" dirty="0" smtClean="0"/>
              <a:t>Develop a national policy brief with recommendations for Ireland – October 2020</a:t>
            </a:r>
          </a:p>
        </p:txBody>
      </p:sp>
    </p:spTree>
    <p:extLst>
      <p:ext uri="{BB962C8B-B14F-4D97-AF65-F5344CB8AC3E}">
        <p14:creationId xmlns:p14="http://schemas.microsoft.com/office/powerpoint/2010/main" val="2960191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5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CU_PPT_Master_L2" id="{B91C07D9-37AD-1942-84C2-D357D811D648}" vid="{A7A2CAF7-1831-134C-A548-DC828239B6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2307</TotalTime>
  <Words>1193</Words>
  <Application>Microsoft Office PowerPoint</Application>
  <PresentationFormat>On-screen Show (4:3)</PresentationFormat>
  <Paragraphs>95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.PingFangSC-Regular</vt:lpstr>
      <vt:lpstr>Arial</vt:lpstr>
      <vt:lpstr>Calibri</vt:lpstr>
      <vt:lpstr>Wingdings</vt:lpstr>
      <vt:lpstr>15_Office Theme</vt:lpstr>
      <vt:lpstr>Negotiating return to work in the age of demographic change  through industrial relations (REWIR): EU Funded Project  Dublin Round Table Event – 27 June, 2019   Dr Eugene Hickland Assistant Professor Dublin City University Business School </vt:lpstr>
      <vt:lpstr>Work and illness</vt:lpstr>
      <vt:lpstr>REWIR Research Project</vt:lpstr>
      <vt:lpstr>Rationale</vt:lpstr>
      <vt:lpstr>Research Objective</vt:lpstr>
      <vt:lpstr>REWIR Irish Objective</vt:lpstr>
      <vt:lpstr>REWIR Aims</vt:lpstr>
      <vt:lpstr>Research Methods</vt:lpstr>
      <vt:lpstr>Research Outputs</vt:lpstr>
      <vt:lpstr>Brief look at Ireland’s health in figures</vt:lpstr>
      <vt:lpstr>Health at a glance: Europe 2018</vt:lpstr>
      <vt:lpstr>State of health in EU – Ireland, 2017</vt:lpstr>
      <vt:lpstr>ESRI (2017)</vt:lpstr>
      <vt:lpstr>Central Statistics Office</vt:lpstr>
      <vt:lpstr>Summary:</vt:lpstr>
      <vt:lpstr>References</vt:lpstr>
      <vt:lpstr>Discussion points….</vt:lpstr>
      <vt:lpstr>Contacts</vt:lpstr>
      <vt:lpstr>Best wishes and thanks! From REWIR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TORA Contact Points</dc:title>
  <dc:creator>dcu</dc:creator>
  <cp:lastModifiedBy>Margaret Heffernan</cp:lastModifiedBy>
  <cp:revision>71</cp:revision>
  <cp:lastPrinted>2018-02-06T09:12:51Z</cp:lastPrinted>
  <dcterms:created xsi:type="dcterms:W3CDTF">2018-01-16T16:16:07Z</dcterms:created>
  <dcterms:modified xsi:type="dcterms:W3CDTF">2019-07-02T14:07:22Z</dcterms:modified>
</cp:coreProperties>
</file>