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4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85" r:id="rId3"/>
    <p:sldId id="386" r:id="rId4"/>
    <p:sldId id="389" r:id="rId5"/>
    <p:sldId id="387" r:id="rId6"/>
    <p:sldId id="388" r:id="rId7"/>
    <p:sldId id="391" r:id="rId8"/>
    <p:sldId id="390" r:id="rId9"/>
    <p:sldId id="355" r:id="rId10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nika" initials="MM" lastIdx="1" clrIdx="0"/>
  <p:cmAuthor id="1" name="CELSI-3" initials="C" lastIdx="1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3236"/>
    <a:srgbClr val="D79B93"/>
    <a:srgbClr val="241605"/>
    <a:srgbClr val="8C383A"/>
    <a:srgbClr val="692020"/>
    <a:srgbClr val="BCBCBC"/>
    <a:srgbClr val="C28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1"/>
    <p:restoredTop sz="84716" autoAdjust="0"/>
  </p:normalViewPr>
  <p:slideViewPr>
    <p:cSldViewPr>
      <p:cViewPr varScale="1">
        <p:scale>
          <a:sx n="76" d="100"/>
          <a:sy n="76" d="100"/>
        </p:scale>
        <p:origin x="20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PRECARIR meeting, September 17-18, 2015, Bratislava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ACDB61F-8CFF-4501-B2B6-9D4FD2E3CA27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9802876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PRECARIR meeting, September 17-18, 2015, Bratislava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CDBDF9-ADF6-4106-AACA-6D32E00CEE76}" type="datetime1">
              <a:rPr lang="en-US"/>
              <a:pPr>
                <a:defRPr/>
              </a:pPr>
              <a:t>1/31/2020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k-SK" noProof="0"/>
              <a:t>Click to edit Master text styles</a:t>
            </a:r>
          </a:p>
          <a:p>
            <a:pPr lvl="1"/>
            <a:r>
              <a:rPr lang="sk-SK" noProof="0"/>
              <a:t>Second level</a:t>
            </a:r>
          </a:p>
          <a:p>
            <a:pPr lvl="2"/>
            <a:r>
              <a:rPr lang="sk-SK" noProof="0"/>
              <a:t>Third level</a:t>
            </a:r>
          </a:p>
          <a:p>
            <a:pPr lvl="3"/>
            <a:r>
              <a:rPr lang="sk-SK" noProof="0"/>
              <a:t>Fourth level</a:t>
            </a:r>
          </a:p>
          <a:p>
            <a:pPr lvl="4"/>
            <a:r>
              <a:rPr lang="sk-SK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E4DEF00-12F2-45A6-B224-41F5CA6C30A5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18299002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" charset="-128"/>
        <a:cs typeface="ＭＳ Ｐゴシック" pitchFamily="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PRECARIR meeting, September 17-18, 2015, Bratislava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4DEF00-12F2-45A6-B224-41F5CA6C30A5}" type="slidenum">
              <a:rPr lang="en-US" altLang="sk-SK" smtClean="0"/>
              <a:pPr>
                <a:defRPr/>
              </a:pPr>
              <a:t>1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858022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A53F9-EE0C-47E4-8487-D41F5BE607D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47543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A4B9D-5203-4D6F-909F-BDB08C4BB1E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1355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7A8CF-6568-443E-825E-07C3C29A0CD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6314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93D53-BEAC-4D68-BF20-EAFAD97BBF87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4217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7303F-1B72-4B3B-AB31-DEFD698F7CF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3051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61A08-F8D6-4E52-B9B5-577699F9683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7032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D1CB8-D70E-49EF-A5DA-D0205051B2A1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6859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6F0F8-6B3F-4886-884A-A65324994ED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1681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3F0BA-A688-488D-A644-B5A1612F221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630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D9E30-46CD-486C-983C-E63775D4395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7913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85851-FCE9-4B07-B156-60B3BB920BC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54747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5A5FD5D1-3170-4B85-9077-73B2B714D66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charset="0"/>
          <a:cs typeface="Arial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charset="0"/>
          <a:cs typeface="Arial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charset="0"/>
          <a:cs typeface="Arial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charset="0"/>
          <a:cs typeface="Arial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5"/>
          <p:cNvSpPr txBox="1">
            <a:spLocks noChangeArrowheads="1"/>
          </p:cNvSpPr>
          <p:nvPr/>
        </p:nvSpPr>
        <p:spPr bwMode="auto">
          <a:xfrm>
            <a:off x="692854" y="2189657"/>
            <a:ext cx="7839585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sz="3200" b="1" dirty="0">
                <a:solidFill>
                  <a:schemeClr val="bg1"/>
                </a:solidFill>
              </a:rPr>
              <a:t>Negotiating return to work in the age of demographic change through IR</a:t>
            </a:r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b="1" dirty="0">
                <a:solidFill>
                  <a:schemeClr val="bg1"/>
                </a:solidFill>
              </a:rPr>
              <a:t>(REWIR)</a:t>
            </a:r>
            <a:endParaRPr lang="en-GB" sz="3200" dirty="0">
              <a:solidFill>
                <a:schemeClr val="bg1"/>
              </a:solidFill>
            </a:endParaRPr>
          </a:p>
          <a:p>
            <a:pPr eaLnBrk="1" hangingPunct="1">
              <a:lnSpc>
                <a:spcPts val="2700"/>
              </a:lnSpc>
              <a:spcAft>
                <a:spcPts val="600"/>
              </a:spcAft>
            </a:pPr>
            <a:endParaRPr lang="en-US" altLang="sk-SK" sz="3200" b="1" dirty="0">
              <a:solidFill>
                <a:schemeClr val="bg1"/>
              </a:solidFill>
            </a:endParaRPr>
          </a:p>
          <a:p>
            <a:pPr eaLnBrk="1" hangingPunct="1">
              <a:lnSpc>
                <a:spcPts val="2700"/>
              </a:lnSpc>
            </a:pPr>
            <a:r>
              <a:rPr lang="en-US" altLang="sk-SK" sz="2800" b="1" u="sng" dirty="0">
                <a:solidFill>
                  <a:schemeClr val="bg1"/>
                </a:solidFill>
              </a:rPr>
              <a:t>Slovakia: progress</a:t>
            </a:r>
          </a:p>
          <a:p>
            <a:pPr eaLnBrk="1" hangingPunct="1">
              <a:lnSpc>
                <a:spcPts val="2700"/>
              </a:lnSpc>
            </a:pPr>
            <a:endParaRPr lang="en-US" altLang="sk-SK" sz="2400" b="1" dirty="0">
              <a:solidFill>
                <a:schemeClr val="bg1"/>
              </a:solidFill>
            </a:endParaRPr>
          </a:p>
          <a:p>
            <a:pPr eaLnBrk="1" hangingPunct="1">
              <a:lnSpc>
                <a:spcPts val="2700"/>
              </a:lnSpc>
            </a:pPr>
            <a:r>
              <a:rPr lang="en-US" altLang="sk-SK" b="1" dirty="0">
                <a:solidFill>
                  <a:schemeClr val="bg1"/>
                </a:solidFill>
              </a:rPr>
              <a:t>January 31</a:t>
            </a:r>
            <a:r>
              <a:rPr lang="sk-SK" altLang="sk-SK" b="1" dirty="0">
                <a:solidFill>
                  <a:schemeClr val="bg1"/>
                </a:solidFill>
              </a:rPr>
              <a:t>, 20</a:t>
            </a:r>
            <a:r>
              <a:rPr lang="en-US" altLang="sk-SK" b="1" dirty="0">
                <a:solidFill>
                  <a:schemeClr val="bg1"/>
                </a:solidFill>
              </a:rPr>
              <a:t>20</a:t>
            </a:r>
            <a:endParaRPr lang="sk-SK" altLang="sk-SK" b="1" dirty="0">
              <a:solidFill>
                <a:schemeClr val="bg1"/>
              </a:solidFill>
            </a:endParaRPr>
          </a:p>
          <a:p>
            <a:pPr eaLnBrk="1" hangingPunct="1">
              <a:lnSpc>
                <a:spcPts val="2700"/>
              </a:lnSpc>
            </a:pPr>
            <a:r>
              <a:rPr lang="en-US" altLang="sk-SK" b="1" dirty="0">
                <a:solidFill>
                  <a:schemeClr val="bg1"/>
                </a:solidFill>
              </a:rPr>
              <a:t>Rome</a:t>
            </a:r>
            <a:r>
              <a:rPr lang="sk-SK" altLang="sk-SK" b="1" dirty="0">
                <a:solidFill>
                  <a:schemeClr val="bg1"/>
                </a:solidFill>
              </a:rPr>
              <a:t>, </a:t>
            </a:r>
            <a:r>
              <a:rPr lang="en-US" altLang="sk-SK" b="1" dirty="0">
                <a:solidFill>
                  <a:schemeClr val="bg1"/>
                </a:solidFill>
              </a:rPr>
              <a:t>Italy</a:t>
            </a:r>
            <a:endParaRPr lang="sk-SK" altLang="sk-SK" b="1" dirty="0">
              <a:solidFill>
                <a:schemeClr val="bg1"/>
              </a:solidFill>
            </a:endParaRPr>
          </a:p>
          <a:p>
            <a:pPr eaLnBrk="1" hangingPunct="1">
              <a:lnSpc>
                <a:spcPts val="2700"/>
              </a:lnSpc>
            </a:pPr>
            <a:endParaRPr lang="sk-SK" altLang="sk-SK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580526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With financial support from the EC, Project No. </a:t>
            </a:r>
            <a:r>
              <a:rPr lang="en-GB" dirty="0">
                <a:solidFill>
                  <a:schemeClr val="bg1"/>
                </a:solidFill>
              </a:rPr>
              <a:t>VS/2019/0075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FDCB6-5E92-407F-8E1B-2ED866D7A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Slovakia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3A1D2-9351-468E-9522-C868734E9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en-GB" sz="1800" dirty="0"/>
              <a:t>Background research:</a:t>
            </a:r>
          </a:p>
          <a:p>
            <a:pPr lvl="1"/>
            <a:r>
              <a:rPr lang="en-GB" sz="1600" dirty="0"/>
              <a:t>Legislation, policies, best practices</a:t>
            </a:r>
          </a:p>
          <a:p>
            <a:pPr marL="457200" lvl="1" indent="0">
              <a:buNone/>
            </a:pPr>
            <a:endParaRPr lang="en-GB" sz="1600" dirty="0"/>
          </a:p>
          <a:p>
            <a:r>
              <a:rPr lang="en-GB" sz="1800" dirty="0"/>
              <a:t>Roundtable with social partners:</a:t>
            </a:r>
          </a:p>
          <a:p>
            <a:endParaRPr lang="en-GB" sz="1800" dirty="0"/>
          </a:p>
          <a:p>
            <a:r>
              <a:rPr lang="en-GB" sz="1800" dirty="0"/>
              <a:t>EU-wide survey among national social partners:</a:t>
            </a:r>
          </a:p>
          <a:p>
            <a:endParaRPr lang="en-GB" sz="1800" dirty="0"/>
          </a:p>
          <a:p>
            <a:r>
              <a:rPr lang="en-GB" sz="1800" dirty="0"/>
              <a:t>Workers survey:</a:t>
            </a:r>
          </a:p>
          <a:p>
            <a:endParaRPr lang="en-GB" sz="1800" dirty="0"/>
          </a:p>
          <a:p>
            <a:r>
              <a:rPr lang="en-GB" sz="1800" dirty="0"/>
              <a:t>Interviews, national level:</a:t>
            </a:r>
          </a:p>
          <a:p>
            <a:endParaRPr lang="en-GB" sz="1800" dirty="0"/>
          </a:p>
          <a:p>
            <a:r>
              <a:rPr lang="en-GB" sz="1800" dirty="0"/>
              <a:t>Stakeholder group discussion: </a:t>
            </a:r>
            <a:r>
              <a:rPr lang="en-GB" sz="1800" b="1" dirty="0">
                <a:solidFill>
                  <a:srgbClr val="FF0000"/>
                </a:solidFill>
              </a:rPr>
              <a:t>?</a:t>
            </a:r>
          </a:p>
          <a:p>
            <a:endParaRPr lang="en-GB" sz="1800" b="1" dirty="0">
              <a:solidFill>
                <a:srgbClr val="FF0000"/>
              </a:solidFill>
            </a:endParaRPr>
          </a:p>
          <a:p>
            <a:r>
              <a:rPr lang="en-GB" sz="1800" dirty="0"/>
              <a:t>Line managers survey: </a:t>
            </a:r>
            <a:r>
              <a:rPr lang="en-GB" sz="1800" b="1" dirty="0">
                <a:solidFill>
                  <a:srgbClr val="FF0000"/>
                </a:solidFill>
              </a:rPr>
              <a:t>TBD</a:t>
            </a:r>
          </a:p>
          <a:p>
            <a:pPr marL="0" indent="0">
              <a:buNone/>
            </a:pPr>
            <a:endParaRPr lang="en-GB" sz="2000" b="1" dirty="0">
              <a:solidFill>
                <a:srgbClr val="FF0000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7FD29-58A8-4F6D-986A-27850729D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1417638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429175-8347-47BD-A9D3-5BE15DB6F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399929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C35575-6144-4478-ACFC-DDB29BD19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3124200"/>
            <a:ext cx="609600" cy="60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A05D4A-D3DB-4B48-A8A9-D4AF6BDB5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072" y="3733800"/>
            <a:ext cx="6096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8089AF-00FD-4E67-ACB1-B3B512409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434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2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9EDBC-7C34-4CD7-A353-BF30B09B0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Slovakia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DA716-973F-42A2-AEE9-2D2D00EFF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Roundtable (10 participants, June 2019):</a:t>
            </a:r>
          </a:p>
          <a:p>
            <a:pPr marL="0" indent="0">
              <a:buNone/>
            </a:pPr>
            <a:endParaRPr lang="en-GB" sz="2400" dirty="0"/>
          </a:p>
          <a:p>
            <a:pPr lvl="1"/>
            <a:r>
              <a:rPr lang="ro-RO" sz="2000" dirty="0"/>
              <a:t>very little</a:t>
            </a:r>
            <a:r>
              <a:rPr lang="en-US" sz="2000" dirty="0"/>
              <a:t>/no involvement of trade unions</a:t>
            </a:r>
            <a:endParaRPr lang="en-GB" sz="2000" dirty="0"/>
          </a:p>
          <a:p>
            <a:pPr lvl="1"/>
            <a:r>
              <a:rPr lang="ro-RO" sz="2000" dirty="0"/>
              <a:t>legislative conditions need to be improved</a:t>
            </a:r>
            <a:endParaRPr lang="en-GB" sz="2000" dirty="0"/>
          </a:p>
          <a:p>
            <a:pPr lvl="1"/>
            <a:r>
              <a:rPr lang="ro-RO" sz="2000" dirty="0"/>
              <a:t>cooperation works only partially, only among some actors, it should be stipulated and enforced from the national level to embrace all actors involved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2813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0F0F9-CACE-4BE2-90CB-55CD4A94A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Slovakia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889FD-C5B1-4A64-AB6C-78203BAC0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400" dirty="0"/>
          </a:p>
          <a:p>
            <a:r>
              <a:rPr lang="en-GB" sz="2400" dirty="0"/>
              <a:t>EU-wide survey among national social partners</a:t>
            </a:r>
          </a:p>
          <a:p>
            <a:pPr lvl="1"/>
            <a:r>
              <a:rPr lang="en-GB" sz="2000" dirty="0"/>
              <a:t>Running (data update by Adam)</a:t>
            </a:r>
          </a:p>
          <a:p>
            <a:endParaRPr lang="en-GB" sz="2400" dirty="0"/>
          </a:p>
          <a:p>
            <a:r>
              <a:rPr lang="en-GB" sz="2400" dirty="0"/>
              <a:t>Workers survey</a:t>
            </a:r>
          </a:p>
          <a:p>
            <a:pPr lvl="1"/>
            <a:r>
              <a:rPr lang="en-GB" sz="2000" dirty="0"/>
              <a:t>Running (data update by Adam)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890DDE-9792-4788-85B9-DDCBB4A9D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717032"/>
            <a:ext cx="4119843" cy="26971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176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E6A3E-A003-44F9-BE16-550B68F88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Slovakia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6CA65-1498-4E91-B17B-2FF5CC3B2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National level interviews:</a:t>
            </a:r>
          </a:p>
          <a:p>
            <a:r>
              <a:rPr lang="en-GB" sz="2400" i="1" dirty="0"/>
              <a:t>7 interviews</a:t>
            </a:r>
            <a:endParaRPr lang="en-GB" sz="2400" dirty="0"/>
          </a:p>
          <a:p>
            <a:pPr marL="457200" lvl="1" indent="0">
              <a:buNone/>
            </a:pPr>
            <a:endParaRPr lang="en-GB" sz="1600" b="1" dirty="0"/>
          </a:p>
          <a:p>
            <a:pPr marL="457200" lvl="1" indent="0">
              <a:buNone/>
            </a:pPr>
            <a:r>
              <a:rPr lang="en-GB" sz="2000" b="1" dirty="0"/>
              <a:t>State/Ministerial representatives (5):</a:t>
            </a:r>
          </a:p>
          <a:p>
            <a:pPr lvl="1"/>
            <a:r>
              <a:rPr lang="en-GB" sz="2000" dirty="0"/>
              <a:t>Act in accordance with their competencies (very limited, no RTW policies)</a:t>
            </a:r>
          </a:p>
          <a:p>
            <a:pPr lvl="1"/>
            <a:r>
              <a:rPr lang="en-GB" sz="2000" dirty="0"/>
              <a:t>More control bodies than “practitioners”</a:t>
            </a:r>
          </a:p>
          <a:p>
            <a:pPr lvl="1"/>
            <a:r>
              <a:rPr lang="en-GB" sz="2000" dirty="0"/>
              <a:t>Exception: The Office of the Commissioner for protection of people with disabilities – control of national bodies; cooperation with NGOs rather than other actors</a:t>
            </a:r>
          </a:p>
          <a:p>
            <a:pPr lvl="1"/>
            <a:r>
              <a:rPr lang="en-GB" sz="2000" dirty="0"/>
              <a:t>No cooperation with trade unions</a:t>
            </a:r>
          </a:p>
          <a:p>
            <a:pPr lvl="1"/>
            <a:r>
              <a:rPr lang="en-GB" sz="2000" dirty="0"/>
              <a:t>Offices for employment: commissions for employment (TUs + employers)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37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270D0-E352-4C5B-AD16-210B6C56B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Slovakia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D9553-E3B2-4B79-8745-FF2F8C488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GB" sz="2400" b="1" dirty="0"/>
              <a:t>NGOs (2):</a:t>
            </a:r>
            <a:endParaRPr lang="en-GB" sz="2000" b="1" dirty="0"/>
          </a:p>
          <a:p>
            <a:pPr lvl="1"/>
            <a:r>
              <a:rPr lang="en-GB" sz="2000" i="1" dirty="0"/>
              <a:t>League for Mental Health; </a:t>
            </a:r>
            <a:r>
              <a:rPr lang="en-GB" sz="2000" i="1" dirty="0" err="1"/>
              <a:t>Center</a:t>
            </a:r>
            <a:r>
              <a:rPr lang="en-GB" sz="2000" i="1" dirty="0"/>
              <a:t> of Social and Occupational Rehabilitation at the Institute for Occupational Rehabilitation of Citizens with Disabilities</a:t>
            </a:r>
          </a:p>
          <a:p>
            <a:pPr marL="457200" lvl="1" indent="0">
              <a:buNone/>
            </a:pPr>
            <a:endParaRPr lang="en-GB" sz="2000" i="1" dirty="0"/>
          </a:p>
          <a:p>
            <a:pPr lvl="1"/>
            <a:r>
              <a:rPr lang="en-GB" sz="2000" dirty="0"/>
              <a:t>Focus on awareness; </a:t>
            </a:r>
          </a:p>
          <a:p>
            <a:pPr lvl="1"/>
            <a:r>
              <a:rPr lang="en-GB" sz="2000" dirty="0"/>
              <a:t>No cooperation with trade unions</a:t>
            </a:r>
          </a:p>
          <a:p>
            <a:pPr lvl="1"/>
            <a:r>
              <a:rPr lang="en-GB" sz="2000" dirty="0"/>
              <a:t>Cooperation with employers on individual company level/ good practices</a:t>
            </a:r>
          </a:p>
          <a:p>
            <a:pPr lvl="1"/>
            <a:r>
              <a:rPr lang="en-GB" sz="2000" dirty="0"/>
              <a:t>No formal cooperation with the state (informal working groups but not on RTW)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04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0C167-D3F8-4FD4-92D2-5B5F28A20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Slovakia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45E-D56C-418F-8532-951A1B18D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/>
              <a:t>Preliminary conclusions</a:t>
            </a:r>
          </a:p>
          <a:p>
            <a:r>
              <a:rPr lang="en-GB" sz="2400" dirty="0"/>
              <a:t>Although initial research suggests lack of formal cooperation, in Slovakia, some form of RTW informal practices exist</a:t>
            </a:r>
          </a:p>
          <a:p>
            <a:pPr lvl="1"/>
            <a:r>
              <a:rPr lang="en-GB" sz="2000" dirty="0"/>
              <a:t>Important to look “deeper”</a:t>
            </a:r>
          </a:p>
          <a:p>
            <a:pPr lvl="1"/>
            <a:r>
              <a:rPr lang="en-GB" sz="2000" dirty="0"/>
              <a:t>company level actors</a:t>
            </a:r>
          </a:p>
          <a:p>
            <a:pPr lvl="1"/>
            <a:r>
              <a:rPr lang="en-GB" sz="2000" dirty="0"/>
              <a:t>Fragmentation of the system: </a:t>
            </a:r>
          </a:p>
          <a:p>
            <a:pPr lvl="2"/>
            <a:r>
              <a:rPr lang="en-GB" sz="1800" dirty="0"/>
              <a:t>actors are not informed on their role in the system</a:t>
            </a:r>
          </a:p>
          <a:p>
            <a:pPr lvl="2"/>
            <a:r>
              <a:rPr lang="en-GB" sz="1800" dirty="0"/>
              <a:t>Nevertheless they tend to repeat their “roles” in the system in a formalized way (</a:t>
            </a:r>
            <a:r>
              <a:rPr lang="en-GB" sz="1800"/>
              <a:t>although limited)</a:t>
            </a:r>
            <a:endParaRPr lang="en-GB" sz="1800" dirty="0"/>
          </a:p>
          <a:p>
            <a:pPr lvl="2"/>
            <a:r>
              <a:rPr lang="en-GB" sz="1800" dirty="0"/>
              <a:t>Important: legislation </a:t>
            </a:r>
          </a:p>
          <a:p>
            <a:pPr lvl="1"/>
            <a:r>
              <a:rPr lang="en-GB" sz="2000" dirty="0"/>
              <a:t>Our research: can help in formalization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97795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AB75B-32F7-42F4-A386-C53D54BDC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Slovakia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5EA58-36C1-4CE8-9268-4382AB397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/>
              <a:t>Next steps: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sz="2400" dirty="0"/>
              <a:t>Roundtable discussions with </a:t>
            </a:r>
          </a:p>
          <a:p>
            <a:pPr lvl="2"/>
            <a:r>
              <a:rPr lang="en-GB" sz="2000" dirty="0"/>
              <a:t>employers (company level)</a:t>
            </a:r>
          </a:p>
          <a:p>
            <a:pPr lvl="3"/>
            <a:r>
              <a:rPr lang="en-GB" sz="1600" dirty="0"/>
              <a:t>1 unsuccessful attempt to organize it</a:t>
            </a:r>
          </a:p>
          <a:p>
            <a:pPr lvl="2"/>
            <a:r>
              <a:rPr lang="en-GB" sz="2000" dirty="0"/>
              <a:t>trade unions (company level)</a:t>
            </a:r>
          </a:p>
          <a:p>
            <a:pPr marL="914400" lvl="2" indent="0">
              <a:buNone/>
            </a:pPr>
            <a:endParaRPr lang="en-GB" sz="2000" dirty="0"/>
          </a:p>
          <a:p>
            <a:pPr lvl="1"/>
            <a:r>
              <a:rPr lang="en-GB" sz="2400"/>
              <a:t>Line manager survey</a:t>
            </a:r>
          </a:p>
        </p:txBody>
      </p:sp>
    </p:spTree>
    <p:extLst>
      <p:ext uri="{BB962C8B-B14F-4D97-AF65-F5344CB8AC3E}">
        <p14:creationId xmlns:p14="http://schemas.microsoft.com/office/powerpoint/2010/main" val="3717008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8" y="16349"/>
            <a:ext cx="9148628" cy="6878951"/>
          </a:xfrm>
        </p:spPr>
      </p:pic>
      <p:sp>
        <p:nvSpPr>
          <p:cNvPr id="7" name="Rectangle 6"/>
          <p:cNvSpPr/>
          <p:nvPr/>
        </p:nvSpPr>
        <p:spPr>
          <a:xfrm>
            <a:off x="1403648" y="2644170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endParaRPr lang="en-US" altLang="sk-SK" sz="3200" b="1" dirty="0">
              <a:solidFill>
                <a:srgbClr val="FFFFFF"/>
              </a:solidFill>
            </a:endParaRPr>
          </a:p>
          <a:p>
            <a:pPr lvl="0" algn="ctr" eaLnBrk="1" hangingPunct="1"/>
            <a:r>
              <a:rPr lang="sk-SK" altLang="sk-SK" sz="3200" b="1" dirty="0" err="1">
                <a:solidFill>
                  <a:srgbClr val="FFFFFF"/>
                </a:solidFill>
              </a:rPr>
              <a:t>Thank</a:t>
            </a:r>
            <a:r>
              <a:rPr lang="sk-SK" altLang="sk-SK" sz="3200" b="1" dirty="0">
                <a:solidFill>
                  <a:srgbClr val="FFFFFF"/>
                </a:solidFill>
              </a:rPr>
              <a:t> </a:t>
            </a:r>
            <a:r>
              <a:rPr lang="sk-SK" altLang="sk-SK" sz="3200" b="1" dirty="0" err="1">
                <a:solidFill>
                  <a:srgbClr val="FFFFFF"/>
                </a:solidFill>
              </a:rPr>
              <a:t>you</a:t>
            </a:r>
            <a:r>
              <a:rPr lang="sk-SK" altLang="sk-SK" sz="3200" b="1" dirty="0">
                <a:solidFill>
                  <a:srgbClr val="FFFFFF"/>
                </a:solidFill>
              </a:rPr>
              <a:t> </a:t>
            </a:r>
            <a:r>
              <a:rPr lang="sk-SK" altLang="sk-SK" sz="3200" b="1" dirty="0" err="1">
                <a:solidFill>
                  <a:srgbClr val="FFFFFF"/>
                </a:solidFill>
              </a:rPr>
              <a:t>for</a:t>
            </a:r>
            <a:r>
              <a:rPr lang="sk-SK" altLang="sk-SK" sz="3200" b="1" dirty="0">
                <a:solidFill>
                  <a:srgbClr val="FFFFFF"/>
                </a:solidFill>
              </a:rPr>
              <a:t> </a:t>
            </a:r>
            <a:r>
              <a:rPr lang="sk-SK" altLang="sk-SK" sz="3200" b="1" dirty="0" err="1">
                <a:solidFill>
                  <a:srgbClr val="FFFFFF"/>
                </a:solidFill>
              </a:rPr>
              <a:t>your</a:t>
            </a:r>
            <a:r>
              <a:rPr lang="sk-SK" altLang="sk-SK" sz="3200" b="1" dirty="0">
                <a:solidFill>
                  <a:srgbClr val="FFFFFF"/>
                </a:solidFill>
              </a:rPr>
              <a:t> </a:t>
            </a:r>
            <a:r>
              <a:rPr lang="sk-SK" altLang="sk-SK" sz="3200" b="1" dirty="0" err="1">
                <a:solidFill>
                  <a:srgbClr val="FFFFFF"/>
                </a:solidFill>
              </a:rPr>
              <a:t>attention</a:t>
            </a:r>
            <a:r>
              <a:rPr lang="en-US" altLang="sk-SK" sz="3200" b="1" dirty="0">
                <a:solidFill>
                  <a:srgbClr val="FFFFFF"/>
                </a:solidFill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3059832" y="37342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sk-SK" b="1" dirty="0">
                <a:solidFill>
                  <a:srgbClr val="D79B93"/>
                </a:solidFill>
              </a:rPr>
              <a:t>maria.sedlakova@celsi.sk</a:t>
            </a:r>
          </a:p>
          <a:p>
            <a:pPr eaLnBrk="1" hangingPunct="1"/>
            <a:endParaRPr lang="en-US" altLang="sk-SK" b="1" dirty="0">
              <a:solidFill>
                <a:srgbClr val="D79B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56162"/>
      </p:ext>
    </p:extLst>
  </p:cSld>
  <p:clrMapOvr>
    <a:masterClrMapping/>
  </p:clrMapOvr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13218</TotalTime>
  <Words>414</Words>
  <Application>Microsoft Office PowerPoint</Application>
  <PresentationFormat>On-screen Show (4:3)</PresentationFormat>
  <Paragraphs>80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Predvolený návrh</vt:lpstr>
      <vt:lpstr>PowerPoint Presentation</vt:lpstr>
      <vt:lpstr>Slovakia</vt:lpstr>
      <vt:lpstr>Slovakia</vt:lpstr>
      <vt:lpstr>Slovakia</vt:lpstr>
      <vt:lpstr>Slovakia</vt:lpstr>
      <vt:lpstr>Slovakia</vt:lpstr>
      <vt:lpstr>Slovakia</vt:lpstr>
      <vt:lpstr>Slovakia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prezentácie popis k prezentácii</dc:title>
  <dc:creator>Hela</dc:creator>
  <cp:lastModifiedBy>CELSI</cp:lastModifiedBy>
  <cp:revision>408</cp:revision>
  <dcterms:created xsi:type="dcterms:W3CDTF">2015-09-09T12:47:17Z</dcterms:created>
  <dcterms:modified xsi:type="dcterms:W3CDTF">2020-01-31T10:02:52Z</dcterms:modified>
</cp:coreProperties>
</file>