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handoutMasterIdLst>
    <p:handoutMasterId r:id="rId14"/>
  </p:handoutMasterIdLst>
  <p:sldIdLst>
    <p:sldId id="256" r:id="rId2"/>
    <p:sldId id="347" r:id="rId3"/>
    <p:sldId id="368" r:id="rId4"/>
    <p:sldId id="362" r:id="rId5"/>
    <p:sldId id="367" r:id="rId6"/>
    <p:sldId id="357" r:id="rId7"/>
    <p:sldId id="360" r:id="rId8"/>
    <p:sldId id="370" r:id="rId9"/>
    <p:sldId id="369" r:id="rId10"/>
    <p:sldId id="365" r:id="rId11"/>
    <p:sldId id="260" r:id="rId12"/>
  </p:sldIdLst>
  <p:sldSz cx="9144000" cy="6858000" type="screen4x3"/>
  <p:notesSz cx="6858000" cy="9144000"/>
  <p:defaultTextStyle>
    <a:defPPr>
      <a:defRPr lang="sk-SK"/>
    </a:defPPr>
    <a:lvl1pPr algn="l" rtl="0" eaLnBrk="0" fontAlgn="base" hangingPunct="0">
      <a:spcBef>
        <a:spcPct val="0"/>
      </a:spcBef>
      <a:spcAft>
        <a:spcPct val="0"/>
      </a:spcAft>
      <a:defRPr kern="1200">
        <a:solidFill>
          <a:schemeClr val="tx1"/>
        </a:solidFill>
        <a:latin typeface="Arial" charset="0"/>
        <a:ea typeface="Arial" charset="0"/>
        <a:cs typeface="Arial" charset="0"/>
      </a:defRPr>
    </a:lvl1pPr>
    <a:lvl2pPr marL="457200" algn="l" rtl="0" eaLnBrk="0" fontAlgn="base" hangingPunct="0">
      <a:spcBef>
        <a:spcPct val="0"/>
      </a:spcBef>
      <a:spcAft>
        <a:spcPct val="0"/>
      </a:spcAft>
      <a:defRPr kern="1200">
        <a:solidFill>
          <a:schemeClr val="tx1"/>
        </a:solidFill>
        <a:latin typeface="Arial" charset="0"/>
        <a:ea typeface="Arial" charset="0"/>
        <a:cs typeface="Arial" charset="0"/>
      </a:defRPr>
    </a:lvl2pPr>
    <a:lvl3pPr marL="914400" algn="l" rtl="0" eaLnBrk="0" fontAlgn="base" hangingPunct="0">
      <a:spcBef>
        <a:spcPct val="0"/>
      </a:spcBef>
      <a:spcAft>
        <a:spcPct val="0"/>
      </a:spcAft>
      <a:defRPr kern="1200">
        <a:solidFill>
          <a:schemeClr val="tx1"/>
        </a:solidFill>
        <a:latin typeface="Arial" charset="0"/>
        <a:ea typeface="Arial" charset="0"/>
        <a:cs typeface="Arial" charset="0"/>
      </a:defRPr>
    </a:lvl3pPr>
    <a:lvl4pPr marL="1371600" algn="l" rtl="0" eaLnBrk="0" fontAlgn="base" hangingPunct="0">
      <a:spcBef>
        <a:spcPct val="0"/>
      </a:spcBef>
      <a:spcAft>
        <a:spcPct val="0"/>
      </a:spcAft>
      <a:defRPr kern="1200">
        <a:solidFill>
          <a:schemeClr val="tx1"/>
        </a:solidFill>
        <a:latin typeface="Arial" charset="0"/>
        <a:ea typeface="Arial" charset="0"/>
        <a:cs typeface="Arial" charset="0"/>
      </a:defRPr>
    </a:lvl4pPr>
    <a:lvl5pPr marL="1828800" algn="l" rtl="0" eaLnBrk="0" fontAlgn="base" hangingPunct="0">
      <a:spcBef>
        <a:spcPct val="0"/>
      </a:spcBef>
      <a:spcAft>
        <a:spcPct val="0"/>
      </a:spcAft>
      <a:defRPr kern="1200">
        <a:solidFill>
          <a:schemeClr val="tx1"/>
        </a:solidFill>
        <a:latin typeface="Arial" charset="0"/>
        <a:ea typeface="Arial" charset="0"/>
        <a:cs typeface="Arial" charset="0"/>
      </a:defRPr>
    </a:lvl5pPr>
    <a:lvl6pPr marL="2286000" algn="l" defTabSz="914400" rtl="0" eaLnBrk="1" latinLnBrk="0" hangingPunct="1">
      <a:defRPr kern="1200">
        <a:solidFill>
          <a:schemeClr val="tx1"/>
        </a:solidFill>
        <a:latin typeface="Arial" charset="0"/>
        <a:ea typeface="Arial" charset="0"/>
        <a:cs typeface="Arial" charset="0"/>
      </a:defRPr>
    </a:lvl6pPr>
    <a:lvl7pPr marL="2743200" algn="l" defTabSz="914400" rtl="0" eaLnBrk="1" latinLnBrk="0" hangingPunct="1">
      <a:defRPr kern="1200">
        <a:solidFill>
          <a:schemeClr val="tx1"/>
        </a:solidFill>
        <a:latin typeface="Arial" charset="0"/>
        <a:ea typeface="Arial" charset="0"/>
        <a:cs typeface="Arial" charset="0"/>
      </a:defRPr>
    </a:lvl7pPr>
    <a:lvl8pPr marL="3200400" algn="l" defTabSz="914400" rtl="0" eaLnBrk="1" latinLnBrk="0" hangingPunct="1">
      <a:defRPr kern="1200">
        <a:solidFill>
          <a:schemeClr val="tx1"/>
        </a:solidFill>
        <a:latin typeface="Arial" charset="0"/>
        <a:ea typeface="Arial" charset="0"/>
        <a:cs typeface="Arial" charset="0"/>
      </a:defRPr>
    </a:lvl8pPr>
    <a:lvl9pPr marL="3657600" algn="l" defTabSz="914400" rtl="0" eaLnBrk="1" latinLnBrk="0" hangingPunct="1">
      <a:defRPr kern="1200">
        <a:solidFill>
          <a:schemeClr val="tx1"/>
        </a:solidFill>
        <a:latin typeface="Arial" charset="0"/>
        <a:ea typeface="Arial" charset="0"/>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cia" initials="LMK" lastIdx="4" clrIdx="0"/>
  <p:cmAuthor id="2" name="Barbora" initials="B"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92020"/>
    <a:srgbClr val="BCBCBC"/>
    <a:srgbClr val="CCFFCC"/>
    <a:srgbClr val="D79B93"/>
    <a:srgbClr val="99FF99"/>
    <a:srgbClr val="FFFFCC"/>
    <a:srgbClr val="923236"/>
    <a:srgbClr val="8C383A"/>
    <a:srgbClr val="241605"/>
    <a:srgbClr val="C289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C083E6E3-FA7D-4D7B-A595-EF9225AFEA82}" styleName="Světlý styl 1 – zvýraznění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FD0F851-EC5A-4D38-B0AD-8093EC10F338}" styleName="Světlý styl 1 – zvýraznění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Světlý styl 2 – zvýraznění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Světlý styl 2 – zvýraznění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E9639D4-E3E2-4D34-9284-5A2195B3D0D7}" styleName="Světlý styl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2DE63D5-997A-4646-A377-4702673A728D}" styleName="Světlý styl 2 – zvýraznění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908"/>
    <p:restoredTop sz="94624"/>
  </p:normalViewPr>
  <p:slideViewPr>
    <p:cSldViewPr>
      <p:cViewPr varScale="1">
        <p:scale>
          <a:sx n="100" d="100"/>
          <a:sy n="100" d="100"/>
        </p:scale>
        <p:origin x="528" y="160"/>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notesViewPr>
    <p:cSldViewPr>
      <p:cViewPr varScale="1">
        <p:scale>
          <a:sx n="55" d="100"/>
          <a:sy n="55" d="100"/>
        </p:scale>
        <p:origin x="-2904"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commentAuthors" Target="commentAuthors.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oleObject" Target="file:////Users/leonie-westhoff/Documents/CEPS/REWIR/EU%20Survey%20Graph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489985783027122"/>
          <c:y val="0.1564535739959"/>
          <c:w val="0.480680883639545"/>
          <c:h val="0.774884541677577"/>
        </c:manualLayout>
      </c:layout>
      <c:barChart>
        <c:barDir val="bar"/>
        <c:grouping val="clustered"/>
        <c:varyColors val="0"/>
        <c:ser>
          <c:idx val="0"/>
          <c:order val="0"/>
          <c:tx>
            <c:strRef>
              <c:f>roleEUsocdia_comittee!$B$3</c:f>
              <c:strCache>
                <c:ptCount val="1"/>
                <c:pt idx="0">
                  <c:v>Employers' association</c:v>
                </c:pt>
              </c:strCache>
            </c:strRef>
          </c:tx>
          <c:spPr>
            <a:solidFill>
              <a:srgbClr val="C0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roleEUsocdia_comittee!$A$4:$A$8</c:f>
              <c:strCache>
                <c:ptCount val="5"/>
                <c:pt idx="0">
                  <c:v>EU-level social dialogue should embrace RTW policies more actively in its agenda and adopt binding recommendations for  member states</c:v>
                </c:pt>
                <c:pt idx="1">
                  <c:v>EU-level social dialogue should embrace RTW policies more actively in its agenda and adopt non-binding recommendations for  member states</c:v>
                </c:pt>
                <c:pt idx="2">
                  <c:v>RTW issues do not belong on the agenda of EU-level social dialogue and should be exclusively be dealt with by individual member states</c:v>
                </c:pt>
                <c:pt idx="3">
                  <c:v>RTW issues should not be a priority of EU-level social dialogue committees and less attention should be devoted to them </c:v>
                </c:pt>
                <c:pt idx="4">
                  <c:v>RTW issues should not be a priority of EU-level social dialogue committees and the current extent to which they are addressed is sufficient</c:v>
                </c:pt>
              </c:strCache>
            </c:strRef>
          </c:cat>
          <c:val>
            <c:numRef>
              <c:f>roleEUsocdia_comittee!$B$4:$B$8</c:f>
              <c:numCache>
                <c:formatCode>General</c:formatCode>
                <c:ptCount val="5"/>
                <c:pt idx="0">
                  <c:v>3.0</c:v>
                </c:pt>
                <c:pt idx="1">
                  <c:v>10.0</c:v>
                </c:pt>
                <c:pt idx="2">
                  <c:v>1.0</c:v>
                </c:pt>
                <c:pt idx="3">
                  <c:v>1.0</c:v>
                </c:pt>
                <c:pt idx="4">
                  <c:v>6.0</c:v>
                </c:pt>
              </c:numCache>
            </c:numRef>
          </c:val>
          <c:extLst xmlns:c16r2="http://schemas.microsoft.com/office/drawing/2015/06/chart">
            <c:ext xmlns:c16="http://schemas.microsoft.com/office/drawing/2014/chart" uri="{C3380CC4-5D6E-409C-BE32-E72D297353CC}">
              <c16:uniqueId val="{00000000-6157-7849-B3E2-29BC0AAF7DD5}"/>
            </c:ext>
          </c:extLst>
        </c:ser>
        <c:ser>
          <c:idx val="2"/>
          <c:order val="2"/>
          <c:tx>
            <c:strRef>
              <c:f>roleEUsocdia_comittee!$D$3</c:f>
              <c:strCache>
                <c:ptCount val="1"/>
                <c:pt idx="0">
                  <c:v>Trade union</c:v>
                </c:pt>
              </c:strCache>
            </c:strRef>
          </c:tx>
          <c:spPr>
            <a:solidFill>
              <a:schemeClr val="bg1">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roleEUsocdia_comittee!$A$4:$A$8</c:f>
              <c:strCache>
                <c:ptCount val="5"/>
                <c:pt idx="0">
                  <c:v>EU-level social dialogue should embrace RTW policies more actively in its agenda and adopt binding recommendations for  member states</c:v>
                </c:pt>
                <c:pt idx="1">
                  <c:v>EU-level social dialogue should embrace RTW policies more actively in its agenda and adopt non-binding recommendations for  member states</c:v>
                </c:pt>
                <c:pt idx="2">
                  <c:v>RTW issues do not belong on the agenda of EU-level social dialogue and should be exclusively be dealt with by individual member states</c:v>
                </c:pt>
                <c:pt idx="3">
                  <c:v>RTW issues should not be a priority of EU-level social dialogue committees and less attention should be devoted to them </c:v>
                </c:pt>
                <c:pt idx="4">
                  <c:v>RTW issues should not be a priority of EU-level social dialogue committees and the current extent to which they are addressed is sufficient</c:v>
                </c:pt>
              </c:strCache>
            </c:strRef>
          </c:cat>
          <c:val>
            <c:numRef>
              <c:f>roleEUsocdia_comittee!$D$4:$D$8</c:f>
              <c:numCache>
                <c:formatCode>General</c:formatCode>
                <c:ptCount val="5"/>
                <c:pt idx="0">
                  <c:v>32.0</c:v>
                </c:pt>
                <c:pt idx="1">
                  <c:v>14.0</c:v>
                </c:pt>
                <c:pt idx="2">
                  <c:v>0.0</c:v>
                </c:pt>
                <c:pt idx="3">
                  <c:v>0.0</c:v>
                </c:pt>
                <c:pt idx="4">
                  <c:v>1.0</c:v>
                </c:pt>
              </c:numCache>
            </c:numRef>
          </c:val>
          <c:extLst xmlns:c16r2="http://schemas.microsoft.com/office/drawing/2015/06/chart">
            <c:ext xmlns:c16="http://schemas.microsoft.com/office/drawing/2014/chart" uri="{C3380CC4-5D6E-409C-BE32-E72D297353CC}">
              <c16:uniqueId val="{00000001-6157-7849-B3E2-29BC0AAF7DD5}"/>
            </c:ext>
          </c:extLst>
        </c:ser>
        <c:dLbls>
          <c:dLblPos val="outEnd"/>
          <c:showLegendKey val="0"/>
          <c:showVal val="1"/>
          <c:showCatName val="0"/>
          <c:showSerName val="0"/>
          <c:showPercent val="0"/>
          <c:showBubbleSize val="0"/>
        </c:dLbls>
        <c:gapWidth val="219"/>
        <c:axId val="-917289424"/>
        <c:axId val="-809881024"/>
        <c:extLst xmlns:c16r2="http://schemas.microsoft.com/office/drawing/2015/06/chart">
          <c:ext xmlns:c15="http://schemas.microsoft.com/office/drawing/2012/chart" uri="{02D57815-91ED-43cb-92C2-25804820EDAC}">
            <c15:filteredBarSeries>
              <c15:ser>
                <c:idx val="1"/>
                <c:order val="1"/>
                <c:tx>
                  <c:strRef>
                    <c:extLst xmlns:c16r2="http://schemas.microsoft.com/office/drawing/2015/06/chart">
                      <c:ext uri="{02D57815-91ED-43cb-92C2-25804820EDAC}">
                        <c15:formulaRef>
                          <c15:sqref>roleEUsocdia_comittee!$C$3</c15:sqref>
                        </c15:formulaRef>
                      </c:ext>
                    </c:extLst>
                    <c:strCache>
                      <c:ptCount val="1"/>
                      <c:pt idx="0">
                        <c:v>Other </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6r2="http://schemas.microsoft.com/office/drawing/2015/06/chart">
                      <c:ext uri="{02D57815-91ED-43cb-92C2-25804820EDAC}">
                        <c15:formulaRef>
                          <c15:sqref>roleEUsocdia_comittee!$A$4:$A$8</c15:sqref>
                        </c15:formulaRef>
                      </c:ext>
                    </c:extLst>
                    <c:strCache>
                      <c:ptCount val="5"/>
                      <c:pt idx="0">
                        <c:v>EU-level social dialogue should embrace RTW policies more actively in its agenda and adopt binding recommendations for  member states</c:v>
                      </c:pt>
                      <c:pt idx="1">
                        <c:v>EU-level social dialogue should embrace RTW policies more actively in its agenda and adopt non-binding recommendations for  member states</c:v>
                      </c:pt>
                      <c:pt idx="2">
                        <c:v>RTW issues do not belong on the agenda of EU-level social dialogue and should be exclusively be dealt with by individual member states</c:v>
                      </c:pt>
                      <c:pt idx="3">
                        <c:v>RTW issues should not be a priority of EU-level social dialogue committees and less attention should be devoted to them </c:v>
                      </c:pt>
                      <c:pt idx="4">
                        <c:v>RTW issues should not be a priority of EU-level social dialogue committees and the current extent to which they are addressed is sufficient</c:v>
                      </c:pt>
                    </c:strCache>
                  </c:strRef>
                </c:cat>
                <c:val>
                  <c:numRef>
                    <c:extLst xmlns:c16r2="http://schemas.microsoft.com/office/drawing/2015/06/chart">
                      <c:ext uri="{02D57815-91ED-43cb-92C2-25804820EDAC}">
                        <c15:formulaRef>
                          <c15:sqref>roleEUsocdia_comittee!$C$4:$C$8</c15:sqref>
                        </c15:formulaRef>
                      </c:ext>
                    </c:extLst>
                    <c:numCache>
                      <c:formatCode>General</c:formatCode>
                      <c:ptCount val="5"/>
                      <c:pt idx="0">
                        <c:v>1.0</c:v>
                      </c:pt>
                      <c:pt idx="1">
                        <c:v>0.0</c:v>
                      </c:pt>
                      <c:pt idx="2">
                        <c:v>0.0</c:v>
                      </c:pt>
                      <c:pt idx="3">
                        <c:v>0.0</c:v>
                      </c:pt>
                      <c:pt idx="4">
                        <c:v>0.0</c:v>
                      </c:pt>
                    </c:numCache>
                  </c:numRef>
                </c:val>
                <c:extLst xmlns:c16r2="http://schemas.microsoft.com/office/drawing/2015/06/chart">
                  <c:ext xmlns:c16="http://schemas.microsoft.com/office/drawing/2014/chart" uri="{C3380CC4-5D6E-409C-BE32-E72D297353CC}">
                    <c16:uniqueId val="{00000002-6157-7849-B3E2-29BC0AAF7DD5}"/>
                  </c:ext>
                </c:extLst>
              </c15:ser>
            </c15:filteredBarSeries>
          </c:ext>
        </c:extLst>
      </c:barChart>
      <c:catAx>
        <c:axId val="-91728942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b" anchorCtr="0"/>
          <a:lstStyle/>
          <a:p>
            <a:pPr>
              <a:defRPr sz="900" b="0" i="0" u="none" strike="noStrike" kern="1200" baseline="0">
                <a:solidFill>
                  <a:schemeClr val="tx1">
                    <a:lumMod val="65000"/>
                    <a:lumOff val="35000"/>
                  </a:schemeClr>
                </a:solidFill>
                <a:latin typeface="+mn-lt"/>
                <a:ea typeface="+mn-ea"/>
                <a:cs typeface="+mn-cs"/>
              </a:defRPr>
            </a:pPr>
            <a:endParaRPr lang="en-US"/>
          </a:p>
        </c:txPr>
        <c:crossAx val="-809881024"/>
        <c:crosses val="autoZero"/>
        <c:auto val="1"/>
        <c:lblAlgn val="ctr"/>
        <c:lblOffset val="100"/>
        <c:noMultiLvlLbl val="0"/>
      </c:catAx>
      <c:valAx>
        <c:axId val="-809881024"/>
        <c:scaling>
          <c:orientation val="minMax"/>
        </c:scaling>
        <c:delete val="0"/>
        <c:axPos val="t"/>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de-DE"/>
                  <a:t>Number of responses</a:t>
                </a:r>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17289424"/>
        <c:crosses val="autoZero"/>
        <c:crossBetween val="between"/>
      </c:valAx>
      <c:spPr>
        <a:noFill/>
        <a:ln>
          <a:noFill/>
        </a:ln>
        <a:effectLst/>
      </c:spPr>
    </c:plotArea>
    <c:legend>
      <c:legendPos val="b"/>
      <c:layout>
        <c:manualLayout>
          <c:xMode val="edge"/>
          <c:yMode val="edge"/>
          <c:x val="0.675217268151387"/>
          <c:y val="0.915675168036885"/>
          <c:w val="0.301019606430116"/>
          <c:h val="0.0659530306817761"/>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Reversed" id="25">
  <a:schemeClr val="accent5"/>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409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410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410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BA125AD0-45D2-734B-BF06-79BC296CB9C9}" type="slidenum">
              <a:rPr lang="sk-SK" altLang="en-US"/>
              <a:pPr/>
              <a:t>‹#›</a:t>
            </a:fld>
            <a:endParaRPr lang="sk-SK"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fld id="{9944533D-2A1D-B240-8974-ACF64E61DED2}" type="datetime1">
              <a:rPr lang="en-US" altLang="en-US"/>
              <a:pPr/>
              <a:t>11/19/20</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alt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sk-SK" altLang="en-US" noProof="0"/>
              <a:t>Click to edit Master text styles</a:t>
            </a:r>
          </a:p>
          <a:p>
            <a:pPr lvl="1"/>
            <a:r>
              <a:rPr lang="sk-SK" altLang="en-US" noProof="0"/>
              <a:t>Second level</a:t>
            </a:r>
          </a:p>
          <a:p>
            <a:pPr lvl="2"/>
            <a:r>
              <a:rPr lang="sk-SK" altLang="en-US" noProof="0"/>
              <a:t>Third level</a:t>
            </a:r>
          </a:p>
          <a:p>
            <a:pPr lvl="3"/>
            <a:r>
              <a:rPr lang="sk-SK" altLang="en-US" noProof="0"/>
              <a:t>Fourth level</a:t>
            </a:r>
          </a:p>
          <a:p>
            <a:pPr lvl="4"/>
            <a:r>
              <a:rPr lang="sk-SK" altLang="en-US" noProof="0"/>
              <a:t>Fifth level</a:t>
            </a:r>
            <a:endParaRPr lang="en-US" alt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584B0011-6384-6249-B63A-ED7BEA34904D}" type="slidenum">
              <a:rPr lang="en-US" altLang="en-US"/>
              <a:pPr/>
              <a:t>‹#›</a:t>
            </a:fld>
            <a:endParaRPr lang="en-US" altLang="en-US"/>
          </a:p>
        </p:txBody>
      </p:sp>
    </p:spTree>
    <p:extLst>
      <p:ext uri="{BB962C8B-B14F-4D97-AF65-F5344CB8AC3E}">
        <p14:creationId xmlns:p14="http://schemas.microsoft.com/office/powerpoint/2010/main" val="396581652"/>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3" charset="-128"/>
        <a:cs typeface="ＭＳ Ｐゴシック" pitchFamily="3"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3"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3"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3"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3"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4B0011-6384-6249-B63A-ED7BEA34904D}" type="slidenum">
              <a:rPr lang="en-US" altLang="en-US" smtClean="0"/>
              <a:pPr/>
              <a:t>2</a:t>
            </a:fld>
            <a:endParaRPr lang="en-US" altLang="en-US"/>
          </a:p>
        </p:txBody>
      </p:sp>
    </p:spTree>
    <p:extLst>
      <p:ext uri="{BB962C8B-B14F-4D97-AF65-F5344CB8AC3E}">
        <p14:creationId xmlns:p14="http://schemas.microsoft.com/office/powerpoint/2010/main" val="1949956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4B0011-6384-6249-B63A-ED7BEA34904D}" type="slidenum">
              <a:rPr lang="en-US" altLang="en-US" smtClean="0"/>
              <a:pPr/>
              <a:t>3</a:t>
            </a:fld>
            <a:endParaRPr lang="en-US" altLang="en-US"/>
          </a:p>
        </p:txBody>
      </p:sp>
    </p:spTree>
    <p:extLst>
      <p:ext uri="{BB962C8B-B14F-4D97-AF65-F5344CB8AC3E}">
        <p14:creationId xmlns:p14="http://schemas.microsoft.com/office/powerpoint/2010/main" val="3157492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0" fontAlgn="base" latinLnBrk="0" hangingPunct="0">
              <a:lnSpc>
                <a:spcPct val="100000"/>
              </a:lnSpc>
              <a:spcBef>
                <a:spcPct val="30000"/>
              </a:spcBef>
              <a:spcAft>
                <a:spcPct val="0"/>
              </a:spcAft>
              <a:buClrTx/>
              <a:buSzTx/>
              <a:buFontTx/>
              <a:buNone/>
              <a:tabLst/>
              <a:defRPr/>
            </a:pPr>
            <a:r>
              <a:rPr lang="en-GB" sz="1200" kern="1200" dirty="0" smtClean="0">
                <a:solidFill>
                  <a:schemeClr val="tx1"/>
                </a:solidFill>
                <a:effectLst/>
                <a:latin typeface="+mn-lt"/>
                <a:ea typeface="ＭＳ Ｐゴシック" pitchFamily="3" charset="-128"/>
                <a:cs typeface="ＭＳ Ｐゴシック" pitchFamily="3" charset="-128"/>
              </a:rPr>
              <a:t>International bodies such as the European Agency for Safety and Health at Work (EU-OSHA) and OECD have advised on both the importance of returning to work and the importance of adequate policies to facilitate this process. Little can be done about the non-modifiable prognostic factors for return to work, such as age, sex or disease characteristics, yet the research shows there are also modifiable factors, related to work or the interventions available, which is essential to target through specific policies (</a:t>
            </a:r>
            <a:r>
              <a:rPr lang="en-GB" sz="1200" kern="1200" dirty="0" err="1" smtClean="0">
                <a:solidFill>
                  <a:schemeClr val="tx1"/>
                </a:solidFill>
                <a:effectLst/>
                <a:latin typeface="+mn-lt"/>
                <a:ea typeface="ＭＳ Ｐゴシック" pitchFamily="3" charset="-128"/>
                <a:cs typeface="ＭＳ Ｐゴシック" pitchFamily="3" charset="-128"/>
              </a:rPr>
              <a:t>Cancelliere</a:t>
            </a:r>
            <a:r>
              <a:rPr lang="en-GB" sz="1200" kern="1200" dirty="0" smtClean="0">
                <a:solidFill>
                  <a:schemeClr val="tx1"/>
                </a:solidFill>
                <a:effectLst/>
                <a:latin typeface="+mn-lt"/>
                <a:ea typeface="ＭＳ Ｐゴシック" pitchFamily="3" charset="-128"/>
                <a:cs typeface="ＭＳ Ｐゴシック" pitchFamily="3" charset="-128"/>
              </a:rPr>
              <a:t> et al. 2016). </a:t>
            </a:r>
          </a:p>
          <a:p>
            <a:endParaRPr lang="en-US" dirty="0"/>
          </a:p>
        </p:txBody>
      </p:sp>
      <p:sp>
        <p:nvSpPr>
          <p:cNvPr id="4" name="Slide Number Placeholder 3"/>
          <p:cNvSpPr>
            <a:spLocks noGrp="1"/>
          </p:cNvSpPr>
          <p:nvPr>
            <p:ph type="sldNum" sz="quarter" idx="10"/>
          </p:nvPr>
        </p:nvSpPr>
        <p:spPr/>
        <p:txBody>
          <a:bodyPr/>
          <a:lstStyle/>
          <a:p>
            <a:fld id="{584B0011-6384-6249-B63A-ED7BEA34904D}" type="slidenum">
              <a:rPr lang="en-US" altLang="en-US" smtClean="0"/>
              <a:pPr/>
              <a:t>4</a:t>
            </a:fld>
            <a:endParaRPr lang="en-US" altLang="en-US"/>
          </a:p>
        </p:txBody>
      </p:sp>
    </p:spTree>
    <p:extLst>
      <p:ext uri="{BB962C8B-B14F-4D97-AF65-F5344CB8AC3E}">
        <p14:creationId xmlns:p14="http://schemas.microsoft.com/office/powerpoint/2010/main" val="9140743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94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ltLang="en-US">
              <a:ea typeface="ＭＳ Ｐゴシック" charset="-128"/>
            </a:endParaRPr>
          </a:p>
        </p:txBody>
      </p:sp>
      <p:sp>
        <p:nvSpPr>
          <p:cNvPr id="194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charset="0"/>
                <a:ea typeface="ＭＳ Ｐゴシック" charset="-128"/>
              </a:defRPr>
            </a:lvl1pPr>
            <a:lvl2pPr marL="37931725" indent="-37474525">
              <a:spcBef>
                <a:spcPct val="30000"/>
              </a:spcBef>
              <a:defRPr sz="1200">
                <a:solidFill>
                  <a:schemeClr val="tx1"/>
                </a:solidFill>
                <a:latin typeface="Calibri" charset="0"/>
                <a:ea typeface="ＭＳ Ｐゴシック" charset="-128"/>
              </a:defRPr>
            </a:lvl2pPr>
            <a:lvl3pPr marL="1143000" indent="-228600">
              <a:spcBef>
                <a:spcPct val="30000"/>
              </a:spcBef>
              <a:defRPr sz="1200">
                <a:solidFill>
                  <a:schemeClr val="tx1"/>
                </a:solidFill>
                <a:latin typeface="Calibri" charset="0"/>
                <a:ea typeface="ＭＳ Ｐゴシック" charset="-128"/>
              </a:defRPr>
            </a:lvl3pPr>
            <a:lvl4pPr marL="1600200" indent="-228600">
              <a:spcBef>
                <a:spcPct val="30000"/>
              </a:spcBef>
              <a:defRPr sz="1200">
                <a:solidFill>
                  <a:schemeClr val="tx1"/>
                </a:solidFill>
                <a:latin typeface="Calibri" charset="0"/>
                <a:ea typeface="ＭＳ Ｐゴシック" charset="-128"/>
              </a:defRPr>
            </a:lvl4pPr>
            <a:lvl5pPr marL="2057400" indent="-228600">
              <a:spcBef>
                <a:spcPct val="30000"/>
              </a:spcBef>
              <a:defRPr sz="1200">
                <a:solidFill>
                  <a:schemeClr val="tx1"/>
                </a:solidFill>
                <a:latin typeface="Calibri" charset="0"/>
                <a:ea typeface="ＭＳ Ｐゴシック" charset="-128"/>
              </a:defRPr>
            </a:lvl5pPr>
            <a:lvl6pPr marL="2514600" indent="-228600" eaLnBrk="0" fontAlgn="base" hangingPunct="0">
              <a:spcBef>
                <a:spcPct val="30000"/>
              </a:spcBef>
              <a:spcAft>
                <a:spcPct val="0"/>
              </a:spcAft>
              <a:defRPr sz="1200">
                <a:solidFill>
                  <a:schemeClr val="tx1"/>
                </a:solidFill>
                <a:latin typeface="Calibri" charset="0"/>
                <a:ea typeface="ＭＳ Ｐゴシック" charset="-128"/>
              </a:defRPr>
            </a:lvl6pPr>
            <a:lvl7pPr marL="2971800" indent="-228600" eaLnBrk="0" fontAlgn="base" hangingPunct="0">
              <a:spcBef>
                <a:spcPct val="30000"/>
              </a:spcBef>
              <a:spcAft>
                <a:spcPct val="0"/>
              </a:spcAft>
              <a:defRPr sz="1200">
                <a:solidFill>
                  <a:schemeClr val="tx1"/>
                </a:solidFill>
                <a:latin typeface="Calibri" charset="0"/>
                <a:ea typeface="ＭＳ Ｐゴシック" charset="-128"/>
              </a:defRPr>
            </a:lvl7pPr>
            <a:lvl8pPr marL="3429000" indent="-228600" eaLnBrk="0" fontAlgn="base" hangingPunct="0">
              <a:spcBef>
                <a:spcPct val="30000"/>
              </a:spcBef>
              <a:spcAft>
                <a:spcPct val="0"/>
              </a:spcAft>
              <a:defRPr sz="1200">
                <a:solidFill>
                  <a:schemeClr val="tx1"/>
                </a:solidFill>
                <a:latin typeface="Calibri" charset="0"/>
                <a:ea typeface="ＭＳ Ｐゴシック" charset="-128"/>
              </a:defRPr>
            </a:lvl8pPr>
            <a:lvl9pPr marL="3886200" indent="-228600" eaLnBrk="0" fontAlgn="base" hangingPunct="0">
              <a:spcBef>
                <a:spcPct val="30000"/>
              </a:spcBef>
              <a:spcAft>
                <a:spcPct val="0"/>
              </a:spcAft>
              <a:defRPr sz="1200">
                <a:solidFill>
                  <a:schemeClr val="tx1"/>
                </a:solidFill>
                <a:latin typeface="Calibri" charset="0"/>
                <a:ea typeface="ＭＳ Ｐゴシック" charset="-128"/>
              </a:defRPr>
            </a:lvl9pPr>
          </a:lstStyle>
          <a:p>
            <a:pPr>
              <a:spcBef>
                <a:spcPct val="0"/>
              </a:spcBef>
            </a:pPr>
            <a:fld id="{D19708E6-B443-0B4A-952C-A9548A6A94B1}" type="slidenum">
              <a:rPr lang="en-US" altLang="en-US">
                <a:latin typeface="Arial" charset="0"/>
              </a:rPr>
              <a:pPr>
                <a:spcBef>
                  <a:spcPct val="0"/>
                </a:spcBef>
              </a:pPr>
              <a:t>11</a:t>
            </a:fld>
            <a:endParaRPr lang="en-US" altLang="en-US">
              <a:latin typeface="Arial" charset="0"/>
            </a:endParaRPr>
          </a:p>
        </p:txBody>
      </p:sp>
    </p:spTree>
    <p:extLst>
      <p:ext uri="{BB962C8B-B14F-4D97-AF65-F5344CB8AC3E}">
        <p14:creationId xmlns:p14="http://schemas.microsoft.com/office/powerpoint/2010/main" val="27355952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4"/>
          <p:cNvSpPr>
            <a:spLocks noChangeArrowheads="1"/>
          </p:cNvSpPr>
          <p:nvPr userDrawn="1"/>
        </p:nvSpPr>
        <p:spPr bwMode="auto">
          <a:xfrm>
            <a:off x="3733800" y="347663"/>
            <a:ext cx="45720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37931725" indent="-37474525">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altLang="en-US" sz="800">
                <a:solidFill>
                  <a:srgbClr val="7F7F7F"/>
                </a:solidFill>
                <a:ea typeface="Adobe Caslon Pro" charset="0"/>
                <a:cs typeface="Adobe Caslon Pro" charset="0"/>
              </a:rPr>
              <a:t>Authors’ workshop, July 6-7 2015, St. Petersburg</a:t>
            </a:r>
            <a:endParaRPr lang="en-US" altLang="en-US" sz="800">
              <a:solidFill>
                <a:srgbClr val="7F7F7F"/>
              </a:solidFill>
            </a:endParaRPr>
          </a:p>
        </p:txBody>
      </p:sp>
      <p:sp>
        <p:nvSpPr>
          <p:cNvPr id="2" name="Title 1"/>
          <p:cNvSpPr>
            <a:spLocks noGrp="1"/>
          </p:cNvSpPr>
          <p:nvPr>
            <p:ph type="ctrTitle"/>
          </p:nvPr>
        </p:nvSpPr>
        <p:spPr>
          <a:xfrm>
            <a:off x="685800" y="2130425"/>
            <a:ext cx="7772400" cy="1470025"/>
          </a:xfrm>
        </p:spPr>
        <p:txBody>
          <a:bodyPr/>
          <a:lstStyle/>
          <a:p>
            <a:r>
              <a:rPr lang="sk-SK"/>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sk-SK"/>
              <a:t>Click to edit Master subtitle style</a:t>
            </a:r>
            <a:endParaRPr lang="en-US"/>
          </a:p>
        </p:txBody>
      </p:sp>
      <p:sp>
        <p:nvSpPr>
          <p:cNvPr id="5" name="Rectangle 4"/>
          <p:cNvSpPr>
            <a:spLocks noGrp="1" noChangeArrowheads="1"/>
          </p:cNvSpPr>
          <p:nvPr>
            <p:ph type="dt" sz="half" idx="10"/>
          </p:nvPr>
        </p:nvSpPr>
        <p:spPr/>
        <p:txBody>
          <a:bodyPr/>
          <a:lstStyle>
            <a:lvl1pPr>
              <a:defRPr/>
            </a:lvl1pPr>
          </a:lstStyle>
          <a:p>
            <a:endParaRPr lang="en-US" altLang="en-US"/>
          </a:p>
        </p:txBody>
      </p:sp>
      <p:sp>
        <p:nvSpPr>
          <p:cNvPr id="6" name="Rectangle 5"/>
          <p:cNvSpPr>
            <a:spLocks noGrp="1" noChangeArrowheads="1"/>
          </p:cNvSpPr>
          <p:nvPr>
            <p:ph type="ftr" sz="quarter" idx="11"/>
          </p:nvPr>
        </p:nvSpPr>
        <p:spPr/>
        <p:txBody>
          <a:bodyPr/>
          <a:lstStyle>
            <a:lvl1pPr>
              <a:defRPr/>
            </a:lvl1pPr>
          </a:lstStyle>
          <a:p>
            <a:endParaRPr lang="en-US" altLang="en-US"/>
          </a:p>
        </p:txBody>
      </p:sp>
      <p:sp>
        <p:nvSpPr>
          <p:cNvPr id="7" name="Rectangle 6"/>
          <p:cNvSpPr>
            <a:spLocks noGrp="1" noChangeArrowheads="1"/>
          </p:cNvSpPr>
          <p:nvPr>
            <p:ph type="sldNum" sz="quarter" idx="12"/>
          </p:nvPr>
        </p:nvSpPr>
        <p:spPr/>
        <p:txBody>
          <a:bodyPr/>
          <a:lstStyle>
            <a:lvl1pPr>
              <a:defRPr/>
            </a:lvl1pPr>
          </a:lstStyle>
          <a:p>
            <a:fld id="{B0D81EF3-7A85-6648-A8D4-15F57F6DA952}" type="slidenum">
              <a:rPr lang="sk-SK" altLang="en-US"/>
              <a:pPr/>
              <a:t>‹#›</a:t>
            </a:fld>
            <a:endParaRPr lang="sk-SK" altLang="en-US"/>
          </a:p>
        </p:txBody>
      </p:sp>
    </p:spTree>
    <p:extLst>
      <p:ext uri="{BB962C8B-B14F-4D97-AF65-F5344CB8AC3E}">
        <p14:creationId xmlns:p14="http://schemas.microsoft.com/office/powerpoint/2010/main" val="1197445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sk-SK"/>
              <a:t>Click to edit Master text styles</a:t>
            </a:r>
          </a:p>
          <a:p>
            <a:pPr lvl="1"/>
            <a:r>
              <a:rPr lang="sk-SK"/>
              <a:t>Second level</a:t>
            </a:r>
          </a:p>
          <a:p>
            <a:pPr lvl="2"/>
            <a:r>
              <a:rPr lang="sk-SK"/>
              <a:t>Third level</a:t>
            </a:r>
          </a:p>
          <a:p>
            <a:pPr lvl="3"/>
            <a:r>
              <a:rPr lang="sk-SK"/>
              <a:t>Fourth level</a:t>
            </a:r>
          </a:p>
          <a:p>
            <a:pPr lvl="4"/>
            <a:r>
              <a:rPr lang="sk-SK"/>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ltLang="en-US"/>
          </a:p>
        </p:txBody>
      </p:sp>
      <p:sp>
        <p:nvSpPr>
          <p:cNvPr id="5" name="Rectangle 5"/>
          <p:cNvSpPr>
            <a:spLocks noGrp="1" noChangeArrowheads="1"/>
          </p:cNvSpPr>
          <p:nvPr>
            <p:ph type="ftr" sz="quarter" idx="11"/>
          </p:nvPr>
        </p:nvSpPr>
        <p:spPr>
          <a:ln/>
        </p:spPr>
        <p:txBody>
          <a:bodyPr/>
          <a:lstStyle>
            <a:lvl1pPr>
              <a:defRPr/>
            </a:lvl1pPr>
          </a:lstStyle>
          <a:p>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CA102A0E-AED9-5D4D-B96E-9688113A8D26}" type="slidenum">
              <a:rPr lang="sk-SK" altLang="en-US"/>
              <a:pPr/>
              <a:t>‹#›</a:t>
            </a:fld>
            <a:endParaRPr lang="sk-SK" altLang="en-US"/>
          </a:p>
        </p:txBody>
      </p:sp>
    </p:spTree>
    <p:extLst>
      <p:ext uri="{BB962C8B-B14F-4D97-AF65-F5344CB8AC3E}">
        <p14:creationId xmlns:p14="http://schemas.microsoft.com/office/powerpoint/2010/main" val="1727659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sk-SK"/>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sk-SK"/>
              <a:t>Click to edit Master text styles</a:t>
            </a:r>
          </a:p>
          <a:p>
            <a:pPr lvl="1"/>
            <a:r>
              <a:rPr lang="sk-SK"/>
              <a:t>Second level</a:t>
            </a:r>
          </a:p>
          <a:p>
            <a:pPr lvl="2"/>
            <a:r>
              <a:rPr lang="sk-SK"/>
              <a:t>Third level</a:t>
            </a:r>
          </a:p>
          <a:p>
            <a:pPr lvl="3"/>
            <a:r>
              <a:rPr lang="sk-SK"/>
              <a:t>Fourth level</a:t>
            </a:r>
          </a:p>
          <a:p>
            <a:pPr lvl="4"/>
            <a:r>
              <a:rPr lang="sk-SK"/>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ltLang="en-US"/>
          </a:p>
        </p:txBody>
      </p:sp>
      <p:sp>
        <p:nvSpPr>
          <p:cNvPr id="5" name="Rectangle 5"/>
          <p:cNvSpPr>
            <a:spLocks noGrp="1" noChangeArrowheads="1"/>
          </p:cNvSpPr>
          <p:nvPr>
            <p:ph type="ftr" sz="quarter" idx="11"/>
          </p:nvPr>
        </p:nvSpPr>
        <p:spPr>
          <a:ln/>
        </p:spPr>
        <p:txBody>
          <a:bodyPr/>
          <a:lstStyle>
            <a:lvl1pPr>
              <a:defRPr/>
            </a:lvl1pPr>
          </a:lstStyle>
          <a:p>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D51EFD79-8147-AF4B-843A-D89CDEEE8308}" type="slidenum">
              <a:rPr lang="sk-SK" altLang="en-US"/>
              <a:pPr/>
              <a:t>‹#›</a:t>
            </a:fld>
            <a:endParaRPr lang="sk-SK" altLang="en-US"/>
          </a:p>
        </p:txBody>
      </p:sp>
    </p:spTree>
    <p:extLst>
      <p:ext uri="{BB962C8B-B14F-4D97-AF65-F5344CB8AC3E}">
        <p14:creationId xmlns:p14="http://schemas.microsoft.com/office/powerpoint/2010/main" val="646859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5" name="Straight Connector 4"/>
          <p:cNvCxnSpPr/>
          <p:nvPr userDrawn="1"/>
        </p:nvCxnSpPr>
        <p:spPr>
          <a:xfrm>
            <a:off x="457200" y="1052736"/>
            <a:ext cx="8229600" cy="0"/>
          </a:xfrm>
          <a:prstGeom prst="line">
            <a:avLst/>
          </a:prstGeom>
          <a:ln w="6350">
            <a:solidFill>
              <a:schemeClr val="dk1">
                <a:shade val="95000"/>
                <a:satMod val="105000"/>
                <a:alpha val="40000"/>
              </a:schemeClr>
            </a:solidFill>
          </a:ln>
        </p:spPr>
        <p:style>
          <a:lnRef idx="1">
            <a:schemeClr val="dk1"/>
          </a:lnRef>
          <a:fillRef idx="0">
            <a:schemeClr val="dk1"/>
          </a:fillRef>
          <a:effectRef idx="0">
            <a:schemeClr val="dk1"/>
          </a:effectRef>
          <a:fontRef idx="minor">
            <a:schemeClr val="tx1"/>
          </a:fontRef>
        </p:style>
      </p:cxnSp>
      <p:sp>
        <p:nvSpPr>
          <p:cNvPr id="3" name="Content Placeholder 2"/>
          <p:cNvSpPr>
            <a:spLocks noGrp="1"/>
          </p:cNvSpPr>
          <p:nvPr>
            <p:ph idx="1"/>
          </p:nvPr>
        </p:nvSpPr>
        <p:spPr/>
        <p:txBody>
          <a:bodyPr/>
          <a:lstStyle/>
          <a:p>
            <a:pPr lvl="0"/>
            <a:r>
              <a:rPr lang="sk-SK" dirty="0" err="1"/>
              <a:t>Click</a:t>
            </a:r>
            <a:r>
              <a:rPr lang="sk-SK" dirty="0"/>
              <a:t> to </a:t>
            </a:r>
            <a:r>
              <a:rPr lang="sk-SK" dirty="0" err="1"/>
              <a:t>edit</a:t>
            </a:r>
            <a:r>
              <a:rPr lang="sk-SK" dirty="0"/>
              <a:t> </a:t>
            </a:r>
            <a:r>
              <a:rPr lang="sk-SK" dirty="0" err="1"/>
              <a:t>Master</a:t>
            </a:r>
            <a:r>
              <a:rPr lang="sk-SK" dirty="0"/>
              <a:t> text </a:t>
            </a:r>
            <a:r>
              <a:rPr lang="sk-SK" dirty="0" err="1"/>
              <a:t>styles</a:t>
            </a:r>
            <a:endParaRPr lang="sk-SK" dirty="0"/>
          </a:p>
          <a:p>
            <a:pPr lvl="1"/>
            <a:r>
              <a:rPr lang="sk-SK" dirty="0" err="1"/>
              <a:t>Second</a:t>
            </a:r>
            <a:r>
              <a:rPr lang="sk-SK" dirty="0"/>
              <a:t> level</a:t>
            </a:r>
          </a:p>
          <a:p>
            <a:pPr lvl="2"/>
            <a:r>
              <a:rPr lang="sk-SK" dirty="0" err="1"/>
              <a:t>Third</a:t>
            </a:r>
            <a:r>
              <a:rPr lang="sk-SK" dirty="0"/>
              <a:t> level</a:t>
            </a:r>
          </a:p>
          <a:p>
            <a:pPr lvl="3"/>
            <a:r>
              <a:rPr lang="sk-SK" dirty="0" err="1"/>
              <a:t>Fourth</a:t>
            </a:r>
            <a:r>
              <a:rPr lang="sk-SK" dirty="0"/>
              <a:t> level</a:t>
            </a:r>
          </a:p>
          <a:p>
            <a:pPr lvl="4"/>
            <a:r>
              <a:rPr lang="sk-SK" dirty="0" err="1"/>
              <a:t>Fifth</a:t>
            </a:r>
            <a:r>
              <a:rPr lang="sk-SK" dirty="0"/>
              <a:t> level</a:t>
            </a:r>
            <a:endParaRPr lang="en-US" dirty="0"/>
          </a:p>
        </p:txBody>
      </p:sp>
      <p:sp>
        <p:nvSpPr>
          <p:cNvPr id="6" name="Rectangle 4"/>
          <p:cNvSpPr>
            <a:spLocks noGrp="1" noChangeArrowheads="1"/>
          </p:cNvSpPr>
          <p:nvPr>
            <p:ph type="dt" sz="half" idx="10"/>
          </p:nvPr>
        </p:nvSpPr>
        <p:spPr/>
        <p:txBody>
          <a:bodyPr/>
          <a:lstStyle>
            <a:lvl1pPr>
              <a:defRPr/>
            </a:lvl1pPr>
          </a:lstStyle>
          <a:p>
            <a:endParaRPr lang="en-US" altLang="en-US"/>
          </a:p>
        </p:txBody>
      </p:sp>
      <p:sp>
        <p:nvSpPr>
          <p:cNvPr id="7" name="Rectangle 5"/>
          <p:cNvSpPr>
            <a:spLocks noGrp="1" noChangeArrowheads="1"/>
          </p:cNvSpPr>
          <p:nvPr>
            <p:ph type="ftr" sz="quarter" idx="11"/>
          </p:nvPr>
        </p:nvSpPr>
        <p:spPr/>
        <p:txBody>
          <a:bodyPr/>
          <a:lstStyle>
            <a:lvl1pPr>
              <a:defRPr/>
            </a:lvl1pPr>
          </a:lstStyle>
          <a:p>
            <a:endParaRPr lang="en-US" altLang="en-US"/>
          </a:p>
        </p:txBody>
      </p:sp>
      <p:sp>
        <p:nvSpPr>
          <p:cNvPr id="8" name="Rectangle 6"/>
          <p:cNvSpPr>
            <a:spLocks noGrp="1" noChangeArrowheads="1"/>
          </p:cNvSpPr>
          <p:nvPr>
            <p:ph type="sldNum" sz="quarter" idx="12"/>
          </p:nvPr>
        </p:nvSpPr>
        <p:spPr/>
        <p:txBody>
          <a:bodyPr/>
          <a:lstStyle>
            <a:lvl1pPr>
              <a:defRPr/>
            </a:lvl1pPr>
          </a:lstStyle>
          <a:p>
            <a:fld id="{F9357E88-3D9C-C24B-8EFF-1F44010FB12C}" type="slidenum">
              <a:rPr lang="sk-SK" altLang="en-US"/>
              <a:pPr/>
              <a:t>‹#›</a:t>
            </a:fld>
            <a:endParaRPr lang="sk-SK" altLang="en-US"/>
          </a:p>
        </p:txBody>
      </p:sp>
      <p:pic>
        <p:nvPicPr>
          <p:cNvPr id="9" name="Picture 3">
            <a:extLst>
              <a:ext uri="{FF2B5EF4-FFF2-40B4-BE49-F238E27FC236}">
                <a16:creationId xmlns:a16="http://schemas.microsoft.com/office/drawing/2014/main" xmlns="" id="{7E4CC4C1-3A4A-4AA8-8972-0D1295EB7CB6}"/>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843808" y="315120"/>
            <a:ext cx="1400175" cy="6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a:extLst>
              <a:ext uri="{FF2B5EF4-FFF2-40B4-BE49-F238E27FC236}">
                <a16:creationId xmlns:a16="http://schemas.microsoft.com/office/drawing/2014/main" xmlns="" id="{4CCDD8BC-EA44-43B7-8958-9414C8CFC3D3}"/>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004048" y="346523"/>
            <a:ext cx="1782763"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Obrázok 26">
            <a:extLst>
              <a:ext uri="{FF2B5EF4-FFF2-40B4-BE49-F238E27FC236}">
                <a16:creationId xmlns:a16="http://schemas.microsoft.com/office/drawing/2014/main" xmlns="" id="{13F8DD14-0F4B-46B9-942B-A9E8F132D958}"/>
              </a:ext>
            </a:extLst>
          </p:cNvPr>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513774" y="325886"/>
            <a:ext cx="1732915" cy="612775"/>
          </a:xfrm>
          <a:prstGeom prst="rect">
            <a:avLst/>
          </a:prstGeom>
          <a:noFill/>
        </p:spPr>
      </p:pic>
    </p:spTree>
    <p:extLst>
      <p:ext uri="{BB962C8B-B14F-4D97-AF65-F5344CB8AC3E}">
        <p14:creationId xmlns:p14="http://schemas.microsoft.com/office/powerpoint/2010/main" val="1400203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sk-SK"/>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k-SK"/>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ltLang="en-US"/>
          </a:p>
        </p:txBody>
      </p:sp>
      <p:sp>
        <p:nvSpPr>
          <p:cNvPr id="5" name="Rectangle 5"/>
          <p:cNvSpPr>
            <a:spLocks noGrp="1" noChangeArrowheads="1"/>
          </p:cNvSpPr>
          <p:nvPr>
            <p:ph type="ftr" sz="quarter" idx="11"/>
          </p:nvPr>
        </p:nvSpPr>
        <p:spPr>
          <a:ln/>
        </p:spPr>
        <p:txBody>
          <a:bodyPr/>
          <a:lstStyle>
            <a:lvl1pPr>
              <a:defRPr/>
            </a:lvl1pPr>
          </a:lstStyle>
          <a:p>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34444C15-4CC6-634E-A1FA-6B5A33D9F56E}" type="slidenum">
              <a:rPr lang="sk-SK" altLang="en-US"/>
              <a:pPr/>
              <a:t>‹#›</a:t>
            </a:fld>
            <a:endParaRPr lang="sk-SK" altLang="en-US"/>
          </a:p>
        </p:txBody>
      </p:sp>
    </p:spTree>
    <p:extLst>
      <p:ext uri="{BB962C8B-B14F-4D97-AF65-F5344CB8AC3E}">
        <p14:creationId xmlns:p14="http://schemas.microsoft.com/office/powerpoint/2010/main" val="28808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Click to edit Master text styles</a:t>
            </a:r>
          </a:p>
          <a:p>
            <a:pPr lvl="1"/>
            <a:r>
              <a:rPr lang="sk-SK"/>
              <a:t>Second level</a:t>
            </a:r>
          </a:p>
          <a:p>
            <a:pPr lvl="2"/>
            <a:r>
              <a:rPr lang="sk-SK"/>
              <a:t>Third level</a:t>
            </a:r>
          </a:p>
          <a:p>
            <a:pPr lvl="3"/>
            <a:r>
              <a:rPr lang="sk-SK"/>
              <a:t>Fourth level</a:t>
            </a:r>
          </a:p>
          <a:p>
            <a:pPr lvl="4"/>
            <a:r>
              <a:rPr lang="sk-SK"/>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Click to edit Master text styles</a:t>
            </a:r>
          </a:p>
          <a:p>
            <a:pPr lvl="1"/>
            <a:r>
              <a:rPr lang="sk-SK"/>
              <a:t>Second level</a:t>
            </a:r>
          </a:p>
          <a:p>
            <a:pPr lvl="2"/>
            <a:r>
              <a:rPr lang="sk-SK"/>
              <a:t>Third level</a:t>
            </a:r>
          </a:p>
          <a:p>
            <a:pPr lvl="3"/>
            <a:r>
              <a:rPr lang="sk-SK"/>
              <a:t>Fourth level</a:t>
            </a:r>
          </a:p>
          <a:p>
            <a:pPr lvl="4"/>
            <a:r>
              <a:rPr lang="sk-SK"/>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en-US" altLang="en-US"/>
          </a:p>
        </p:txBody>
      </p:sp>
      <p:sp>
        <p:nvSpPr>
          <p:cNvPr id="6" name="Rectangle 5"/>
          <p:cNvSpPr>
            <a:spLocks noGrp="1" noChangeArrowheads="1"/>
          </p:cNvSpPr>
          <p:nvPr>
            <p:ph type="ftr" sz="quarter" idx="11"/>
          </p:nvPr>
        </p:nvSpPr>
        <p:spPr>
          <a:ln/>
        </p:spPr>
        <p:txBody>
          <a:bodyPr/>
          <a:lstStyle>
            <a:lvl1pPr>
              <a:defRPr/>
            </a:lvl1pPr>
          </a:lstStyle>
          <a:p>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48EF8A02-ABF1-A446-BF15-8478A1F8D30D}" type="slidenum">
              <a:rPr lang="sk-SK" altLang="en-US"/>
              <a:pPr/>
              <a:t>‹#›</a:t>
            </a:fld>
            <a:endParaRPr lang="sk-SK" altLang="en-US"/>
          </a:p>
        </p:txBody>
      </p:sp>
    </p:spTree>
    <p:extLst>
      <p:ext uri="{BB962C8B-B14F-4D97-AF65-F5344CB8AC3E}">
        <p14:creationId xmlns:p14="http://schemas.microsoft.com/office/powerpoint/2010/main" val="998487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k-SK"/>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Click to edit Master text styles</a:t>
            </a:r>
          </a:p>
          <a:p>
            <a:pPr lvl="1"/>
            <a:r>
              <a:rPr lang="sk-SK"/>
              <a:t>Second level</a:t>
            </a:r>
          </a:p>
          <a:p>
            <a:pPr lvl="2"/>
            <a:r>
              <a:rPr lang="sk-SK"/>
              <a:t>Third level</a:t>
            </a:r>
          </a:p>
          <a:p>
            <a:pPr lvl="3"/>
            <a:r>
              <a:rPr lang="sk-SK"/>
              <a:t>Fourth level</a:t>
            </a:r>
          </a:p>
          <a:p>
            <a:pPr lvl="4"/>
            <a:r>
              <a:rPr lang="sk-SK"/>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Click to edit Master text styles</a:t>
            </a:r>
          </a:p>
          <a:p>
            <a:pPr lvl="1"/>
            <a:r>
              <a:rPr lang="sk-SK"/>
              <a:t>Second level</a:t>
            </a:r>
          </a:p>
          <a:p>
            <a:pPr lvl="2"/>
            <a:r>
              <a:rPr lang="sk-SK"/>
              <a:t>Third level</a:t>
            </a:r>
          </a:p>
          <a:p>
            <a:pPr lvl="3"/>
            <a:r>
              <a:rPr lang="sk-SK"/>
              <a:t>Fourth level</a:t>
            </a:r>
          </a:p>
          <a:p>
            <a:pPr lvl="4"/>
            <a:r>
              <a:rPr lang="sk-SK"/>
              <a:t>Fifth level</a:t>
            </a:r>
            <a:endParaRPr lang="en-US"/>
          </a:p>
        </p:txBody>
      </p:sp>
      <p:sp>
        <p:nvSpPr>
          <p:cNvPr id="7" name="Rectangle 4"/>
          <p:cNvSpPr>
            <a:spLocks noGrp="1" noChangeArrowheads="1"/>
          </p:cNvSpPr>
          <p:nvPr>
            <p:ph type="dt" sz="half" idx="10"/>
          </p:nvPr>
        </p:nvSpPr>
        <p:spPr>
          <a:ln/>
        </p:spPr>
        <p:txBody>
          <a:bodyPr/>
          <a:lstStyle>
            <a:lvl1pPr>
              <a:defRPr/>
            </a:lvl1pPr>
          </a:lstStyle>
          <a:p>
            <a:endParaRPr lang="en-US" altLang="en-US"/>
          </a:p>
        </p:txBody>
      </p:sp>
      <p:sp>
        <p:nvSpPr>
          <p:cNvPr id="8" name="Rectangle 5"/>
          <p:cNvSpPr>
            <a:spLocks noGrp="1" noChangeArrowheads="1"/>
          </p:cNvSpPr>
          <p:nvPr>
            <p:ph type="ftr" sz="quarter" idx="11"/>
          </p:nvPr>
        </p:nvSpPr>
        <p:spPr>
          <a:ln/>
        </p:spPr>
        <p:txBody>
          <a:bodyPr/>
          <a:lstStyle>
            <a:lvl1pPr>
              <a:defRPr/>
            </a:lvl1pPr>
          </a:lstStyle>
          <a:p>
            <a:endParaRPr lang="en-US" altLang="en-US"/>
          </a:p>
        </p:txBody>
      </p:sp>
      <p:sp>
        <p:nvSpPr>
          <p:cNvPr id="9" name="Rectangle 6"/>
          <p:cNvSpPr>
            <a:spLocks noGrp="1" noChangeArrowheads="1"/>
          </p:cNvSpPr>
          <p:nvPr>
            <p:ph type="sldNum" sz="quarter" idx="12"/>
          </p:nvPr>
        </p:nvSpPr>
        <p:spPr>
          <a:ln/>
        </p:spPr>
        <p:txBody>
          <a:bodyPr/>
          <a:lstStyle>
            <a:lvl1pPr>
              <a:defRPr/>
            </a:lvl1pPr>
          </a:lstStyle>
          <a:p>
            <a:fld id="{A1A6C3CE-C21A-8945-8080-9F62EB29F605}" type="slidenum">
              <a:rPr lang="sk-SK" altLang="en-US"/>
              <a:pPr/>
              <a:t>‹#›</a:t>
            </a:fld>
            <a:endParaRPr lang="sk-SK" altLang="en-US"/>
          </a:p>
        </p:txBody>
      </p:sp>
    </p:spTree>
    <p:extLst>
      <p:ext uri="{BB962C8B-B14F-4D97-AF65-F5344CB8AC3E}">
        <p14:creationId xmlns:p14="http://schemas.microsoft.com/office/powerpoint/2010/main" val="1144362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endParaRPr lang="en-US" altLang="en-US"/>
          </a:p>
        </p:txBody>
      </p:sp>
      <p:sp>
        <p:nvSpPr>
          <p:cNvPr id="4" name="Rectangle 5"/>
          <p:cNvSpPr>
            <a:spLocks noGrp="1" noChangeArrowheads="1"/>
          </p:cNvSpPr>
          <p:nvPr>
            <p:ph type="ftr" sz="quarter" idx="11"/>
          </p:nvPr>
        </p:nvSpPr>
        <p:spPr>
          <a:ln/>
        </p:spPr>
        <p:txBody>
          <a:bodyPr/>
          <a:lstStyle>
            <a:lvl1pPr>
              <a:defRPr/>
            </a:lvl1pPr>
          </a:lstStyle>
          <a:p>
            <a:endParaRPr lang="en-US" altLang="en-US"/>
          </a:p>
        </p:txBody>
      </p:sp>
      <p:sp>
        <p:nvSpPr>
          <p:cNvPr id="5" name="Rectangle 6"/>
          <p:cNvSpPr>
            <a:spLocks noGrp="1" noChangeArrowheads="1"/>
          </p:cNvSpPr>
          <p:nvPr>
            <p:ph type="sldNum" sz="quarter" idx="12"/>
          </p:nvPr>
        </p:nvSpPr>
        <p:spPr>
          <a:ln/>
        </p:spPr>
        <p:txBody>
          <a:bodyPr/>
          <a:lstStyle>
            <a:lvl1pPr>
              <a:defRPr/>
            </a:lvl1pPr>
          </a:lstStyle>
          <a:p>
            <a:fld id="{849F3EA7-2D39-ED46-92B0-F568970FE90F}" type="slidenum">
              <a:rPr lang="sk-SK" altLang="en-US"/>
              <a:pPr/>
              <a:t>‹#›</a:t>
            </a:fld>
            <a:endParaRPr lang="sk-SK" altLang="en-US"/>
          </a:p>
        </p:txBody>
      </p:sp>
    </p:spTree>
    <p:extLst>
      <p:ext uri="{BB962C8B-B14F-4D97-AF65-F5344CB8AC3E}">
        <p14:creationId xmlns:p14="http://schemas.microsoft.com/office/powerpoint/2010/main" val="444474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ltLang="en-US"/>
          </a:p>
        </p:txBody>
      </p:sp>
      <p:sp>
        <p:nvSpPr>
          <p:cNvPr id="3" name="Rectangle 5"/>
          <p:cNvSpPr>
            <a:spLocks noGrp="1" noChangeArrowheads="1"/>
          </p:cNvSpPr>
          <p:nvPr>
            <p:ph type="ftr" sz="quarter" idx="11"/>
          </p:nvPr>
        </p:nvSpPr>
        <p:spPr>
          <a:ln/>
        </p:spPr>
        <p:txBody>
          <a:bodyPr/>
          <a:lstStyle>
            <a:lvl1pPr>
              <a:defRPr/>
            </a:lvl1pPr>
          </a:lstStyle>
          <a:p>
            <a:endParaRPr lang="en-US" altLang="en-US"/>
          </a:p>
        </p:txBody>
      </p:sp>
      <p:sp>
        <p:nvSpPr>
          <p:cNvPr id="4" name="Rectangle 6"/>
          <p:cNvSpPr>
            <a:spLocks noGrp="1" noChangeArrowheads="1"/>
          </p:cNvSpPr>
          <p:nvPr>
            <p:ph type="sldNum" sz="quarter" idx="12"/>
          </p:nvPr>
        </p:nvSpPr>
        <p:spPr>
          <a:ln/>
        </p:spPr>
        <p:txBody>
          <a:bodyPr/>
          <a:lstStyle>
            <a:lvl1pPr>
              <a:defRPr/>
            </a:lvl1pPr>
          </a:lstStyle>
          <a:p>
            <a:fld id="{5639ED9F-B379-6F44-9BCD-B59AE6FE41E3}" type="slidenum">
              <a:rPr lang="sk-SK" altLang="en-US"/>
              <a:pPr/>
              <a:t>‹#›</a:t>
            </a:fld>
            <a:endParaRPr lang="sk-SK" altLang="en-US"/>
          </a:p>
        </p:txBody>
      </p:sp>
    </p:spTree>
    <p:extLst>
      <p:ext uri="{BB962C8B-B14F-4D97-AF65-F5344CB8AC3E}">
        <p14:creationId xmlns:p14="http://schemas.microsoft.com/office/powerpoint/2010/main" val="1327788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sk-SK"/>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Click to edit Master text styles</a:t>
            </a:r>
          </a:p>
          <a:p>
            <a:pPr lvl="1"/>
            <a:r>
              <a:rPr lang="sk-SK"/>
              <a:t>Second level</a:t>
            </a:r>
          </a:p>
          <a:p>
            <a:pPr lvl="2"/>
            <a:r>
              <a:rPr lang="sk-SK"/>
              <a:t>Third level</a:t>
            </a:r>
          </a:p>
          <a:p>
            <a:pPr lvl="3"/>
            <a:r>
              <a:rPr lang="sk-SK"/>
              <a:t>Fourth level</a:t>
            </a:r>
          </a:p>
          <a:p>
            <a:pPr lvl="4"/>
            <a:r>
              <a:rPr lang="sk-SK"/>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ltLang="en-US"/>
          </a:p>
        </p:txBody>
      </p:sp>
      <p:sp>
        <p:nvSpPr>
          <p:cNvPr id="6" name="Rectangle 5"/>
          <p:cNvSpPr>
            <a:spLocks noGrp="1" noChangeArrowheads="1"/>
          </p:cNvSpPr>
          <p:nvPr>
            <p:ph type="ftr" sz="quarter" idx="11"/>
          </p:nvPr>
        </p:nvSpPr>
        <p:spPr>
          <a:ln/>
        </p:spPr>
        <p:txBody>
          <a:bodyPr/>
          <a:lstStyle>
            <a:lvl1pPr>
              <a:defRPr/>
            </a:lvl1pPr>
          </a:lstStyle>
          <a:p>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0F5A391E-92EB-D44B-B3E2-EDFCFBB28D53}" type="slidenum">
              <a:rPr lang="sk-SK" altLang="en-US"/>
              <a:pPr/>
              <a:t>‹#›</a:t>
            </a:fld>
            <a:endParaRPr lang="sk-SK" altLang="en-US"/>
          </a:p>
        </p:txBody>
      </p:sp>
    </p:spTree>
    <p:extLst>
      <p:ext uri="{BB962C8B-B14F-4D97-AF65-F5344CB8AC3E}">
        <p14:creationId xmlns:p14="http://schemas.microsoft.com/office/powerpoint/2010/main" val="1642357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sk-SK"/>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ltLang="en-US"/>
          </a:p>
        </p:txBody>
      </p:sp>
      <p:sp>
        <p:nvSpPr>
          <p:cNvPr id="6" name="Rectangle 5"/>
          <p:cNvSpPr>
            <a:spLocks noGrp="1" noChangeArrowheads="1"/>
          </p:cNvSpPr>
          <p:nvPr>
            <p:ph type="ftr" sz="quarter" idx="11"/>
          </p:nvPr>
        </p:nvSpPr>
        <p:spPr>
          <a:ln/>
        </p:spPr>
        <p:txBody>
          <a:bodyPr/>
          <a:lstStyle>
            <a:lvl1pPr>
              <a:defRPr/>
            </a:lvl1pPr>
          </a:lstStyle>
          <a:p>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3BB224F6-25C9-D440-9555-47379A4DB3FE}" type="slidenum">
              <a:rPr lang="sk-SK" altLang="en-US"/>
              <a:pPr/>
              <a:t>‹#›</a:t>
            </a:fld>
            <a:endParaRPr lang="sk-SK" altLang="en-US"/>
          </a:p>
        </p:txBody>
      </p:sp>
    </p:spTree>
    <p:extLst>
      <p:ext uri="{BB962C8B-B14F-4D97-AF65-F5344CB8AC3E}">
        <p14:creationId xmlns:p14="http://schemas.microsoft.com/office/powerpoint/2010/main" val="148725470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sk-SK" altLang="en-US"/>
              <a:t>Kliknite sem a upravte štýl predlohy nadpisov.</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sk-SK" altLang="en-US"/>
              <a:t>Kliknite sem a upravte štýly predlohy textu.</a:t>
            </a:r>
          </a:p>
          <a:p>
            <a:pPr lvl="1"/>
            <a:r>
              <a:rPr lang="sk-SK" altLang="en-US"/>
              <a:t>Druhá úroveň</a:t>
            </a:r>
          </a:p>
          <a:p>
            <a:pPr lvl="2"/>
            <a:r>
              <a:rPr lang="sk-SK" altLang="en-US"/>
              <a:t>Tretia úroveň</a:t>
            </a:r>
          </a:p>
          <a:p>
            <a:pPr lvl="3"/>
            <a:r>
              <a:rPr lang="sk-SK" altLang="en-US"/>
              <a:t>Štvrtá úroveň</a:t>
            </a:r>
          </a:p>
          <a:p>
            <a:pPr lvl="4"/>
            <a:r>
              <a:rPr lang="sk-SK" altLang="en-US"/>
              <a:t>Piata úroveň</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6E4D9909-091C-864B-A8F4-BA83F1185105}" type="slidenum">
              <a:rPr lang="sk-SK" altLang="en-US"/>
              <a:pPr/>
              <a:t>‹#›</a:t>
            </a:fld>
            <a:endParaRPr lang="sk-SK" alt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84" charset="0"/>
          <a:ea typeface="Arial" pitchFamily="-84" charset="0"/>
          <a:cs typeface="Arial" pitchFamily="-84" charset="0"/>
        </a:defRPr>
      </a:lvl2pPr>
      <a:lvl3pPr algn="ctr" rtl="0" eaLnBrk="0" fontAlgn="base" hangingPunct="0">
        <a:spcBef>
          <a:spcPct val="0"/>
        </a:spcBef>
        <a:spcAft>
          <a:spcPct val="0"/>
        </a:spcAft>
        <a:defRPr sz="4400">
          <a:solidFill>
            <a:schemeClr val="tx2"/>
          </a:solidFill>
          <a:latin typeface="Arial" pitchFamily="-84" charset="0"/>
          <a:ea typeface="Arial" pitchFamily="-84" charset="0"/>
          <a:cs typeface="Arial" pitchFamily="-84" charset="0"/>
        </a:defRPr>
      </a:lvl3pPr>
      <a:lvl4pPr algn="ctr" rtl="0" eaLnBrk="0" fontAlgn="base" hangingPunct="0">
        <a:spcBef>
          <a:spcPct val="0"/>
        </a:spcBef>
        <a:spcAft>
          <a:spcPct val="0"/>
        </a:spcAft>
        <a:defRPr sz="4400">
          <a:solidFill>
            <a:schemeClr val="tx2"/>
          </a:solidFill>
          <a:latin typeface="Arial" pitchFamily="-84" charset="0"/>
          <a:ea typeface="Arial" pitchFamily="-84" charset="0"/>
          <a:cs typeface="Arial" pitchFamily="-84" charset="0"/>
        </a:defRPr>
      </a:lvl4pPr>
      <a:lvl5pPr algn="ctr" rtl="0" eaLnBrk="0" fontAlgn="base" hangingPunct="0">
        <a:spcBef>
          <a:spcPct val="0"/>
        </a:spcBef>
        <a:spcAft>
          <a:spcPct val="0"/>
        </a:spcAft>
        <a:defRPr sz="4400">
          <a:solidFill>
            <a:schemeClr val="tx2"/>
          </a:solidFill>
          <a:latin typeface="Arial" pitchFamily="-84" charset="0"/>
          <a:ea typeface="Arial" pitchFamily="-84" charset="0"/>
          <a:cs typeface="Arial" pitchFamily="-84" charset="0"/>
        </a:defRPr>
      </a:lvl5pPr>
      <a:lvl6pPr marL="457200" algn="ctr" rtl="0" fontAlgn="base">
        <a:spcBef>
          <a:spcPct val="0"/>
        </a:spcBef>
        <a:spcAft>
          <a:spcPct val="0"/>
        </a:spcAft>
        <a:defRPr sz="4400">
          <a:solidFill>
            <a:schemeClr val="tx2"/>
          </a:solidFill>
          <a:latin typeface="Arial" pitchFamily="-84" charset="0"/>
          <a:ea typeface="Arial" pitchFamily="-84" charset="0"/>
          <a:cs typeface="Arial" pitchFamily="-84" charset="0"/>
        </a:defRPr>
      </a:lvl6pPr>
      <a:lvl7pPr marL="914400" algn="ctr" rtl="0" fontAlgn="base">
        <a:spcBef>
          <a:spcPct val="0"/>
        </a:spcBef>
        <a:spcAft>
          <a:spcPct val="0"/>
        </a:spcAft>
        <a:defRPr sz="4400">
          <a:solidFill>
            <a:schemeClr val="tx2"/>
          </a:solidFill>
          <a:latin typeface="Arial" pitchFamily="-84" charset="0"/>
          <a:ea typeface="Arial" pitchFamily="-84" charset="0"/>
          <a:cs typeface="Arial" pitchFamily="-84" charset="0"/>
        </a:defRPr>
      </a:lvl7pPr>
      <a:lvl8pPr marL="1371600" algn="ctr" rtl="0" fontAlgn="base">
        <a:spcBef>
          <a:spcPct val="0"/>
        </a:spcBef>
        <a:spcAft>
          <a:spcPct val="0"/>
        </a:spcAft>
        <a:defRPr sz="4400">
          <a:solidFill>
            <a:schemeClr val="tx2"/>
          </a:solidFill>
          <a:latin typeface="Arial" pitchFamily="-84" charset="0"/>
          <a:ea typeface="Arial" pitchFamily="-84" charset="0"/>
          <a:cs typeface="Arial" pitchFamily="-84" charset="0"/>
        </a:defRPr>
      </a:lvl8pPr>
      <a:lvl9pPr marL="1828800" algn="ctr" rtl="0" fontAlgn="base">
        <a:spcBef>
          <a:spcPct val="0"/>
        </a:spcBef>
        <a:spcAft>
          <a:spcPct val="0"/>
        </a:spcAft>
        <a:defRPr sz="4400">
          <a:solidFill>
            <a:schemeClr val="tx2"/>
          </a:solidFill>
          <a:latin typeface="Arial" pitchFamily="-84" charset="0"/>
          <a:ea typeface="Arial" pitchFamily="-84" charset="0"/>
          <a:cs typeface="Arial" pitchFamily="-8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1" Type="http://schemas.openxmlformats.org/officeDocument/2006/relationships/slideLayout" Target="../slideLayouts/slideLayout3.xml"/><Relationship Id="rId2"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6.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 name="Nadpis 1"/>
          <p:cNvSpPr txBox="1">
            <a:spLocks noChangeArrowheads="1"/>
          </p:cNvSpPr>
          <p:nvPr/>
        </p:nvSpPr>
        <p:spPr bwMode="auto">
          <a:xfrm>
            <a:off x="864397" y="1528034"/>
            <a:ext cx="7797615" cy="2304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4000" b="1" cap="all">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84" charset="0"/>
                <a:ea typeface="Arial" pitchFamily="-84" charset="0"/>
                <a:cs typeface="Arial" pitchFamily="-84" charset="0"/>
              </a:defRPr>
            </a:lvl2pPr>
            <a:lvl3pPr algn="ctr" rtl="0" eaLnBrk="0" fontAlgn="base" hangingPunct="0">
              <a:spcBef>
                <a:spcPct val="0"/>
              </a:spcBef>
              <a:spcAft>
                <a:spcPct val="0"/>
              </a:spcAft>
              <a:defRPr sz="4400">
                <a:solidFill>
                  <a:schemeClr val="tx2"/>
                </a:solidFill>
                <a:latin typeface="Arial" pitchFamily="-84" charset="0"/>
                <a:ea typeface="Arial" pitchFamily="-84" charset="0"/>
                <a:cs typeface="Arial" pitchFamily="-84" charset="0"/>
              </a:defRPr>
            </a:lvl3pPr>
            <a:lvl4pPr algn="ctr" rtl="0" eaLnBrk="0" fontAlgn="base" hangingPunct="0">
              <a:spcBef>
                <a:spcPct val="0"/>
              </a:spcBef>
              <a:spcAft>
                <a:spcPct val="0"/>
              </a:spcAft>
              <a:defRPr sz="4400">
                <a:solidFill>
                  <a:schemeClr val="tx2"/>
                </a:solidFill>
                <a:latin typeface="Arial" pitchFamily="-84" charset="0"/>
                <a:ea typeface="Arial" pitchFamily="-84" charset="0"/>
                <a:cs typeface="Arial" pitchFamily="-84" charset="0"/>
              </a:defRPr>
            </a:lvl4pPr>
            <a:lvl5pPr algn="ctr" rtl="0" eaLnBrk="0" fontAlgn="base" hangingPunct="0">
              <a:spcBef>
                <a:spcPct val="0"/>
              </a:spcBef>
              <a:spcAft>
                <a:spcPct val="0"/>
              </a:spcAft>
              <a:defRPr sz="4400">
                <a:solidFill>
                  <a:schemeClr val="tx2"/>
                </a:solidFill>
                <a:latin typeface="Arial" pitchFamily="-84" charset="0"/>
                <a:ea typeface="Arial" pitchFamily="-84" charset="0"/>
                <a:cs typeface="Arial" pitchFamily="-84" charset="0"/>
              </a:defRPr>
            </a:lvl5pPr>
            <a:lvl6pPr marL="457200" algn="ctr" rtl="0" fontAlgn="base">
              <a:spcBef>
                <a:spcPct val="0"/>
              </a:spcBef>
              <a:spcAft>
                <a:spcPct val="0"/>
              </a:spcAft>
              <a:defRPr sz="4400">
                <a:solidFill>
                  <a:schemeClr val="tx2"/>
                </a:solidFill>
                <a:latin typeface="Arial" pitchFamily="-84" charset="0"/>
                <a:ea typeface="Arial" pitchFamily="-84" charset="0"/>
                <a:cs typeface="Arial" pitchFamily="-84" charset="0"/>
              </a:defRPr>
            </a:lvl6pPr>
            <a:lvl7pPr marL="914400" algn="ctr" rtl="0" fontAlgn="base">
              <a:spcBef>
                <a:spcPct val="0"/>
              </a:spcBef>
              <a:spcAft>
                <a:spcPct val="0"/>
              </a:spcAft>
              <a:defRPr sz="4400">
                <a:solidFill>
                  <a:schemeClr val="tx2"/>
                </a:solidFill>
                <a:latin typeface="Arial" pitchFamily="-84" charset="0"/>
                <a:ea typeface="Arial" pitchFamily="-84" charset="0"/>
                <a:cs typeface="Arial" pitchFamily="-84" charset="0"/>
              </a:defRPr>
            </a:lvl7pPr>
            <a:lvl8pPr marL="1371600" algn="ctr" rtl="0" fontAlgn="base">
              <a:spcBef>
                <a:spcPct val="0"/>
              </a:spcBef>
              <a:spcAft>
                <a:spcPct val="0"/>
              </a:spcAft>
              <a:defRPr sz="4400">
                <a:solidFill>
                  <a:schemeClr val="tx2"/>
                </a:solidFill>
                <a:latin typeface="Arial" pitchFamily="-84" charset="0"/>
                <a:ea typeface="Arial" pitchFamily="-84" charset="0"/>
                <a:cs typeface="Arial" pitchFamily="-84" charset="0"/>
              </a:defRPr>
            </a:lvl8pPr>
            <a:lvl9pPr marL="1828800" algn="ctr" rtl="0" fontAlgn="base">
              <a:spcBef>
                <a:spcPct val="0"/>
              </a:spcBef>
              <a:spcAft>
                <a:spcPct val="0"/>
              </a:spcAft>
              <a:defRPr sz="4400">
                <a:solidFill>
                  <a:schemeClr val="tx2"/>
                </a:solidFill>
                <a:latin typeface="Arial" pitchFamily="-84" charset="0"/>
                <a:ea typeface="Arial" pitchFamily="-84" charset="0"/>
                <a:cs typeface="Arial" pitchFamily="-84" charset="0"/>
              </a:defRPr>
            </a:lvl9pPr>
          </a:lstStyle>
          <a:p>
            <a:pPr>
              <a:lnSpc>
                <a:spcPct val="150000"/>
              </a:lnSpc>
            </a:pPr>
            <a:r>
              <a:rPr lang="en-GB" sz="2800" dirty="0">
                <a:solidFill>
                  <a:schemeClr val="bg1"/>
                </a:solidFill>
              </a:rPr>
              <a:t>Labour market integration </a:t>
            </a:r>
          </a:p>
          <a:p>
            <a:pPr>
              <a:lnSpc>
                <a:spcPct val="150000"/>
              </a:lnSpc>
            </a:pPr>
            <a:r>
              <a:rPr lang="en-GB" sz="2800" dirty="0">
                <a:solidFill>
                  <a:schemeClr val="bg1"/>
                </a:solidFill>
              </a:rPr>
              <a:t>of people with disabilities </a:t>
            </a:r>
            <a:endParaRPr lang="en-GB" sz="2800" dirty="0" smtClean="0">
              <a:solidFill>
                <a:schemeClr val="bg1"/>
              </a:solidFill>
            </a:endParaRPr>
          </a:p>
          <a:p>
            <a:pPr>
              <a:lnSpc>
                <a:spcPct val="150000"/>
              </a:lnSpc>
            </a:pPr>
            <a:r>
              <a:rPr lang="en-GB" sz="2800" dirty="0" smtClean="0">
                <a:solidFill>
                  <a:schemeClr val="bg1"/>
                </a:solidFill>
              </a:rPr>
              <a:t>and </a:t>
            </a:r>
            <a:r>
              <a:rPr lang="en-GB" sz="2800" dirty="0">
                <a:solidFill>
                  <a:schemeClr val="bg1"/>
                </a:solidFill>
              </a:rPr>
              <a:t>chronic diseases: </a:t>
            </a:r>
          </a:p>
          <a:p>
            <a:pPr>
              <a:lnSpc>
                <a:spcPct val="150000"/>
              </a:lnSpc>
            </a:pPr>
            <a:r>
              <a:rPr lang="en-GB" sz="2800" dirty="0">
                <a:solidFill>
                  <a:schemeClr val="bg1"/>
                </a:solidFill>
              </a:rPr>
              <a:t>a multi-level governance perspective </a:t>
            </a:r>
            <a:endParaRPr lang="en-GB" altLang="en-US" sz="2000" kern="0" dirty="0">
              <a:solidFill>
                <a:schemeClr val="bg1"/>
              </a:solidFill>
            </a:endParaRPr>
          </a:p>
        </p:txBody>
      </p:sp>
      <p:sp>
        <p:nvSpPr>
          <p:cNvPr id="8" name="Podnadpis 2"/>
          <p:cNvSpPr txBox="1">
            <a:spLocks noChangeArrowheads="1"/>
          </p:cNvSpPr>
          <p:nvPr/>
        </p:nvSpPr>
        <p:spPr bwMode="auto">
          <a:xfrm>
            <a:off x="864397" y="5157192"/>
            <a:ext cx="6858000" cy="1512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buNone/>
              <a:defRPr sz="2000">
                <a:solidFill>
                  <a:schemeClr val="tx1"/>
                </a:solidFill>
                <a:latin typeface="+mn-lt"/>
                <a:ea typeface="+mn-ea"/>
                <a:cs typeface="+mn-cs"/>
              </a:defRPr>
            </a:lvl1pPr>
            <a:lvl2pPr marL="457200" indent="0" algn="l" rtl="0" eaLnBrk="0" fontAlgn="base" hangingPunct="0">
              <a:spcBef>
                <a:spcPct val="20000"/>
              </a:spcBef>
              <a:spcAft>
                <a:spcPct val="0"/>
              </a:spcAft>
              <a:buNone/>
              <a:defRPr sz="1800">
                <a:solidFill>
                  <a:schemeClr val="tx1"/>
                </a:solidFill>
                <a:latin typeface="+mn-lt"/>
                <a:ea typeface="+mn-ea"/>
                <a:cs typeface="+mn-cs"/>
              </a:defRPr>
            </a:lvl2pPr>
            <a:lvl3pPr marL="914400" indent="0" algn="l" rtl="0" eaLnBrk="0" fontAlgn="base" hangingPunct="0">
              <a:spcBef>
                <a:spcPct val="20000"/>
              </a:spcBef>
              <a:spcAft>
                <a:spcPct val="0"/>
              </a:spcAft>
              <a:buNone/>
              <a:defRPr sz="1600">
                <a:solidFill>
                  <a:schemeClr val="tx1"/>
                </a:solidFill>
                <a:latin typeface="+mn-lt"/>
                <a:ea typeface="+mn-ea"/>
                <a:cs typeface="+mn-cs"/>
              </a:defRPr>
            </a:lvl3pPr>
            <a:lvl4pPr marL="1371600" indent="0" algn="l" rtl="0" eaLnBrk="0" fontAlgn="base" hangingPunct="0">
              <a:spcBef>
                <a:spcPct val="20000"/>
              </a:spcBef>
              <a:spcAft>
                <a:spcPct val="0"/>
              </a:spcAft>
              <a:buNone/>
              <a:defRPr sz="1400">
                <a:solidFill>
                  <a:schemeClr val="tx1"/>
                </a:solidFill>
                <a:latin typeface="+mn-lt"/>
                <a:ea typeface="+mn-ea"/>
                <a:cs typeface="+mn-cs"/>
              </a:defRPr>
            </a:lvl4pPr>
            <a:lvl5pPr marL="1828800" indent="0" algn="l" rtl="0" eaLnBrk="0" fontAlgn="base" hangingPunct="0">
              <a:spcBef>
                <a:spcPct val="20000"/>
              </a:spcBef>
              <a:spcAft>
                <a:spcPct val="0"/>
              </a:spcAft>
              <a:buNone/>
              <a:defRPr sz="1400">
                <a:solidFill>
                  <a:schemeClr val="tx1"/>
                </a:solidFill>
                <a:latin typeface="+mn-lt"/>
                <a:ea typeface="+mn-ea"/>
                <a:cs typeface="+mn-cs"/>
              </a:defRPr>
            </a:lvl5pPr>
            <a:lvl6pPr marL="2286000" indent="0" algn="l" rtl="0" fontAlgn="base">
              <a:spcBef>
                <a:spcPct val="20000"/>
              </a:spcBef>
              <a:spcAft>
                <a:spcPct val="0"/>
              </a:spcAft>
              <a:buNone/>
              <a:defRPr sz="1400">
                <a:solidFill>
                  <a:schemeClr val="tx1"/>
                </a:solidFill>
                <a:latin typeface="+mn-lt"/>
                <a:ea typeface="+mn-ea"/>
                <a:cs typeface="+mn-cs"/>
              </a:defRPr>
            </a:lvl6pPr>
            <a:lvl7pPr marL="2743200" indent="0" algn="l" rtl="0" fontAlgn="base">
              <a:spcBef>
                <a:spcPct val="20000"/>
              </a:spcBef>
              <a:spcAft>
                <a:spcPct val="0"/>
              </a:spcAft>
              <a:buNone/>
              <a:defRPr sz="1400">
                <a:solidFill>
                  <a:schemeClr val="tx1"/>
                </a:solidFill>
                <a:latin typeface="+mn-lt"/>
                <a:ea typeface="+mn-ea"/>
                <a:cs typeface="+mn-cs"/>
              </a:defRPr>
            </a:lvl7pPr>
            <a:lvl8pPr marL="3200400" indent="0" algn="l" rtl="0" fontAlgn="base">
              <a:spcBef>
                <a:spcPct val="20000"/>
              </a:spcBef>
              <a:spcAft>
                <a:spcPct val="0"/>
              </a:spcAft>
              <a:buNone/>
              <a:defRPr sz="1400">
                <a:solidFill>
                  <a:schemeClr val="tx1"/>
                </a:solidFill>
                <a:latin typeface="+mn-lt"/>
                <a:ea typeface="+mn-ea"/>
                <a:cs typeface="+mn-cs"/>
              </a:defRPr>
            </a:lvl8pPr>
            <a:lvl9pPr marL="3657600" indent="0" algn="l" rtl="0" fontAlgn="base">
              <a:spcBef>
                <a:spcPct val="20000"/>
              </a:spcBef>
              <a:spcAft>
                <a:spcPct val="0"/>
              </a:spcAft>
              <a:buNone/>
              <a:defRPr sz="1400">
                <a:solidFill>
                  <a:schemeClr val="tx1"/>
                </a:solidFill>
                <a:latin typeface="+mn-lt"/>
                <a:ea typeface="+mn-ea"/>
                <a:cs typeface="+mn-cs"/>
              </a:defRPr>
            </a:lvl9pPr>
          </a:lstStyle>
          <a:p>
            <a:r>
              <a:rPr lang="en-GB" altLang="en-US" kern="0" dirty="0" smtClean="0">
                <a:solidFill>
                  <a:schemeClr val="bg1"/>
                </a:solidFill>
              </a:rPr>
              <a:t>Marta Kahancová, CELSI</a:t>
            </a:r>
            <a:endParaRPr lang="en-GB" altLang="en-US" kern="0" dirty="0">
              <a:solidFill>
                <a:schemeClr val="bg1"/>
              </a:solidFill>
            </a:endParaRPr>
          </a:p>
          <a:p>
            <a:endParaRPr lang="sk-SK" altLang="en-US" kern="0" dirty="0">
              <a:solidFill>
                <a:schemeClr val="bg1"/>
              </a:solidFill>
            </a:endParaRPr>
          </a:p>
          <a:p>
            <a:endParaRPr lang="en-GB" altLang="en-US" kern="0" dirty="0" smtClean="0">
              <a:solidFill>
                <a:schemeClr val="bg1"/>
              </a:solidFill>
            </a:endParaRPr>
          </a:p>
          <a:p>
            <a:r>
              <a:rPr lang="en-GB" altLang="en-US" sz="1000" kern="0" dirty="0" smtClean="0">
                <a:solidFill>
                  <a:schemeClr val="bg1"/>
                </a:solidFill>
              </a:rPr>
              <a:t>Webinar 20.11.2020</a:t>
            </a:r>
            <a:endParaRPr lang="en-GB" altLang="en-US" sz="1000" kern="0" dirty="0">
              <a:solidFill>
                <a:schemeClr val="bg1"/>
              </a:solidFill>
            </a:endParaRPr>
          </a:p>
        </p:txBody>
      </p:sp>
      <p:pic>
        <p:nvPicPr>
          <p:cNvPr id="3" name="Picture 3">
            <a:extLst>
              <a:ext uri="{FF2B5EF4-FFF2-40B4-BE49-F238E27FC236}">
                <a16:creationId xmlns:a16="http://schemas.microsoft.com/office/drawing/2014/main" xmlns="" id="{7E4CC4C1-3A4A-4AA8-8972-0D1295EB7CB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345709"/>
            <a:ext cx="1400175" cy="6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1">
            <a:extLst>
              <a:ext uri="{FF2B5EF4-FFF2-40B4-BE49-F238E27FC236}">
                <a16:creationId xmlns:a16="http://schemas.microsoft.com/office/drawing/2014/main" xmlns="" id="{4CCDD8BC-EA44-43B7-8958-9414C8CFC3D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25078" y="395715"/>
            <a:ext cx="1782763"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Obrázok 26">
            <a:extLst>
              <a:ext uri="{FF2B5EF4-FFF2-40B4-BE49-F238E27FC236}">
                <a16:creationId xmlns:a16="http://schemas.microsoft.com/office/drawing/2014/main" xmlns="" id="{13F8DD14-0F4B-46B9-942B-A9E8F132D958}"/>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4851134" y="271424"/>
            <a:ext cx="1732915" cy="612775"/>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lokTextu 3"/>
          <p:cNvSpPr txBox="1"/>
          <p:nvPr/>
        </p:nvSpPr>
        <p:spPr>
          <a:xfrm>
            <a:off x="434704" y="1124744"/>
            <a:ext cx="8229600" cy="461665"/>
          </a:xfrm>
          <a:prstGeom prst="rect">
            <a:avLst/>
          </a:prstGeom>
          <a:noFill/>
        </p:spPr>
        <p:txBody>
          <a:bodyPr wrap="square" rtlCol="0">
            <a:spAutoFit/>
          </a:bodyPr>
          <a:lstStyle/>
          <a:p>
            <a:r>
              <a:rPr lang="en-US" sz="2400" b="1" dirty="0" smtClean="0">
                <a:solidFill>
                  <a:srgbClr val="C00000"/>
                </a:solidFill>
              </a:rPr>
              <a:t>Speakers</a:t>
            </a:r>
            <a:endParaRPr lang="en-GB" sz="2400" b="1" dirty="0">
              <a:solidFill>
                <a:srgbClr val="C00000"/>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98557471"/>
              </p:ext>
            </p:extLst>
          </p:nvPr>
        </p:nvGraphicFramePr>
        <p:xfrm>
          <a:off x="539552" y="1772817"/>
          <a:ext cx="8280920" cy="4995805"/>
        </p:xfrm>
        <a:graphic>
          <a:graphicData uri="http://schemas.openxmlformats.org/drawingml/2006/table">
            <a:tbl>
              <a:tblPr firstRow="1" firstCol="1" bandRow="1">
                <a:tableStyleId>{5C22544A-7EE6-4342-B048-85BDC9FD1C3A}</a:tableStyleId>
              </a:tblPr>
              <a:tblGrid>
                <a:gridCol w="655318"/>
                <a:gridCol w="7625602"/>
              </a:tblGrid>
              <a:tr h="536059">
                <a:tc>
                  <a:txBody>
                    <a:bodyPr/>
                    <a:lstStyle/>
                    <a:p>
                      <a:pPr algn="just">
                        <a:spcAft>
                          <a:spcPts val="0"/>
                        </a:spcAft>
                      </a:pPr>
                      <a:r>
                        <a:rPr lang="en-GB" sz="1600" dirty="0">
                          <a:solidFill>
                            <a:schemeClr val="tx1"/>
                          </a:solidFill>
                          <a:effectLst/>
                        </a:rPr>
                        <a:t>10.15</a:t>
                      </a:r>
                      <a:endParaRPr lang="en-GB" sz="1600" dirty="0">
                        <a:solidFill>
                          <a:schemeClr val="tx1"/>
                        </a:solidFill>
                        <a:effectLst/>
                        <a:latin typeface="Times New Roman" charset="0"/>
                        <a:ea typeface="Calibri" charset="0"/>
                      </a:endParaRPr>
                    </a:p>
                  </a:txBody>
                  <a:tcPr marL="68580" marR="68580" marT="0" marB="0">
                    <a:solidFill>
                      <a:srgbClr val="BCBCBC"/>
                    </a:solidFill>
                  </a:tcPr>
                </a:tc>
                <a:tc>
                  <a:txBody>
                    <a:bodyPr/>
                    <a:lstStyle/>
                    <a:p>
                      <a:pPr algn="just">
                        <a:spcAft>
                          <a:spcPts val="0"/>
                        </a:spcAft>
                      </a:pPr>
                      <a:r>
                        <a:rPr lang="en-GB" sz="1600" b="1" dirty="0" smtClean="0">
                          <a:solidFill>
                            <a:schemeClr val="tx1"/>
                          </a:solidFill>
                          <a:effectLst/>
                        </a:rPr>
                        <a:t>I</a:t>
                      </a:r>
                      <a:r>
                        <a:rPr lang="en-GB" sz="1600" b="1" baseline="0" dirty="0" smtClean="0">
                          <a:solidFill>
                            <a:schemeClr val="tx1"/>
                          </a:solidFill>
                          <a:effectLst/>
                        </a:rPr>
                        <a:t> w</a:t>
                      </a:r>
                      <a:r>
                        <a:rPr lang="en-GB" sz="1600" b="1" dirty="0" smtClean="0">
                          <a:solidFill>
                            <a:schemeClr val="tx1"/>
                          </a:solidFill>
                          <a:effectLst/>
                        </a:rPr>
                        <a:t>ant </a:t>
                      </a:r>
                      <a:r>
                        <a:rPr lang="en-GB" sz="1600" b="1" dirty="0">
                          <a:solidFill>
                            <a:schemeClr val="tx1"/>
                          </a:solidFill>
                          <a:effectLst/>
                        </a:rPr>
                        <a:t>to work, who can help me? Case study of Norway</a:t>
                      </a:r>
                    </a:p>
                    <a:p>
                      <a:pPr algn="just">
                        <a:spcAft>
                          <a:spcPts val="0"/>
                        </a:spcAft>
                      </a:pPr>
                      <a:r>
                        <a:rPr lang="en-GB" sz="1600" b="0" dirty="0" err="1" smtClean="0">
                          <a:solidFill>
                            <a:schemeClr val="tx1"/>
                          </a:solidFill>
                          <a:effectLst/>
                        </a:rPr>
                        <a:t>Prof.</a:t>
                      </a:r>
                      <a:r>
                        <a:rPr lang="en-GB" sz="1600" b="0" dirty="0" smtClean="0">
                          <a:solidFill>
                            <a:schemeClr val="tx1"/>
                          </a:solidFill>
                          <a:effectLst/>
                        </a:rPr>
                        <a:t> Steffen </a:t>
                      </a:r>
                      <a:r>
                        <a:rPr lang="en-GB" sz="1600" b="0" dirty="0" err="1">
                          <a:solidFill>
                            <a:schemeClr val="tx1"/>
                          </a:solidFill>
                          <a:effectLst/>
                        </a:rPr>
                        <a:t>Torp</a:t>
                      </a:r>
                      <a:r>
                        <a:rPr lang="en-GB" sz="1600" b="0" dirty="0">
                          <a:solidFill>
                            <a:schemeClr val="tx1"/>
                          </a:solidFill>
                          <a:effectLst/>
                        </a:rPr>
                        <a:t>, University of South-Eastern Norway </a:t>
                      </a:r>
                      <a:endParaRPr lang="en-GB" sz="1600" b="0" dirty="0">
                        <a:solidFill>
                          <a:schemeClr val="tx1"/>
                        </a:solidFill>
                        <a:effectLst/>
                        <a:latin typeface="Times New Roman" charset="0"/>
                        <a:ea typeface="Calibri" charset="0"/>
                      </a:endParaRPr>
                    </a:p>
                  </a:txBody>
                  <a:tcPr marL="68580" marR="68580" marT="0" marB="0">
                    <a:solidFill>
                      <a:schemeClr val="bg1"/>
                    </a:solidFill>
                  </a:tcPr>
                </a:tc>
              </a:tr>
              <a:tr h="536059">
                <a:tc>
                  <a:txBody>
                    <a:bodyPr/>
                    <a:lstStyle/>
                    <a:p>
                      <a:pPr algn="just">
                        <a:spcAft>
                          <a:spcPts val="0"/>
                        </a:spcAft>
                      </a:pPr>
                      <a:r>
                        <a:rPr lang="en-GB" sz="1600" dirty="0">
                          <a:solidFill>
                            <a:schemeClr val="tx1"/>
                          </a:solidFill>
                          <a:effectLst/>
                        </a:rPr>
                        <a:t>10.25</a:t>
                      </a:r>
                      <a:endParaRPr lang="en-GB" sz="1600" dirty="0">
                        <a:solidFill>
                          <a:schemeClr val="tx1"/>
                        </a:solidFill>
                        <a:effectLst/>
                        <a:latin typeface="Times New Roman" charset="0"/>
                        <a:ea typeface="Calibri" charset="0"/>
                      </a:endParaRPr>
                    </a:p>
                  </a:txBody>
                  <a:tcPr marL="68580" marR="68580" marT="0" marB="0">
                    <a:solidFill>
                      <a:srgbClr val="BCBCBC"/>
                    </a:solidFill>
                  </a:tcPr>
                </a:tc>
                <a:tc>
                  <a:txBody>
                    <a:bodyPr/>
                    <a:lstStyle/>
                    <a:p>
                      <a:pPr algn="just">
                        <a:spcAft>
                          <a:spcPts val="0"/>
                        </a:spcAft>
                      </a:pPr>
                      <a:r>
                        <a:rPr lang="en-GB" sz="1600" b="1" dirty="0">
                          <a:effectLst/>
                        </a:rPr>
                        <a:t>I want to work, who can help me? Case study of Slovakia</a:t>
                      </a:r>
                    </a:p>
                    <a:p>
                      <a:pPr algn="just">
                        <a:spcAft>
                          <a:spcPts val="0"/>
                        </a:spcAft>
                      </a:pPr>
                      <a:r>
                        <a:rPr lang="en-GB" sz="1600" dirty="0">
                          <a:effectLst/>
                        </a:rPr>
                        <a:t>Lucia </a:t>
                      </a:r>
                      <a:r>
                        <a:rPr lang="en-GB" sz="1600" dirty="0" err="1">
                          <a:effectLst/>
                        </a:rPr>
                        <a:t>Kováčová</a:t>
                      </a:r>
                      <a:r>
                        <a:rPr lang="en-GB" sz="1600" dirty="0">
                          <a:effectLst/>
                        </a:rPr>
                        <a:t>, </a:t>
                      </a:r>
                      <a:r>
                        <a:rPr lang="en-GB" sz="1600" dirty="0" smtClean="0">
                          <a:effectLst/>
                        </a:rPr>
                        <a:t>Researcher, Slovak </a:t>
                      </a:r>
                      <a:r>
                        <a:rPr lang="en-GB" sz="1600" dirty="0">
                          <a:effectLst/>
                        </a:rPr>
                        <a:t>Governance Institute</a:t>
                      </a:r>
                      <a:endParaRPr lang="en-GB" sz="1600" dirty="0">
                        <a:effectLst/>
                        <a:latin typeface="Times New Roman" charset="0"/>
                        <a:ea typeface="Calibri" charset="0"/>
                      </a:endParaRPr>
                    </a:p>
                  </a:txBody>
                  <a:tcPr marL="68580" marR="68580" marT="0" marB="0">
                    <a:solidFill>
                      <a:schemeClr val="bg1"/>
                    </a:solidFill>
                  </a:tcPr>
                </a:tc>
              </a:tr>
              <a:tr h="1608178">
                <a:tc>
                  <a:txBody>
                    <a:bodyPr/>
                    <a:lstStyle/>
                    <a:p>
                      <a:pPr algn="just">
                        <a:spcAft>
                          <a:spcPts val="0"/>
                        </a:spcAft>
                      </a:pPr>
                      <a:r>
                        <a:rPr lang="en-GB" sz="1600" dirty="0">
                          <a:solidFill>
                            <a:schemeClr val="tx1"/>
                          </a:solidFill>
                          <a:effectLst/>
                        </a:rPr>
                        <a:t>10.35</a:t>
                      </a:r>
                      <a:endParaRPr lang="en-GB" sz="1600" dirty="0">
                        <a:solidFill>
                          <a:schemeClr val="tx1"/>
                        </a:solidFill>
                        <a:effectLst/>
                        <a:latin typeface="Times New Roman" charset="0"/>
                        <a:ea typeface="Calibri" charset="0"/>
                      </a:endParaRPr>
                    </a:p>
                  </a:txBody>
                  <a:tcPr marL="68580" marR="68580" marT="0" marB="0">
                    <a:solidFill>
                      <a:srgbClr val="BCBCBC"/>
                    </a:solidFill>
                  </a:tcPr>
                </a:tc>
                <a:tc>
                  <a:txBody>
                    <a:bodyPr/>
                    <a:lstStyle/>
                    <a:p>
                      <a:pPr algn="just">
                        <a:spcAft>
                          <a:spcPts val="0"/>
                        </a:spcAft>
                      </a:pPr>
                      <a:r>
                        <a:rPr lang="en-GB" sz="1600" b="1" dirty="0">
                          <a:effectLst/>
                        </a:rPr>
                        <a:t>Practitioners’ session – experiences from the field</a:t>
                      </a:r>
                    </a:p>
                    <a:p>
                      <a:pPr algn="just">
                        <a:spcAft>
                          <a:spcPts val="0"/>
                        </a:spcAft>
                      </a:pPr>
                      <a:r>
                        <a:rPr lang="en-GB" sz="1600" b="1" dirty="0" smtClean="0">
                          <a:effectLst/>
                        </a:rPr>
                        <a:t>Slovakia: </a:t>
                      </a:r>
                      <a:r>
                        <a:rPr lang="en-GB" sz="1600" dirty="0" smtClean="0">
                          <a:effectLst/>
                        </a:rPr>
                        <a:t>Social enterprise ’Chance for Everyone’ </a:t>
                      </a:r>
                      <a:r>
                        <a:rPr lang="en-GB" sz="1600" dirty="0">
                          <a:effectLst/>
                        </a:rPr>
                        <a:t>(Milena </a:t>
                      </a:r>
                      <a:r>
                        <a:rPr lang="en-GB" sz="1600" dirty="0" err="1">
                          <a:effectLst/>
                        </a:rPr>
                        <a:t>Maková</a:t>
                      </a:r>
                      <a:r>
                        <a:rPr lang="en-GB" sz="1600" dirty="0">
                          <a:effectLst/>
                        </a:rPr>
                        <a:t>, </a:t>
                      </a:r>
                      <a:r>
                        <a:rPr lang="en-GB" sz="1600" dirty="0" smtClean="0">
                          <a:effectLst/>
                        </a:rPr>
                        <a:t>director</a:t>
                      </a:r>
                      <a:r>
                        <a:rPr lang="en-GB" sz="1600" dirty="0">
                          <a:effectLst/>
                        </a:rPr>
                        <a:t>)</a:t>
                      </a:r>
                    </a:p>
                    <a:p>
                      <a:r>
                        <a:rPr lang="en-GB" sz="1600" b="1" dirty="0" smtClean="0">
                          <a:effectLst/>
                        </a:rPr>
                        <a:t>Norway:</a:t>
                      </a:r>
                      <a:r>
                        <a:rPr lang="en-GB" sz="1600" b="1" baseline="0" dirty="0" smtClean="0">
                          <a:effectLst/>
                        </a:rPr>
                        <a:t> </a:t>
                      </a:r>
                      <a:r>
                        <a:rPr lang="en-GB" sz="1600" dirty="0" smtClean="0">
                          <a:effectLst/>
                        </a:rPr>
                        <a:t>Ripples </a:t>
                      </a:r>
                      <a:r>
                        <a:rPr lang="en-GB" sz="1600" dirty="0">
                          <a:effectLst/>
                        </a:rPr>
                        <a:t>in </a:t>
                      </a:r>
                      <a:r>
                        <a:rPr lang="en-GB" sz="1600" dirty="0" smtClean="0">
                          <a:effectLst/>
                        </a:rPr>
                        <a:t>the Water </a:t>
                      </a:r>
                      <a:r>
                        <a:rPr lang="en-GB" sz="1600" dirty="0">
                          <a:effectLst/>
                        </a:rPr>
                        <a:t>(</a:t>
                      </a:r>
                      <a:r>
                        <a:rPr lang="en-GB" sz="1600" dirty="0" err="1">
                          <a:effectLst/>
                        </a:rPr>
                        <a:t>Paal</a:t>
                      </a:r>
                      <a:r>
                        <a:rPr lang="en-GB" sz="1600" dirty="0">
                          <a:effectLst/>
                        </a:rPr>
                        <a:t> </a:t>
                      </a:r>
                      <a:r>
                        <a:rPr lang="en-GB" sz="1600" dirty="0" err="1">
                          <a:effectLst/>
                        </a:rPr>
                        <a:t>Haavorsen</a:t>
                      </a:r>
                      <a:r>
                        <a:rPr lang="en-GB" sz="1600" dirty="0">
                          <a:effectLst/>
                        </a:rPr>
                        <a:t>, </a:t>
                      </a:r>
                      <a:r>
                        <a:rPr lang="en-GB" sz="1600" dirty="0" smtClean="0">
                          <a:effectLst/>
                        </a:rPr>
                        <a:t>Senior Advisor, </a:t>
                      </a:r>
                      <a:r>
                        <a:rPr lang="en-GB" sz="1600" dirty="0" smtClean="0"/>
                        <a:t>Work &amp; Inclusion, </a:t>
                      </a:r>
                    </a:p>
                    <a:p>
                      <a:r>
                        <a:rPr lang="en-GB" sz="1600" dirty="0" smtClean="0">
                          <a:effectLst/>
                        </a:rPr>
                        <a:t>               Confederation </a:t>
                      </a:r>
                      <a:r>
                        <a:rPr lang="en-GB" sz="1600" dirty="0">
                          <a:effectLst/>
                        </a:rPr>
                        <a:t>of Norwegian Enterprises, NHO)</a:t>
                      </a:r>
                    </a:p>
                    <a:p>
                      <a:pPr algn="just">
                        <a:spcAft>
                          <a:spcPts val="0"/>
                        </a:spcAft>
                      </a:pPr>
                      <a:r>
                        <a:rPr lang="en-GB" sz="1600" b="1" dirty="0" smtClean="0">
                          <a:effectLst/>
                        </a:rPr>
                        <a:t>Netherlands:</a:t>
                      </a:r>
                      <a:r>
                        <a:rPr lang="en-GB" sz="1600" b="1" baseline="0" dirty="0" smtClean="0">
                          <a:effectLst/>
                        </a:rPr>
                        <a:t> </a:t>
                      </a:r>
                      <a:r>
                        <a:rPr lang="en-GB" sz="1600" dirty="0" smtClean="0">
                          <a:effectLst/>
                        </a:rPr>
                        <a:t>Collective </a:t>
                      </a:r>
                      <a:r>
                        <a:rPr lang="en-GB" sz="1600" dirty="0">
                          <a:effectLst/>
                        </a:rPr>
                        <a:t>agreement of the University Medical </a:t>
                      </a:r>
                      <a:r>
                        <a:rPr lang="en-GB" sz="1600" dirty="0" smtClean="0">
                          <a:effectLst/>
                        </a:rPr>
                        <a:t>Centres (Adam </a:t>
                      </a:r>
                    </a:p>
                    <a:p>
                      <a:pPr algn="just">
                        <a:spcAft>
                          <a:spcPts val="0"/>
                        </a:spcAft>
                      </a:pPr>
                      <a:r>
                        <a:rPr lang="en-GB" sz="1600" dirty="0" smtClean="0">
                          <a:effectLst/>
                        </a:rPr>
                        <a:t>               </a:t>
                      </a:r>
                      <a:r>
                        <a:rPr lang="en-GB" sz="1600" dirty="0" err="1" smtClean="0">
                          <a:effectLst/>
                        </a:rPr>
                        <a:t>Šumichrast</a:t>
                      </a:r>
                      <a:r>
                        <a:rPr lang="en-GB" sz="1600" dirty="0" smtClean="0">
                          <a:effectLst/>
                        </a:rPr>
                        <a:t>,</a:t>
                      </a:r>
                      <a:r>
                        <a:rPr lang="en-GB" sz="1600" baseline="0" dirty="0" smtClean="0">
                          <a:effectLst/>
                        </a:rPr>
                        <a:t> CELSI)</a:t>
                      </a:r>
                      <a:r>
                        <a:rPr lang="en-GB" sz="1600" dirty="0" smtClean="0">
                          <a:effectLst/>
                        </a:rPr>
                        <a:t> </a:t>
                      </a:r>
                      <a:endParaRPr lang="en-GB" sz="1600" dirty="0">
                        <a:effectLst/>
                        <a:latin typeface="Times New Roman" charset="0"/>
                        <a:ea typeface="Calibri" charset="0"/>
                      </a:endParaRPr>
                    </a:p>
                  </a:txBody>
                  <a:tcPr marL="68580" marR="68580" marT="0" marB="0">
                    <a:solidFill>
                      <a:schemeClr val="bg1"/>
                    </a:solidFill>
                  </a:tcPr>
                </a:tc>
              </a:tr>
              <a:tr h="804089">
                <a:tc>
                  <a:txBody>
                    <a:bodyPr/>
                    <a:lstStyle/>
                    <a:p>
                      <a:pPr algn="just">
                        <a:spcAft>
                          <a:spcPts val="0"/>
                        </a:spcAft>
                      </a:pPr>
                      <a:r>
                        <a:rPr lang="en-GB" sz="1600" dirty="0">
                          <a:solidFill>
                            <a:schemeClr val="tx1"/>
                          </a:solidFill>
                          <a:effectLst/>
                        </a:rPr>
                        <a:t>10.55</a:t>
                      </a:r>
                      <a:endParaRPr lang="en-GB" sz="1600" dirty="0">
                        <a:solidFill>
                          <a:schemeClr val="tx1"/>
                        </a:solidFill>
                        <a:effectLst/>
                        <a:latin typeface="Times New Roman" charset="0"/>
                        <a:ea typeface="Calibri" charset="0"/>
                      </a:endParaRPr>
                    </a:p>
                  </a:txBody>
                  <a:tcPr marL="68580" marR="68580" marT="0" marB="0">
                    <a:solidFill>
                      <a:srgbClr val="BCBCBC"/>
                    </a:solidFill>
                  </a:tcPr>
                </a:tc>
                <a:tc>
                  <a:txBody>
                    <a:bodyPr/>
                    <a:lstStyle/>
                    <a:p>
                      <a:pPr algn="just">
                        <a:spcAft>
                          <a:spcPts val="0"/>
                        </a:spcAft>
                      </a:pPr>
                      <a:r>
                        <a:rPr lang="en-GB" sz="1600" b="1" dirty="0">
                          <a:effectLst/>
                        </a:rPr>
                        <a:t>Local and regional partnerships in labour market policies related to persons with disabilities  </a:t>
                      </a:r>
                    </a:p>
                    <a:p>
                      <a:pPr algn="just">
                        <a:spcAft>
                          <a:spcPts val="0"/>
                        </a:spcAft>
                      </a:pPr>
                      <a:r>
                        <a:rPr lang="en-GB" sz="1600" dirty="0">
                          <a:effectLst/>
                        </a:rPr>
                        <a:t>Anette </a:t>
                      </a:r>
                      <a:r>
                        <a:rPr lang="en-GB" sz="1600" dirty="0" err="1">
                          <a:effectLst/>
                        </a:rPr>
                        <a:t>Scoppetta</a:t>
                      </a:r>
                      <a:r>
                        <a:rPr lang="en-GB" sz="1600" dirty="0">
                          <a:effectLst/>
                        </a:rPr>
                        <a:t>, </a:t>
                      </a:r>
                      <a:r>
                        <a:rPr lang="en-GB" sz="1600" dirty="0" smtClean="0"/>
                        <a:t>Deputy Director and Head of Work and Welfare Programme, </a:t>
                      </a:r>
                      <a:r>
                        <a:rPr lang="en-GB" sz="1600" dirty="0" smtClean="0">
                          <a:effectLst/>
                        </a:rPr>
                        <a:t>European </a:t>
                      </a:r>
                      <a:r>
                        <a:rPr lang="en-GB" sz="1600" dirty="0">
                          <a:effectLst/>
                        </a:rPr>
                        <a:t>Centre for Social Welfare and Policy </a:t>
                      </a:r>
                      <a:r>
                        <a:rPr lang="en-GB" sz="1600" dirty="0" smtClean="0">
                          <a:effectLst/>
                        </a:rPr>
                        <a:t>Research, Vienna</a:t>
                      </a:r>
                      <a:endParaRPr lang="en-GB" sz="1600" dirty="0">
                        <a:effectLst/>
                        <a:latin typeface="Times New Roman" charset="0"/>
                        <a:ea typeface="Calibri" charset="0"/>
                      </a:endParaRPr>
                    </a:p>
                  </a:txBody>
                  <a:tcPr marL="68580" marR="68580" marT="0" marB="0">
                    <a:solidFill>
                      <a:schemeClr val="bg1"/>
                    </a:solidFill>
                  </a:tcPr>
                </a:tc>
              </a:tr>
              <a:tr h="1340149">
                <a:tc>
                  <a:txBody>
                    <a:bodyPr/>
                    <a:lstStyle/>
                    <a:p>
                      <a:pPr algn="just">
                        <a:spcAft>
                          <a:spcPts val="0"/>
                        </a:spcAft>
                      </a:pPr>
                      <a:r>
                        <a:rPr lang="en-GB" sz="1600" dirty="0">
                          <a:solidFill>
                            <a:schemeClr val="tx1"/>
                          </a:solidFill>
                          <a:effectLst/>
                        </a:rPr>
                        <a:t>11.10 </a:t>
                      </a:r>
                      <a:endParaRPr lang="en-GB" sz="1600" dirty="0">
                        <a:solidFill>
                          <a:schemeClr val="tx1"/>
                        </a:solidFill>
                        <a:effectLst/>
                        <a:latin typeface="Times New Roman" charset="0"/>
                        <a:ea typeface="Calibri" charset="0"/>
                      </a:endParaRPr>
                    </a:p>
                  </a:txBody>
                  <a:tcPr marL="68580" marR="68580" marT="0" marB="0">
                    <a:solidFill>
                      <a:srgbClr val="BCBCBC"/>
                    </a:solidFill>
                  </a:tcPr>
                </a:tc>
                <a:tc>
                  <a:txBody>
                    <a:bodyPr/>
                    <a:lstStyle/>
                    <a:p>
                      <a:pPr algn="just">
                        <a:spcAft>
                          <a:spcPts val="0"/>
                        </a:spcAft>
                      </a:pPr>
                      <a:r>
                        <a:rPr lang="en-GB" sz="1600" b="1" dirty="0">
                          <a:effectLst/>
                        </a:rPr>
                        <a:t>EU-level stakeholder views on labour market integration of persons with disabilities and chronic diseases</a:t>
                      </a:r>
                    </a:p>
                    <a:p>
                      <a:pPr algn="just">
                        <a:spcAft>
                          <a:spcPts val="0"/>
                        </a:spcAft>
                      </a:pPr>
                      <a:r>
                        <a:rPr lang="en-GB" sz="1600" dirty="0" err="1">
                          <a:effectLst/>
                        </a:rPr>
                        <a:t>Asel</a:t>
                      </a:r>
                      <a:r>
                        <a:rPr lang="en-GB" sz="1600" dirty="0">
                          <a:effectLst/>
                        </a:rPr>
                        <a:t> </a:t>
                      </a:r>
                      <a:r>
                        <a:rPr lang="en-GB" sz="1600" dirty="0" err="1">
                          <a:effectLst/>
                        </a:rPr>
                        <a:t>Kadyrbaeva</a:t>
                      </a:r>
                      <a:r>
                        <a:rPr lang="en-GB" sz="1600" dirty="0">
                          <a:effectLst/>
                        </a:rPr>
                        <a:t>, </a:t>
                      </a:r>
                      <a:r>
                        <a:rPr lang="en-GB" sz="1600" dirty="0" smtClean="0">
                          <a:effectLst/>
                        </a:rPr>
                        <a:t>Senior Policy</a:t>
                      </a:r>
                      <a:r>
                        <a:rPr lang="en-GB" sz="1600" baseline="0" dirty="0" smtClean="0">
                          <a:effectLst/>
                        </a:rPr>
                        <a:t> Officer, </a:t>
                      </a:r>
                      <a:r>
                        <a:rPr lang="en-GB" sz="1600" dirty="0" smtClean="0">
                          <a:effectLst/>
                        </a:rPr>
                        <a:t>European </a:t>
                      </a:r>
                      <a:r>
                        <a:rPr lang="en-GB" sz="1600" dirty="0">
                          <a:effectLst/>
                        </a:rPr>
                        <a:t>Association of Service Providers </a:t>
                      </a:r>
                      <a:r>
                        <a:rPr lang="en-GB" sz="1600" dirty="0" smtClean="0">
                          <a:effectLst/>
                        </a:rPr>
                        <a:t> </a:t>
                      </a:r>
                    </a:p>
                    <a:p>
                      <a:pPr algn="just">
                        <a:spcAft>
                          <a:spcPts val="0"/>
                        </a:spcAft>
                      </a:pPr>
                      <a:r>
                        <a:rPr lang="en-GB" sz="1600" dirty="0" smtClean="0">
                          <a:effectLst/>
                        </a:rPr>
                        <a:t>                            for </a:t>
                      </a:r>
                      <a:r>
                        <a:rPr lang="en-GB" sz="1600" dirty="0">
                          <a:effectLst/>
                        </a:rPr>
                        <a:t>Persons with </a:t>
                      </a:r>
                      <a:r>
                        <a:rPr lang="en-GB" sz="1600" dirty="0" smtClean="0">
                          <a:effectLst/>
                        </a:rPr>
                        <a:t>Disabilities, Brussels</a:t>
                      </a:r>
                      <a:endParaRPr lang="en-GB" sz="1600" dirty="0">
                        <a:effectLst/>
                      </a:endParaRPr>
                    </a:p>
                    <a:p>
                      <a:pPr marL="0" marR="0" indent="0" algn="just" defTabSz="457200" rtl="0" eaLnBrk="1" fontAlgn="auto" latinLnBrk="0" hangingPunct="1">
                        <a:lnSpc>
                          <a:spcPct val="100000"/>
                        </a:lnSpc>
                        <a:spcBef>
                          <a:spcPts val="0"/>
                        </a:spcBef>
                        <a:spcAft>
                          <a:spcPts val="0"/>
                        </a:spcAft>
                        <a:buClrTx/>
                        <a:buSzTx/>
                        <a:buFontTx/>
                        <a:buNone/>
                        <a:tabLst/>
                        <a:defRPr/>
                      </a:pPr>
                      <a:r>
                        <a:rPr lang="en-GB" sz="1600" dirty="0" err="1">
                          <a:effectLst/>
                        </a:rPr>
                        <a:t>Mehtap</a:t>
                      </a:r>
                      <a:r>
                        <a:rPr lang="en-GB" sz="1600" dirty="0">
                          <a:effectLst/>
                        </a:rPr>
                        <a:t> </a:t>
                      </a:r>
                      <a:r>
                        <a:rPr lang="en-GB" sz="1600" b="0" dirty="0" err="1" smtClean="0"/>
                        <a:t>Akgüç</a:t>
                      </a:r>
                      <a:r>
                        <a:rPr lang="en-GB" sz="1600" b="0" dirty="0" smtClean="0">
                          <a:effectLst/>
                        </a:rPr>
                        <a:t>,</a:t>
                      </a:r>
                      <a:r>
                        <a:rPr lang="en-GB" sz="1600" dirty="0" smtClean="0">
                          <a:effectLst/>
                        </a:rPr>
                        <a:t> Senior Researcher, European </a:t>
                      </a:r>
                      <a:r>
                        <a:rPr lang="en-GB" sz="1600" dirty="0">
                          <a:effectLst/>
                        </a:rPr>
                        <a:t>Trade Union </a:t>
                      </a:r>
                      <a:r>
                        <a:rPr lang="en-GB" sz="1600" dirty="0" smtClean="0">
                          <a:effectLst/>
                        </a:rPr>
                        <a:t>Institute, Brussels</a:t>
                      </a:r>
                      <a:endParaRPr lang="en-GB" sz="1600" dirty="0">
                        <a:effectLst/>
                        <a:latin typeface="Times New Roman" charset="0"/>
                        <a:ea typeface="Calibri" charset="0"/>
                      </a:endParaRPr>
                    </a:p>
                  </a:txBody>
                  <a:tcPr marL="68580" marR="68580" marT="0" marB="0">
                    <a:solidFill>
                      <a:schemeClr val="bg1"/>
                    </a:solidFill>
                  </a:tcPr>
                </a:tc>
              </a:tr>
            </a:tbl>
          </a:graphicData>
        </a:graphic>
      </p:graphicFrame>
    </p:spTree>
    <p:extLst>
      <p:ext uri="{BB962C8B-B14F-4D97-AF65-F5344CB8AC3E}">
        <p14:creationId xmlns:p14="http://schemas.microsoft.com/office/powerpoint/2010/main" val="1292131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8434" name="TextBox 1"/>
          <p:cNvSpPr txBox="1">
            <a:spLocks noChangeArrowheads="1"/>
          </p:cNvSpPr>
          <p:nvPr/>
        </p:nvSpPr>
        <p:spPr bwMode="auto">
          <a:xfrm>
            <a:off x="684213" y="6096000"/>
            <a:ext cx="3200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Arial" charset="0"/>
                <a:cs typeface="Arial" charset="0"/>
              </a:defRPr>
            </a:lvl1pPr>
            <a:lvl2pPr marL="37931725" indent="-37474525">
              <a:spcBef>
                <a:spcPct val="20000"/>
              </a:spcBef>
              <a:buChar char="–"/>
              <a:defRPr sz="2800">
                <a:solidFill>
                  <a:schemeClr val="tx1"/>
                </a:solidFill>
                <a:latin typeface="Arial" charset="0"/>
                <a:ea typeface="Arial" charset="0"/>
                <a:cs typeface="Arial" charset="0"/>
              </a:defRPr>
            </a:lvl2pPr>
            <a:lvl3pPr marL="1143000" indent="-228600">
              <a:spcBef>
                <a:spcPct val="20000"/>
              </a:spcBef>
              <a:buChar char="•"/>
              <a:defRPr sz="2400">
                <a:solidFill>
                  <a:schemeClr val="tx1"/>
                </a:solidFill>
                <a:latin typeface="Arial" charset="0"/>
                <a:ea typeface="Arial" charset="0"/>
                <a:cs typeface="Arial" charset="0"/>
              </a:defRPr>
            </a:lvl3pPr>
            <a:lvl4pPr marL="1600200" indent="-228600">
              <a:spcBef>
                <a:spcPct val="20000"/>
              </a:spcBef>
              <a:buChar char="–"/>
              <a:defRPr sz="2000">
                <a:solidFill>
                  <a:schemeClr val="tx1"/>
                </a:solidFill>
                <a:latin typeface="Arial" charset="0"/>
                <a:ea typeface="Arial" charset="0"/>
                <a:cs typeface="Arial" charset="0"/>
              </a:defRPr>
            </a:lvl4pPr>
            <a:lvl5pPr marL="2057400" indent="-228600">
              <a:spcBef>
                <a:spcPct val="20000"/>
              </a:spcBef>
              <a:buChar char="»"/>
              <a:defRPr sz="2000">
                <a:solidFill>
                  <a:schemeClr val="tx1"/>
                </a:solidFill>
                <a:latin typeface="Arial" charset="0"/>
                <a:ea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Arial" charset="0"/>
                <a:cs typeface="Arial" charset="0"/>
              </a:defRPr>
            </a:lvl9pPr>
          </a:lstStyle>
          <a:p>
            <a:pPr eaLnBrk="1" hangingPunct="1">
              <a:spcBef>
                <a:spcPct val="0"/>
              </a:spcBef>
              <a:buFontTx/>
              <a:buNone/>
            </a:pPr>
            <a:r>
              <a:rPr lang="en-US" altLang="en-US" sz="800" b="1" dirty="0">
                <a:solidFill>
                  <a:srgbClr val="D79B93"/>
                </a:solidFill>
                <a:ea typeface="Adobe Caslon Pro" charset="0"/>
                <a:cs typeface="Adobe Caslon Pro" charset="0"/>
              </a:rPr>
              <a:t> </a:t>
            </a:r>
          </a:p>
        </p:txBody>
      </p:sp>
      <p:sp>
        <p:nvSpPr>
          <p:cNvPr id="18435" name="TextBox 2"/>
          <p:cNvSpPr txBox="1">
            <a:spLocks noChangeArrowheads="1"/>
          </p:cNvSpPr>
          <p:nvPr/>
        </p:nvSpPr>
        <p:spPr bwMode="auto">
          <a:xfrm>
            <a:off x="1143000" y="2895600"/>
            <a:ext cx="68580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Arial" charset="0"/>
                <a:cs typeface="Arial" charset="0"/>
              </a:defRPr>
            </a:lvl1pPr>
            <a:lvl2pPr marL="37931725" indent="-37474525">
              <a:spcBef>
                <a:spcPct val="20000"/>
              </a:spcBef>
              <a:buChar char="–"/>
              <a:defRPr sz="2800">
                <a:solidFill>
                  <a:schemeClr val="tx1"/>
                </a:solidFill>
                <a:latin typeface="Arial" charset="0"/>
                <a:ea typeface="Arial" charset="0"/>
                <a:cs typeface="Arial" charset="0"/>
              </a:defRPr>
            </a:lvl2pPr>
            <a:lvl3pPr marL="1143000" indent="-228600">
              <a:spcBef>
                <a:spcPct val="20000"/>
              </a:spcBef>
              <a:buChar char="•"/>
              <a:defRPr sz="2400">
                <a:solidFill>
                  <a:schemeClr val="tx1"/>
                </a:solidFill>
                <a:latin typeface="Arial" charset="0"/>
                <a:ea typeface="Arial" charset="0"/>
                <a:cs typeface="Arial" charset="0"/>
              </a:defRPr>
            </a:lvl3pPr>
            <a:lvl4pPr marL="1600200" indent="-228600">
              <a:spcBef>
                <a:spcPct val="20000"/>
              </a:spcBef>
              <a:buChar char="–"/>
              <a:defRPr sz="2000">
                <a:solidFill>
                  <a:schemeClr val="tx1"/>
                </a:solidFill>
                <a:latin typeface="Arial" charset="0"/>
                <a:ea typeface="Arial" charset="0"/>
                <a:cs typeface="Arial" charset="0"/>
              </a:defRPr>
            </a:lvl4pPr>
            <a:lvl5pPr marL="2057400" indent="-228600">
              <a:spcBef>
                <a:spcPct val="20000"/>
              </a:spcBef>
              <a:buChar char="»"/>
              <a:defRPr sz="2000">
                <a:solidFill>
                  <a:schemeClr val="tx1"/>
                </a:solidFill>
                <a:latin typeface="Arial" charset="0"/>
                <a:ea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Arial" charset="0"/>
                <a:cs typeface="Arial" charset="0"/>
              </a:defRPr>
            </a:lvl9pPr>
          </a:lstStyle>
          <a:p>
            <a:pPr algn="ctr" eaLnBrk="1" hangingPunct="1">
              <a:spcBef>
                <a:spcPct val="0"/>
              </a:spcBef>
              <a:buFontTx/>
              <a:buNone/>
            </a:pPr>
            <a:r>
              <a:rPr lang="en-GB" altLang="en-US" b="1" dirty="0">
                <a:solidFill>
                  <a:schemeClr val="bg1"/>
                </a:solidFill>
              </a:rPr>
              <a:t>Thank you for your </a:t>
            </a:r>
            <a:r>
              <a:rPr lang="en-GB" altLang="en-US" b="1" dirty="0" smtClean="0">
                <a:solidFill>
                  <a:schemeClr val="bg1"/>
                </a:solidFill>
              </a:rPr>
              <a:t>attention!</a:t>
            </a:r>
            <a:endParaRPr lang="en-US" altLang="en-US" b="1" dirty="0">
              <a:solidFill>
                <a:schemeClr val="bg1"/>
              </a:solidFill>
            </a:endParaRPr>
          </a:p>
          <a:p>
            <a:pPr eaLnBrk="1" hangingPunct="1">
              <a:spcBef>
                <a:spcPct val="0"/>
              </a:spcBef>
              <a:buFontTx/>
              <a:buNone/>
            </a:pPr>
            <a:r>
              <a:rPr lang="en-US" altLang="en-US" b="1" dirty="0">
                <a:solidFill>
                  <a:schemeClr val="bg1"/>
                </a:solidFill>
              </a:rPr>
              <a:t> </a:t>
            </a:r>
          </a:p>
        </p:txBody>
      </p:sp>
      <p:sp>
        <p:nvSpPr>
          <p:cNvPr id="2" name="TextBox 1"/>
          <p:cNvSpPr txBox="1"/>
          <p:nvPr/>
        </p:nvSpPr>
        <p:spPr>
          <a:xfrm>
            <a:off x="2123728" y="3638571"/>
            <a:ext cx="5112568" cy="369332"/>
          </a:xfrm>
          <a:prstGeom prst="rect">
            <a:avLst/>
          </a:prstGeom>
          <a:noFill/>
        </p:spPr>
        <p:txBody>
          <a:bodyPr wrap="square" rtlCol="0">
            <a:spAutoFit/>
          </a:bodyPr>
          <a:lstStyle/>
          <a:p>
            <a:pPr algn="ctr"/>
            <a:r>
              <a:rPr lang="en-US">
                <a:solidFill>
                  <a:schemeClr val="bg1"/>
                </a:solidFill>
              </a:rPr>
              <a:t>m</a:t>
            </a:r>
            <a:r>
              <a:rPr lang="en-US" smtClean="0">
                <a:solidFill>
                  <a:schemeClr val="bg1"/>
                </a:solidFill>
              </a:rPr>
              <a:t>arta.kahancova@celsi.sk</a:t>
            </a:r>
            <a:endParaRPr lang="en-US"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lokTextu 3"/>
          <p:cNvSpPr txBox="1"/>
          <p:nvPr/>
        </p:nvSpPr>
        <p:spPr>
          <a:xfrm>
            <a:off x="434704" y="1124744"/>
            <a:ext cx="8229600" cy="461665"/>
          </a:xfrm>
          <a:prstGeom prst="rect">
            <a:avLst/>
          </a:prstGeom>
          <a:noFill/>
        </p:spPr>
        <p:txBody>
          <a:bodyPr wrap="square" rtlCol="0">
            <a:spAutoFit/>
          </a:bodyPr>
          <a:lstStyle/>
          <a:p>
            <a:r>
              <a:rPr lang="en-GB" sz="2400" b="1" dirty="0" smtClean="0">
                <a:solidFill>
                  <a:srgbClr val="C00000"/>
                </a:solidFill>
              </a:rPr>
              <a:t>Labour market integration </a:t>
            </a:r>
            <a:r>
              <a:rPr lang="en-GB" sz="2400" b="1" smtClean="0">
                <a:solidFill>
                  <a:srgbClr val="C00000"/>
                </a:solidFill>
              </a:rPr>
              <a:t>in context</a:t>
            </a:r>
            <a:endParaRPr lang="en-GB" sz="2400" b="1" dirty="0">
              <a:solidFill>
                <a:srgbClr val="C00000"/>
              </a:solidFill>
            </a:endParaRPr>
          </a:p>
        </p:txBody>
      </p:sp>
      <p:sp>
        <p:nvSpPr>
          <p:cNvPr id="5" name="Zástupný obsah 4">
            <a:extLst>
              <a:ext uri="{FF2B5EF4-FFF2-40B4-BE49-F238E27FC236}">
                <a16:creationId xmlns:a16="http://schemas.microsoft.com/office/drawing/2014/main" xmlns="" id="{CAB7676B-F548-4D6F-A966-523F18EF2711}"/>
              </a:ext>
            </a:extLst>
          </p:cNvPr>
          <p:cNvSpPr>
            <a:spLocks noGrp="1"/>
          </p:cNvSpPr>
          <p:nvPr>
            <p:ph idx="1"/>
          </p:nvPr>
        </p:nvSpPr>
        <p:spPr>
          <a:xfrm>
            <a:off x="434704" y="1700808"/>
            <a:ext cx="8229600" cy="2880320"/>
          </a:xfrm>
        </p:spPr>
        <p:txBody>
          <a:bodyPr/>
          <a:lstStyle/>
          <a:p>
            <a:r>
              <a:rPr lang="en-GB" sz="1800" dirty="0" smtClean="0"/>
              <a:t>Demographic change, population ageing, increasing share of population with health conditions and disability </a:t>
            </a:r>
          </a:p>
          <a:p>
            <a:endParaRPr lang="en-GB" sz="1800" dirty="0"/>
          </a:p>
          <a:p>
            <a:endParaRPr lang="en-GB" sz="1800" dirty="0" smtClean="0"/>
          </a:p>
          <a:p>
            <a:pPr marL="0" indent="0" algn="ctr">
              <a:buNone/>
            </a:pPr>
            <a:r>
              <a:rPr lang="en-GB" sz="1800" b="1" dirty="0"/>
              <a:t>M</a:t>
            </a:r>
            <a:r>
              <a:rPr lang="en-GB" sz="1800" b="1" dirty="0" smtClean="0"/>
              <a:t>ajor societal challenges, impact on labour markets in Europe</a:t>
            </a:r>
          </a:p>
          <a:p>
            <a:endParaRPr lang="en-GB" sz="1800" dirty="0" smtClean="0"/>
          </a:p>
          <a:p>
            <a:r>
              <a:rPr lang="en-GB" sz="1800" dirty="0" smtClean="0"/>
              <a:t>Europe-wide priorities: extending working lives, integration of vulnerable persons into the labour market </a:t>
            </a:r>
            <a:r>
              <a:rPr lang="mr-IN" sz="1800" dirty="0" smtClean="0"/>
              <a:t>–</a:t>
            </a:r>
            <a:r>
              <a:rPr lang="en-GB" sz="1800" dirty="0" smtClean="0"/>
              <a:t> including inactive persons due to chronic disease or disability</a:t>
            </a:r>
          </a:p>
          <a:p>
            <a:endParaRPr lang="en-GB" sz="1800" dirty="0" smtClean="0"/>
          </a:p>
          <a:p>
            <a:endParaRPr lang="en-GB" sz="1400" b="1" dirty="0" smtClean="0"/>
          </a:p>
          <a:p>
            <a:pPr marL="0" indent="0">
              <a:buNone/>
            </a:pPr>
            <a:endParaRPr lang="en-GB" sz="1400" b="1" dirty="0"/>
          </a:p>
          <a:p>
            <a:pPr marL="0" indent="0">
              <a:buNone/>
            </a:pPr>
            <a:endParaRPr lang="en-GB" sz="1400" b="1" dirty="0" smtClean="0"/>
          </a:p>
          <a:p>
            <a:pPr marL="0" indent="0">
              <a:buNone/>
            </a:pPr>
            <a:endParaRPr lang="en-GB" sz="1400" b="1" dirty="0"/>
          </a:p>
          <a:p>
            <a:pPr marL="0" indent="0">
              <a:buNone/>
            </a:pPr>
            <a:endParaRPr lang="en-GB" sz="1400" b="1" dirty="0" smtClean="0"/>
          </a:p>
          <a:p>
            <a:pPr marL="0" indent="0">
              <a:buNone/>
            </a:pPr>
            <a:endParaRPr lang="en-GB" sz="1400" b="1" dirty="0"/>
          </a:p>
          <a:p>
            <a:pPr marL="0" indent="0">
              <a:buNone/>
            </a:pPr>
            <a:endParaRPr lang="en-GB" sz="1400" b="1" dirty="0" smtClean="0"/>
          </a:p>
          <a:p>
            <a:pPr marL="0" indent="0">
              <a:buNone/>
            </a:pPr>
            <a:endParaRPr lang="en-GB" sz="1400" b="1" dirty="0"/>
          </a:p>
          <a:p>
            <a:pPr marL="0" indent="0">
              <a:buNone/>
            </a:pPr>
            <a:endParaRPr lang="en-GB" sz="1400" b="1" dirty="0"/>
          </a:p>
          <a:p>
            <a:pPr marL="0" indent="0">
              <a:buNone/>
            </a:pPr>
            <a:endParaRPr lang="en-GB" sz="1400" b="1" dirty="0" smtClean="0"/>
          </a:p>
          <a:p>
            <a:pPr>
              <a:buFontTx/>
              <a:buChar char="-"/>
            </a:pPr>
            <a:endParaRPr lang="en-GB" sz="1400" b="1" dirty="0"/>
          </a:p>
        </p:txBody>
      </p:sp>
      <p:sp>
        <p:nvSpPr>
          <p:cNvPr id="2" name="Down Arrow 1"/>
          <p:cNvSpPr/>
          <p:nvPr/>
        </p:nvSpPr>
        <p:spPr>
          <a:xfrm>
            <a:off x="4139952" y="2420888"/>
            <a:ext cx="288032" cy="504056"/>
          </a:xfrm>
          <a:prstGeom prst="downArrow">
            <a:avLst/>
          </a:prstGeom>
          <a:solidFill>
            <a:srgbClr val="BCBCBC"/>
          </a:solidFill>
          <a:ln>
            <a:solidFill>
              <a:srgbClr val="BCBCBC"/>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a:off x="434704" y="4835422"/>
            <a:ext cx="4281312" cy="1754326"/>
          </a:xfrm>
          <a:prstGeom prst="rect">
            <a:avLst/>
          </a:prstGeom>
          <a:ln>
            <a:solidFill>
              <a:schemeClr val="tx1"/>
            </a:solidFill>
          </a:ln>
        </p:spPr>
        <p:txBody>
          <a:bodyPr wrap="square">
            <a:spAutoFit/>
          </a:bodyPr>
          <a:lstStyle/>
          <a:p>
            <a:r>
              <a:rPr lang="en-GB" b="1" dirty="0"/>
              <a:t>European Pillar of Social Rights: </a:t>
            </a:r>
            <a:r>
              <a:rPr lang="en-GB" b="1" i="1" dirty="0">
                <a:solidFill>
                  <a:srgbClr val="692020"/>
                </a:solidFill>
              </a:rPr>
              <a:t>people with disabilities have the right to... services that enable them to participate in the labour market ..., and a work environment adapted to their needs</a:t>
            </a:r>
            <a:r>
              <a:rPr lang="en-GB" b="1" dirty="0">
                <a:solidFill>
                  <a:srgbClr val="692020"/>
                </a:solidFill>
              </a:rPr>
              <a:t> </a:t>
            </a:r>
          </a:p>
        </p:txBody>
      </p:sp>
      <p:sp>
        <p:nvSpPr>
          <p:cNvPr id="7" name="Rectangle 6"/>
          <p:cNvSpPr/>
          <p:nvPr/>
        </p:nvSpPr>
        <p:spPr>
          <a:xfrm>
            <a:off x="5508104" y="4835422"/>
            <a:ext cx="3347864" cy="1477328"/>
          </a:xfrm>
          <a:prstGeom prst="rect">
            <a:avLst/>
          </a:prstGeom>
        </p:spPr>
        <p:txBody>
          <a:bodyPr wrap="square">
            <a:spAutoFit/>
          </a:bodyPr>
          <a:lstStyle/>
          <a:p>
            <a:pPr marL="0" indent="0">
              <a:buNone/>
            </a:pPr>
            <a:r>
              <a:rPr lang="en-GB"/>
              <a:t>Little </a:t>
            </a:r>
            <a:r>
              <a:rPr lang="en-GB" smtClean="0"/>
              <a:t>research/knowledge </a:t>
            </a:r>
            <a:r>
              <a:rPr lang="en-GB" dirty="0"/>
              <a:t>on labour market integration of the disabled, work counselling, best practices from the field, international comparisons</a:t>
            </a:r>
            <a:endParaRPr lang="en-GB" dirty="0"/>
          </a:p>
        </p:txBody>
      </p:sp>
      <p:sp>
        <p:nvSpPr>
          <p:cNvPr id="8" name="Right Arrow 7"/>
          <p:cNvSpPr/>
          <p:nvPr/>
        </p:nvSpPr>
        <p:spPr>
          <a:xfrm>
            <a:off x="4860032" y="5589240"/>
            <a:ext cx="504056" cy="216024"/>
          </a:xfrm>
          <a:prstGeom prst="rightArrow">
            <a:avLst/>
          </a:prstGeom>
          <a:solidFill>
            <a:srgbClr val="BCBCBC"/>
          </a:solidFill>
          <a:ln>
            <a:solidFill>
              <a:srgbClr val="BCBCBC"/>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95643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lokTextu 3"/>
          <p:cNvSpPr txBox="1"/>
          <p:nvPr/>
        </p:nvSpPr>
        <p:spPr>
          <a:xfrm>
            <a:off x="434704" y="1124744"/>
            <a:ext cx="8421264" cy="830997"/>
          </a:xfrm>
          <a:prstGeom prst="rect">
            <a:avLst/>
          </a:prstGeom>
          <a:noFill/>
        </p:spPr>
        <p:txBody>
          <a:bodyPr wrap="square" rtlCol="0">
            <a:spAutoFit/>
          </a:bodyPr>
          <a:lstStyle/>
          <a:p>
            <a:r>
              <a:rPr lang="en-GB" sz="2400" b="1" dirty="0" smtClean="0">
                <a:solidFill>
                  <a:srgbClr val="C00000"/>
                </a:solidFill>
              </a:rPr>
              <a:t>Labour market integration of persons with disabilities and chronic diseases </a:t>
            </a:r>
            <a:r>
              <a:rPr lang="mr-IN" sz="2400" b="1" dirty="0" smtClean="0">
                <a:solidFill>
                  <a:srgbClr val="C00000"/>
                </a:solidFill>
              </a:rPr>
              <a:t>–</a:t>
            </a:r>
            <a:r>
              <a:rPr lang="en-GB" sz="2400" b="1" dirty="0" smtClean="0">
                <a:solidFill>
                  <a:srgbClr val="C00000"/>
                </a:solidFill>
              </a:rPr>
              <a:t> what do we know?</a:t>
            </a:r>
            <a:endParaRPr lang="en-GB" sz="2400" b="1" dirty="0">
              <a:solidFill>
                <a:srgbClr val="C00000"/>
              </a:solidFill>
            </a:endParaRPr>
          </a:p>
        </p:txBody>
      </p:sp>
      <p:sp>
        <p:nvSpPr>
          <p:cNvPr id="5" name="Zástupný obsah 4">
            <a:extLst>
              <a:ext uri="{FF2B5EF4-FFF2-40B4-BE49-F238E27FC236}">
                <a16:creationId xmlns:a16="http://schemas.microsoft.com/office/drawing/2014/main" xmlns="" id="{CAB7676B-F548-4D6F-A966-523F18EF2711}"/>
              </a:ext>
            </a:extLst>
          </p:cNvPr>
          <p:cNvSpPr>
            <a:spLocks noGrp="1"/>
          </p:cNvSpPr>
          <p:nvPr>
            <p:ph idx="1"/>
          </p:nvPr>
        </p:nvSpPr>
        <p:spPr>
          <a:xfrm>
            <a:off x="425204" y="1959189"/>
            <a:ext cx="8229600" cy="4038401"/>
          </a:xfrm>
          <a:solidFill>
            <a:schemeClr val="bg1">
              <a:lumMod val="85000"/>
            </a:schemeClr>
          </a:solidFill>
        </p:spPr>
        <p:txBody>
          <a:bodyPr/>
          <a:lstStyle/>
          <a:p>
            <a:r>
              <a:rPr lang="en-US" sz="1800" b="1" dirty="0" smtClean="0">
                <a:solidFill>
                  <a:srgbClr val="C00000"/>
                </a:solidFill>
              </a:rPr>
              <a:t>Basic activity difficulty: </a:t>
            </a:r>
            <a:r>
              <a:rPr lang="en-US" sz="1800" dirty="0"/>
              <a:t>difficulty in seeing, hearing</a:t>
            </a:r>
            <a:r>
              <a:rPr lang="en-US" sz="1800" dirty="0" smtClean="0"/>
              <a:t>, walking </a:t>
            </a:r>
            <a:r>
              <a:rPr lang="en-US" sz="1800" dirty="0"/>
              <a:t>or communicating</a:t>
            </a:r>
          </a:p>
          <a:p>
            <a:r>
              <a:rPr lang="en-US" sz="1800" b="1" dirty="0" smtClean="0">
                <a:solidFill>
                  <a:srgbClr val="C00000"/>
                </a:solidFill>
              </a:rPr>
              <a:t>Disability in employment: </a:t>
            </a:r>
            <a:r>
              <a:rPr lang="en-US" sz="1800" dirty="0" smtClean="0"/>
              <a:t>Persons limited </a:t>
            </a:r>
            <a:r>
              <a:rPr lang="en-US" sz="1800" dirty="0"/>
              <a:t>in the work they can do because of a long-standing </a:t>
            </a:r>
            <a:r>
              <a:rPr lang="en-US" sz="1800" dirty="0" smtClean="0"/>
              <a:t>health problem </a:t>
            </a:r>
            <a:r>
              <a:rPr lang="en-US" sz="1800" dirty="0"/>
              <a:t>and/or a basic activity </a:t>
            </a:r>
            <a:r>
              <a:rPr lang="en-US" sz="1800" dirty="0" smtClean="0"/>
              <a:t>difficulty</a:t>
            </a:r>
          </a:p>
          <a:p>
            <a:endParaRPr lang="en-US" sz="1800" dirty="0" smtClean="0"/>
          </a:p>
          <a:p>
            <a:r>
              <a:rPr lang="en-US" sz="1800" dirty="0" smtClean="0"/>
              <a:t>44 </a:t>
            </a:r>
            <a:r>
              <a:rPr lang="en-US" sz="1800" dirty="0"/>
              <a:t>million people in the EU-28 had basic activity difficulties and 35 million </a:t>
            </a:r>
            <a:r>
              <a:rPr lang="en-US" sz="1800" dirty="0" smtClean="0"/>
              <a:t>people (2011) had a </a:t>
            </a:r>
            <a:r>
              <a:rPr lang="en-US" sz="1800" dirty="0"/>
              <a:t>disability in </a:t>
            </a:r>
            <a:r>
              <a:rPr lang="en-US" sz="1800" dirty="0" smtClean="0"/>
              <a:t>employment (2011); </a:t>
            </a:r>
            <a:r>
              <a:rPr lang="en-US" sz="1800" dirty="0"/>
              <a:t>in 2012, 42 million people in the EU-27 were </a:t>
            </a:r>
            <a:r>
              <a:rPr lang="en-US" sz="1800" dirty="0" smtClean="0"/>
              <a:t>disabled (Eurostat)*</a:t>
            </a:r>
          </a:p>
          <a:p>
            <a:endParaRPr lang="en-US" sz="1800" b="1" dirty="0" smtClean="0">
              <a:solidFill>
                <a:srgbClr val="C00000"/>
              </a:solidFill>
            </a:endParaRPr>
          </a:p>
          <a:p>
            <a:r>
              <a:rPr lang="en-US" sz="1800" b="1" dirty="0" smtClean="0">
                <a:solidFill>
                  <a:srgbClr val="C00000"/>
                </a:solidFill>
              </a:rPr>
              <a:t>Chronic diseases affecting the working population:</a:t>
            </a:r>
            <a:r>
              <a:rPr lang="en-US" sz="1800" dirty="0" smtClean="0"/>
              <a:t> </a:t>
            </a:r>
            <a:r>
              <a:rPr lang="en-GB" sz="1800" dirty="0"/>
              <a:t>cardiovascular </a:t>
            </a:r>
            <a:r>
              <a:rPr lang="en-GB" sz="1800" dirty="0" smtClean="0"/>
              <a:t>diseases (23% of deaths globally, </a:t>
            </a:r>
            <a:r>
              <a:rPr lang="en-GB" sz="1800" dirty="0"/>
              <a:t>cancers, musculoskeletal </a:t>
            </a:r>
            <a:r>
              <a:rPr lang="en-GB" sz="1800" dirty="0" smtClean="0"/>
              <a:t>diseases (60% of permanent work incapacity, 50% of work absence above 3 days), mental conditions, chronic respiratory diseases, diabetes</a:t>
            </a:r>
            <a:endParaRPr lang="en-GB" sz="1400" b="1" dirty="0" smtClean="0"/>
          </a:p>
          <a:p>
            <a:pPr marL="0" indent="0">
              <a:buNone/>
            </a:pPr>
            <a:endParaRPr lang="en-GB" sz="1400" b="1" dirty="0"/>
          </a:p>
          <a:p>
            <a:pPr marL="0" indent="0">
              <a:buNone/>
            </a:pPr>
            <a:endParaRPr lang="en-GB" sz="1400" b="1" dirty="0" smtClean="0"/>
          </a:p>
          <a:p>
            <a:pPr marL="0" indent="0">
              <a:buNone/>
            </a:pPr>
            <a:endParaRPr lang="en-GB" sz="1400" b="1" dirty="0"/>
          </a:p>
          <a:p>
            <a:pPr marL="0" indent="0">
              <a:buNone/>
            </a:pPr>
            <a:endParaRPr lang="en-GB" sz="1400" b="1" dirty="0" smtClean="0"/>
          </a:p>
          <a:p>
            <a:pPr marL="0" indent="0">
              <a:buNone/>
            </a:pPr>
            <a:endParaRPr lang="en-GB" sz="1400" b="1" dirty="0"/>
          </a:p>
          <a:p>
            <a:pPr marL="0" indent="0">
              <a:buNone/>
            </a:pPr>
            <a:endParaRPr lang="en-GB" sz="1400" b="1" dirty="0" smtClean="0"/>
          </a:p>
          <a:p>
            <a:pPr marL="0" indent="0">
              <a:buNone/>
            </a:pPr>
            <a:endParaRPr lang="en-GB" sz="1400" b="1" dirty="0"/>
          </a:p>
          <a:p>
            <a:pPr marL="0" indent="0">
              <a:buNone/>
            </a:pPr>
            <a:endParaRPr lang="en-GB" sz="1400" b="1" dirty="0"/>
          </a:p>
          <a:p>
            <a:pPr marL="0" indent="0">
              <a:buNone/>
            </a:pPr>
            <a:endParaRPr lang="en-GB" sz="1400" b="1" dirty="0" smtClean="0"/>
          </a:p>
          <a:p>
            <a:pPr>
              <a:buFontTx/>
              <a:buChar char="-"/>
            </a:pPr>
            <a:r>
              <a:rPr lang="en-GB" sz="1400" b="1" dirty="0" smtClean="0"/>
              <a:t> </a:t>
            </a:r>
            <a:endParaRPr lang="en-GB" sz="1400" b="1" dirty="0"/>
          </a:p>
        </p:txBody>
      </p:sp>
      <p:sp>
        <p:nvSpPr>
          <p:cNvPr id="9" name="TextBox 8"/>
          <p:cNvSpPr txBox="1"/>
          <p:nvPr/>
        </p:nvSpPr>
        <p:spPr>
          <a:xfrm>
            <a:off x="323528" y="5997590"/>
            <a:ext cx="8331276" cy="861774"/>
          </a:xfrm>
          <a:prstGeom prst="rect">
            <a:avLst/>
          </a:prstGeom>
          <a:noFill/>
        </p:spPr>
        <p:txBody>
          <a:bodyPr wrap="square" rtlCol="0">
            <a:spAutoFit/>
          </a:bodyPr>
          <a:lstStyle/>
          <a:p>
            <a:r>
              <a:rPr lang="en-GB" sz="1000" dirty="0" smtClean="0"/>
              <a:t>* </a:t>
            </a:r>
            <a:r>
              <a:rPr lang="en-GB" sz="1000" dirty="0" err="1" smtClean="0"/>
              <a:t>Takala</a:t>
            </a:r>
            <a:r>
              <a:rPr lang="en-GB" sz="1000" dirty="0"/>
              <a:t>, </a:t>
            </a:r>
            <a:r>
              <a:rPr lang="en-GB" sz="1000" dirty="0" err="1"/>
              <a:t>Jukka</a:t>
            </a:r>
            <a:r>
              <a:rPr lang="en-GB" sz="1000" dirty="0"/>
              <a:t>, </a:t>
            </a:r>
            <a:r>
              <a:rPr lang="en-GB" sz="1000" dirty="0" err="1"/>
              <a:t>Päivi</a:t>
            </a:r>
            <a:r>
              <a:rPr lang="en-GB" sz="1000" dirty="0"/>
              <a:t> </a:t>
            </a:r>
            <a:r>
              <a:rPr lang="en-GB" sz="1000" dirty="0" err="1"/>
              <a:t>Hämäläinen</a:t>
            </a:r>
            <a:r>
              <a:rPr lang="en-GB" sz="1000" dirty="0"/>
              <a:t>, </a:t>
            </a:r>
            <a:r>
              <a:rPr lang="en-GB" sz="1000" dirty="0" err="1"/>
              <a:t>Kaija</a:t>
            </a:r>
            <a:r>
              <a:rPr lang="en-GB" sz="1000" dirty="0"/>
              <a:t> Leena </a:t>
            </a:r>
            <a:r>
              <a:rPr lang="en-GB" sz="1000" dirty="0" err="1"/>
              <a:t>Saarela</a:t>
            </a:r>
            <a:r>
              <a:rPr lang="en-GB" sz="1000" dirty="0"/>
              <a:t>, </a:t>
            </a:r>
            <a:r>
              <a:rPr lang="en-GB" sz="1000" dirty="0" err="1"/>
              <a:t>Loke</a:t>
            </a:r>
            <a:r>
              <a:rPr lang="en-GB" sz="1000" dirty="0"/>
              <a:t> Yoke Yun, </a:t>
            </a:r>
            <a:r>
              <a:rPr lang="en-GB" sz="1000" dirty="0" err="1"/>
              <a:t>Kathiresan</a:t>
            </a:r>
            <a:r>
              <a:rPr lang="en-GB" sz="1000" dirty="0"/>
              <a:t> </a:t>
            </a:r>
            <a:r>
              <a:rPr lang="en-GB" sz="1000" dirty="0" err="1"/>
              <a:t>Manickam</a:t>
            </a:r>
            <a:r>
              <a:rPr lang="en-GB" sz="1000" dirty="0"/>
              <a:t>, Tan Wee </a:t>
            </a:r>
            <a:r>
              <a:rPr lang="en-GB" sz="1000" dirty="0" err="1"/>
              <a:t>Jin</a:t>
            </a:r>
            <a:r>
              <a:rPr lang="en-GB" sz="1000" dirty="0"/>
              <a:t>, Peggy </a:t>
            </a:r>
            <a:r>
              <a:rPr lang="en-GB" sz="1000" dirty="0" err="1"/>
              <a:t>Heng</a:t>
            </a:r>
            <a:r>
              <a:rPr lang="en-GB" sz="1000" dirty="0"/>
              <a:t>, et al. 2014. “Global Estimates of the Burden of Injury and Illness at Work in 2012.” </a:t>
            </a:r>
            <a:r>
              <a:rPr lang="en-GB" sz="1000" i="1" dirty="0"/>
              <a:t>Journal of Occupational and Environmental Hygiene</a:t>
            </a:r>
            <a:r>
              <a:rPr lang="en-GB" sz="1000" dirty="0"/>
              <a:t> 11 (5): 326–37</a:t>
            </a:r>
            <a:r>
              <a:rPr lang="en-GB" sz="1000" dirty="0" smtClean="0"/>
              <a:t>.</a:t>
            </a:r>
          </a:p>
          <a:p>
            <a:r>
              <a:rPr lang="en-GB" sz="1000" dirty="0" smtClean="0"/>
              <a:t> </a:t>
            </a:r>
            <a:r>
              <a:rPr lang="en-GB" sz="1000" dirty="0"/>
              <a:t>Bevan, Stephen. 2013. “Reducing Temporary Work Absence through Early Intervention the Case of MSDs in the EU.” London: The Work </a:t>
            </a:r>
            <a:r>
              <a:rPr lang="en-GB" sz="1000" dirty="0" smtClean="0"/>
              <a:t>       Foundation </a:t>
            </a:r>
            <a:r>
              <a:rPr lang="en-GB" sz="1000" dirty="0"/>
              <a:t>(Lancaster University). http://</a:t>
            </a:r>
            <a:r>
              <a:rPr lang="en-GB" sz="1000" dirty="0" smtClean="0"/>
              <a:t>www.theworkfoundation.com/DownloadPublication/Report/341_The%20case%20for%20early%20interventions%20on%20MSDs.pdf  </a:t>
            </a:r>
            <a:endParaRPr lang="en-US" sz="1000" dirty="0"/>
          </a:p>
        </p:txBody>
      </p:sp>
    </p:spTree>
    <p:extLst>
      <p:ext uri="{BB962C8B-B14F-4D97-AF65-F5344CB8AC3E}">
        <p14:creationId xmlns:p14="http://schemas.microsoft.com/office/powerpoint/2010/main" val="2197886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lokTextu 3"/>
          <p:cNvSpPr txBox="1"/>
          <p:nvPr/>
        </p:nvSpPr>
        <p:spPr>
          <a:xfrm>
            <a:off x="434704" y="1124744"/>
            <a:ext cx="8385768" cy="461665"/>
          </a:xfrm>
          <a:prstGeom prst="rect">
            <a:avLst/>
          </a:prstGeom>
          <a:noFill/>
        </p:spPr>
        <p:txBody>
          <a:bodyPr wrap="square" rtlCol="0">
            <a:spAutoFit/>
          </a:bodyPr>
          <a:lstStyle/>
          <a:p>
            <a:r>
              <a:rPr lang="en-US" sz="2400" b="1" dirty="0" err="1" smtClean="0">
                <a:solidFill>
                  <a:srgbClr val="C00000"/>
                </a:solidFill>
              </a:rPr>
              <a:t>Labour</a:t>
            </a:r>
            <a:r>
              <a:rPr lang="en-US" sz="2400" b="1" dirty="0" smtClean="0">
                <a:solidFill>
                  <a:srgbClr val="C00000"/>
                </a:solidFill>
              </a:rPr>
              <a:t> market integration of persons with disabilities </a:t>
            </a:r>
            <a:endParaRPr lang="en-GB" sz="2400" b="1" dirty="0">
              <a:solidFill>
                <a:srgbClr val="C00000"/>
              </a:solidFill>
            </a:endParaRPr>
          </a:p>
        </p:txBody>
      </p:sp>
      <p:sp>
        <p:nvSpPr>
          <p:cNvPr id="5" name="Zástupný obsah 4">
            <a:extLst>
              <a:ext uri="{FF2B5EF4-FFF2-40B4-BE49-F238E27FC236}">
                <a16:creationId xmlns:a16="http://schemas.microsoft.com/office/drawing/2014/main" xmlns="" id="{CAB7676B-F548-4D6F-A966-523F18EF2711}"/>
              </a:ext>
            </a:extLst>
          </p:cNvPr>
          <p:cNvSpPr>
            <a:spLocks noGrp="1"/>
          </p:cNvSpPr>
          <p:nvPr>
            <p:ph idx="1"/>
          </p:nvPr>
        </p:nvSpPr>
        <p:spPr>
          <a:xfrm>
            <a:off x="4368128" y="3216399"/>
            <a:ext cx="4452344" cy="2656745"/>
          </a:xfrm>
        </p:spPr>
        <p:txBody>
          <a:bodyPr/>
          <a:lstStyle/>
          <a:p>
            <a:pPr marL="215900" lvl="0" indent="-215900"/>
            <a:r>
              <a:rPr lang="en-GB" sz="1400" dirty="0" smtClean="0"/>
              <a:t>What </a:t>
            </a:r>
            <a:r>
              <a:rPr lang="en-GB" sz="1400" b="1" dirty="0">
                <a:solidFill>
                  <a:srgbClr val="C00000"/>
                </a:solidFill>
              </a:rPr>
              <a:t>partnerships</a:t>
            </a:r>
            <a:r>
              <a:rPr lang="en-GB" sz="1400" dirty="0"/>
              <a:t> can be harnessed to facilitate labour market integration of people with disabilities?</a:t>
            </a:r>
          </a:p>
          <a:p>
            <a:pPr marL="215900" lvl="0" indent="-215900"/>
            <a:r>
              <a:rPr lang="en-GB" sz="1400" dirty="0"/>
              <a:t>How could the role of </a:t>
            </a:r>
            <a:r>
              <a:rPr lang="en-GB" sz="1400" b="1" dirty="0">
                <a:solidFill>
                  <a:srgbClr val="C00000"/>
                </a:solidFill>
              </a:rPr>
              <a:t>social </a:t>
            </a:r>
            <a:r>
              <a:rPr lang="en-GB" sz="1400" b="1" dirty="0" smtClean="0">
                <a:solidFill>
                  <a:srgbClr val="C00000"/>
                </a:solidFill>
              </a:rPr>
              <a:t>partners </a:t>
            </a:r>
            <a:r>
              <a:rPr lang="en-GB" sz="1400" dirty="0" smtClean="0"/>
              <a:t>(trade unions and employers’ associations) </a:t>
            </a:r>
            <a:r>
              <a:rPr lang="en-GB" sz="1400" dirty="0"/>
              <a:t>be enhanced in labour market integration of people with disabilities and people returning to work after or with chronic diseases?</a:t>
            </a:r>
          </a:p>
          <a:p>
            <a:pPr marL="215900" lvl="0" indent="-215900"/>
            <a:r>
              <a:rPr lang="en-GB" sz="1400" dirty="0"/>
              <a:t>What examples of </a:t>
            </a:r>
            <a:r>
              <a:rPr lang="en-GB" sz="1400" b="1" dirty="0">
                <a:solidFill>
                  <a:srgbClr val="C00000"/>
                </a:solidFill>
              </a:rPr>
              <a:t>cooperation</a:t>
            </a:r>
            <a:r>
              <a:rPr lang="en-GB" sz="1400" dirty="0"/>
              <a:t> between different levels of implementation and practice, knowledge sharing and policy </a:t>
            </a:r>
            <a:r>
              <a:rPr lang="en-GB" sz="1400" dirty="0" smtClean="0"/>
              <a:t>making can </a:t>
            </a:r>
            <a:r>
              <a:rPr lang="en-GB" sz="1400" dirty="0"/>
              <a:t>serve as </a:t>
            </a:r>
            <a:r>
              <a:rPr lang="en-GB" sz="1400" b="1" dirty="0">
                <a:solidFill>
                  <a:srgbClr val="C00000"/>
                </a:solidFill>
              </a:rPr>
              <a:t>inspiration</a:t>
            </a:r>
            <a:r>
              <a:rPr lang="en-GB" sz="1400" dirty="0"/>
              <a:t> across different </a:t>
            </a:r>
            <a:r>
              <a:rPr lang="en-GB" sz="1400" dirty="0" smtClean="0"/>
              <a:t>country contexts</a:t>
            </a:r>
            <a:r>
              <a:rPr lang="en-GB" sz="1400" dirty="0"/>
              <a:t>? </a:t>
            </a:r>
          </a:p>
        </p:txBody>
      </p:sp>
      <p:sp>
        <p:nvSpPr>
          <p:cNvPr id="2" name="TextBox 1"/>
          <p:cNvSpPr txBox="1"/>
          <p:nvPr/>
        </p:nvSpPr>
        <p:spPr>
          <a:xfrm>
            <a:off x="434704" y="1772816"/>
            <a:ext cx="8385768" cy="1200329"/>
          </a:xfrm>
          <a:prstGeom prst="rect">
            <a:avLst/>
          </a:prstGeom>
          <a:noFill/>
        </p:spPr>
        <p:txBody>
          <a:bodyPr wrap="square" rtlCol="0">
            <a:spAutoFit/>
          </a:bodyPr>
          <a:lstStyle/>
          <a:p>
            <a:pPr marL="285750" indent="-285750">
              <a:buFont typeface="Arial" charset="0"/>
              <a:buChar char="•"/>
            </a:pPr>
            <a:r>
              <a:rPr lang="en-US" dirty="0" smtClean="0"/>
              <a:t>Experts to share and discuss current knowledge on </a:t>
            </a:r>
            <a:r>
              <a:rPr lang="en-US" dirty="0" err="1" smtClean="0"/>
              <a:t>labour</a:t>
            </a:r>
            <a:r>
              <a:rPr lang="en-US" dirty="0" smtClean="0"/>
              <a:t> market integration of persons with disabilities and those facing chronic diseases</a:t>
            </a:r>
          </a:p>
          <a:p>
            <a:pPr marL="285750" indent="-285750">
              <a:buFont typeface="Arial" charset="0"/>
              <a:buChar char="•"/>
            </a:pPr>
            <a:endParaRPr lang="en-US" dirty="0"/>
          </a:p>
          <a:p>
            <a:pPr marL="285750" indent="-285750">
              <a:buFont typeface="Arial" charset="0"/>
              <a:buChar char="•"/>
            </a:pPr>
            <a:r>
              <a:rPr lang="en-US" dirty="0" smtClean="0"/>
              <a:t>Stakeholder roles in a multi-level governance perspective</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0160" y="3216399"/>
            <a:ext cx="4047968" cy="2512729"/>
          </a:xfrm>
          <a:prstGeom prst="rect">
            <a:avLst/>
          </a:prstGeom>
        </p:spPr>
      </p:pic>
      <p:sp>
        <p:nvSpPr>
          <p:cNvPr id="6" name="TextBox 5"/>
          <p:cNvSpPr txBox="1"/>
          <p:nvPr/>
        </p:nvSpPr>
        <p:spPr>
          <a:xfrm>
            <a:off x="320160" y="5750033"/>
            <a:ext cx="1432812" cy="246221"/>
          </a:xfrm>
          <a:prstGeom prst="rect">
            <a:avLst/>
          </a:prstGeom>
          <a:noFill/>
        </p:spPr>
        <p:txBody>
          <a:bodyPr wrap="square" rtlCol="0">
            <a:spAutoFit/>
          </a:bodyPr>
          <a:lstStyle/>
          <a:p>
            <a:r>
              <a:rPr lang="en-US" sz="1000" dirty="0" smtClean="0"/>
              <a:t>Source: </a:t>
            </a:r>
            <a:r>
              <a:rPr lang="en-US" sz="1000" dirty="0"/>
              <a:t>S</a:t>
            </a:r>
            <a:r>
              <a:rPr lang="en-US" sz="1000" dirty="0" smtClean="0"/>
              <a:t>hutterstock</a:t>
            </a:r>
            <a:endParaRPr lang="en-US" sz="1000" dirty="0"/>
          </a:p>
        </p:txBody>
      </p:sp>
      <p:sp>
        <p:nvSpPr>
          <p:cNvPr id="7" name="TextBox 6"/>
          <p:cNvSpPr txBox="1"/>
          <p:nvPr/>
        </p:nvSpPr>
        <p:spPr>
          <a:xfrm>
            <a:off x="320160" y="6093296"/>
            <a:ext cx="8500312" cy="923330"/>
          </a:xfrm>
          <a:prstGeom prst="rect">
            <a:avLst/>
          </a:prstGeom>
          <a:noFill/>
        </p:spPr>
        <p:txBody>
          <a:bodyPr wrap="square" rtlCol="0">
            <a:spAutoFit/>
          </a:bodyPr>
          <a:lstStyle/>
          <a:p>
            <a:r>
              <a:rPr lang="en-US" dirty="0" smtClean="0">
                <a:solidFill>
                  <a:srgbClr val="C00000"/>
                </a:solidFill>
              </a:rPr>
              <a:t>I want to work, who can help me? Strengthening cooperation between policy makers and NGOs in the </a:t>
            </a:r>
            <a:r>
              <a:rPr lang="en-US" dirty="0" err="1" smtClean="0">
                <a:solidFill>
                  <a:srgbClr val="C00000"/>
                </a:solidFill>
              </a:rPr>
              <a:t>labour</a:t>
            </a:r>
            <a:r>
              <a:rPr lang="en-US" dirty="0" smtClean="0">
                <a:solidFill>
                  <a:srgbClr val="C00000"/>
                </a:solidFill>
              </a:rPr>
              <a:t> market integration of persons with disabilities</a:t>
            </a:r>
            <a:endParaRPr lang="en-US" dirty="0">
              <a:solidFill>
                <a:srgbClr val="C00000"/>
              </a:solidFill>
            </a:endParaRPr>
          </a:p>
          <a:p>
            <a:r>
              <a:rPr lang="en-US" dirty="0" smtClean="0">
                <a:solidFill>
                  <a:srgbClr val="C00000"/>
                </a:solidFill>
              </a:rPr>
              <a:t> </a:t>
            </a:r>
            <a:endParaRPr lang="en-US" dirty="0">
              <a:solidFill>
                <a:srgbClr val="C00000"/>
              </a:solidFill>
            </a:endParaRPr>
          </a:p>
        </p:txBody>
      </p:sp>
    </p:spTree>
    <p:extLst>
      <p:ext uri="{BB962C8B-B14F-4D97-AF65-F5344CB8AC3E}">
        <p14:creationId xmlns:p14="http://schemas.microsoft.com/office/powerpoint/2010/main" val="1709984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lokTextu 3"/>
          <p:cNvSpPr txBox="1"/>
          <p:nvPr/>
        </p:nvSpPr>
        <p:spPr>
          <a:xfrm>
            <a:off x="434704" y="1124744"/>
            <a:ext cx="8385768" cy="461665"/>
          </a:xfrm>
          <a:prstGeom prst="rect">
            <a:avLst/>
          </a:prstGeom>
          <a:noFill/>
        </p:spPr>
        <p:txBody>
          <a:bodyPr wrap="square" rtlCol="0">
            <a:spAutoFit/>
          </a:bodyPr>
          <a:lstStyle/>
          <a:p>
            <a:r>
              <a:rPr lang="en-US" sz="2400" b="1" dirty="0" smtClean="0">
                <a:solidFill>
                  <a:srgbClr val="C00000"/>
                </a:solidFill>
              </a:rPr>
              <a:t>European variety in policies and stakeholder roles </a:t>
            </a:r>
            <a:endParaRPr lang="en-GB" sz="2400" b="1" dirty="0">
              <a:solidFill>
                <a:srgbClr val="C00000"/>
              </a:solidFill>
            </a:endParaRPr>
          </a:p>
        </p:txBody>
      </p:sp>
      <p:sp>
        <p:nvSpPr>
          <p:cNvPr id="9" name="TextBox 8"/>
          <p:cNvSpPr txBox="1"/>
          <p:nvPr/>
        </p:nvSpPr>
        <p:spPr>
          <a:xfrm>
            <a:off x="434704" y="1916832"/>
            <a:ext cx="8500312" cy="4801314"/>
          </a:xfrm>
          <a:prstGeom prst="rect">
            <a:avLst/>
          </a:prstGeom>
          <a:noFill/>
        </p:spPr>
        <p:txBody>
          <a:bodyPr wrap="square" rtlCol="0">
            <a:spAutoFit/>
          </a:bodyPr>
          <a:lstStyle/>
          <a:p>
            <a:r>
              <a:rPr lang="en-US" dirty="0" smtClean="0">
                <a:solidFill>
                  <a:srgbClr val="C00000"/>
                </a:solidFill>
              </a:rPr>
              <a:t>I want to work, who can help me? Strengthening cooperation between policy makers and NGOs in the </a:t>
            </a:r>
            <a:r>
              <a:rPr lang="en-US" dirty="0" err="1" smtClean="0">
                <a:solidFill>
                  <a:srgbClr val="C00000"/>
                </a:solidFill>
              </a:rPr>
              <a:t>labour</a:t>
            </a:r>
            <a:r>
              <a:rPr lang="en-US" dirty="0" smtClean="0">
                <a:solidFill>
                  <a:srgbClr val="C00000"/>
                </a:solidFill>
              </a:rPr>
              <a:t> market integration of persons with disabilities</a:t>
            </a:r>
          </a:p>
          <a:p>
            <a:endParaRPr lang="en-US" dirty="0" smtClean="0"/>
          </a:p>
          <a:p>
            <a:pPr marL="285750" indent="-285750">
              <a:buFont typeface="Arial" charset="0"/>
              <a:buChar char="•"/>
            </a:pPr>
            <a:r>
              <a:rPr lang="en-US" dirty="0" smtClean="0"/>
              <a:t>CELSI, SGI, USN</a:t>
            </a:r>
          </a:p>
          <a:p>
            <a:pPr marL="285750" indent="-285750">
              <a:buFont typeface="Arial" charset="0"/>
              <a:buChar char="•"/>
            </a:pPr>
            <a:endParaRPr lang="en-US" dirty="0"/>
          </a:p>
          <a:p>
            <a:pPr marL="285750" indent="-285750">
              <a:buFont typeface="Arial" charset="0"/>
              <a:buChar char="•"/>
            </a:pPr>
            <a:r>
              <a:rPr lang="en-US" dirty="0" smtClean="0"/>
              <a:t>Stakeholder groups: government/policy makers, employers and their associations, trade unions as worker representatives and non-governmental organizations (including patients’ organizations and NGOs actively delivering services for persons with disabilities)</a:t>
            </a:r>
          </a:p>
          <a:p>
            <a:pPr marL="285750" indent="-285750">
              <a:buFont typeface="Arial" charset="0"/>
              <a:buChar char="•"/>
            </a:pPr>
            <a:endParaRPr lang="en-US" dirty="0"/>
          </a:p>
          <a:p>
            <a:r>
              <a:rPr lang="en-US" dirty="0" smtClean="0">
                <a:solidFill>
                  <a:srgbClr val="C00000"/>
                </a:solidFill>
              </a:rPr>
              <a:t>Negotiating return to work in the age of demographic change through industrial relations </a:t>
            </a:r>
            <a:endParaRPr lang="en-US" dirty="0">
              <a:solidFill>
                <a:srgbClr val="C00000"/>
              </a:solidFill>
            </a:endParaRPr>
          </a:p>
          <a:p>
            <a:endParaRPr lang="en-US" dirty="0"/>
          </a:p>
          <a:p>
            <a:pPr marL="285750" indent="-285750">
              <a:buFont typeface="Arial" charset="0"/>
              <a:buChar char="•"/>
            </a:pPr>
            <a:r>
              <a:rPr lang="en-US" dirty="0" smtClean="0"/>
              <a:t>Funded by EC’s DG Employment, Social Affairs and Inclusion (</a:t>
            </a:r>
            <a:r>
              <a:rPr lang="en-GB" dirty="0"/>
              <a:t>Project No. </a:t>
            </a:r>
            <a:r>
              <a:rPr lang="en-GB" dirty="0" smtClean="0"/>
              <a:t>VS/2019/0075)</a:t>
            </a:r>
            <a:endParaRPr lang="en-GB" dirty="0"/>
          </a:p>
          <a:p>
            <a:pPr marL="285750" indent="-285750">
              <a:buFont typeface="Arial" charset="0"/>
              <a:buChar char="•"/>
            </a:pPr>
            <a:r>
              <a:rPr lang="en-US" dirty="0" smtClean="0"/>
              <a:t>Centre for European Policy Studies Brussels with partners in 6 countries</a:t>
            </a:r>
            <a:endParaRPr lang="en-US" dirty="0"/>
          </a:p>
          <a:p>
            <a:r>
              <a:rPr lang="en-US" dirty="0" smtClean="0"/>
              <a:t> </a:t>
            </a:r>
            <a:endParaRPr lang="en-US" dirty="0"/>
          </a:p>
        </p:txBody>
      </p:sp>
    </p:spTree>
    <p:extLst>
      <p:ext uri="{BB962C8B-B14F-4D97-AF65-F5344CB8AC3E}">
        <p14:creationId xmlns:p14="http://schemas.microsoft.com/office/powerpoint/2010/main" val="1115803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lokTextu 3"/>
          <p:cNvSpPr txBox="1"/>
          <p:nvPr/>
        </p:nvSpPr>
        <p:spPr>
          <a:xfrm>
            <a:off x="434704" y="1124744"/>
            <a:ext cx="8229600" cy="461665"/>
          </a:xfrm>
          <a:prstGeom prst="rect">
            <a:avLst/>
          </a:prstGeom>
          <a:noFill/>
        </p:spPr>
        <p:txBody>
          <a:bodyPr wrap="square" rtlCol="0">
            <a:spAutoFit/>
          </a:bodyPr>
          <a:lstStyle/>
          <a:p>
            <a:r>
              <a:rPr lang="en-GB" sz="2400" b="1" dirty="0" smtClean="0">
                <a:solidFill>
                  <a:srgbClr val="C00000"/>
                </a:solidFill>
              </a:rPr>
              <a:t>Policy frameworks </a:t>
            </a:r>
            <a:endParaRPr lang="en-GB" sz="2400" b="1" dirty="0">
              <a:solidFill>
                <a:srgbClr val="C00000"/>
              </a:solidFill>
            </a:endParaRPr>
          </a:p>
        </p:txBody>
      </p:sp>
      <p:sp>
        <p:nvSpPr>
          <p:cNvPr id="5" name="Zástupný obsah 4">
            <a:extLst>
              <a:ext uri="{FF2B5EF4-FFF2-40B4-BE49-F238E27FC236}">
                <a16:creationId xmlns:a16="http://schemas.microsoft.com/office/drawing/2014/main" xmlns="" id="{CAB7676B-F548-4D6F-A966-523F18EF2711}"/>
              </a:ext>
            </a:extLst>
          </p:cNvPr>
          <p:cNvSpPr>
            <a:spLocks noGrp="1"/>
          </p:cNvSpPr>
          <p:nvPr>
            <p:ph idx="1"/>
          </p:nvPr>
        </p:nvSpPr>
        <p:spPr>
          <a:xfrm>
            <a:off x="429520" y="1772816"/>
            <a:ext cx="8229600" cy="3024336"/>
          </a:xfrm>
          <a:solidFill>
            <a:schemeClr val="bg1">
              <a:lumMod val="85000"/>
            </a:schemeClr>
          </a:solidFill>
        </p:spPr>
        <p:txBody>
          <a:bodyPr/>
          <a:lstStyle/>
          <a:p>
            <a:pPr marL="0" indent="0">
              <a:buNone/>
            </a:pPr>
            <a:endParaRPr lang="en-GB" sz="1800" b="1" dirty="0" smtClean="0">
              <a:solidFill>
                <a:srgbClr val="C00000"/>
              </a:solidFill>
            </a:endParaRPr>
          </a:p>
          <a:p>
            <a:pPr marL="0" indent="0">
              <a:buNone/>
            </a:pPr>
            <a:r>
              <a:rPr lang="en-GB" sz="1800" b="1" dirty="0" smtClean="0">
                <a:solidFill>
                  <a:srgbClr val="C00000"/>
                </a:solidFill>
              </a:rPr>
              <a:t>EU-level:</a:t>
            </a:r>
          </a:p>
          <a:p>
            <a:pPr marL="0" indent="0">
              <a:buNone/>
            </a:pPr>
            <a:endParaRPr lang="en-GB" sz="1800" b="1" dirty="0" smtClean="0">
              <a:solidFill>
                <a:srgbClr val="C00000"/>
              </a:solidFill>
            </a:endParaRPr>
          </a:p>
          <a:p>
            <a:pPr lvl="0"/>
            <a:r>
              <a:rPr lang="en-GB" sz="1800" dirty="0" smtClean="0"/>
              <a:t>European Disability Strategy (2010 </a:t>
            </a:r>
            <a:r>
              <a:rPr lang="mr-IN" sz="1800" dirty="0" smtClean="0"/>
              <a:t>–</a:t>
            </a:r>
            <a:r>
              <a:rPr lang="en-GB" sz="1800" dirty="0" smtClean="0"/>
              <a:t> 2020) </a:t>
            </a:r>
          </a:p>
          <a:p>
            <a:r>
              <a:rPr lang="en-GB" sz="1800" dirty="0" smtClean="0"/>
              <a:t>European </a:t>
            </a:r>
            <a:r>
              <a:rPr lang="en-GB" sz="1800" dirty="0"/>
              <a:t>platform against poverty and social </a:t>
            </a:r>
            <a:r>
              <a:rPr lang="en-GB" sz="1800" dirty="0" smtClean="0"/>
              <a:t>exclusion (Flagship initiative of the Europe 2020 strategy)</a:t>
            </a:r>
          </a:p>
          <a:p>
            <a:r>
              <a:rPr lang="en-GB" sz="1800" dirty="0"/>
              <a:t>EU Strategic Framework on Health and Safety at Work </a:t>
            </a:r>
            <a:r>
              <a:rPr lang="en-GB" sz="1800" dirty="0" smtClean="0"/>
              <a:t>(2014-2020) </a:t>
            </a:r>
          </a:p>
          <a:p>
            <a:r>
              <a:rPr lang="en-GB" sz="1800" dirty="0" smtClean="0"/>
              <a:t>Potential role of EU-level social dialogue?</a:t>
            </a:r>
          </a:p>
          <a:p>
            <a:pPr marL="0" indent="0">
              <a:buNone/>
            </a:pPr>
            <a:endParaRPr lang="en-GB" sz="1800" b="1" dirty="0" smtClean="0">
              <a:solidFill>
                <a:srgbClr val="C00000"/>
              </a:solidFill>
            </a:endParaRPr>
          </a:p>
          <a:p>
            <a:endParaRPr lang="en-GB" sz="1800" dirty="0" smtClean="0"/>
          </a:p>
          <a:p>
            <a:endParaRPr lang="en-GB" sz="1800" dirty="0"/>
          </a:p>
          <a:p>
            <a:pPr lvl="0"/>
            <a:endParaRPr lang="en-GB" sz="1800" dirty="0"/>
          </a:p>
        </p:txBody>
      </p:sp>
    </p:spTree>
    <p:extLst>
      <p:ext uri="{BB962C8B-B14F-4D97-AF65-F5344CB8AC3E}">
        <p14:creationId xmlns:p14="http://schemas.microsoft.com/office/powerpoint/2010/main" val="1715649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lokTextu 3"/>
          <p:cNvSpPr txBox="1"/>
          <p:nvPr/>
        </p:nvSpPr>
        <p:spPr>
          <a:xfrm>
            <a:off x="434704" y="1052736"/>
            <a:ext cx="8229600" cy="830997"/>
          </a:xfrm>
          <a:prstGeom prst="rect">
            <a:avLst/>
          </a:prstGeom>
          <a:noFill/>
        </p:spPr>
        <p:txBody>
          <a:bodyPr wrap="square" rtlCol="0">
            <a:spAutoFit/>
          </a:bodyPr>
          <a:lstStyle/>
          <a:p>
            <a:pPr marL="0" lvl="1"/>
            <a:r>
              <a:rPr lang="en-GB" sz="2400" b="1" dirty="0" smtClean="0">
                <a:solidFill>
                  <a:srgbClr val="C00000"/>
                </a:solidFill>
                <a:latin typeface="Calibri" charset="0"/>
                <a:ea typeface="Calibri" charset="0"/>
                <a:cs typeface="Calibri" charset="0"/>
              </a:rPr>
              <a:t>Stakeholder cooperation via social dialogue: social partners’ expectations regarding EU-level work (re)integration policies </a:t>
            </a:r>
            <a:endParaRPr lang="en-GB" sz="2400" b="1" dirty="0">
              <a:solidFill>
                <a:srgbClr val="C00000"/>
              </a:solidFill>
              <a:latin typeface="Calibri" charset="0"/>
              <a:ea typeface="Calibri" charset="0"/>
              <a:cs typeface="Calibri" charset="0"/>
            </a:endParaRPr>
          </a:p>
        </p:txBody>
      </p:sp>
      <p:graphicFrame>
        <p:nvGraphicFramePr>
          <p:cNvPr id="6" name="Diagramm 30">
            <a:extLst>
              <a:ext uri="{FF2B5EF4-FFF2-40B4-BE49-F238E27FC236}">
                <a16:creationId xmlns:wpc="http://schemas.microsoft.com/office/word/2010/wordprocessingCanvas" xmlns:mo="http://schemas.microsoft.com/office/mac/office/2008/main" xmlns:mc="http://schemas.openxmlformats.org/markup-compatibility/2006" xmlns:mv="urn:schemas-microsoft-com:mac:vml"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6="http://schemas.microsoft.com/office/drawing/2014/main" xmlns:w16se="http://schemas.microsoft.com/office/word/2015/wordml/symex" xmlns:w16="http://schemas.microsoft.com/office/word/2018/wordml" xmlns:w16cid="http://schemas.microsoft.com/office/word/2016/wordml/cid" xmlns:w16cex="http://schemas.microsoft.com/office/word/2018/wordml/cex" xmlns:w="http://schemas.openxmlformats.org/wordprocessingml/2006/main" xmlns:w10="urn:schemas-microsoft-com:office:word" xmlns:v="urn:schemas-microsoft-com:vml" xmlns:o="urn:schemas-microsoft-com:office:office" xmlns:am3d="http://schemas.microsoft.com/office/drawing/2017/model3d" xmlns:aink="http://schemas.microsoft.com/office/drawing/2016/ink"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 xmlns:lc="http://schemas.openxmlformats.org/drawingml/2006/lockedCanvas" id="{305D0C49-04F7-458A-864C-C90945FF6F42}"/>
              </a:ext>
            </a:extLst>
          </p:cNvPr>
          <p:cNvGraphicFramePr/>
          <p:nvPr>
            <p:extLst>
              <p:ext uri="{D42A27DB-BD31-4B8C-83A1-F6EECF244321}">
                <p14:modId xmlns:p14="http://schemas.microsoft.com/office/powerpoint/2010/main" val="1797576449"/>
              </p:ext>
            </p:extLst>
          </p:nvPr>
        </p:nvGraphicFramePr>
        <p:xfrm>
          <a:off x="553060" y="1844824"/>
          <a:ext cx="7992888" cy="3456384"/>
        </p:xfrm>
        <a:graphic>
          <a:graphicData uri="http://schemas.openxmlformats.org/drawingml/2006/chart">
            <c:chart xmlns:c="http://schemas.openxmlformats.org/drawingml/2006/chart" xmlns:r="http://schemas.openxmlformats.org/officeDocument/2006/relationships" r:id="rId2"/>
          </a:graphicData>
        </a:graphic>
      </p:graphicFrame>
      <p:sp>
        <p:nvSpPr>
          <p:cNvPr id="3" name="Rectangle 2"/>
          <p:cNvSpPr/>
          <p:nvPr/>
        </p:nvSpPr>
        <p:spPr>
          <a:xfrm>
            <a:off x="434704" y="5229200"/>
            <a:ext cx="8313760" cy="1569660"/>
          </a:xfrm>
          <a:prstGeom prst="rect">
            <a:avLst/>
          </a:prstGeom>
        </p:spPr>
        <p:txBody>
          <a:bodyPr wrap="square">
            <a:spAutoFit/>
          </a:bodyPr>
          <a:lstStyle/>
          <a:p>
            <a:pPr marL="285750" indent="-285750">
              <a:buFont typeface="Arial" charset="0"/>
              <a:buChar char="•"/>
            </a:pPr>
            <a:r>
              <a:rPr lang="en-GB" sz="1600" dirty="0" smtClean="0">
                <a:ea typeface="ＭＳ Ｐゴシック" pitchFamily="3" charset="-128"/>
                <a:cs typeface="ＭＳ Ｐゴシック" pitchFamily="3" charset="-128"/>
              </a:rPr>
              <a:t>National </a:t>
            </a:r>
            <a:r>
              <a:rPr lang="en-GB" sz="1600" b="1" dirty="0" smtClean="0">
                <a:solidFill>
                  <a:srgbClr val="C00000"/>
                </a:solidFill>
                <a:ea typeface="ＭＳ Ｐゴシック" pitchFamily="3" charset="-128"/>
                <a:cs typeface="ＭＳ Ｐゴシック" pitchFamily="3" charset="-128"/>
              </a:rPr>
              <a:t>trade </a:t>
            </a:r>
            <a:r>
              <a:rPr lang="en-GB" sz="1600" b="1" dirty="0">
                <a:solidFill>
                  <a:srgbClr val="C00000"/>
                </a:solidFill>
                <a:ea typeface="ＭＳ Ｐゴシック" pitchFamily="3" charset="-128"/>
                <a:cs typeface="ＭＳ Ｐゴシック" pitchFamily="3" charset="-128"/>
              </a:rPr>
              <a:t>unions</a:t>
            </a:r>
            <a:r>
              <a:rPr lang="en-GB" sz="1600" dirty="0">
                <a:ea typeface="ＭＳ Ｐゴシック" pitchFamily="3" charset="-128"/>
                <a:cs typeface="ＭＳ Ｐゴシック" pitchFamily="3" charset="-128"/>
              </a:rPr>
              <a:t> strongly favour an EU-level agenda embracing </a:t>
            </a:r>
            <a:r>
              <a:rPr lang="en-GB" sz="1600" dirty="0" smtClean="0">
                <a:ea typeface="ＭＳ Ｐゴシック" pitchFamily="3" charset="-128"/>
                <a:cs typeface="ＭＳ Ｐゴシック" pitchFamily="3" charset="-128"/>
              </a:rPr>
              <a:t>work (re)integration </a:t>
            </a:r>
            <a:r>
              <a:rPr lang="en-GB" sz="1600" dirty="0">
                <a:ea typeface="ＭＳ Ｐゴシック" pitchFamily="3" charset="-128"/>
                <a:cs typeface="ＭＳ Ｐゴシック" pitchFamily="3" charset="-128"/>
              </a:rPr>
              <a:t>policies more actively with binding (26 out of 71 responses) or non-binding outcomes (32 responses out of 71). </a:t>
            </a:r>
            <a:endParaRPr lang="en-GB" sz="1600" dirty="0" smtClean="0">
              <a:ea typeface="ＭＳ Ｐゴシック" pitchFamily="3" charset="-128"/>
              <a:cs typeface="ＭＳ Ｐゴシック" pitchFamily="3" charset="-128"/>
            </a:endParaRPr>
          </a:p>
          <a:p>
            <a:pPr marL="285750" indent="-285750">
              <a:buFont typeface="Arial" charset="0"/>
              <a:buChar char="•"/>
            </a:pPr>
            <a:r>
              <a:rPr lang="en-GB" sz="1600" dirty="0" smtClean="0">
                <a:ea typeface="ＭＳ Ｐゴシック" pitchFamily="3" charset="-128"/>
                <a:cs typeface="ＭＳ Ｐゴシック" pitchFamily="3" charset="-128"/>
              </a:rPr>
              <a:t>National </a:t>
            </a:r>
            <a:r>
              <a:rPr lang="en-GB" sz="1600" b="1" dirty="0" smtClean="0">
                <a:solidFill>
                  <a:srgbClr val="C00000"/>
                </a:solidFill>
                <a:ea typeface="ＭＳ Ｐゴシック" pitchFamily="3" charset="-128"/>
                <a:cs typeface="ＭＳ Ｐゴシック" pitchFamily="3" charset="-128"/>
              </a:rPr>
              <a:t>employers</a:t>
            </a:r>
            <a:r>
              <a:rPr lang="en-GB" sz="1600" b="1" dirty="0">
                <a:solidFill>
                  <a:srgbClr val="C00000"/>
                </a:solidFill>
                <a:ea typeface="ＭＳ Ｐゴシック" pitchFamily="3" charset="-128"/>
                <a:cs typeface="ＭＳ Ｐゴシック" pitchFamily="3" charset="-128"/>
              </a:rPr>
              <a:t>’ organizations </a:t>
            </a:r>
            <a:r>
              <a:rPr lang="en-GB" sz="1600" dirty="0">
                <a:ea typeface="ＭＳ Ｐゴシック" pitchFamily="3" charset="-128"/>
                <a:cs typeface="ＭＳ Ｐゴシック" pitchFamily="3" charset="-128"/>
              </a:rPr>
              <a:t>maintain that the EU-level agenda should pick up </a:t>
            </a:r>
            <a:r>
              <a:rPr lang="en-GB" sz="1600" dirty="0" smtClean="0">
                <a:ea typeface="ＭＳ Ｐゴシック" pitchFamily="3" charset="-128"/>
                <a:cs typeface="ＭＳ Ｐゴシック" pitchFamily="3" charset="-128"/>
              </a:rPr>
              <a:t>work integration </a:t>
            </a:r>
            <a:r>
              <a:rPr lang="en-GB" sz="1600" dirty="0">
                <a:ea typeface="ＭＳ Ｐゴシック" pitchFamily="3" charset="-128"/>
                <a:cs typeface="ＭＳ Ｐゴシック" pitchFamily="3" charset="-128"/>
              </a:rPr>
              <a:t>policies more actively, but in the form of non-binding recommendations (12 out of 24 responses). </a:t>
            </a:r>
            <a:endParaRPr lang="en-US" sz="1600" dirty="0"/>
          </a:p>
        </p:txBody>
      </p:sp>
      <p:sp>
        <p:nvSpPr>
          <p:cNvPr id="7" name="TextBox 6"/>
          <p:cNvSpPr txBox="1"/>
          <p:nvPr/>
        </p:nvSpPr>
        <p:spPr>
          <a:xfrm>
            <a:off x="8545948" y="2531805"/>
            <a:ext cx="338554" cy="2476147"/>
          </a:xfrm>
          <a:prstGeom prst="rect">
            <a:avLst/>
          </a:prstGeom>
          <a:noFill/>
        </p:spPr>
        <p:txBody>
          <a:bodyPr vert="vert270" wrap="square" rtlCol="0">
            <a:spAutoFit/>
          </a:bodyPr>
          <a:lstStyle/>
          <a:p>
            <a:r>
              <a:rPr lang="en-US" sz="1000" smtClean="0"/>
              <a:t>Source: REWIR social partners’ survey</a:t>
            </a:r>
            <a:endParaRPr lang="en-US" sz="1000"/>
          </a:p>
        </p:txBody>
      </p:sp>
    </p:spTree>
    <p:extLst>
      <p:ext uri="{BB962C8B-B14F-4D97-AF65-F5344CB8AC3E}">
        <p14:creationId xmlns:p14="http://schemas.microsoft.com/office/powerpoint/2010/main" val="1781607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lokTextu 3"/>
          <p:cNvSpPr txBox="1"/>
          <p:nvPr/>
        </p:nvSpPr>
        <p:spPr>
          <a:xfrm>
            <a:off x="434704" y="1124744"/>
            <a:ext cx="8229600" cy="461665"/>
          </a:xfrm>
          <a:prstGeom prst="rect">
            <a:avLst/>
          </a:prstGeom>
          <a:noFill/>
        </p:spPr>
        <p:txBody>
          <a:bodyPr wrap="square" rtlCol="0">
            <a:spAutoFit/>
          </a:bodyPr>
          <a:lstStyle/>
          <a:p>
            <a:r>
              <a:rPr lang="en-GB" sz="2400" b="1" dirty="0" smtClean="0">
                <a:solidFill>
                  <a:srgbClr val="C00000"/>
                </a:solidFill>
              </a:rPr>
              <a:t>Policy frameworks </a:t>
            </a:r>
            <a:endParaRPr lang="en-GB" sz="2400" b="1" dirty="0">
              <a:solidFill>
                <a:srgbClr val="C00000"/>
              </a:solidFill>
            </a:endParaRPr>
          </a:p>
        </p:txBody>
      </p:sp>
      <p:sp>
        <p:nvSpPr>
          <p:cNvPr id="5" name="Zástupný obsah 4">
            <a:extLst>
              <a:ext uri="{FF2B5EF4-FFF2-40B4-BE49-F238E27FC236}">
                <a16:creationId xmlns:a16="http://schemas.microsoft.com/office/drawing/2014/main" xmlns="" id="{CAB7676B-F548-4D6F-A966-523F18EF2711}"/>
              </a:ext>
            </a:extLst>
          </p:cNvPr>
          <p:cNvSpPr>
            <a:spLocks noGrp="1"/>
          </p:cNvSpPr>
          <p:nvPr>
            <p:ph idx="1"/>
          </p:nvPr>
        </p:nvSpPr>
        <p:spPr>
          <a:xfrm>
            <a:off x="416200" y="2060848"/>
            <a:ext cx="8229600" cy="3312368"/>
          </a:xfrm>
          <a:solidFill>
            <a:schemeClr val="bg1">
              <a:lumMod val="85000"/>
            </a:schemeClr>
          </a:solidFill>
        </p:spPr>
        <p:txBody>
          <a:bodyPr/>
          <a:lstStyle/>
          <a:p>
            <a:pPr marL="0" indent="0">
              <a:buNone/>
            </a:pPr>
            <a:endParaRPr lang="en-GB" sz="1800" b="1" dirty="0" smtClean="0">
              <a:solidFill>
                <a:srgbClr val="C00000"/>
              </a:solidFill>
            </a:endParaRPr>
          </a:p>
          <a:p>
            <a:pPr marL="0" indent="0">
              <a:buNone/>
            </a:pPr>
            <a:r>
              <a:rPr lang="en-GB" sz="1800" b="1" dirty="0" smtClean="0">
                <a:solidFill>
                  <a:srgbClr val="C00000"/>
                </a:solidFill>
              </a:rPr>
              <a:t>National level:</a:t>
            </a:r>
          </a:p>
          <a:p>
            <a:pPr marL="0" indent="0">
              <a:buNone/>
            </a:pPr>
            <a:endParaRPr lang="en-GB" sz="1800" b="1" dirty="0" smtClean="0">
              <a:solidFill>
                <a:srgbClr val="C00000"/>
              </a:solidFill>
            </a:endParaRPr>
          </a:p>
          <a:p>
            <a:r>
              <a:rPr lang="en-GB" sz="1800" dirty="0" smtClean="0"/>
              <a:t>National disability policies</a:t>
            </a:r>
          </a:p>
          <a:p>
            <a:r>
              <a:rPr lang="en-GB" sz="1800" dirty="0" smtClean="0"/>
              <a:t>Measures for work re-integration of persons with chronic diseases integrated into disability policies </a:t>
            </a:r>
            <a:r>
              <a:rPr lang="mr-IN" sz="1800" dirty="0" smtClean="0"/>
              <a:t>–</a:t>
            </a:r>
            <a:r>
              <a:rPr lang="en-GB" sz="1800" dirty="0" smtClean="0"/>
              <a:t> evidence from 9 European countries (Belgium, Estonia, France, Ireland, Italy, the Netherlands, Romania, Slovakia, the UK)</a:t>
            </a:r>
          </a:p>
          <a:p>
            <a:r>
              <a:rPr lang="en-GB" sz="1800" dirty="0" smtClean="0"/>
              <a:t>Link </a:t>
            </a:r>
            <a:r>
              <a:rPr lang="en-GB" sz="1800" dirty="0"/>
              <a:t>between long-term sickness absence and entry to disability benefit </a:t>
            </a:r>
            <a:r>
              <a:rPr lang="en-GB" sz="1800" dirty="0" smtClean="0"/>
              <a:t>system</a:t>
            </a:r>
            <a:endParaRPr lang="en-GB" sz="1800" dirty="0"/>
          </a:p>
          <a:p>
            <a:endParaRPr lang="en-GB" sz="1800" dirty="0" smtClean="0"/>
          </a:p>
          <a:p>
            <a:endParaRPr lang="en-GB" sz="1800" dirty="0"/>
          </a:p>
          <a:p>
            <a:pPr lvl="0"/>
            <a:endParaRPr lang="en-GB" sz="1800" dirty="0"/>
          </a:p>
        </p:txBody>
      </p:sp>
    </p:spTree>
    <p:extLst>
      <p:ext uri="{BB962C8B-B14F-4D97-AF65-F5344CB8AC3E}">
        <p14:creationId xmlns:p14="http://schemas.microsoft.com/office/powerpoint/2010/main" val="255695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lokTextu 3"/>
          <p:cNvSpPr txBox="1"/>
          <p:nvPr/>
        </p:nvSpPr>
        <p:spPr>
          <a:xfrm>
            <a:off x="434704" y="1124744"/>
            <a:ext cx="8229600" cy="461665"/>
          </a:xfrm>
          <a:prstGeom prst="rect">
            <a:avLst/>
          </a:prstGeom>
          <a:noFill/>
        </p:spPr>
        <p:txBody>
          <a:bodyPr wrap="square" rtlCol="0">
            <a:spAutoFit/>
          </a:bodyPr>
          <a:lstStyle/>
          <a:p>
            <a:r>
              <a:rPr lang="en-GB" sz="2400" b="1" dirty="0" smtClean="0">
                <a:solidFill>
                  <a:srgbClr val="C00000"/>
                </a:solidFill>
              </a:rPr>
              <a:t>Policy frameworks </a:t>
            </a:r>
            <a:r>
              <a:rPr lang="mr-IN" sz="2400" b="1" dirty="0" smtClean="0">
                <a:solidFill>
                  <a:srgbClr val="C00000"/>
                </a:solidFill>
              </a:rPr>
              <a:t>–</a:t>
            </a:r>
            <a:r>
              <a:rPr lang="en-US" sz="2400" b="1" dirty="0" smtClean="0">
                <a:solidFill>
                  <a:srgbClr val="C00000"/>
                </a:solidFill>
              </a:rPr>
              <a:t> </a:t>
            </a:r>
            <a:r>
              <a:rPr lang="en-GB" sz="2400" b="1" dirty="0" smtClean="0">
                <a:solidFill>
                  <a:srgbClr val="C00000"/>
                </a:solidFill>
              </a:rPr>
              <a:t>a comparative perspective</a:t>
            </a:r>
            <a:endParaRPr lang="en-GB" sz="2400" b="1" dirty="0">
              <a:solidFill>
                <a:srgbClr val="C00000"/>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508322568"/>
              </p:ext>
            </p:extLst>
          </p:nvPr>
        </p:nvGraphicFramePr>
        <p:xfrm>
          <a:off x="434704" y="1620317"/>
          <a:ext cx="8081810" cy="4347299"/>
        </p:xfrm>
        <a:graphic>
          <a:graphicData uri="http://schemas.openxmlformats.org/drawingml/2006/table">
            <a:tbl>
              <a:tblPr firstRow="1" firstCol="1" bandRow="1">
                <a:tableStyleId>{5C22544A-7EE6-4342-B048-85BDC9FD1C3A}</a:tableStyleId>
              </a:tblPr>
              <a:tblGrid>
                <a:gridCol w="1357295">
                  <a:extLst>
                    <a:ext uri="{9D8B030D-6E8A-4147-A177-3AD203B41FA5}">
                      <a16:colId xmlns:a16="http://schemas.microsoft.com/office/drawing/2014/main" xmlns="" val="20000"/>
                    </a:ext>
                  </a:extLst>
                </a:gridCol>
                <a:gridCol w="1737528">
                  <a:extLst>
                    <a:ext uri="{9D8B030D-6E8A-4147-A177-3AD203B41FA5}">
                      <a16:colId xmlns:a16="http://schemas.microsoft.com/office/drawing/2014/main" xmlns="" val="20001"/>
                    </a:ext>
                  </a:extLst>
                </a:gridCol>
                <a:gridCol w="1662329">
                  <a:extLst>
                    <a:ext uri="{9D8B030D-6E8A-4147-A177-3AD203B41FA5}">
                      <a16:colId xmlns:a16="http://schemas.microsoft.com/office/drawing/2014/main" xmlns="" val="20002"/>
                    </a:ext>
                  </a:extLst>
                </a:gridCol>
                <a:gridCol w="1662329">
                  <a:extLst>
                    <a:ext uri="{9D8B030D-6E8A-4147-A177-3AD203B41FA5}">
                      <a16:colId xmlns:a16="http://schemas.microsoft.com/office/drawing/2014/main" xmlns="" val="20003"/>
                    </a:ext>
                  </a:extLst>
                </a:gridCol>
                <a:gridCol w="1662329">
                  <a:extLst>
                    <a:ext uri="{9D8B030D-6E8A-4147-A177-3AD203B41FA5}">
                      <a16:colId xmlns:a16="http://schemas.microsoft.com/office/drawing/2014/main" xmlns="" val="20004"/>
                    </a:ext>
                  </a:extLst>
                </a:gridCol>
              </a:tblGrid>
              <a:tr h="872579">
                <a:tc>
                  <a:txBody>
                    <a:bodyPr/>
                    <a:lstStyle/>
                    <a:p>
                      <a:pPr>
                        <a:spcAft>
                          <a:spcPts val="0"/>
                        </a:spcAft>
                      </a:pPr>
                      <a:r>
                        <a:rPr lang="en-GB" sz="1200" dirty="0" smtClean="0">
                          <a:solidFill>
                            <a:srgbClr val="C00000"/>
                          </a:solidFill>
                          <a:effectLst/>
                          <a:cs typeface="+mn-cs"/>
                        </a:rPr>
                        <a:t>Country clusters</a:t>
                      </a:r>
                      <a:endParaRPr lang="en-GB" sz="1200" dirty="0">
                        <a:solidFill>
                          <a:srgbClr val="C00000"/>
                        </a:solidFill>
                        <a:effectLst/>
                        <a:cs typeface="+mn-cs"/>
                      </a:endParaRPr>
                    </a:p>
                    <a:p>
                      <a:pPr>
                        <a:spcAft>
                          <a:spcPts val="0"/>
                        </a:spcAft>
                      </a:pPr>
                      <a:endParaRPr lang="en-GB" sz="1200" dirty="0">
                        <a:solidFill>
                          <a:srgbClr val="C00000"/>
                        </a:solidFill>
                        <a:effectLst/>
                        <a:cs typeface="+mn-cs"/>
                      </a:endParaRPr>
                    </a:p>
                    <a:p>
                      <a:pPr>
                        <a:spcAft>
                          <a:spcPts val="0"/>
                        </a:spcAft>
                      </a:pPr>
                      <a:r>
                        <a:rPr lang="en-GB" sz="1200" dirty="0" smtClean="0">
                          <a:solidFill>
                            <a:srgbClr val="C00000"/>
                          </a:solidFill>
                          <a:effectLst/>
                          <a:cs typeface="+mn-cs"/>
                        </a:rPr>
                        <a:t>Variables</a:t>
                      </a:r>
                      <a:endParaRPr lang="en-GB" sz="1200" dirty="0">
                        <a:solidFill>
                          <a:srgbClr val="C00000"/>
                        </a:solidFill>
                        <a:effectLst/>
                        <a:latin typeface="Times New Roman" charset="0"/>
                        <a:ea typeface="Calibri" charset="0"/>
                        <a:cs typeface="+mn-cs"/>
                      </a:endParaRPr>
                    </a:p>
                  </a:txBody>
                  <a:tcPr marL="56294" marR="56294" marT="0" marB="0">
                    <a:solidFill>
                      <a:schemeClr val="bg1">
                        <a:lumMod val="75000"/>
                      </a:schemeClr>
                    </a:solidFill>
                  </a:tcPr>
                </a:tc>
                <a:tc>
                  <a:txBody>
                    <a:bodyPr/>
                    <a:lstStyle/>
                    <a:p>
                      <a:pPr>
                        <a:spcAft>
                          <a:spcPts val="0"/>
                        </a:spcAft>
                      </a:pPr>
                      <a:r>
                        <a:rPr lang="en-GB" sz="1200" dirty="0" smtClean="0">
                          <a:solidFill>
                            <a:srgbClr val="C00000"/>
                          </a:solidFill>
                          <a:effectLst/>
                          <a:cs typeface="+mn-cs"/>
                        </a:rPr>
                        <a:t>Comprehensive approach</a:t>
                      </a:r>
                      <a:r>
                        <a:rPr lang="en-GB" sz="1200" baseline="0" dirty="0" smtClean="0">
                          <a:solidFill>
                            <a:srgbClr val="C00000"/>
                          </a:solidFill>
                          <a:effectLst/>
                          <a:cs typeface="+mn-cs"/>
                        </a:rPr>
                        <a:t> </a:t>
                      </a:r>
                    </a:p>
                    <a:p>
                      <a:r>
                        <a:rPr lang="en-GB" sz="1200" baseline="0" dirty="0" smtClean="0">
                          <a:solidFill>
                            <a:srgbClr val="C00000"/>
                          </a:solidFill>
                          <a:effectLst/>
                          <a:latin typeface="Times New Roman" charset="0"/>
                          <a:ea typeface="Calibri" charset="0"/>
                          <a:cs typeface="+mn-cs"/>
                        </a:rPr>
                        <a:t>(</a:t>
                      </a:r>
                      <a:r>
                        <a:rPr lang="en-GB" sz="1200" b="1" kern="1200" dirty="0" smtClean="0">
                          <a:solidFill>
                            <a:srgbClr val="C00000"/>
                          </a:solidFill>
                          <a:effectLst/>
                          <a:latin typeface="+mn-lt"/>
                          <a:ea typeface="+mn-ea"/>
                          <a:cs typeface="+mn-cs"/>
                        </a:rPr>
                        <a:t>AT, DK, FI, DE, NL, NO, SE)</a:t>
                      </a:r>
                      <a:endParaRPr lang="en-GB" sz="1200" b="1" kern="1200" dirty="0">
                        <a:solidFill>
                          <a:srgbClr val="C00000"/>
                        </a:solidFill>
                        <a:effectLst/>
                        <a:latin typeface="+mn-lt"/>
                        <a:ea typeface="+mn-ea"/>
                        <a:cs typeface="+mn-cs"/>
                      </a:endParaRPr>
                    </a:p>
                  </a:txBody>
                  <a:tcPr marL="56294" marR="56294" marT="0" marB="0">
                    <a:solidFill>
                      <a:schemeClr val="bg1">
                        <a:lumMod val="75000"/>
                      </a:schemeClr>
                    </a:solidFill>
                  </a:tcPr>
                </a:tc>
                <a:tc>
                  <a:txBody>
                    <a:bodyPr/>
                    <a:lstStyle/>
                    <a:p>
                      <a:pPr>
                        <a:spcAft>
                          <a:spcPts val="0"/>
                        </a:spcAft>
                      </a:pPr>
                      <a:r>
                        <a:rPr lang="en-GB" sz="1200" dirty="0" smtClean="0">
                          <a:solidFill>
                            <a:srgbClr val="C00000"/>
                          </a:solidFill>
                          <a:effectLst/>
                          <a:cs typeface="+mn-cs"/>
                        </a:rPr>
                        <a:t>Selective approach</a:t>
                      </a:r>
                    </a:p>
                    <a:p>
                      <a:r>
                        <a:rPr lang="en-GB" sz="1200" b="1" kern="1200" dirty="0" smtClean="0">
                          <a:solidFill>
                            <a:srgbClr val="C00000"/>
                          </a:solidFill>
                          <a:effectLst/>
                          <a:latin typeface="+mn-lt"/>
                          <a:ea typeface="+mn-ea"/>
                          <a:cs typeface="+mn-cs"/>
                        </a:rPr>
                        <a:t>(BE, FR, IT, LU, UK)</a:t>
                      </a:r>
                    </a:p>
                    <a:p>
                      <a:pPr>
                        <a:spcAft>
                          <a:spcPts val="0"/>
                        </a:spcAft>
                      </a:pPr>
                      <a:endParaRPr lang="en-GB" sz="1200" dirty="0">
                        <a:solidFill>
                          <a:srgbClr val="C00000"/>
                        </a:solidFill>
                        <a:effectLst/>
                        <a:latin typeface="Times New Roman" charset="0"/>
                        <a:ea typeface="Calibri" charset="0"/>
                        <a:cs typeface="+mn-cs"/>
                      </a:endParaRPr>
                    </a:p>
                  </a:txBody>
                  <a:tcPr marL="56294" marR="56294" marT="0" marB="0">
                    <a:solidFill>
                      <a:schemeClr val="bg1">
                        <a:lumMod val="75000"/>
                      </a:schemeClr>
                    </a:solidFill>
                  </a:tcPr>
                </a:tc>
                <a:tc>
                  <a:txBody>
                    <a:bodyPr/>
                    <a:lstStyle/>
                    <a:p>
                      <a:pPr>
                        <a:spcAft>
                          <a:spcPts val="0"/>
                        </a:spcAft>
                      </a:pPr>
                      <a:r>
                        <a:rPr lang="en-GB" sz="1200" dirty="0" smtClean="0">
                          <a:solidFill>
                            <a:srgbClr val="C00000"/>
                          </a:solidFill>
                          <a:effectLst/>
                          <a:cs typeface="+mn-cs"/>
                        </a:rPr>
                        <a:t>Ad hoc approach</a:t>
                      </a:r>
                    </a:p>
                    <a:p>
                      <a:pPr marL="0" marR="0" indent="0" algn="l" defTabSz="457200" rtl="0" eaLnBrk="1" fontAlgn="auto" latinLnBrk="0" hangingPunct="1">
                        <a:lnSpc>
                          <a:spcPct val="100000"/>
                        </a:lnSpc>
                        <a:spcBef>
                          <a:spcPts val="0"/>
                        </a:spcBef>
                        <a:spcAft>
                          <a:spcPts val="0"/>
                        </a:spcAft>
                        <a:buClrTx/>
                        <a:buSzTx/>
                        <a:buFontTx/>
                        <a:buNone/>
                        <a:tabLst/>
                        <a:defRPr/>
                      </a:pPr>
                      <a:r>
                        <a:rPr lang="en-GB" sz="1200" b="1" kern="1200" dirty="0" smtClean="0">
                          <a:solidFill>
                            <a:srgbClr val="C00000"/>
                          </a:solidFill>
                          <a:effectLst/>
                          <a:latin typeface="+mn-lt"/>
                          <a:ea typeface="+mn-ea"/>
                          <a:cs typeface="+mn-cs"/>
                        </a:rPr>
                        <a:t>(BG, EE, IE, ES, LT, HU, PT,</a:t>
                      </a:r>
                      <a:r>
                        <a:rPr lang="en-GB" sz="1200" b="1" kern="1200" baseline="0" dirty="0" smtClean="0">
                          <a:solidFill>
                            <a:srgbClr val="C00000"/>
                          </a:solidFill>
                          <a:effectLst/>
                          <a:latin typeface="+mn-lt"/>
                          <a:ea typeface="+mn-ea"/>
                          <a:cs typeface="+mn-cs"/>
                        </a:rPr>
                        <a:t> </a:t>
                      </a:r>
                      <a:r>
                        <a:rPr lang="en-GB" sz="1200" b="1" kern="1200" dirty="0" smtClean="0">
                          <a:solidFill>
                            <a:srgbClr val="C00000"/>
                          </a:solidFill>
                          <a:effectLst/>
                          <a:latin typeface="+mn-lt"/>
                          <a:ea typeface="+mn-ea"/>
                          <a:cs typeface="+mn-cs"/>
                        </a:rPr>
                        <a:t>RO)</a:t>
                      </a:r>
                    </a:p>
                    <a:p>
                      <a:pPr>
                        <a:spcAft>
                          <a:spcPts val="0"/>
                        </a:spcAft>
                      </a:pPr>
                      <a:endParaRPr lang="en-GB" sz="1200" dirty="0">
                        <a:solidFill>
                          <a:srgbClr val="C00000"/>
                        </a:solidFill>
                        <a:effectLst/>
                        <a:latin typeface="Times New Roman" charset="0"/>
                        <a:ea typeface="Calibri" charset="0"/>
                        <a:cs typeface="+mn-cs"/>
                      </a:endParaRPr>
                    </a:p>
                  </a:txBody>
                  <a:tcPr marL="56294" marR="56294" marT="0" marB="0">
                    <a:solidFill>
                      <a:schemeClr val="bg1">
                        <a:lumMod val="75000"/>
                      </a:schemeClr>
                    </a:solidFill>
                  </a:tcPr>
                </a:tc>
                <a:tc>
                  <a:txBody>
                    <a:bodyPr/>
                    <a:lstStyle/>
                    <a:p>
                      <a:r>
                        <a:rPr lang="en-GB" sz="1200" dirty="0" smtClean="0">
                          <a:solidFill>
                            <a:srgbClr val="C00000"/>
                          </a:solidFill>
                          <a:effectLst/>
                          <a:cs typeface="+mn-cs"/>
                        </a:rPr>
                        <a:t>Limited</a:t>
                      </a:r>
                      <a:r>
                        <a:rPr lang="en-GB" sz="1200" baseline="0" dirty="0" smtClean="0">
                          <a:solidFill>
                            <a:srgbClr val="C00000"/>
                          </a:solidFill>
                          <a:effectLst/>
                          <a:cs typeface="+mn-cs"/>
                        </a:rPr>
                        <a:t> approach</a:t>
                      </a:r>
                      <a:br>
                        <a:rPr lang="en-GB" sz="1200" baseline="0" dirty="0" smtClean="0">
                          <a:solidFill>
                            <a:srgbClr val="C00000"/>
                          </a:solidFill>
                          <a:effectLst/>
                          <a:cs typeface="+mn-cs"/>
                        </a:rPr>
                      </a:br>
                      <a:r>
                        <a:rPr lang="en-GB" sz="1200" baseline="0" dirty="0" smtClean="0">
                          <a:solidFill>
                            <a:srgbClr val="C00000"/>
                          </a:solidFill>
                          <a:effectLst/>
                          <a:cs typeface="+mn-cs"/>
                        </a:rPr>
                        <a:t>(</a:t>
                      </a:r>
                      <a:r>
                        <a:rPr lang="en-GB" sz="1200" b="1" kern="1200" dirty="0" smtClean="0">
                          <a:solidFill>
                            <a:srgbClr val="C00000"/>
                          </a:solidFill>
                          <a:effectLst/>
                          <a:latin typeface="+mn-lt"/>
                          <a:ea typeface="+mn-ea"/>
                          <a:cs typeface="+mn-cs"/>
                        </a:rPr>
                        <a:t>CZ, GR, HR, CY, LV, MT, PL, SI,</a:t>
                      </a:r>
                      <a:r>
                        <a:rPr lang="en-GB" sz="1200" b="1" kern="1200" baseline="0" dirty="0" smtClean="0">
                          <a:solidFill>
                            <a:srgbClr val="C00000"/>
                          </a:solidFill>
                          <a:effectLst/>
                          <a:latin typeface="+mn-lt"/>
                          <a:ea typeface="+mn-ea"/>
                          <a:cs typeface="+mn-cs"/>
                        </a:rPr>
                        <a:t> </a:t>
                      </a:r>
                      <a:r>
                        <a:rPr lang="en-GB" sz="1200" b="1" kern="1200" dirty="0" smtClean="0">
                          <a:solidFill>
                            <a:srgbClr val="C00000"/>
                          </a:solidFill>
                          <a:effectLst/>
                          <a:latin typeface="+mn-lt"/>
                          <a:ea typeface="+mn-ea"/>
                          <a:cs typeface="+mn-cs"/>
                        </a:rPr>
                        <a:t>SK)</a:t>
                      </a:r>
                    </a:p>
                    <a:p>
                      <a:pPr>
                        <a:spcAft>
                          <a:spcPts val="0"/>
                        </a:spcAft>
                      </a:pPr>
                      <a:endParaRPr lang="en-GB" sz="1200" dirty="0">
                        <a:solidFill>
                          <a:srgbClr val="C00000"/>
                        </a:solidFill>
                        <a:effectLst/>
                        <a:latin typeface="Times New Roman" charset="0"/>
                        <a:ea typeface="Calibri" charset="0"/>
                        <a:cs typeface="+mn-cs"/>
                      </a:endParaRPr>
                    </a:p>
                  </a:txBody>
                  <a:tcPr marL="56294" marR="56294" marT="0" marB="0">
                    <a:solidFill>
                      <a:schemeClr val="bg1">
                        <a:lumMod val="75000"/>
                      </a:schemeClr>
                    </a:solidFill>
                  </a:tcPr>
                </a:tc>
                <a:extLst>
                  <a:ext uri="{0D108BD9-81ED-4DB2-BD59-A6C34878D82A}">
                    <a16:rowId xmlns:a16="http://schemas.microsoft.com/office/drawing/2014/main" xmlns="" val="10000"/>
                  </a:ext>
                </a:extLst>
              </a:tr>
              <a:tr h="870171">
                <a:tc>
                  <a:txBody>
                    <a:bodyPr/>
                    <a:lstStyle/>
                    <a:p>
                      <a:pPr algn="ctr">
                        <a:spcAft>
                          <a:spcPts val="0"/>
                        </a:spcAft>
                      </a:pPr>
                      <a:r>
                        <a:rPr lang="en-GB" sz="1200" dirty="0" smtClean="0">
                          <a:solidFill>
                            <a:srgbClr val="C00000"/>
                          </a:solidFill>
                          <a:effectLst/>
                          <a:cs typeface="+mn-cs"/>
                        </a:rPr>
                        <a:t>Policy</a:t>
                      </a:r>
                      <a:r>
                        <a:rPr lang="en-GB" sz="1200" baseline="0" dirty="0" smtClean="0">
                          <a:solidFill>
                            <a:srgbClr val="C00000"/>
                          </a:solidFill>
                          <a:effectLst/>
                          <a:cs typeface="+mn-cs"/>
                        </a:rPr>
                        <a:t> characteristics</a:t>
                      </a:r>
                      <a:endParaRPr lang="en-GB" sz="1200" dirty="0">
                        <a:solidFill>
                          <a:srgbClr val="C00000"/>
                        </a:solidFill>
                        <a:effectLst/>
                        <a:latin typeface="Times New Roman" charset="0"/>
                        <a:ea typeface="Calibri" charset="0"/>
                        <a:cs typeface="+mn-cs"/>
                      </a:endParaRPr>
                    </a:p>
                  </a:txBody>
                  <a:tcPr marL="56294" marR="56294" marT="0" marB="0" anchor="ctr">
                    <a:solidFill>
                      <a:schemeClr val="bg1">
                        <a:lumMod val="75000"/>
                      </a:schemeClr>
                    </a:solidFill>
                  </a:tcPr>
                </a:tc>
                <a:tc>
                  <a:txBody>
                    <a:bodyPr/>
                    <a:lstStyle/>
                    <a:p>
                      <a:r>
                        <a:rPr lang="en-US" sz="1200" kern="1200" dirty="0" smtClean="0">
                          <a:solidFill>
                            <a:schemeClr val="dk1"/>
                          </a:solidFill>
                          <a:effectLst/>
                          <a:latin typeface="+mn-lt"/>
                          <a:ea typeface="+mn-ea"/>
                          <a:cs typeface="+mn-cs"/>
                        </a:rPr>
                        <a:t>Inclusive rehabilitation system, focus on prevention and early intervention. effective</a:t>
                      </a:r>
                    </a:p>
                    <a:p>
                      <a:r>
                        <a:rPr lang="en-US" sz="1200" kern="1200" dirty="0" smtClean="0">
                          <a:solidFill>
                            <a:schemeClr val="dk1"/>
                          </a:solidFill>
                          <a:effectLst/>
                          <a:latin typeface="+mn-lt"/>
                          <a:ea typeface="+mn-ea"/>
                          <a:cs typeface="+mn-cs"/>
                        </a:rPr>
                        <a:t>coordination of multidisciplinary teams, case-management approaches</a:t>
                      </a:r>
                      <a:endParaRPr lang="en-US" sz="1200" kern="1200" dirty="0">
                        <a:solidFill>
                          <a:schemeClr val="dk1"/>
                        </a:solidFill>
                        <a:effectLst/>
                        <a:latin typeface="+mn-lt"/>
                        <a:ea typeface="+mn-ea"/>
                        <a:cs typeface="+mn-cs"/>
                      </a:endParaRPr>
                    </a:p>
                  </a:txBody>
                  <a:tcPr marL="56294" marR="56294" marT="0" marB="0">
                    <a:solidFill>
                      <a:schemeClr val="bg1">
                        <a:lumMod val="95000"/>
                      </a:schemeClr>
                    </a:solidFill>
                  </a:tcPr>
                </a:tc>
                <a:tc>
                  <a:txBody>
                    <a:bodyPr/>
                    <a:lstStyle/>
                    <a:p>
                      <a:r>
                        <a:rPr lang="en-GB" sz="1200" dirty="0" smtClean="0">
                          <a:effectLst/>
                          <a:cs typeface="+mn-cs"/>
                        </a:rPr>
                        <a:t>Well developed policy and stakeholder</a:t>
                      </a:r>
                      <a:r>
                        <a:rPr lang="en-GB" sz="1200" baseline="0" dirty="0" smtClean="0">
                          <a:effectLst/>
                          <a:cs typeface="+mn-cs"/>
                        </a:rPr>
                        <a:t> roles, s</a:t>
                      </a:r>
                      <a:r>
                        <a:rPr lang="en-GB" sz="1200" dirty="0" smtClean="0">
                          <a:effectLst/>
                          <a:cs typeface="+mn-cs"/>
                        </a:rPr>
                        <a:t>ome interventions and benefits are conditioned by the dis-abled status</a:t>
                      </a:r>
                      <a:r>
                        <a:rPr lang="en-GB" sz="1200" baseline="0" dirty="0" smtClean="0">
                          <a:effectLst/>
                          <a:cs typeface="+mn-cs"/>
                        </a:rPr>
                        <a:t>, l</a:t>
                      </a:r>
                      <a:r>
                        <a:rPr lang="en-GB" sz="1200" kern="1200" dirty="0" smtClean="0">
                          <a:solidFill>
                            <a:schemeClr val="dk1"/>
                          </a:solidFill>
                          <a:effectLst/>
                          <a:latin typeface="+mn-lt"/>
                          <a:ea typeface="+mn-ea"/>
                          <a:cs typeface="+mn-cs"/>
                        </a:rPr>
                        <a:t>imited stakeholder coordination in work (re)integration</a:t>
                      </a:r>
                      <a:r>
                        <a:rPr lang="en-GB" sz="1200" dirty="0" smtClean="0">
                          <a:effectLst/>
                          <a:cs typeface="+mn-cs"/>
                        </a:rPr>
                        <a:t> </a:t>
                      </a:r>
                      <a:endParaRPr lang="en-GB" sz="1200" dirty="0">
                        <a:effectLst/>
                        <a:latin typeface="Times New Roman" charset="0"/>
                        <a:ea typeface="Calibri" charset="0"/>
                        <a:cs typeface="+mn-cs"/>
                      </a:endParaRPr>
                    </a:p>
                  </a:txBody>
                  <a:tcPr marL="56294" marR="56294" marT="0" marB="0">
                    <a:solidFill>
                      <a:schemeClr val="bg1">
                        <a:lumMod val="95000"/>
                      </a:schemeClr>
                    </a:solidFill>
                  </a:tcPr>
                </a:tc>
                <a:tc>
                  <a:txBody>
                    <a:bodyPr/>
                    <a:lstStyle/>
                    <a:p>
                      <a:r>
                        <a:rPr lang="en-GB" sz="1200" dirty="0" smtClean="0">
                          <a:effectLst/>
                          <a:cs typeface="+mn-cs"/>
                        </a:rPr>
                        <a:t>Targeting workers </a:t>
                      </a:r>
                      <a:r>
                        <a:rPr lang="en-GB" sz="1200" dirty="0">
                          <a:effectLst/>
                          <a:cs typeface="+mn-cs"/>
                        </a:rPr>
                        <a:t>with </a:t>
                      </a:r>
                      <a:r>
                        <a:rPr lang="en-GB" sz="1200" dirty="0" smtClean="0">
                          <a:effectLst/>
                          <a:cs typeface="+mn-cs"/>
                        </a:rPr>
                        <a:t>disabilities,</a:t>
                      </a:r>
                      <a:r>
                        <a:rPr lang="en-GB" sz="1200" baseline="0" dirty="0" smtClean="0">
                          <a:effectLst/>
                          <a:cs typeface="+mn-cs"/>
                        </a:rPr>
                        <a:t> </a:t>
                      </a:r>
                      <a:r>
                        <a:rPr lang="en-GB" sz="1200" kern="1200" dirty="0" smtClean="0">
                          <a:solidFill>
                            <a:schemeClr val="dk1"/>
                          </a:solidFill>
                          <a:effectLst/>
                          <a:latin typeface="+mn-lt"/>
                          <a:ea typeface="+mn-ea"/>
                          <a:cs typeface="+mn-cs"/>
                        </a:rPr>
                        <a:t>lacking</a:t>
                      </a:r>
                    </a:p>
                    <a:p>
                      <a:r>
                        <a:rPr lang="en-GB" sz="1200" kern="1200" dirty="0" smtClean="0">
                          <a:solidFill>
                            <a:schemeClr val="dk1"/>
                          </a:solidFill>
                          <a:effectLst/>
                          <a:latin typeface="+mn-lt"/>
                          <a:ea typeface="+mn-ea"/>
                          <a:cs typeface="+mn-cs"/>
                        </a:rPr>
                        <a:t>coordinated approach, limited institutional support for work (re)integration</a:t>
                      </a:r>
                    </a:p>
                    <a:p>
                      <a:pPr>
                        <a:spcAft>
                          <a:spcPts val="0"/>
                        </a:spcAft>
                      </a:pPr>
                      <a:endParaRPr lang="en-GB" sz="1200" dirty="0">
                        <a:effectLst/>
                        <a:latin typeface="Times New Roman" charset="0"/>
                        <a:ea typeface="Calibri" charset="0"/>
                        <a:cs typeface="+mn-cs"/>
                      </a:endParaRPr>
                    </a:p>
                  </a:txBody>
                  <a:tcPr marL="56294" marR="56294" marT="0" marB="0">
                    <a:solidFill>
                      <a:schemeClr val="bg1">
                        <a:lumMod val="95000"/>
                      </a:schemeClr>
                    </a:solidFill>
                  </a:tcPr>
                </a:tc>
                <a:tc>
                  <a:txBody>
                    <a:bodyPr/>
                    <a:lstStyle/>
                    <a:p>
                      <a:r>
                        <a:rPr lang="en-GB" sz="1200" dirty="0" smtClean="0">
                          <a:effectLst/>
                          <a:cs typeface="+mn-cs"/>
                        </a:rPr>
                        <a:t>Measures target only persons with a formally recognized status of disability, </a:t>
                      </a:r>
                      <a:r>
                        <a:rPr lang="en-GB" sz="1200" kern="1200" dirty="0" smtClean="0">
                          <a:solidFill>
                            <a:schemeClr val="dk1"/>
                          </a:solidFill>
                          <a:effectLst/>
                          <a:latin typeface="+mn-lt"/>
                          <a:ea typeface="+mn-ea"/>
                          <a:cs typeface="+mn-cs"/>
                        </a:rPr>
                        <a:t>limited framework for work (re)integration, success at the discretion of individual employers </a:t>
                      </a:r>
                    </a:p>
                  </a:txBody>
                  <a:tcPr marL="56294" marR="56294" marT="0" marB="0">
                    <a:solidFill>
                      <a:schemeClr val="bg1">
                        <a:lumMod val="95000"/>
                      </a:schemeClr>
                    </a:solidFill>
                  </a:tcPr>
                </a:tc>
                <a:extLst>
                  <a:ext uri="{0D108BD9-81ED-4DB2-BD59-A6C34878D82A}">
                    <a16:rowId xmlns:a16="http://schemas.microsoft.com/office/drawing/2014/main" xmlns="" val="10001"/>
                  </a:ext>
                </a:extLst>
              </a:tr>
              <a:tr h="621551">
                <a:tc>
                  <a:txBody>
                    <a:bodyPr/>
                    <a:lstStyle/>
                    <a:p>
                      <a:pPr algn="ctr">
                        <a:spcAft>
                          <a:spcPts val="0"/>
                        </a:spcAft>
                      </a:pPr>
                      <a:r>
                        <a:rPr lang="en-GB" sz="1200" dirty="0" smtClean="0">
                          <a:solidFill>
                            <a:srgbClr val="C00000"/>
                          </a:solidFill>
                          <a:effectLst/>
                          <a:cs typeface="+mn-cs"/>
                        </a:rPr>
                        <a:t>Motivation factors for work (re)integration</a:t>
                      </a:r>
                      <a:endParaRPr lang="en-GB" sz="1200" dirty="0">
                        <a:solidFill>
                          <a:srgbClr val="C00000"/>
                        </a:solidFill>
                        <a:effectLst/>
                        <a:latin typeface="Times New Roman" charset="0"/>
                        <a:ea typeface="Calibri" charset="0"/>
                        <a:cs typeface="+mn-cs"/>
                      </a:endParaRPr>
                    </a:p>
                  </a:txBody>
                  <a:tcPr marL="56294" marR="56294" marT="0" marB="0" anchor="ctr">
                    <a:solidFill>
                      <a:schemeClr val="bg1">
                        <a:lumMod val="75000"/>
                      </a:schemeClr>
                    </a:solidFill>
                  </a:tcPr>
                </a:tc>
                <a:tc>
                  <a:txBody>
                    <a:bodyPr/>
                    <a:lstStyle/>
                    <a:p>
                      <a:pPr>
                        <a:spcAft>
                          <a:spcPts val="0"/>
                        </a:spcAft>
                      </a:pPr>
                      <a:r>
                        <a:rPr lang="en-GB" sz="1200" dirty="0">
                          <a:effectLst/>
                          <a:cs typeface="+mn-cs"/>
                        </a:rPr>
                        <a:t>Broad variety of such incentives: part-time jobs, jobs with flexible arrangements etc.</a:t>
                      </a:r>
                      <a:endParaRPr lang="en-GB" sz="1200" dirty="0">
                        <a:effectLst/>
                        <a:latin typeface="Times New Roman" charset="0"/>
                        <a:ea typeface="Calibri" charset="0"/>
                        <a:cs typeface="+mn-cs"/>
                      </a:endParaRPr>
                    </a:p>
                  </a:txBody>
                  <a:tcPr marL="56294" marR="56294" marT="0" marB="0">
                    <a:solidFill>
                      <a:schemeClr val="bg1">
                        <a:lumMod val="95000"/>
                      </a:schemeClr>
                    </a:solidFill>
                  </a:tcPr>
                </a:tc>
                <a:tc>
                  <a:txBody>
                    <a:bodyPr/>
                    <a:lstStyle/>
                    <a:p>
                      <a:pPr>
                        <a:spcAft>
                          <a:spcPts val="0"/>
                        </a:spcAft>
                      </a:pPr>
                      <a:r>
                        <a:rPr lang="en-GB" sz="1200" dirty="0">
                          <a:effectLst/>
                          <a:cs typeface="+mn-cs"/>
                        </a:rPr>
                        <a:t>Limited financial support to incentivise employers to adapt workplace and reintegrate employees. Incentives exist in some countries for workers to RTW early.</a:t>
                      </a:r>
                      <a:endParaRPr lang="en-GB" sz="1200" dirty="0">
                        <a:effectLst/>
                        <a:latin typeface="Times New Roman" charset="0"/>
                        <a:ea typeface="Calibri" charset="0"/>
                        <a:cs typeface="+mn-cs"/>
                      </a:endParaRPr>
                    </a:p>
                  </a:txBody>
                  <a:tcPr marL="56294" marR="56294" marT="0" marB="0">
                    <a:solidFill>
                      <a:schemeClr val="bg1">
                        <a:lumMod val="95000"/>
                      </a:schemeClr>
                    </a:solidFill>
                  </a:tcPr>
                </a:tc>
                <a:tc>
                  <a:txBody>
                    <a:bodyPr/>
                    <a:lstStyle/>
                    <a:p>
                      <a:pPr>
                        <a:spcAft>
                          <a:spcPts val="0"/>
                        </a:spcAft>
                      </a:pPr>
                      <a:r>
                        <a:rPr lang="en-GB" sz="1200" dirty="0">
                          <a:effectLst/>
                          <a:cs typeface="+mn-cs"/>
                        </a:rPr>
                        <a:t>Financial support for employers to reintegrate employees with reduced work capacity (due to disability or occupational condition). </a:t>
                      </a:r>
                    </a:p>
                    <a:p>
                      <a:pPr>
                        <a:spcAft>
                          <a:spcPts val="0"/>
                        </a:spcAft>
                      </a:pPr>
                      <a:r>
                        <a:rPr lang="en-GB" sz="1200" dirty="0">
                          <a:effectLst/>
                          <a:cs typeface="+mn-cs"/>
                        </a:rPr>
                        <a:t>No incentives for the workers.</a:t>
                      </a:r>
                      <a:endParaRPr lang="en-GB" sz="1200" dirty="0">
                        <a:effectLst/>
                        <a:latin typeface="Times New Roman" charset="0"/>
                        <a:ea typeface="Calibri" charset="0"/>
                        <a:cs typeface="+mn-cs"/>
                      </a:endParaRPr>
                    </a:p>
                  </a:txBody>
                  <a:tcPr marL="56294" marR="56294" marT="0" marB="0">
                    <a:solidFill>
                      <a:schemeClr val="bg1">
                        <a:lumMod val="95000"/>
                      </a:schemeClr>
                    </a:solidFill>
                  </a:tcPr>
                </a:tc>
                <a:tc>
                  <a:txBody>
                    <a:bodyPr/>
                    <a:lstStyle/>
                    <a:p>
                      <a:pPr>
                        <a:spcAft>
                          <a:spcPts val="0"/>
                        </a:spcAft>
                      </a:pPr>
                      <a:r>
                        <a:rPr lang="en-GB" sz="1200" dirty="0" smtClean="0">
                          <a:effectLst/>
                          <a:cs typeface="+mn-cs"/>
                        </a:rPr>
                        <a:t>Financial support to</a:t>
                      </a:r>
                      <a:r>
                        <a:rPr lang="en-GB" sz="1200" baseline="0" dirty="0" smtClean="0">
                          <a:effectLst/>
                          <a:cs typeface="+mn-cs"/>
                        </a:rPr>
                        <a:t> employers employing people with disabilities</a:t>
                      </a:r>
                      <a:endParaRPr lang="en-GB" sz="1200" dirty="0">
                        <a:effectLst/>
                        <a:latin typeface="Times New Roman" charset="0"/>
                        <a:ea typeface="Calibri" charset="0"/>
                        <a:cs typeface="+mn-cs"/>
                      </a:endParaRPr>
                    </a:p>
                  </a:txBody>
                  <a:tcPr marL="56294" marR="56294" marT="0" marB="0">
                    <a:solidFill>
                      <a:schemeClr val="bg1">
                        <a:lumMod val="95000"/>
                      </a:schemeClr>
                    </a:solidFill>
                  </a:tcPr>
                </a:tc>
                <a:extLst>
                  <a:ext uri="{0D108BD9-81ED-4DB2-BD59-A6C34878D82A}">
                    <a16:rowId xmlns:a16="http://schemas.microsoft.com/office/drawing/2014/main" xmlns="" val="10007"/>
                  </a:ext>
                </a:extLst>
              </a:tr>
            </a:tbl>
          </a:graphicData>
        </a:graphic>
      </p:graphicFrame>
      <p:sp>
        <p:nvSpPr>
          <p:cNvPr id="3" name="TextBox 2"/>
          <p:cNvSpPr txBox="1"/>
          <p:nvPr/>
        </p:nvSpPr>
        <p:spPr>
          <a:xfrm>
            <a:off x="434704" y="6309320"/>
            <a:ext cx="8081810" cy="400110"/>
          </a:xfrm>
          <a:prstGeom prst="rect">
            <a:avLst/>
          </a:prstGeom>
          <a:noFill/>
        </p:spPr>
        <p:txBody>
          <a:bodyPr wrap="square" rtlCol="0">
            <a:spAutoFit/>
          </a:bodyPr>
          <a:lstStyle/>
          <a:p>
            <a:r>
              <a:rPr lang="en-US" sz="1000" dirty="0" smtClean="0"/>
              <a:t>Source: adaptation from E</a:t>
            </a:r>
            <a:r>
              <a:rPr lang="en-GB" sz="1000" dirty="0" smtClean="0"/>
              <a:t>U-OSHA (2018</a:t>
            </a:r>
            <a:r>
              <a:rPr lang="en-GB" sz="1000" dirty="0"/>
              <a:t>)</a:t>
            </a:r>
            <a:r>
              <a:rPr lang="en-GB" sz="1000" dirty="0" smtClean="0"/>
              <a:t> Rehabilitation </a:t>
            </a:r>
            <a:r>
              <a:rPr lang="en-GB" sz="1000" dirty="0"/>
              <a:t>and Return to Work: Analysis Report on EU Policies, Strategies and </a:t>
            </a:r>
            <a:r>
              <a:rPr lang="en-GB" sz="1000" dirty="0" smtClean="0"/>
              <a:t>Programmes, </a:t>
            </a:r>
            <a:r>
              <a:rPr lang="en-GB" sz="1000" dirty="0"/>
              <a:t>Office for Official Publications of the European Communities, </a:t>
            </a:r>
            <a:r>
              <a:rPr lang="en-GB" sz="1000" dirty="0" smtClean="0"/>
              <a:t>Luxembourg. </a:t>
            </a:r>
            <a:endParaRPr lang="en-US" sz="1000" dirty="0"/>
          </a:p>
        </p:txBody>
      </p:sp>
    </p:spTree>
    <p:extLst>
      <p:ext uri="{BB962C8B-B14F-4D97-AF65-F5344CB8AC3E}">
        <p14:creationId xmlns:p14="http://schemas.microsoft.com/office/powerpoint/2010/main" val="55430375"/>
      </p:ext>
    </p:extLst>
  </p:cSld>
  <p:clrMapOvr>
    <a:masterClrMapping/>
  </p:clrMapOvr>
</p:sld>
</file>

<file path=ppt/theme/theme1.xml><?xml version="1.0" encoding="utf-8"?>
<a:theme xmlns:a="http://schemas.openxmlformats.org/drawingml/2006/main" name="Predvolený návrh">
  <a:themeElements>
    <a:clrScheme name="Predvolený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edvolený návrh">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Predvolený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dvolený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dvolený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dvolený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dvolený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dvolený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edvolený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edvolený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edvolený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edvolený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edvolený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edvolený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353</TotalTime>
  <Words>1374</Words>
  <Application>Microsoft Macintosh PowerPoint</Application>
  <PresentationFormat>On-screen Show (4:3)</PresentationFormat>
  <Paragraphs>147</Paragraphs>
  <Slides>11</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Adobe Caslon Pro</vt:lpstr>
      <vt:lpstr>Calibri</vt:lpstr>
      <vt:lpstr>ＭＳ Ｐゴシック</vt:lpstr>
      <vt:lpstr>Times New Roman</vt:lpstr>
      <vt:lpstr>Arial</vt:lpstr>
      <vt:lpstr>Predvolený návrh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15.0037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LuciaKovacova</dc:creator>
  <cp:lastModifiedBy>marta.kahancova@celsi.sk</cp:lastModifiedBy>
  <cp:revision>40</cp:revision>
  <dcterms:created xsi:type="dcterms:W3CDTF">2020-11-19T16:05:09Z</dcterms:created>
  <dcterms:modified xsi:type="dcterms:W3CDTF">2020-11-20T01:30:24Z</dcterms:modified>
</cp:coreProperties>
</file>