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charts/chart5.xml" ContentType="application/vnd.openxmlformats-officedocument.drawingml.chart+xml"/>
  <Override PartName="/ppt/theme/themeOverride5.xml" ContentType="application/vnd.openxmlformats-officedocument.themeOverr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9" r:id="rId5"/>
    <p:sldId id="259" r:id="rId6"/>
    <p:sldId id="260" r:id="rId7"/>
    <p:sldId id="261" r:id="rId8"/>
    <p:sldId id="263" r:id="rId9"/>
    <p:sldId id="271" r:id="rId10"/>
    <p:sldId id="264" r:id="rId11"/>
    <p:sldId id="265" r:id="rId12"/>
    <p:sldId id="266" r:id="rId13"/>
    <p:sldId id="267" r:id="rId14"/>
    <p:sldId id="268" r:id="rId15"/>
    <p:sldId id="270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B6DE28A-4B4B-443E-9A9B-FD77BE52F8F5}" v="129" dt="2024-11-13T20:38:29.50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04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82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4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4.xlsx"/><Relationship Id="rId1" Type="http://schemas.openxmlformats.org/officeDocument/2006/relationships/themeOverride" Target="../theme/themeOverrid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Sheet1!$C$26</c:f>
              <c:strCache>
                <c:ptCount val="1"/>
                <c:pt idx="0">
                  <c:v>EU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cat>
            <c:numRef>
              <c:f>Sheet1!$D$3:$H$3</c:f>
              <c:numCache>
                <c:formatCode>General</c:formatCode>
                <c:ptCount val="5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</c:numCache>
            </c:numRef>
          </c:cat>
          <c:val>
            <c:numRef>
              <c:f>Sheet1!$D$26:$H$26</c:f>
              <c:numCache>
                <c:formatCode>0%</c:formatCode>
                <c:ptCount val="5"/>
                <c:pt idx="0">
                  <c:v>0.10438151975335665</c:v>
                </c:pt>
                <c:pt idx="1">
                  <c:v>0.12388577825324969</c:v>
                </c:pt>
                <c:pt idx="2">
                  <c:v>9.6693285397657536E-2</c:v>
                </c:pt>
                <c:pt idx="3">
                  <c:v>9.8411437294399648E-2</c:v>
                </c:pt>
                <c:pt idx="4">
                  <c:v>0.1345778087927425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8BE-4A31-8C74-E4D2188D72FB}"/>
            </c:ext>
          </c:extLst>
        </c:ser>
        <c:ser>
          <c:idx val="1"/>
          <c:order val="1"/>
          <c:tx>
            <c:strRef>
              <c:f>Sheet1!$C$27</c:f>
              <c:strCache>
                <c:ptCount val="1"/>
                <c:pt idx="0">
                  <c:v>6 observed countries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Sheet1!$D$3:$H$3</c:f>
              <c:numCache>
                <c:formatCode>General</c:formatCode>
                <c:ptCount val="5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</c:numCache>
            </c:numRef>
          </c:cat>
          <c:val>
            <c:numRef>
              <c:f>Sheet1!$D$27:$H$27</c:f>
              <c:numCache>
                <c:formatCode>0%</c:formatCode>
                <c:ptCount val="5"/>
                <c:pt idx="0">
                  <c:v>0.10365159896097952</c:v>
                </c:pt>
                <c:pt idx="1">
                  <c:v>9.3234373626967917E-2</c:v>
                </c:pt>
                <c:pt idx="2">
                  <c:v>5.928867308589144E-2</c:v>
                </c:pt>
                <c:pt idx="3">
                  <c:v>6.8801076568307862E-2</c:v>
                </c:pt>
                <c:pt idx="4">
                  <c:v>8.7597889839116622E-2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8BE-4A31-8C74-E4D2188D72FB}"/>
            </c:ext>
          </c:extLst>
        </c:ser>
        <c:ser>
          <c:idx val="2"/>
          <c:order val="2"/>
          <c:tx>
            <c:strRef>
              <c:f>Sheet1!$C$28</c:f>
              <c:strCache>
                <c:ptCount val="1"/>
                <c:pt idx="0">
                  <c:v>Netherlands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Sheet1!$D$3:$H$3</c:f>
              <c:numCache>
                <c:formatCode>General</c:formatCode>
                <c:ptCount val="5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</c:numCache>
            </c:numRef>
          </c:cat>
          <c:val>
            <c:numRef>
              <c:f>Sheet1!$D$28:$H$28</c:f>
              <c:numCache>
                <c:formatCode>0%</c:formatCode>
                <c:ptCount val="5"/>
                <c:pt idx="0">
                  <c:v>0.14393939393939406</c:v>
                </c:pt>
                <c:pt idx="1">
                  <c:v>0.15090025721634759</c:v>
                </c:pt>
                <c:pt idx="2">
                  <c:v>0.11398963730569948</c:v>
                </c:pt>
                <c:pt idx="3">
                  <c:v>4.8045359594150967E-2</c:v>
                </c:pt>
                <c:pt idx="4">
                  <c:v>0.10353578074775845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28BE-4A31-8C74-E4D2188D72FB}"/>
            </c:ext>
          </c:extLst>
        </c:ser>
        <c:ser>
          <c:idx val="3"/>
          <c:order val="3"/>
          <c:tx>
            <c:strRef>
              <c:f>Sheet1!$C$29</c:f>
              <c:strCache>
                <c:ptCount val="1"/>
                <c:pt idx="0">
                  <c:v>Austria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numRef>
              <c:f>Sheet1!$D$3:$H$3</c:f>
              <c:numCache>
                <c:formatCode>General</c:formatCode>
                <c:ptCount val="5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</c:numCache>
            </c:numRef>
          </c:cat>
          <c:val>
            <c:numRef>
              <c:f>Sheet1!$D$29:$H$29</c:f>
              <c:numCache>
                <c:formatCode>0%</c:formatCode>
                <c:ptCount val="5"/>
                <c:pt idx="0">
                  <c:v>3.7748091603053445E-2</c:v>
                </c:pt>
                <c:pt idx="1">
                  <c:v>3.5056673714014296E-2</c:v>
                </c:pt>
                <c:pt idx="2">
                  <c:v>3.0775011742602172E-2</c:v>
                </c:pt>
                <c:pt idx="3">
                  <c:v>3.5844454280897713E-2</c:v>
                </c:pt>
                <c:pt idx="4">
                  <c:v>4.2506552743757406E-2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28BE-4A31-8C74-E4D2188D72FB}"/>
            </c:ext>
          </c:extLst>
        </c:ser>
        <c:ser>
          <c:idx val="4"/>
          <c:order val="4"/>
          <c:tx>
            <c:strRef>
              <c:f>Sheet1!$C$30</c:f>
              <c:strCache>
                <c:ptCount val="1"/>
                <c:pt idx="0">
                  <c:v>Slovakia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numRef>
              <c:f>Sheet1!$D$3:$H$3</c:f>
              <c:numCache>
                <c:formatCode>General</c:formatCode>
                <c:ptCount val="5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</c:numCache>
            </c:numRef>
          </c:cat>
          <c:val>
            <c:numRef>
              <c:f>Sheet1!$D$30:$H$30</c:f>
              <c:numCache>
                <c:formatCode>0%</c:formatCode>
                <c:ptCount val="5"/>
                <c:pt idx="0">
                  <c:v>0.35662117299889351</c:v>
                </c:pt>
                <c:pt idx="1">
                  <c:v>0.27079914152253487</c:v>
                </c:pt>
                <c:pt idx="2">
                  <c:v>0.14940886059503714</c:v>
                </c:pt>
                <c:pt idx="3">
                  <c:v>0.18259592670625041</c:v>
                </c:pt>
                <c:pt idx="4">
                  <c:v>0.25206683239868188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28BE-4A31-8C74-E4D2188D72F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388521808"/>
        <c:axId val="1388522352"/>
      </c:lineChart>
      <c:catAx>
        <c:axId val="13885218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88522352"/>
        <c:crosses val="autoZero"/>
        <c:auto val="1"/>
        <c:lblAlgn val="ctr"/>
        <c:lblOffset val="100"/>
        <c:noMultiLvlLbl val="0"/>
      </c:catAx>
      <c:valAx>
        <c:axId val="13885223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885218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r-Latn-RS"/>
              <a:t>Serbia 2022</a:t>
            </a:r>
            <a:endParaRPr lang="en-US"/>
          </a:p>
        </c:rich>
      </c:tx>
      <c:overlay val="0"/>
      <c:spPr>
        <a:noFill/>
        <a:ln>
          <a:noFill/>
        </a:ln>
        <a:effectLst/>
      </c:spPr>
    </c:title>
    <c:autoTitleDeleted val="0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3.0555555555555561E-2"/>
          <c:y val="0.15406049076080264"/>
          <c:w val="0.85036788084416259"/>
          <c:h val="0.84593950923919781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2959-4208-AFC9-135350B90B40}"/>
              </c:ext>
            </c:extLst>
          </c:dPt>
          <c:dPt>
            <c:idx val="1"/>
            <c:bubble3D val="0"/>
            <c:spPr>
              <a:solidFill>
                <a:srgbClr val="7030A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2959-4208-AFC9-135350B90B40}"/>
              </c:ext>
            </c:extLst>
          </c:dPt>
          <c:dPt>
            <c:idx val="2"/>
            <c:bubble3D val="0"/>
            <c:spPr>
              <a:solidFill>
                <a:srgbClr val="FF000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2959-4208-AFC9-135350B90B40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2959-4208-AFC9-135350B90B40}"/>
              </c:ext>
            </c:extLst>
          </c:dPt>
          <c:dLbls>
            <c:dLbl>
              <c:idx val="0"/>
              <c:layout>
                <c:manualLayout>
                  <c:x val="-0.15045166229221363"/>
                  <c:y val="7.2517862350539516E-2"/>
                </c:manualLayout>
              </c:layout>
              <c:tx>
                <c:rich>
                  <a:bodyPr/>
                  <a:lstStyle/>
                  <a:p>
                    <a:r>
                      <a:rPr lang="en-US" dirty="0" err="1"/>
                      <a:t>Porodica</a:t>
                    </a:r>
                    <a:r>
                      <a:rPr lang="en-US" baseline="0" dirty="0"/>
                      <a:t>
</a:t>
                    </a:r>
                    <a:fld id="{43C514F4-C4EB-43BF-A071-BD32E8272B40}" type="PERCENTAGE">
                      <a:rPr lang="en-US" baseline="0"/>
                      <a:pPr/>
                      <a:t>[PERCENTAGE]</a:t>
                    </a:fld>
                    <a:endParaRPr lang="en-US" baseline="0" dirty="0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2959-4208-AFC9-135350B90B40}"/>
                </c:ext>
              </c:extLst>
            </c:dLbl>
            <c:dLbl>
              <c:idx val="1"/>
              <c:layout>
                <c:manualLayout>
                  <c:x val="-0.14136461067366587"/>
                  <c:y val="-0.16449766695829696"/>
                </c:manualLayout>
              </c:layout>
              <c:tx>
                <c:rich>
                  <a:bodyPr/>
                  <a:lstStyle/>
                  <a:p>
                    <a:r>
                      <a:rPr lang="en-US" dirty="0" err="1"/>
                      <a:t>Obrazovanje</a:t>
                    </a:r>
                    <a:r>
                      <a:rPr lang="en-US" baseline="0" dirty="0"/>
                      <a:t>
</a:t>
                    </a:r>
                    <a:fld id="{C5C00932-F737-441D-B3D5-E9E63E861133}" type="PERCENTAGE">
                      <a:rPr lang="en-US" baseline="0"/>
                      <a:pPr/>
                      <a:t>[PERCENTAGE]</a:t>
                    </a:fld>
                    <a:endParaRPr lang="en-US" baseline="0" dirty="0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2959-4208-AFC9-135350B90B40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Zapošljavanje</a:t>
                    </a:r>
                    <a:r>
                      <a:rPr lang="en-US" baseline="0" dirty="0"/>
                      <a:t>
</a:t>
                    </a:r>
                    <a:fld id="{3B81F124-A7D1-4774-BF0C-33DA9CA1045C}" type="PERCENTAGE">
                      <a:rPr lang="en-US" baseline="0"/>
                      <a:pPr/>
                      <a:t>[PERCENTAGE]</a:t>
                    </a:fld>
                    <a:endParaRPr lang="en-US" baseline="0" dirty="0"/>
                  </a:p>
                </c:rich>
              </c:tx>
              <c:dLblPos val="ctr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2959-4208-AFC9-135350B90B40}"/>
                </c:ext>
              </c:extLst>
            </c:dLbl>
            <c:dLbl>
              <c:idx val="3"/>
              <c:layout>
                <c:manualLayout>
                  <c:x val="6.5874890638670164E-2"/>
                  <c:y val="0.11884149897929425"/>
                </c:manualLayout>
              </c:layout>
              <c:tx>
                <c:rich>
                  <a:bodyPr/>
                  <a:lstStyle/>
                  <a:p>
                    <a:r>
                      <a:rPr lang="en-US" dirty="0" err="1"/>
                      <a:t>Ostalo</a:t>
                    </a:r>
                    <a:r>
                      <a:rPr lang="en-US" baseline="0" dirty="0"/>
                      <a:t>
</a:t>
                    </a:r>
                    <a:fld id="{F9DAEDDC-597E-4BD8-8D13-53A0B264F4CB}" type="PERCENTAGE">
                      <a:rPr lang="en-US" baseline="0"/>
                      <a:pPr/>
                      <a:t>[PERCENTAGE]</a:t>
                    </a:fld>
                    <a:endParaRPr lang="en-US" baseline="0" dirty="0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2959-4208-AFC9-135350B90B40}"/>
                </c:ext>
              </c:extLst>
            </c:dLbl>
            <c:spPr>
              <a:pattFill prst="pct75">
                <a:fgClr>
                  <a:sysClr val="windowText" lastClr="000000">
                    <a:lumMod val="75000"/>
                    <a:lumOff val="25000"/>
                  </a:sysClr>
                </a:fgClr>
                <a:bgClr>
                  <a:sysClr val="windowText" lastClr="000000">
                    <a:lumMod val="65000"/>
                    <a:lumOff val="35000"/>
                  </a:sys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Sheet1!$Y$4:$AB$4</c:f>
              <c:strCache>
                <c:ptCount val="4"/>
                <c:pt idx="0">
                  <c:v>Family</c:v>
                </c:pt>
                <c:pt idx="1">
                  <c:v>Education</c:v>
                </c:pt>
                <c:pt idx="2">
                  <c:v>Employment</c:v>
                </c:pt>
                <c:pt idx="3">
                  <c:v>Other</c:v>
                </c:pt>
              </c:strCache>
            </c:strRef>
          </c:cat>
          <c:val>
            <c:numRef>
              <c:f>Sheet1!$Y$32:$AB$32</c:f>
              <c:numCache>
                <c:formatCode>General</c:formatCode>
                <c:ptCount val="4"/>
                <c:pt idx="0">
                  <c:v>4072</c:v>
                </c:pt>
                <c:pt idx="1">
                  <c:v>780</c:v>
                </c:pt>
                <c:pt idx="2">
                  <c:v>7152</c:v>
                </c:pt>
                <c:pt idx="3">
                  <c:v>1363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2959-4208-AFC9-135350B90B40}"/>
            </c:ext>
          </c:extLst>
        </c:ser>
        <c:dLbls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zero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dirty="0"/>
              <a:t>Share</a:t>
            </a:r>
            <a:r>
              <a:rPr lang="en-GB" baseline="0" dirty="0"/>
              <a:t> of work permits in total number of first permits</a:t>
            </a:r>
            <a:r>
              <a:rPr lang="sr-Latn-RS" baseline="0" dirty="0"/>
              <a:t> 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Sheet1!$B$5</c:f>
              <c:strCache>
                <c:ptCount val="1"/>
                <c:pt idx="0">
                  <c:v>EU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cat>
            <c:numRef>
              <c:f>Sheet1!$C$4:$G$4</c:f>
              <c:numCache>
                <c:formatCode>General</c:formatCode>
                <c:ptCount val="5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</c:numCache>
            </c:numRef>
          </c:cat>
          <c:val>
            <c:numRef>
              <c:f>Sheet1!$C$5:$G$5</c:f>
              <c:numCache>
                <c:formatCode>0%</c:formatCode>
                <c:ptCount val="5"/>
                <c:pt idx="0">
                  <c:v>0.52783113166869211</c:v>
                </c:pt>
                <c:pt idx="1">
                  <c:v>0.52303058461637053</c:v>
                </c:pt>
                <c:pt idx="2">
                  <c:v>0.39531827915125595</c:v>
                </c:pt>
                <c:pt idx="3">
                  <c:v>0.3902167997097245</c:v>
                </c:pt>
                <c:pt idx="4">
                  <c:v>0.4408578918560771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BA0-4CE6-92E0-47FF3089FCFB}"/>
            </c:ext>
          </c:extLst>
        </c:ser>
        <c:ser>
          <c:idx val="1"/>
          <c:order val="1"/>
          <c:tx>
            <c:strRef>
              <c:f>Sheet1!$B$6</c:f>
              <c:strCache>
                <c:ptCount val="1"/>
                <c:pt idx="0">
                  <c:v>6 observed countries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Sheet1!$C$4:$G$4</c:f>
              <c:numCache>
                <c:formatCode>General</c:formatCode>
                <c:ptCount val="5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</c:numCache>
            </c:numRef>
          </c:cat>
          <c:val>
            <c:numRef>
              <c:f>Sheet1!$C$6:$G$6</c:f>
              <c:numCache>
                <c:formatCode>0%</c:formatCode>
                <c:ptCount val="5"/>
                <c:pt idx="0">
                  <c:v>0.53745253710735219</c:v>
                </c:pt>
                <c:pt idx="1">
                  <c:v>0.5452765895744216</c:v>
                </c:pt>
                <c:pt idx="2">
                  <c:v>0.40358588779641436</c:v>
                </c:pt>
                <c:pt idx="3">
                  <c:v>0.48309912647170516</c:v>
                </c:pt>
                <c:pt idx="4">
                  <c:v>0.535049001271789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BA0-4CE6-92E0-47FF3089FCFB}"/>
            </c:ext>
          </c:extLst>
        </c:ser>
        <c:ser>
          <c:idx val="2"/>
          <c:order val="2"/>
          <c:tx>
            <c:strRef>
              <c:f>Sheet1!$B$7</c:f>
              <c:strCache>
                <c:ptCount val="1"/>
                <c:pt idx="0">
                  <c:v>Netherlands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Sheet1!$C$4:$G$4</c:f>
              <c:numCache>
                <c:formatCode>General</c:formatCode>
                <c:ptCount val="5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</c:numCache>
            </c:numRef>
          </c:cat>
          <c:val>
            <c:numRef>
              <c:f>Sheet1!$C$7:$G$7</c:f>
              <c:numCache>
                <c:formatCode>0%</c:formatCode>
                <c:ptCount val="5"/>
                <c:pt idx="0">
                  <c:v>0.28508771929824583</c:v>
                </c:pt>
                <c:pt idx="1">
                  <c:v>0.23863636363636373</c:v>
                </c:pt>
                <c:pt idx="2">
                  <c:v>0.21531100478468901</c:v>
                </c:pt>
                <c:pt idx="3">
                  <c:v>0.26915113871635599</c:v>
                </c:pt>
                <c:pt idx="4">
                  <c:v>0.43137254901960809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BA0-4CE6-92E0-47FF3089FCFB}"/>
            </c:ext>
          </c:extLst>
        </c:ser>
        <c:ser>
          <c:idx val="4"/>
          <c:order val="3"/>
          <c:tx>
            <c:strRef>
              <c:f>Sheet1!$B$9</c:f>
              <c:strCache>
                <c:ptCount val="1"/>
                <c:pt idx="0">
                  <c:v>Slovenia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numRef>
              <c:f>Sheet1!$C$4:$G$4</c:f>
              <c:numCache>
                <c:formatCode>General</c:formatCode>
                <c:ptCount val="5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</c:numCache>
            </c:numRef>
          </c:cat>
          <c:val>
            <c:numRef>
              <c:f>Sheet1!$C$9:$G$9</c:f>
              <c:numCache>
                <c:formatCode>0%</c:formatCode>
                <c:ptCount val="5"/>
                <c:pt idx="0">
                  <c:v>0.80998639984456944</c:v>
                </c:pt>
                <c:pt idx="1">
                  <c:v>0.76904995102840412</c:v>
                </c:pt>
                <c:pt idx="2">
                  <c:v>0.58870644773728442</c:v>
                </c:pt>
                <c:pt idx="3">
                  <c:v>0.72915379864113661</c:v>
                </c:pt>
                <c:pt idx="4">
                  <c:v>0.71534512264689154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1BA0-4CE6-92E0-47FF3089FCFB}"/>
            </c:ext>
          </c:extLst>
        </c:ser>
        <c:ser>
          <c:idx val="5"/>
          <c:order val="4"/>
          <c:tx>
            <c:strRef>
              <c:f>Sheet1!$B$10</c:f>
              <c:strCache>
                <c:ptCount val="1"/>
                <c:pt idx="0">
                  <c:v>Slovakia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numRef>
              <c:f>Sheet1!$C$4:$G$4</c:f>
              <c:numCache>
                <c:formatCode>General</c:formatCode>
                <c:ptCount val="5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</c:numCache>
            </c:numRef>
          </c:cat>
          <c:val>
            <c:numRef>
              <c:f>Sheet1!$C$10:$G$10</c:f>
              <c:numCache>
                <c:formatCode>0%</c:formatCode>
                <c:ptCount val="5"/>
                <c:pt idx="0">
                  <c:v>0.66073645014480786</c:v>
                </c:pt>
                <c:pt idx="1">
                  <c:v>0.71864801864801919</c:v>
                </c:pt>
                <c:pt idx="2">
                  <c:v>0.72260869565217434</c:v>
                </c:pt>
                <c:pt idx="3">
                  <c:v>0.81713286713286692</c:v>
                </c:pt>
                <c:pt idx="4">
                  <c:v>0.87500000000000022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1BA0-4CE6-92E0-47FF3089FCF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388528336"/>
        <c:axId val="1388519632"/>
      </c:lineChart>
      <c:catAx>
        <c:axId val="13885283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88519632"/>
        <c:crosses val="autoZero"/>
        <c:auto val="1"/>
        <c:lblAlgn val="ctr"/>
        <c:lblOffset val="100"/>
        <c:noMultiLvlLbl val="0"/>
      </c:catAx>
      <c:valAx>
        <c:axId val="13885196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885283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r-Latn-RS"/>
              <a:t>Serbia 2022</a:t>
            </a:r>
            <a:endParaRPr lang="en-US"/>
          </a:p>
        </c:rich>
      </c:tx>
      <c:overlay val="0"/>
      <c:spPr>
        <a:noFill/>
        <a:ln>
          <a:noFill/>
        </a:ln>
        <a:effectLst/>
      </c:spPr>
    </c:title>
    <c:autoTitleDeleted val="0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0.19432888597258677"/>
          <c:w val="0.86802340332458505"/>
          <c:h val="0.80567111402741343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2752-478F-8E35-9415B9BD44B1}"/>
              </c:ext>
            </c:extLst>
          </c:dPt>
          <c:dPt>
            <c:idx val="1"/>
            <c:bubble3D val="0"/>
            <c:spPr>
              <a:solidFill>
                <a:srgbClr val="7030A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2752-478F-8E35-9415B9BD44B1}"/>
              </c:ext>
            </c:extLst>
          </c:dPt>
          <c:dPt>
            <c:idx val="2"/>
            <c:bubble3D val="0"/>
            <c:spPr>
              <a:solidFill>
                <a:srgbClr val="FF000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2752-478F-8E35-9415B9BD44B1}"/>
              </c:ext>
            </c:extLst>
          </c:dPt>
          <c:dLbls>
            <c:dLbl>
              <c:idx val="0"/>
              <c:layout>
                <c:manualLayout>
                  <c:x val="-6.5221784776902908E-2"/>
                  <c:y val="0.15072214931466901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752-478F-8E35-9415B9BD44B1}"/>
                </c:ext>
              </c:extLst>
            </c:dLbl>
            <c:dLbl>
              <c:idx val="1"/>
              <c:layout>
                <c:manualLayout>
                  <c:x val="-0.11929221347331592"/>
                  <c:y val="0.11983012540099157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752-478F-8E35-9415B9BD44B1}"/>
                </c:ext>
              </c:extLst>
            </c:dLbl>
            <c:spPr>
              <a:pattFill prst="pct75">
                <a:fgClr>
                  <a:sysClr val="windowText" lastClr="000000">
                    <a:lumMod val="75000"/>
                    <a:lumOff val="25000"/>
                  </a:sysClr>
                </a:fgClr>
                <a:bgClr>
                  <a:sysClr val="windowText" lastClr="000000">
                    <a:lumMod val="65000"/>
                    <a:lumOff val="35000"/>
                  </a:sys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Sheet1!$U$4:$W$4</c:f>
              <c:strCache>
                <c:ptCount val="3"/>
                <c:pt idx="0">
                  <c:v>3-5m</c:v>
                </c:pt>
                <c:pt idx="1">
                  <c:v>6-11m</c:v>
                </c:pt>
                <c:pt idx="2">
                  <c:v>12+</c:v>
                </c:pt>
              </c:strCache>
            </c:strRef>
          </c:cat>
          <c:val>
            <c:numRef>
              <c:f>Sheet1!$U$32:$W$32</c:f>
              <c:numCache>
                <c:formatCode>General</c:formatCode>
                <c:ptCount val="3"/>
                <c:pt idx="0">
                  <c:v>298</c:v>
                </c:pt>
                <c:pt idx="1">
                  <c:v>1324</c:v>
                </c:pt>
                <c:pt idx="2">
                  <c:v>5530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2752-478F-8E35-9415B9BD44B1}"/>
            </c:ext>
          </c:extLst>
        </c:ser>
        <c:dLbls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zero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r-Latn-RS"/>
              <a:t>Share of temporary labour emigrants</a:t>
            </a:r>
            <a:endParaRPr lang="en-US"/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Sheet1!$B$39</c:f>
              <c:strCache>
                <c:ptCount val="1"/>
                <c:pt idx="0">
                  <c:v>Netherlands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Sheet1!$C$67:$G$67</c:f>
              <c:numCache>
                <c:formatCode>General</c:formatCode>
                <c:ptCount val="5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</c:numCache>
            </c:numRef>
          </c:cat>
          <c:val>
            <c:numRef>
              <c:f>(Sheet1!$G$40,Sheet1!$K$40,Sheet1!$O$40,Sheet1!$S$40,Sheet1!$W$40)</c:f>
              <c:numCache>
                <c:formatCode>0%</c:formatCode>
                <c:ptCount val="5"/>
                <c:pt idx="0">
                  <c:v>0.29230769230769243</c:v>
                </c:pt>
                <c:pt idx="1">
                  <c:v>0.18253968253968259</c:v>
                </c:pt>
                <c:pt idx="2">
                  <c:v>0.18888888888888891</c:v>
                </c:pt>
                <c:pt idx="3">
                  <c:v>0.30769230769230782</c:v>
                </c:pt>
                <c:pt idx="4">
                  <c:v>0.45454545454545453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E23-41FC-B9C7-6C1347F9794D}"/>
            </c:ext>
          </c:extLst>
        </c:ser>
        <c:ser>
          <c:idx val="1"/>
          <c:order val="1"/>
          <c:tx>
            <c:strRef>
              <c:f>Sheet1!$B$41</c:f>
              <c:strCache>
                <c:ptCount val="1"/>
                <c:pt idx="0">
                  <c:v>Austria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Sheet1!$C$67:$G$67</c:f>
              <c:numCache>
                <c:formatCode>General</c:formatCode>
                <c:ptCount val="5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</c:numCache>
            </c:numRef>
          </c:cat>
          <c:val>
            <c:numRef>
              <c:f>(Sheet1!$G$42,Sheet1!$K$42,Sheet1!$O$42,Sheet1!$S$42,Sheet1!$W$42)</c:f>
              <c:numCache>
                <c:formatCode>0%</c:formatCode>
                <c:ptCount val="5"/>
                <c:pt idx="0">
                  <c:v>0.3346007604562739</c:v>
                </c:pt>
                <c:pt idx="1">
                  <c:v>0.12195121951219511</c:v>
                </c:pt>
                <c:pt idx="2">
                  <c:v>0.21084337349397594</c:v>
                </c:pt>
                <c:pt idx="3">
                  <c:v>4.5454545454545463E-2</c:v>
                </c:pt>
                <c:pt idx="4">
                  <c:v>5.8823529411764705E-2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E23-41FC-B9C7-6C1347F9794D}"/>
            </c:ext>
          </c:extLst>
        </c:ser>
        <c:ser>
          <c:idx val="2"/>
          <c:order val="2"/>
          <c:tx>
            <c:strRef>
              <c:f>Sheet1!$B$43</c:f>
              <c:strCache>
                <c:ptCount val="1"/>
                <c:pt idx="0">
                  <c:v>Slovenia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Sheet1!$C$67:$G$67</c:f>
              <c:numCache>
                <c:formatCode>General</c:formatCode>
                <c:ptCount val="5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</c:numCache>
            </c:numRef>
          </c:cat>
          <c:val>
            <c:numRef>
              <c:f>(Sheet1!$G$44,Sheet1!$K$44,Sheet1!$O$44,Sheet1!$S$44,Sheet1!$W$44)</c:f>
              <c:numCache>
                <c:formatCode>0%</c:formatCode>
                <c:ptCount val="5"/>
                <c:pt idx="0">
                  <c:v>0.39937634924442345</c:v>
                </c:pt>
                <c:pt idx="1">
                  <c:v>0.39149261334691815</c:v>
                </c:pt>
                <c:pt idx="2">
                  <c:v>0.29183673469387766</c:v>
                </c:pt>
                <c:pt idx="3">
                  <c:v>0.30156713257094458</c:v>
                </c:pt>
                <c:pt idx="4">
                  <c:v>0.27751196172248827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5E23-41FC-B9C7-6C1347F9794D}"/>
            </c:ext>
          </c:extLst>
        </c:ser>
        <c:ser>
          <c:idx val="3"/>
          <c:order val="3"/>
          <c:tx>
            <c:strRef>
              <c:f>Sheet1!$B$45</c:f>
              <c:strCache>
                <c:ptCount val="1"/>
                <c:pt idx="0">
                  <c:v>Slovakia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numRef>
              <c:f>Sheet1!$C$67:$G$67</c:f>
              <c:numCache>
                <c:formatCode>General</c:formatCode>
                <c:ptCount val="5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</c:numCache>
            </c:numRef>
          </c:cat>
          <c:val>
            <c:numRef>
              <c:f>(Sheet1!$G$46,Sheet1!$K$46,Sheet1!$O$46,Sheet1!$S$46,Sheet1!$W$46)</c:f>
              <c:numCache>
                <c:formatCode>0%</c:formatCode>
                <c:ptCount val="5"/>
                <c:pt idx="0">
                  <c:v>0.30619912335629307</c:v>
                </c:pt>
                <c:pt idx="1">
                  <c:v>0.27602984106389888</c:v>
                </c:pt>
                <c:pt idx="2">
                  <c:v>0.15944645006016864</c:v>
                </c:pt>
                <c:pt idx="3">
                  <c:v>0.21908429610611901</c:v>
                </c:pt>
                <c:pt idx="4">
                  <c:v>0.16094364351245094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5E23-41FC-B9C7-6C1347F9794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122960288"/>
        <c:axId val="1122957568"/>
      </c:lineChart>
      <c:catAx>
        <c:axId val="11229602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22957568"/>
        <c:crosses val="autoZero"/>
        <c:auto val="1"/>
        <c:lblAlgn val="ctr"/>
        <c:lblOffset val="100"/>
        <c:noMultiLvlLbl val="0"/>
      </c:catAx>
      <c:valAx>
        <c:axId val="11229575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229602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2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75D98-E23A-45E3-B7EB-AFE0D5935537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3AAF4-AC7F-4DDE-B534-503B2C5A97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64695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75D98-E23A-45E3-B7EB-AFE0D5935537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3AAF4-AC7F-4DDE-B534-503B2C5A97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88980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75D98-E23A-45E3-B7EB-AFE0D5935537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3AAF4-AC7F-4DDE-B534-503B2C5A97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93027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75D98-E23A-45E3-B7EB-AFE0D5935537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3AAF4-AC7F-4DDE-B534-503B2C5A97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3349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75D98-E23A-45E3-B7EB-AFE0D5935537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3AAF4-AC7F-4DDE-B534-503B2C5A97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9386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75D98-E23A-45E3-B7EB-AFE0D5935537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3AAF4-AC7F-4DDE-B534-503B2C5A97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28853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75D98-E23A-45E3-B7EB-AFE0D5935537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3AAF4-AC7F-4DDE-B534-503B2C5A97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02990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75D98-E23A-45E3-B7EB-AFE0D5935537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3AAF4-AC7F-4DDE-B534-503B2C5A97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47251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75D98-E23A-45E3-B7EB-AFE0D5935537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3AAF4-AC7F-4DDE-B534-503B2C5A97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465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75D98-E23A-45E3-B7EB-AFE0D5935537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3AAF4-AC7F-4DDE-B534-503B2C5A97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2325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75D98-E23A-45E3-B7EB-AFE0D5935537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3AAF4-AC7F-4DDE-B534-503B2C5A97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07991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775D98-E23A-45E3-B7EB-AFE0D5935537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F3AAF4-AC7F-4DDE-B534-503B2C5A97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96112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214438"/>
            <a:ext cx="9144000" cy="2387600"/>
          </a:xfrm>
        </p:spPr>
        <p:txBody>
          <a:bodyPr>
            <a:noAutofit/>
          </a:bodyPr>
          <a:lstStyle/>
          <a:p>
            <a:r>
              <a:rPr lang="en-US" sz="4000" b="1" dirty="0"/>
              <a:t>Preliminary findings – project JUSTMIG SERBIA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sr-Latn-RS" dirty="0"/>
              <a:t>Mihail </a:t>
            </a:r>
            <a:r>
              <a:rPr lang="sr-Latn-RS" dirty="0" err="1"/>
              <a:t>Arandarenko</a:t>
            </a:r>
            <a:endParaRPr lang="sr-Latn-RS" dirty="0"/>
          </a:p>
          <a:p>
            <a:pPr algn="r"/>
            <a:r>
              <a:rPr lang="sr-Latn-RS" dirty="0"/>
              <a:t>Dragan Aleksić</a:t>
            </a:r>
            <a:endParaRPr lang="en-US" dirty="0"/>
          </a:p>
        </p:txBody>
      </p:sp>
      <p:pic>
        <p:nvPicPr>
          <p:cNvPr id="4" name="image2.png" descr="Obrázok, na ktorom je zástava, symbol, modrá, elektrická modrá&#10;&#10;Automaticky generovaný popis"/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4138749" y="6145740"/>
            <a:ext cx="746760" cy="508000"/>
          </a:xfrm>
          <a:prstGeom prst="rect">
            <a:avLst/>
          </a:prstGeom>
          <a:ln/>
        </p:spPr>
      </p:pic>
      <p:sp>
        <p:nvSpPr>
          <p:cNvPr id="5" name="Rectangle 4"/>
          <p:cNvSpPr/>
          <p:nvPr/>
        </p:nvSpPr>
        <p:spPr>
          <a:xfrm>
            <a:off x="4885509" y="6363789"/>
            <a:ext cx="3404715" cy="28995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1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Funded by the European Union, Project No. </a:t>
            </a:r>
            <a:r>
              <a:rPr lang="en-GB" sz="1200" b="1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101126535</a:t>
            </a:r>
            <a:endParaRPr lang="en-US" sz="11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87465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9634" y="320356"/>
            <a:ext cx="11014166" cy="1325563"/>
          </a:xfrm>
        </p:spPr>
        <p:txBody>
          <a:bodyPr/>
          <a:lstStyle/>
          <a:p>
            <a:pPr algn="ctr"/>
            <a:r>
              <a:rPr lang="sr-Latn-RS" dirty="0" err="1"/>
              <a:t>Emigra</a:t>
            </a:r>
            <a:r>
              <a:rPr lang="en-GB" dirty="0" err="1"/>
              <a:t>tion</a:t>
            </a:r>
            <a:r>
              <a:rPr lang="en-GB" dirty="0"/>
              <a:t> statistics</a:t>
            </a:r>
            <a:r>
              <a:rPr lang="sr-Latn-RS" dirty="0"/>
              <a:t> – </a:t>
            </a:r>
            <a:r>
              <a:rPr lang="en-GB" dirty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754776"/>
            <a:ext cx="10670309" cy="5111932"/>
          </a:xfrm>
        </p:spPr>
        <p:txBody>
          <a:bodyPr>
            <a:normAutofit/>
          </a:bodyPr>
          <a:lstStyle/>
          <a:p>
            <a:pPr algn="just"/>
            <a:endParaRPr lang="sr-Latn-RS" sz="2400" dirty="0"/>
          </a:p>
          <a:p>
            <a:pPr marL="0" indent="0" algn="just">
              <a:buNone/>
            </a:pPr>
            <a:endParaRPr lang="sr-Latn-RS" dirty="0"/>
          </a:p>
          <a:p>
            <a:pPr algn="just"/>
            <a:endParaRPr lang="sr-Latn-RS" dirty="0"/>
          </a:p>
          <a:p>
            <a:endParaRPr lang="sr-Latn-RS" dirty="0"/>
          </a:p>
          <a:p>
            <a:endParaRPr lang="sr-Latn-RS" dirty="0"/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838199" y="1574470"/>
            <a:ext cx="10515601" cy="33229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indent="-228600"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sz="2800" dirty="0"/>
              <a:t>Migration flows from Serbia to EU</a:t>
            </a:r>
            <a:r>
              <a:rPr lang="sr-Latn-RS" sz="2800" dirty="0"/>
              <a:t> </a:t>
            </a:r>
            <a:r>
              <a:rPr lang="ru-RU" sz="2800" dirty="0"/>
              <a:t>(</a:t>
            </a:r>
            <a:r>
              <a:rPr lang="en-GB" sz="2800" dirty="0"/>
              <a:t>as well as flow/stock ratios</a:t>
            </a:r>
            <a:r>
              <a:rPr lang="ru-RU" sz="2800" dirty="0"/>
              <a:t>)</a:t>
            </a:r>
            <a:r>
              <a:rPr lang="en-GB" sz="2800" dirty="0"/>
              <a:t> increased in</a:t>
            </a:r>
            <a:r>
              <a:rPr lang="sr-Latn-RS" sz="2800" dirty="0"/>
              <a:t> 2021</a:t>
            </a:r>
            <a:r>
              <a:rPr lang="en-GB" sz="2800" dirty="0"/>
              <a:t> and</a:t>
            </a:r>
            <a:r>
              <a:rPr lang="sr-Latn-RS" sz="2800" dirty="0"/>
              <a:t> 2022. </a:t>
            </a:r>
            <a:r>
              <a:rPr lang="en-GB" sz="2800" dirty="0"/>
              <a:t>after the drop caused by pandemic</a:t>
            </a:r>
            <a:r>
              <a:rPr lang="sr-Latn-RS" sz="2800" dirty="0"/>
              <a:t>. </a:t>
            </a:r>
            <a:r>
              <a:rPr lang="en-GB" sz="2800" dirty="0"/>
              <a:t>Flow/stock ratios in new MS (Slovakia, Slovenia…) are much higher than averages for EU27, indicating more intensive short-term (labour) migration patterns</a:t>
            </a:r>
            <a:endParaRPr lang="sr-Latn-RS" sz="2800" dirty="0"/>
          </a:p>
          <a:p>
            <a:pPr marL="228600" indent="-228600"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sz="2800" dirty="0"/>
              <a:t>Furthermore, Slovakia is an outlier when it comes to labour permits – they comprised 90% of all permits issued to Serbian citizens in Slovakia (Slovenia is second – 70%).</a:t>
            </a:r>
            <a:endParaRPr lang="sr-Latn-RS" sz="2800" dirty="0"/>
          </a:p>
        </p:txBody>
      </p:sp>
    </p:spTree>
    <p:extLst>
      <p:ext uri="{BB962C8B-B14F-4D97-AF65-F5344CB8AC3E}">
        <p14:creationId xmlns:p14="http://schemas.microsoft.com/office/powerpoint/2010/main" val="4925881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9634" y="320356"/>
            <a:ext cx="11014166" cy="1325563"/>
          </a:xfrm>
        </p:spPr>
        <p:txBody>
          <a:bodyPr/>
          <a:lstStyle/>
          <a:p>
            <a:pPr algn="ctr"/>
            <a:r>
              <a:rPr lang="sr-Latn-RS" dirty="0"/>
              <a:t>Motiva</a:t>
            </a:r>
            <a:r>
              <a:rPr lang="en-GB" dirty="0" err="1"/>
              <a:t>tion</a:t>
            </a:r>
            <a:r>
              <a:rPr lang="en-GB" dirty="0"/>
              <a:t> for temporary emigration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754776"/>
            <a:ext cx="10670309" cy="5111932"/>
          </a:xfrm>
        </p:spPr>
        <p:txBody>
          <a:bodyPr>
            <a:normAutofit/>
          </a:bodyPr>
          <a:lstStyle/>
          <a:p>
            <a:pPr algn="just"/>
            <a:endParaRPr lang="sr-Latn-RS" sz="2400" dirty="0"/>
          </a:p>
          <a:p>
            <a:pPr marL="0" indent="0" algn="just">
              <a:buNone/>
            </a:pPr>
            <a:endParaRPr lang="sr-Latn-RS" dirty="0"/>
          </a:p>
          <a:p>
            <a:pPr algn="just"/>
            <a:endParaRPr lang="sr-Latn-RS" dirty="0"/>
          </a:p>
          <a:p>
            <a:endParaRPr lang="sr-Latn-RS" dirty="0"/>
          </a:p>
          <a:p>
            <a:endParaRPr lang="sr-Latn-RS" dirty="0"/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838199" y="1443841"/>
            <a:ext cx="10515601" cy="44802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indent="-228600"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sz="2800" dirty="0"/>
              <a:t>Push and pull</a:t>
            </a:r>
            <a:r>
              <a:rPr lang="sr-Latn-RS" sz="2800" dirty="0"/>
              <a:t> faktor</a:t>
            </a:r>
            <a:r>
              <a:rPr lang="en-GB" sz="2800" dirty="0"/>
              <a:t>s</a:t>
            </a:r>
            <a:endParaRPr lang="sr-Latn-RS" sz="2800" dirty="0"/>
          </a:p>
          <a:p>
            <a:pPr marL="228600" indent="-228600"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endParaRPr lang="sr-Latn-RS" sz="2800" dirty="0"/>
          </a:p>
          <a:p>
            <a:pPr marL="228600" indent="-228600"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sz="2800" dirty="0"/>
              <a:t>Rule of thumb:</a:t>
            </a:r>
            <a:r>
              <a:rPr lang="sr-Latn-RS" sz="2800" dirty="0"/>
              <a:t> 100% </a:t>
            </a:r>
            <a:r>
              <a:rPr lang="en-GB" sz="2800" dirty="0"/>
              <a:t>wage premium</a:t>
            </a:r>
            <a:endParaRPr lang="sr-Latn-RS" sz="2800" dirty="0"/>
          </a:p>
          <a:p>
            <a:pPr marL="228600" indent="-228600"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endParaRPr lang="sr-Latn-RS" sz="2800" dirty="0"/>
          </a:p>
          <a:p>
            <a:pPr marL="228600" indent="-228600"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endParaRPr lang="sr-Latn-RS" sz="2800" dirty="0"/>
          </a:p>
          <a:p>
            <a:pPr marL="228600" indent="-228600"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endParaRPr lang="sr-Latn-RS" sz="2800" dirty="0"/>
          </a:p>
          <a:p>
            <a:pPr marL="228600" indent="-228600"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sz="2800" dirty="0"/>
              <a:t>Still this is average wages. Temporary labour migrants work for less. Minimum wages are also a factor</a:t>
            </a:r>
            <a:r>
              <a:rPr lang="sr-Latn-RS" sz="2800" dirty="0"/>
              <a:t>.</a:t>
            </a:r>
          </a:p>
          <a:p>
            <a:pPr marL="228600" indent="-228600"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sz="2800" dirty="0"/>
              <a:t>Roy’s model is also at work.</a:t>
            </a:r>
            <a:endParaRPr lang="sr-Latn-RS" sz="280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9573863"/>
              </p:ext>
            </p:extLst>
          </p:nvPr>
        </p:nvGraphicFramePr>
        <p:xfrm>
          <a:off x="1727730" y="3359484"/>
          <a:ext cx="8109525" cy="962025"/>
        </p:xfrm>
        <a:graphic>
          <a:graphicData uri="http://schemas.openxmlformats.org/drawingml/2006/table">
            <a:tbl>
              <a:tblPr firstRow="1" firstCol="1" bandRow="1"/>
              <a:tblGrid>
                <a:gridCol w="13907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98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598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5982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5982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5982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5982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5982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just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en-GB" sz="1000" kern="100" dirty="0"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en-GB" sz="1000" kern="100" dirty="0"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2016</a:t>
                      </a:r>
                      <a:endParaRPr lang="en-US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en-GB" sz="1000" kern="100" dirty="0"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2017</a:t>
                      </a:r>
                      <a:endParaRPr lang="en-US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en-GB" sz="1000" kern="100"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2018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en-GB" sz="1000" kern="100"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2019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en-GB" sz="1000" kern="100"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2020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en-GB" sz="1000" kern="100"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2021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en-GB" sz="1000" kern="100"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2022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just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en-GB" sz="1000" kern="100"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Germany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en-GB" sz="1000" kern="100" dirty="0"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39872</a:t>
                      </a:r>
                      <a:endParaRPr lang="en-US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en-GB" sz="1000" kern="100" dirty="0"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40913</a:t>
                      </a:r>
                      <a:endParaRPr lang="en-US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en-GB" sz="1000" kern="100"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42105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en-GB" sz="1000" kern="100"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43506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en-GB" sz="1000" kern="100"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43116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en-GB" sz="1000" kern="100"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44416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en-GB" sz="1000" kern="100"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46271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just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en-GB" sz="1000" kern="100"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Slovenia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en-GB" sz="1000" kern="100"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23138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en-GB" sz="1000" kern="100" dirty="0"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24027</a:t>
                      </a:r>
                      <a:endParaRPr lang="en-US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en-GB" sz="1000" kern="100" dirty="0"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24821</a:t>
                      </a:r>
                      <a:endParaRPr lang="en-US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en-GB" sz="1000" kern="100" dirty="0"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25933</a:t>
                      </a:r>
                      <a:endParaRPr lang="en-US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en-GB" sz="1000" kern="100"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26728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en-GB" sz="1000" kern="100"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28814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en-GB" sz="1000" kern="100"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30409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just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en-GB" sz="1000" kern="100"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Slovakia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en-GB" sz="1000" kern="100"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12741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en-GB" sz="1000" kern="100"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13299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en-GB" sz="1000" kern="100"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13986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en-GB" sz="1000" kern="100" dirty="0"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14859</a:t>
                      </a:r>
                      <a:endParaRPr lang="en-US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en-GB" sz="1000" kern="100" dirty="0"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15343</a:t>
                      </a:r>
                      <a:endParaRPr lang="en-US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en-GB" sz="1000" kern="100" dirty="0"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16230</a:t>
                      </a:r>
                      <a:endParaRPr lang="en-US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en-GB" sz="1000" kern="100" dirty="0"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17359</a:t>
                      </a:r>
                      <a:endParaRPr lang="en-US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just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en-GB" sz="1000" kern="100" dirty="0"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Serbia</a:t>
                      </a:r>
                      <a:endParaRPr lang="en-US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en-GB" sz="1000" kern="100"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6187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en-GB" sz="1000" kern="100"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6525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en-GB" sz="1000" kern="100"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6963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en-GB" sz="1000" kern="100"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7720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en-GB" sz="1000" kern="100"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8470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en-GB" sz="1000" kern="100"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9266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en-GB" sz="1000" kern="100" dirty="0"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10556</a:t>
                      </a:r>
                      <a:endParaRPr lang="en-US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0" name="Rectangle 9"/>
          <p:cNvSpPr/>
          <p:nvPr/>
        </p:nvSpPr>
        <p:spPr>
          <a:xfrm>
            <a:off x="3996628" y="2990152"/>
            <a:ext cx="33852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Average gross annual wage in EUR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75221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9634" y="320356"/>
            <a:ext cx="11014166" cy="1325563"/>
          </a:xfrm>
        </p:spPr>
        <p:txBody>
          <a:bodyPr/>
          <a:lstStyle/>
          <a:p>
            <a:pPr algn="ctr"/>
            <a:r>
              <a:rPr lang="sr-Latn-RS" dirty="0"/>
              <a:t>Motiva</a:t>
            </a:r>
            <a:r>
              <a:rPr lang="en-GB" dirty="0" err="1"/>
              <a:t>tion</a:t>
            </a:r>
            <a:r>
              <a:rPr lang="en-GB" dirty="0"/>
              <a:t> for temporary emigration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754776"/>
            <a:ext cx="10670309" cy="5111932"/>
          </a:xfrm>
        </p:spPr>
        <p:txBody>
          <a:bodyPr>
            <a:normAutofit/>
          </a:bodyPr>
          <a:lstStyle/>
          <a:p>
            <a:pPr algn="just"/>
            <a:endParaRPr lang="sr-Latn-RS" sz="2400" dirty="0"/>
          </a:p>
          <a:p>
            <a:pPr algn="just"/>
            <a:endParaRPr lang="sr-Latn-RS" sz="2400" dirty="0"/>
          </a:p>
          <a:p>
            <a:pPr algn="just"/>
            <a:endParaRPr lang="sr-Latn-RS" sz="2400" dirty="0"/>
          </a:p>
          <a:p>
            <a:pPr algn="just"/>
            <a:endParaRPr lang="sr-Latn-RS" sz="2400" dirty="0"/>
          </a:p>
          <a:p>
            <a:pPr algn="just"/>
            <a:endParaRPr lang="sr-Latn-RS" sz="2400" dirty="0"/>
          </a:p>
          <a:p>
            <a:pPr algn="just"/>
            <a:endParaRPr lang="sr-Latn-RS" sz="2400" dirty="0"/>
          </a:p>
          <a:p>
            <a:pPr marL="0" indent="0" algn="just">
              <a:buNone/>
            </a:pPr>
            <a:endParaRPr lang="sr-Latn-RS" dirty="0"/>
          </a:p>
          <a:p>
            <a:pPr algn="just"/>
            <a:endParaRPr lang="sr-Latn-RS" dirty="0"/>
          </a:p>
          <a:p>
            <a:endParaRPr lang="sr-Latn-RS" dirty="0"/>
          </a:p>
          <a:p>
            <a:endParaRPr lang="sr-Latn-RS" dirty="0"/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838199" y="1443841"/>
            <a:ext cx="10515601" cy="71917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indent="-228600"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sz="2800" dirty="0"/>
              <a:t>Minimum wage trends</a:t>
            </a:r>
            <a:endParaRPr lang="sr-Latn-RS" sz="2800" dirty="0"/>
          </a:p>
          <a:p>
            <a:pPr marL="228600" indent="-228600"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endParaRPr lang="sr-Latn-RS" sz="2800" dirty="0"/>
          </a:p>
          <a:p>
            <a:pPr marL="228600" indent="-228600"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endParaRPr lang="sr-Latn-RS" sz="2800" dirty="0"/>
          </a:p>
          <a:p>
            <a:pPr marL="228600" indent="-228600"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endParaRPr lang="sr-Latn-RS" sz="2800" dirty="0"/>
          </a:p>
          <a:p>
            <a:pPr marL="228600" indent="-228600"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endParaRPr lang="en-GB" sz="2800" dirty="0"/>
          </a:p>
          <a:p>
            <a:pPr marL="228600" indent="-228600"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sz="2800" dirty="0"/>
              <a:t>Relative gains of Serbian minimum-wage workers were higher than gains of minimum-wage workers in 3 destination countries. Between 2016 and 2023 the minimum wage in Serbia almost doubled, while the increase in MW in Germany was only </a:t>
            </a:r>
            <a:r>
              <a:rPr lang="en-US" sz="2800" dirty="0"/>
              <a:t>38%, </a:t>
            </a:r>
            <a:r>
              <a:rPr lang="en-US" sz="2800" dirty="0" err="1"/>
              <a:t>Sl</a:t>
            </a:r>
            <a:r>
              <a:rPr lang="sr-Latn-RS" sz="2800" dirty="0" err="1"/>
              <a:t>oven</a:t>
            </a:r>
            <a:r>
              <a:rPr lang="en-GB" sz="2800" dirty="0" err="1"/>
              <a:t>ia</a:t>
            </a:r>
            <a:r>
              <a:rPr lang="en-US" sz="2800" dirty="0"/>
              <a:t> 52%</a:t>
            </a:r>
            <a:r>
              <a:rPr lang="sr-Latn-RS" sz="2800" dirty="0"/>
              <a:t>, </a:t>
            </a:r>
            <a:r>
              <a:rPr lang="en-GB" sz="2800" dirty="0"/>
              <a:t>and</a:t>
            </a:r>
            <a:r>
              <a:rPr lang="en-US" sz="2800" dirty="0"/>
              <a:t> in </a:t>
            </a:r>
            <a:r>
              <a:rPr lang="en-US" sz="2800" dirty="0" err="1"/>
              <a:t>Slov</a:t>
            </a:r>
            <a:r>
              <a:rPr lang="sr-Latn-RS" sz="2800" dirty="0"/>
              <a:t>a</a:t>
            </a:r>
            <a:r>
              <a:rPr lang="en-GB" sz="2800" dirty="0"/>
              <a:t>kia</a:t>
            </a:r>
            <a:r>
              <a:rPr lang="en-US" sz="2800" dirty="0"/>
              <a:t> 73%.</a:t>
            </a:r>
            <a:endParaRPr lang="sr-Latn-RS" sz="2800" dirty="0"/>
          </a:p>
          <a:p>
            <a:pPr algn="just">
              <a:lnSpc>
                <a:spcPct val="90000"/>
              </a:lnSpc>
              <a:spcBef>
                <a:spcPts val="1000"/>
              </a:spcBef>
            </a:pPr>
            <a:endParaRPr lang="sr-Latn-RS" sz="2800" dirty="0"/>
          </a:p>
          <a:p>
            <a:pPr marL="228600" indent="-228600"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endParaRPr lang="sr-Latn-RS" sz="2800" dirty="0"/>
          </a:p>
          <a:p>
            <a:pPr marL="228600" indent="-228600"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endParaRPr lang="sr-Latn-RS" sz="2800" dirty="0"/>
          </a:p>
          <a:p>
            <a:pPr marL="228600" indent="-228600"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endParaRPr lang="sr-Latn-RS" sz="2800" dirty="0"/>
          </a:p>
          <a:p>
            <a:pPr marL="228600" indent="-228600"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endParaRPr lang="sr-Latn-RS" sz="2800" dirty="0"/>
          </a:p>
        </p:txBody>
      </p:sp>
      <p:sp>
        <p:nvSpPr>
          <p:cNvPr id="10" name="Rectangle 9"/>
          <p:cNvSpPr/>
          <p:nvPr/>
        </p:nvSpPr>
        <p:spPr>
          <a:xfrm>
            <a:off x="4419843" y="2083531"/>
            <a:ext cx="36881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Monthly gross minimum wage in EUR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3168236"/>
              </p:ext>
            </p:extLst>
          </p:nvPr>
        </p:nvGraphicFramePr>
        <p:xfrm>
          <a:off x="3362036" y="2561720"/>
          <a:ext cx="5773679" cy="1271370"/>
        </p:xfrm>
        <a:graphic>
          <a:graphicData uri="http://schemas.openxmlformats.org/drawingml/2006/table">
            <a:tbl>
              <a:tblPr firstRow="1" firstCol="1" bandRow="1"/>
              <a:tblGrid>
                <a:gridCol w="10532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00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900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900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9005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9005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9005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9005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9005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43196">
                <a:tc>
                  <a:txBody>
                    <a:bodyPr/>
                    <a:lstStyle/>
                    <a:p>
                      <a:pPr algn="just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en-GB" sz="1000" kern="100" dirty="0"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en-GB" sz="1000" kern="100"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2016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en-GB" sz="1000" kern="100"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2017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en-GB" sz="1000" kern="100"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2018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en-GB" sz="1000" kern="100"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2019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en-GB" sz="1000" kern="100"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2020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en-GB" sz="1000" kern="100"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2021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en-GB" sz="1000" kern="100"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2022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en-GB" sz="1000" kern="100"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2023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3870"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en-GB" sz="1000" kern="100"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Germany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en-GB" sz="1000" kern="100"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1444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en-GB" sz="1000" kern="100" dirty="0"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1506</a:t>
                      </a:r>
                      <a:endParaRPr lang="en-US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en-GB" sz="1000" kern="100"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1506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en-GB" sz="1000" kern="100"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1561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en-GB" sz="1000" kern="100"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1544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en-GB" sz="1000" kern="100"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1592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en-GB" sz="1000" kern="100"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1687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en-GB" sz="1000" kern="100"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1997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3870"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en-GB" sz="1000" kern="100"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Slovenia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en-GB" sz="1000" kern="100"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791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en-GB" sz="1000" kern="100"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805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en-GB" sz="1000" kern="100"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843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en-GB" sz="1000" kern="100"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887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en-GB" sz="1000" kern="100"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941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en-GB" sz="1000" kern="100"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1024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en-GB" sz="1000" kern="100"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1074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en-GB" sz="1000" kern="100"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1203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3870"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en-GB" sz="1000" kern="100"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Slovakia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en-GB" sz="1000" kern="100"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405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en-GB" sz="1000" kern="100"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435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en-GB" sz="1000" kern="100"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480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en-GB" sz="1000" kern="100"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520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en-GB" sz="1000" kern="100"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580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en-GB" sz="1000" kern="100"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623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en-GB" sz="1000" kern="100"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646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en-GB" sz="1000" kern="100"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700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6564"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en-GB" sz="1000" kern="100"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Serbia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en-GB" sz="1000" kern="100"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234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en-GB" sz="1000" kern="100"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250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en-GB" sz="1000" kern="100"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285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en-GB" sz="1000" kern="100"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308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en-GB" sz="1000" kern="100"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344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en-GB" sz="1000" kern="100"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366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en-GB" sz="1000" kern="100"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401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en-GB" sz="1000" kern="100" dirty="0"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461</a:t>
                      </a:r>
                      <a:endParaRPr lang="en-US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090134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9634" y="320356"/>
            <a:ext cx="11014166" cy="1325563"/>
          </a:xfrm>
        </p:spPr>
        <p:txBody>
          <a:bodyPr/>
          <a:lstStyle/>
          <a:p>
            <a:pPr algn="ctr"/>
            <a:r>
              <a:rPr lang="en-US" dirty="0"/>
              <a:t>Situation in observed sectors in Serbia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754776"/>
            <a:ext cx="10670309" cy="5111932"/>
          </a:xfrm>
        </p:spPr>
        <p:txBody>
          <a:bodyPr>
            <a:normAutofit/>
          </a:bodyPr>
          <a:lstStyle/>
          <a:p>
            <a:pPr algn="just"/>
            <a:endParaRPr lang="sr-Latn-RS" sz="2400" dirty="0"/>
          </a:p>
          <a:p>
            <a:pPr algn="just"/>
            <a:endParaRPr lang="sr-Latn-RS" sz="2400" dirty="0"/>
          </a:p>
          <a:p>
            <a:pPr algn="just"/>
            <a:endParaRPr lang="sr-Latn-RS" sz="2400" dirty="0"/>
          </a:p>
          <a:p>
            <a:pPr algn="just"/>
            <a:endParaRPr lang="sr-Latn-RS" sz="2400" dirty="0"/>
          </a:p>
          <a:p>
            <a:pPr algn="just"/>
            <a:endParaRPr lang="sr-Latn-RS" sz="2400" dirty="0"/>
          </a:p>
          <a:p>
            <a:pPr algn="just"/>
            <a:endParaRPr lang="sr-Latn-RS" sz="2400" dirty="0"/>
          </a:p>
          <a:p>
            <a:pPr marL="0" indent="0" algn="just">
              <a:buNone/>
            </a:pPr>
            <a:endParaRPr lang="sr-Latn-RS" dirty="0"/>
          </a:p>
          <a:p>
            <a:pPr algn="just"/>
            <a:endParaRPr lang="sr-Latn-RS" dirty="0"/>
          </a:p>
          <a:p>
            <a:endParaRPr lang="sr-Latn-RS" dirty="0"/>
          </a:p>
          <a:p>
            <a:endParaRPr lang="sr-Latn-RS" dirty="0"/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838199" y="1443841"/>
            <a:ext cx="10515601" cy="4608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indent="-228600"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endParaRPr lang="sr-Latn-RS" sz="2800" dirty="0"/>
          </a:p>
          <a:p>
            <a:pPr marL="228600" indent="-228600"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endParaRPr lang="sr-Latn-RS" sz="2800" dirty="0"/>
          </a:p>
          <a:p>
            <a:pPr marL="228600" indent="-228600"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endParaRPr lang="sr-Latn-RS" sz="2800" dirty="0"/>
          </a:p>
          <a:p>
            <a:pPr marL="228600" indent="-228600"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endParaRPr lang="sr-Latn-RS" sz="2800" dirty="0"/>
          </a:p>
          <a:p>
            <a:pPr algn="just">
              <a:lnSpc>
                <a:spcPct val="90000"/>
              </a:lnSpc>
              <a:spcBef>
                <a:spcPts val="1000"/>
              </a:spcBef>
            </a:pPr>
            <a:endParaRPr lang="sr-Latn-RS" sz="2800" dirty="0"/>
          </a:p>
          <a:p>
            <a:pPr marL="228600" indent="-228600"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endParaRPr lang="sr-Latn-RS" sz="2800" dirty="0"/>
          </a:p>
          <a:p>
            <a:pPr marL="228600" indent="-228600"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endParaRPr lang="sr-Latn-RS" sz="2800" dirty="0"/>
          </a:p>
          <a:p>
            <a:pPr marL="228600" indent="-228600"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endParaRPr lang="sr-Latn-RS" sz="2800" dirty="0"/>
          </a:p>
          <a:p>
            <a:pPr marL="228600" indent="-228600"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endParaRPr lang="sr-Latn-RS" sz="28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254591"/>
              </p:ext>
            </p:extLst>
          </p:nvPr>
        </p:nvGraphicFramePr>
        <p:xfrm>
          <a:off x="5477256" y="1580308"/>
          <a:ext cx="5876544" cy="4115097"/>
        </p:xfrm>
        <a:graphic>
          <a:graphicData uri="http://schemas.openxmlformats.org/drawingml/2006/table">
            <a:tbl>
              <a:tblPr firstRow="1" firstCol="1" bandRow="1"/>
              <a:tblGrid>
                <a:gridCol w="13082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648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056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28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0888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7011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9595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65049"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sr-Latn-RS" sz="1000" kern="100" dirty="0"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Sektor</a:t>
                      </a:r>
                      <a:endParaRPr lang="en-US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en-GB" sz="1000" kern="100" dirty="0"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</a:t>
                      </a:r>
                      <a:r>
                        <a:rPr lang="sr-Latn-RS" sz="1000" kern="100" dirty="0" err="1"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dikator</a:t>
                      </a:r>
                      <a:r>
                        <a:rPr lang="sr-Latn-RS" sz="1000" kern="100" baseline="0" dirty="0"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000" kern="100" dirty="0"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(%)</a:t>
                      </a:r>
                      <a:endParaRPr lang="en-US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en-GB" sz="1000" kern="100"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2018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en-GB" sz="1000" kern="100"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2019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en-GB" sz="1000" kern="100"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2020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en-GB" sz="1000" kern="100"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2021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en-GB" sz="1000" kern="100"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2022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049">
                <a:tc rowSpan="3"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en-GB" sz="1000" kern="100" dirty="0"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C10+C11 Food and beverage manufacturing</a:t>
                      </a:r>
                      <a:endParaRPr lang="en-US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en-US" sz="11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Employment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en-GB" sz="1000" kern="100" dirty="0"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4.6%</a:t>
                      </a:r>
                      <a:endParaRPr lang="en-US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en-GB" sz="1000" kern="100"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4.6%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en-GB" sz="1000" kern="100"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4.7%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en-GB" sz="1000" kern="100"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4.6%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en-GB" sz="1000" kern="100"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4.3%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04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en-US" sz="11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AW Sector / AW National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en-GB" sz="1000" kern="100" dirty="0"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84.8%</a:t>
                      </a:r>
                      <a:endParaRPr lang="en-US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en-GB" sz="1000" kern="100" dirty="0"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81.1%</a:t>
                      </a:r>
                      <a:endParaRPr lang="en-US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en-GB" sz="1000" kern="100"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80.0%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en-GB" sz="1000" kern="100"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79.5%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en-GB" sz="1000" kern="100"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78.6%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741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en-GB" sz="1000" kern="100" dirty="0"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Turnover</a:t>
                      </a:r>
                      <a:endParaRPr lang="en-US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en-GB" sz="1000" kern="100"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7.6%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en-GB" sz="1000" kern="100" dirty="0"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7.1%</a:t>
                      </a:r>
                      <a:endParaRPr lang="en-US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en-GB" sz="1000" kern="100"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7.3%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en-GB" sz="1000" kern="100"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7.3%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en-GB" sz="1000" kern="100"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7.2%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049">
                <a:tc rowSpan="3"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en-GB" sz="1000" kern="100" dirty="0"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C29 </a:t>
                      </a:r>
                      <a:r>
                        <a:rPr lang="sr-Latn-RS" sz="1000" kern="100" dirty="0" err="1"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</a:t>
                      </a:r>
                      <a:r>
                        <a:rPr lang="en-GB" sz="1000" kern="100" dirty="0"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duction of motor vehicles etc.</a:t>
                      </a:r>
                      <a:endParaRPr lang="en-US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en-US" sz="11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Employment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en-GB" sz="1000" kern="100"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1.9%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en-GB" sz="1000" kern="100" dirty="0"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1.9%</a:t>
                      </a:r>
                      <a:endParaRPr lang="en-US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en-GB" sz="1000" kern="100" dirty="0"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2.4%</a:t>
                      </a:r>
                      <a:endParaRPr lang="en-US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en-GB" sz="1000" kern="100"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2.6%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en-GB" sz="1000" kern="100"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2.7%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04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en-US" sz="11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AWS / AWN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en-GB" sz="1000" kern="100"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91.4%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en-GB" sz="1000" kern="100"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94.6%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en-GB" sz="1000" kern="100" dirty="0"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91.0%</a:t>
                      </a:r>
                      <a:endParaRPr lang="en-US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en-GB" sz="1000" kern="100"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89.1%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en-GB" sz="1000" kern="100"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89.1%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741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en-US" sz="11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Turnover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en-GB" sz="1000" kern="100"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2.5%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en-GB" sz="1000" kern="100"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2.2%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en-GB" sz="1000" kern="100" dirty="0"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2.1%</a:t>
                      </a:r>
                      <a:endParaRPr lang="en-US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en-GB" sz="1000" kern="100"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2.1%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en-GB" sz="1000" kern="100"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2.2%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5049">
                <a:tc rowSpan="3"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en-GB" sz="1000" kern="100" dirty="0"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C47 Retail</a:t>
                      </a:r>
                      <a:endParaRPr lang="en-US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en-US" sz="11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Employment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en-GB" sz="1000" kern="100"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9.8%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en-GB" sz="1000" kern="100"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9.6%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en-GB" sz="1000" kern="100" dirty="0"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9.7%</a:t>
                      </a:r>
                      <a:endParaRPr lang="en-US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en-GB" sz="1000" kern="100" dirty="0"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9.7%</a:t>
                      </a:r>
                      <a:endParaRPr lang="en-US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en-GB" sz="1000" kern="100"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9.4%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504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en-US" sz="11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AWS / AWN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en-GB" sz="1000" kern="100"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71.4%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en-GB" sz="1000" kern="100"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69.1%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en-GB" sz="1000" kern="100"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68.7%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en-GB" sz="1000" kern="100" dirty="0"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68.9%</a:t>
                      </a:r>
                      <a:endParaRPr lang="en-US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en-GB" sz="1000" kern="100"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69.0%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0741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en-GB" sz="1000" kern="100" dirty="0"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Turnover</a:t>
                      </a:r>
                      <a:endParaRPr lang="en-US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en-GB" sz="1000" kern="100"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10.1%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en-GB" sz="1000" kern="100"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10.5%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en-GB" sz="1000" kern="100"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11.3%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en-GB" sz="1000" kern="100" dirty="0"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13.3%</a:t>
                      </a:r>
                      <a:endParaRPr lang="en-US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en-GB" sz="1000" kern="100"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12.8%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5049">
                <a:tc rowSpan="3"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en-GB" sz="1000" kern="100" dirty="0"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C87+C88 </a:t>
                      </a:r>
                      <a:r>
                        <a:rPr lang="sr-Latn-RS" sz="1000" kern="100" dirty="0"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en-GB" sz="1000" kern="100" dirty="0" err="1"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ocial</a:t>
                      </a:r>
                      <a:r>
                        <a:rPr lang="en-GB" sz="1000" kern="100" dirty="0"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care</a:t>
                      </a:r>
                      <a:endParaRPr lang="en-US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en-GB" sz="1000" kern="100" dirty="0"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Employment</a:t>
                      </a:r>
                      <a:endParaRPr lang="en-US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en-GB" sz="1000" kern="100"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1.9%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en-GB" sz="1000" kern="100"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1.6%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en-GB" sz="1000" kern="100"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1.4%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en-GB" sz="1000" kern="100" dirty="0"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1.3%</a:t>
                      </a:r>
                      <a:endParaRPr lang="en-US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en-GB" sz="1000" kern="100" dirty="0"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1.3%</a:t>
                      </a:r>
                      <a:endParaRPr lang="en-US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504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en-GB" sz="1000" kern="100" dirty="0"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AWS / AWN</a:t>
                      </a:r>
                      <a:endParaRPr lang="en-US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en-GB" sz="1000" kern="100"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82.2%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en-GB" sz="1000" kern="100"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80.8%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en-GB" sz="1000" kern="100"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81.3%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en-GB" sz="1000" kern="100"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78.5%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en-GB" sz="1000" kern="100" dirty="0"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74.5%</a:t>
                      </a:r>
                      <a:endParaRPr lang="en-US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0741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en-GB" sz="1000" kern="100" dirty="0"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Turnover</a:t>
                      </a:r>
                      <a:endParaRPr lang="en-US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en-GB" sz="1000" kern="100"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nn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en-GB" sz="1000" kern="100"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nn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en-GB" sz="1000" kern="100"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nn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en-GB" sz="1000" kern="100"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0.1%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en-GB" sz="1000" kern="100" dirty="0"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0.1%</a:t>
                      </a:r>
                      <a:endParaRPr lang="en-US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339634" y="1514197"/>
            <a:ext cx="5076281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dirty="0"/>
              <a:t>Automotive industry expanded employment but relative wage slightly declined.</a:t>
            </a:r>
            <a:endParaRPr lang="sr-Latn-RS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sr-Latn-RS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dirty="0"/>
              <a:t>Other sectors were stagnant or slightly declining</a:t>
            </a:r>
            <a:endParaRPr lang="sr-Latn-RS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sr-Latn-RS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dirty="0"/>
              <a:t>No far-reaching conclusions can be drawn, other factors (like end of fiscal consolidation and pandemic played the role)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76896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9634" y="320356"/>
            <a:ext cx="11014166" cy="1325563"/>
          </a:xfrm>
        </p:spPr>
        <p:txBody>
          <a:bodyPr/>
          <a:lstStyle/>
          <a:p>
            <a:pPr algn="ctr"/>
            <a:r>
              <a:rPr lang="en-US" dirty="0"/>
              <a:t>Conclusions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746068"/>
            <a:ext cx="10670309" cy="5111932"/>
          </a:xfrm>
        </p:spPr>
        <p:txBody>
          <a:bodyPr>
            <a:normAutofit/>
          </a:bodyPr>
          <a:lstStyle/>
          <a:p>
            <a:pPr algn="just"/>
            <a:endParaRPr lang="sr-Latn-RS" sz="2400" dirty="0"/>
          </a:p>
          <a:p>
            <a:pPr algn="just"/>
            <a:endParaRPr lang="sr-Latn-RS" sz="2400" dirty="0"/>
          </a:p>
          <a:p>
            <a:pPr algn="just"/>
            <a:endParaRPr lang="sr-Latn-RS" sz="2400" dirty="0"/>
          </a:p>
          <a:p>
            <a:pPr algn="just"/>
            <a:endParaRPr lang="sr-Latn-RS" sz="2400" dirty="0"/>
          </a:p>
          <a:p>
            <a:pPr algn="just"/>
            <a:endParaRPr lang="sr-Latn-RS" sz="2400" dirty="0"/>
          </a:p>
          <a:p>
            <a:pPr algn="just"/>
            <a:endParaRPr lang="sr-Latn-RS" sz="2400" dirty="0"/>
          </a:p>
          <a:p>
            <a:pPr marL="0" indent="0" algn="just">
              <a:buNone/>
            </a:pPr>
            <a:endParaRPr lang="sr-Latn-RS" dirty="0"/>
          </a:p>
          <a:p>
            <a:pPr algn="just"/>
            <a:endParaRPr lang="sr-Latn-RS" dirty="0"/>
          </a:p>
          <a:p>
            <a:endParaRPr lang="sr-Latn-RS" dirty="0"/>
          </a:p>
          <a:p>
            <a:endParaRPr lang="sr-Latn-RS" dirty="0"/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838199" y="1443841"/>
            <a:ext cx="10515601" cy="4608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indent="-228600"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endParaRPr lang="sr-Latn-RS" sz="2800" dirty="0"/>
          </a:p>
          <a:p>
            <a:pPr marL="228600" indent="-228600"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endParaRPr lang="sr-Latn-RS" sz="2800" dirty="0"/>
          </a:p>
          <a:p>
            <a:pPr marL="228600" indent="-228600"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endParaRPr lang="sr-Latn-RS" sz="2800" dirty="0"/>
          </a:p>
          <a:p>
            <a:pPr marL="228600" indent="-228600"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endParaRPr lang="sr-Latn-RS" sz="2800" dirty="0"/>
          </a:p>
          <a:p>
            <a:pPr algn="just">
              <a:lnSpc>
                <a:spcPct val="90000"/>
              </a:lnSpc>
              <a:spcBef>
                <a:spcPts val="1000"/>
              </a:spcBef>
            </a:pPr>
            <a:endParaRPr lang="sr-Latn-RS" sz="2800" dirty="0"/>
          </a:p>
          <a:p>
            <a:pPr marL="228600" indent="-228600"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endParaRPr lang="sr-Latn-RS" sz="2800" dirty="0"/>
          </a:p>
          <a:p>
            <a:pPr marL="228600" indent="-228600"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endParaRPr lang="sr-Latn-RS" sz="2800" dirty="0"/>
          </a:p>
          <a:p>
            <a:pPr marL="228600" indent="-228600"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endParaRPr lang="sr-Latn-RS" sz="2800" dirty="0"/>
          </a:p>
          <a:p>
            <a:pPr marL="228600" indent="-228600"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endParaRPr lang="sr-Latn-RS" sz="2800" dirty="0"/>
          </a:p>
        </p:txBody>
      </p:sp>
      <p:sp>
        <p:nvSpPr>
          <p:cNvPr id="7" name="Rectangle 6"/>
          <p:cNvSpPr/>
          <p:nvPr/>
        </p:nvSpPr>
        <p:spPr>
          <a:xfrm>
            <a:off x="775062" y="1514197"/>
            <a:ext cx="10578738" cy="3816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sz="2200" dirty="0"/>
              <a:t>In recent period Serbia experienced a significant transformation of emigration patterns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sz="2200" dirty="0"/>
              <a:t>Migration flows intensified, but without significant increase in total emigrant stock in the EU (except in NMS, such as Slovenia and Slovakia)</a:t>
            </a:r>
            <a:endParaRPr lang="sr-Latn-RS" sz="22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sz="2200" dirty="0"/>
              <a:t>The share of work emigrants increased compared with other reasons. Seasonal and temporary migrations have expanded.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sz="2200" dirty="0"/>
              <a:t>Education structure of Serbian emigrants in EU remained the same or slightly worse compared with Serbian residents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sz="2200" dirty="0"/>
              <a:t>In automotive sector the competition between the resident and foreign employers has been growing, which improves bargaining position of local workers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sz="2200" dirty="0"/>
              <a:t>Sector of social care and personal services has a large share of temporary and informal jobs, which causes workforce precarity both in Serbia and in EU.</a:t>
            </a:r>
          </a:p>
        </p:txBody>
      </p:sp>
    </p:spTree>
    <p:extLst>
      <p:ext uri="{BB962C8B-B14F-4D97-AF65-F5344CB8AC3E}">
        <p14:creationId xmlns:p14="http://schemas.microsoft.com/office/powerpoint/2010/main" val="9801191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F35A89-EB4B-408C-5CB6-C51FAE087A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Forecast and recommendations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8AC19E-6AE7-56E4-D4E8-31EAE30B6C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/>
              <a:t>Cautious optimism with regard to impact of migration on economy, labour market and industrial relations</a:t>
            </a:r>
          </a:p>
          <a:p>
            <a:r>
              <a:rPr lang="en-GB" dirty="0"/>
              <a:t>Europe is the only continent to see the drop in working age population – this strengthens bargaining power of trade unions</a:t>
            </a:r>
          </a:p>
          <a:p>
            <a:r>
              <a:rPr lang="en-GB" dirty="0"/>
              <a:t>Mostly positive economic trends in Serbia, strong FDI, large decrease in WAP, policy orientation toward strong wage increases  – all points toward continuation of growth momentum, which </a:t>
            </a:r>
          </a:p>
          <a:p>
            <a:r>
              <a:rPr lang="en-GB" dirty="0"/>
              <a:t>Attitude of the government toward social dialogue and worker rights need to change </a:t>
            </a:r>
          </a:p>
          <a:p>
            <a:r>
              <a:rPr lang="en-GB" dirty="0"/>
              <a:t>Cautious, but not hostile attitude toward ‘labour import’ into Serbia – insist on equal rights and working conditions </a:t>
            </a:r>
            <a:r>
              <a:rPr lang="en-GB"/>
              <a:t>for all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54937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Latn-RS" dirty="0"/>
              <a:t>Projekat JUSTMIG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GB" dirty="0"/>
              <a:t>Focus on temporary workers</a:t>
            </a:r>
            <a:endParaRPr lang="sr-Latn-RS" dirty="0"/>
          </a:p>
          <a:p>
            <a:pPr algn="just"/>
            <a:endParaRPr lang="sr-Latn-RS" dirty="0"/>
          </a:p>
          <a:p>
            <a:pPr algn="just"/>
            <a:r>
              <a:rPr lang="en-GB" dirty="0"/>
              <a:t>9 countries, 6 EU MS, 3 candidate countries</a:t>
            </a:r>
            <a:endParaRPr lang="sr-Latn-RS" dirty="0"/>
          </a:p>
          <a:p>
            <a:endParaRPr lang="sr-Latn-RS" dirty="0"/>
          </a:p>
          <a:p>
            <a:r>
              <a:rPr lang="en-GB" dirty="0"/>
              <a:t>Workers in services (esp. social care) and manufacturing (esp. automotive) – sectors with large % of temporary workers</a:t>
            </a:r>
            <a:endParaRPr lang="sr-Latn-RS" dirty="0"/>
          </a:p>
          <a:p>
            <a:r>
              <a:rPr lang="sr-Latn-RS" dirty="0"/>
              <a:t>Tri</a:t>
            </a:r>
            <a:r>
              <a:rPr lang="en-GB" dirty="0"/>
              <a:t>ad</a:t>
            </a:r>
            <a:r>
              <a:rPr lang="sr-Latn-RS" dirty="0"/>
              <a:t>: S</a:t>
            </a:r>
            <a:r>
              <a:rPr lang="en-GB" dirty="0" err="1"/>
              <a:t>erbia</a:t>
            </a:r>
            <a:r>
              <a:rPr lang="sr-Latn-RS" dirty="0"/>
              <a:t> – Slova</a:t>
            </a:r>
            <a:r>
              <a:rPr lang="en-GB" dirty="0"/>
              <a:t>kia</a:t>
            </a:r>
            <a:r>
              <a:rPr lang="sr-Latn-RS" dirty="0"/>
              <a:t> - </a:t>
            </a:r>
            <a:r>
              <a:rPr lang="en-GB" dirty="0"/>
              <a:t>Netherlands</a:t>
            </a:r>
            <a:endParaRPr lang="sr-Latn-RS" dirty="0"/>
          </a:p>
          <a:p>
            <a:endParaRPr lang="sr-Latn-RS" dirty="0"/>
          </a:p>
          <a:p>
            <a:endParaRPr lang="sr-Latn-R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72940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Latn-RS" dirty="0"/>
              <a:t>S</a:t>
            </a:r>
            <a:r>
              <a:rPr lang="en-GB" dirty="0" err="1"/>
              <a:t>erbian</a:t>
            </a:r>
            <a:r>
              <a:rPr lang="en-GB" dirty="0"/>
              <a:t> emigration – general info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GB" dirty="0"/>
              <a:t>UN estimates</a:t>
            </a:r>
            <a:r>
              <a:rPr lang="sr-Latn-RS" dirty="0"/>
              <a:t> </a:t>
            </a:r>
            <a:r>
              <a:rPr lang="en-GB" dirty="0"/>
              <a:t>-</a:t>
            </a:r>
            <a:r>
              <a:rPr lang="sr-Latn-RS" dirty="0"/>
              <a:t> </a:t>
            </a:r>
            <a:r>
              <a:rPr lang="en-GB" dirty="0"/>
              <a:t>around</a:t>
            </a:r>
            <a:r>
              <a:rPr lang="sr-Latn-RS" dirty="0"/>
              <a:t> 950.000 </a:t>
            </a:r>
            <a:r>
              <a:rPr lang="en-GB" dirty="0"/>
              <a:t>(some </a:t>
            </a:r>
            <a:r>
              <a:rPr lang="sr-Latn-RS" dirty="0"/>
              <a:t>14</a:t>
            </a:r>
            <a:r>
              <a:rPr lang="en-GB" dirty="0"/>
              <a:t>-15</a:t>
            </a:r>
            <a:r>
              <a:rPr lang="sr-Latn-RS" dirty="0"/>
              <a:t>%</a:t>
            </a:r>
            <a:r>
              <a:rPr lang="en-GB" dirty="0"/>
              <a:t> residents, 4 times the world average of</a:t>
            </a:r>
            <a:r>
              <a:rPr lang="sr-Latn-RS" dirty="0"/>
              <a:t> 3</a:t>
            </a:r>
            <a:r>
              <a:rPr lang="en-GB" dirty="0"/>
              <a:t>.</a:t>
            </a:r>
            <a:r>
              <a:rPr lang="sr-Latn-RS" dirty="0"/>
              <a:t>6%.</a:t>
            </a:r>
          </a:p>
          <a:p>
            <a:pPr algn="just"/>
            <a:r>
              <a:rPr lang="en-GB" dirty="0"/>
              <a:t>Remittances are very high – around 7-9% of GDP over a long period of time – 10 times more than the world average.</a:t>
            </a:r>
          </a:p>
          <a:p>
            <a:pPr algn="just"/>
            <a:r>
              <a:rPr lang="en-GB" dirty="0"/>
              <a:t>The ratio between the number of emigrants and the amount of remittances (annual remittance per emigrant) is very high comparatively, indicating that Serbia is a very efficient exporter of labour. This also indicates the domination of labour migrants in total Serbian emigrant stock.</a:t>
            </a:r>
            <a:endParaRPr lang="sr-Latn-R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47805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AB7B29-A03C-35B5-5C84-CC964167E8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/>
              <a:t>Important strategic and operational documents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E6ADF6-AFDE-90A8-DDD9-DF07D8D077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Strategy on economic migration 2021-26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r-Latn-R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</a:t>
            </a:r>
            <a:r>
              <a:rPr kumimoji="0" lang="en-GB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ction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plan for the implementation of Strategy on economic migration</a:t>
            </a:r>
            <a:r>
              <a:rPr kumimoji="0" lang="sr-Latn-R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Law on conditions for posting of workers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dirty="0">
                <a:solidFill>
                  <a:prstClr val="black"/>
                </a:solidFill>
                <a:latin typeface="Calibri" panose="020F0502020204030204"/>
              </a:rPr>
              <a:t>Detachment agreement with Germany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dirty="0">
                <a:solidFill>
                  <a:prstClr val="black"/>
                </a:solidFill>
                <a:latin typeface="Calibri" panose="020F0502020204030204"/>
              </a:rPr>
              <a:t>B</a:t>
            </a:r>
            <a:r>
              <a:rPr kumimoji="0" lang="sr-Latn-R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ilateral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agreements with Slovenia, Slovakia, Germany (project-based) </a:t>
            </a:r>
            <a:r>
              <a:rPr lang="en-GB" dirty="0">
                <a:solidFill>
                  <a:prstClr val="black"/>
                </a:solidFill>
                <a:latin typeface="Calibri" panose="020F0502020204030204"/>
              </a:rPr>
              <a:t>etc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</a:t>
            </a:r>
            <a:endParaRPr kumimoji="0" lang="sr-Latn-R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987944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20356"/>
            <a:ext cx="10515600" cy="1325563"/>
          </a:xfrm>
        </p:spPr>
        <p:txBody>
          <a:bodyPr/>
          <a:lstStyle/>
          <a:p>
            <a:pPr algn="ctr"/>
            <a:r>
              <a:rPr lang="sr-Latn-RS" dirty="0" err="1"/>
              <a:t>Emigra</a:t>
            </a:r>
            <a:r>
              <a:rPr lang="en-GB" dirty="0" err="1"/>
              <a:t>tion</a:t>
            </a:r>
            <a:r>
              <a:rPr lang="en-GB" dirty="0"/>
              <a:t> statistics</a:t>
            </a:r>
            <a:r>
              <a:rPr lang="sr-Latn-RS" dirty="0"/>
              <a:t> – </a:t>
            </a:r>
            <a:r>
              <a:rPr lang="en-GB" dirty="0"/>
              <a:t>Flow to ‘stock’ ratio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754776"/>
            <a:ext cx="5344886" cy="5111932"/>
          </a:xfrm>
        </p:spPr>
        <p:txBody>
          <a:bodyPr>
            <a:normAutofit/>
          </a:bodyPr>
          <a:lstStyle/>
          <a:p>
            <a:pPr algn="just"/>
            <a:r>
              <a:rPr lang="en-GB" sz="2000" dirty="0"/>
              <a:t>Some</a:t>
            </a:r>
            <a:r>
              <a:rPr lang="sr-Latn-RS" sz="2000" dirty="0"/>
              <a:t> 515</a:t>
            </a:r>
            <a:r>
              <a:rPr lang="en-GB" sz="2000" dirty="0"/>
              <a:t>,</a:t>
            </a:r>
            <a:r>
              <a:rPr lang="sr-Latn-RS" sz="2000" dirty="0"/>
              <a:t>000 </a:t>
            </a:r>
            <a:r>
              <a:rPr lang="en-GB" sz="2000" dirty="0"/>
              <a:t>Serbian citizens had a valid residence permit in EU in 2022</a:t>
            </a:r>
            <a:r>
              <a:rPr lang="sr-Latn-RS" sz="2000" dirty="0"/>
              <a:t> </a:t>
            </a:r>
            <a:endParaRPr lang="en-GB" sz="2000" dirty="0"/>
          </a:p>
          <a:p>
            <a:pPr algn="just"/>
            <a:r>
              <a:rPr lang="en-GB" sz="2000" dirty="0"/>
              <a:t>This is an increase of </a:t>
            </a:r>
            <a:r>
              <a:rPr lang="sr-Latn-RS" sz="2000" dirty="0"/>
              <a:t>27</a:t>
            </a:r>
            <a:r>
              <a:rPr lang="en-GB" sz="2000" dirty="0"/>
              <a:t>,</a:t>
            </a:r>
            <a:r>
              <a:rPr lang="sr-Latn-RS" sz="2000" dirty="0"/>
              <a:t>000</a:t>
            </a:r>
            <a:r>
              <a:rPr lang="en-GB" sz="2000" dirty="0"/>
              <a:t> compared with 2018</a:t>
            </a:r>
            <a:endParaRPr lang="sr-Latn-RS" sz="2000" dirty="0"/>
          </a:p>
          <a:p>
            <a:pPr algn="just"/>
            <a:r>
              <a:rPr lang="en-GB" sz="2000" dirty="0"/>
              <a:t>Ratio of first-time residence permits and all permits indicates the intensity of migration flows, and indirectly also the spread of temporary labour migration</a:t>
            </a:r>
            <a:endParaRPr lang="sr-Latn-RS" sz="2000" dirty="0"/>
          </a:p>
          <a:p>
            <a:pPr marL="0" indent="0" algn="just">
              <a:buNone/>
            </a:pPr>
            <a:endParaRPr lang="sr-Latn-RS" dirty="0"/>
          </a:p>
          <a:p>
            <a:pPr algn="just"/>
            <a:endParaRPr lang="sr-Latn-RS" dirty="0"/>
          </a:p>
          <a:p>
            <a:endParaRPr lang="sr-Latn-RS" dirty="0"/>
          </a:p>
          <a:p>
            <a:endParaRPr lang="sr-Latn-RS" dirty="0"/>
          </a:p>
          <a:p>
            <a:endParaRPr lang="en-US" dirty="0"/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780750597"/>
              </p:ext>
            </p:extLst>
          </p:nvPr>
        </p:nvGraphicFramePr>
        <p:xfrm>
          <a:off x="6305006" y="1872342"/>
          <a:ext cx="5048794" cy="28128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33846" y="4972595"/>
            <a:ext cx="10519954" cy="10895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lvl="0" indent="-228600"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prstClr val="black"/>
                </a:solidFill>
              </a:rPr>
              <a:t>Intensity of emigrant (labour force) flows is twice as high in new MS (such as Slovakia) compared with EU average (13%), and especially compared with old MS</a:t>
            </a:r>
            <a:r>
              <a:rPr lang="sr-Latn-RS" sz="2400" dirty="0">
                <a:solidFill>
                  <a:prstClr val="black"/>
                </a:solidFill>
              </a:rPr>
              <a:t> (</a:t>
            </a:r>
            <a:r>
              <a:rPr lang="sr-Latn-RS" sz="2400" dirty="0" err="1">
                <a:solidFill>
                  <a:prstClr val="black"/>
                </a:solidFill>
              </a:rPr>
              <a:t>Austria</a:t>
            </a:r>
            <a:r>
              <a:rPr lang="sr-Latn-RS" sz="2400" dirty="0">
                <a:solidFill>
                  <a:prstClr val="black"/>
                </a:solidFill>
              </a:rPr>
              <a:t> 4%).</a:t>
            </a:r>
          </a:p>
        </p:txBody>
      </p:sp>
    </p:spTree>
    <p:extLst>
      <p:ext uri="{BB962C8B-B14F-4D97-AF65-F5344CB8AC3E}">
        <p14:creationId xmlns:p14="http://schemas.microsoft.com/office/powerpoint/2010/main" val="38978950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9634" y="320356"/>
            <a:ext cx="11014166" cy="1325563"/>
          </a:xfrm>
        </p:spPr>
        <p:txBody>
          <a:bodyPr>
            <a:normAutofit/>
          </a:bodyPr>
          <a:lstStyle/>
          <a:p>
            <a:pPr algn="ctr"/>
            <a:r>
              <a:rPr lang="sr-Latn-RS" dirty="0" err="1"/>
              <a:t>Emigra</a:t>
            </a:r>
            <a:r>
              <a:rPr lang="en-GB" dirty="0" err="1"/>
              <a:t>nt</a:t>
            </a:r>
            <a:r>
              <a:rPr lang="sr-Latn-RS" dirty="0"/>
              <a:t> statisti</a:t>
            </a:r>
            <a:r>
              <a:rPr lang="en-GB" dirty="0"/>
              <a:t>cs</a:t>
            </a:r>
            <a:r>
              <a:rPr lang="sr-Latn-RS" dirty="0"/>
              <a:t> – </a:t>
            </a:r>
            <a:r>
              <a:rPr lang="en-GB" dirty="0"/>
              <a:t>First-time residence permits according to reason for immigration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754776"/>
            <a:ext cx="5344886" cy="5111932"/>
          </a:xfrm>
        </p:spPr>
        <p:txBody>
          <a:bodyPr>
            <a:normAutofit/>
          </a:bodyPr>
          <a:lstStyle/>
          <a:p>
            <a:pPr algn="just"/>
            <a:r>
              <a:rPr lang="en-GB" sz="2400" dirty="0"/>
              <a:t>Labour emigration is the dominant reason – 54%</a:t>
            </a:r>
          </a:p>
          <a:p>
            <a:pPr algn="just"/>
            <a:r>
              <a:rPr lang="en-GB" sz="2400" dirty="0"/>
              <a:t>Family is the next (30%) – does not exclude work</a:t>
            </a:r>
            <a:endParaRPr lang="sr-Latn-RS" sz="2400" dirty="0"/>
          </a:p>
          <a:p>
            <a:pPr algn="just"/>
            <a:r>
              <a:rPr lang="en-GB" sz="2400" dirty="0"/>
              <a:t>First time work permits increased between</a:t>
            </a:r>
            <a:r>
              <a:rPr lang="sr-Latn-RS" sz="2400" dirty="0"/>
              <a:t> 2018</a:t>
            </a:r>
            <a:r>
              <a:rPr lang="en-GB" sz="2400" dirty="0"/>
              <a:t> to</a:t>
            </a:r>
            <a:r>
              <a:rPr lang="sr-Latn-RS" sz="2400" dirty="0"/>
              <a:t> 2022 </a:t>
            </a:r>
            <a:r>
              <a:rPr lang="en-GB" sz="2400" dirty="0"/>
              <a:t>from</a:t>
            </a:r>
            <a:r>
              <a:rPr lang="sr-Latn-RS" sz="2400" dirty="0"/>
              <a:t> 27</a:t>
            </a:r>
            <a:r>
              <a:rPr lang="en-GB" sz="2400" dirty="0"/>
              <a:t>,</a:t>
            </a:r>
            <a:r>
              <a:rPr lang="sr-Latn-RS" sz="2400" dirty="0"/>
              <a:t>000 </a:t>
            </a:r>
            <a:r>
              <a:rPr lang="en-GB" sz="2400" dirty="0"/>
              <a:t>to</a:t>
            </a:r>
            <a:r>
              <a:rPr lang="sr-Latn-RS" sz="2400" dirty="0"/>
              <a:t> 31</a:t>
            </a:r>
            <a:r>
              <a:rPr lang="en-GB" sz="2400" dirty="0"/>
              <a:t>,</a:t>
            </a:r>
            <a:r>
              <a:rPr lang="sr-Latn-RS" sz="2400" dirty="0"/>
              <a:t>000</a:t>
            </a:r>
          </a:p>
          <a:p>
            <a:pPr marL="0" indent="0" algn="just">
              <a:buNone/>
            </a:pPr>
            <a:endParaRPr lang="sr-Latn-RS" dirty="0"/>
          </a:p>
          <a:p>
            <a:pPr algn="just"/>
            <a:endParaRPr lang="sr-Latn-RS" dirty="0"/>
          </a:p>
          <a:p>
            <a:endParaRPr lang="sr-Latn-RS" dirty="0"/>
          </a:p>
          <a:p>
            <a:endParaRPr lang="sr-Latn-RS" dirty="0"/>
          </a:p>
          <a:p>
            <a:endParaRPr lang="en-US" dirty="0"/>
          </a:p>
        </p:txBody>
      </p:sp>
      <p:graphicFrame>
        <p:nvGraphicFramePr>
          <p:cNvPr id="7" name="Chart 6"/>
          <p:cNvGraphicFramePr/>
          <p:nvPr>
            <p:extLst>
              <p:ext uri="{D42A27DB-BD31-4B8C-83A1-F6EECF244321}">
                <p14:modId xmlns:p14="http://schemas.microsoft.com/office/powerpoint/2010/main" val="101804400"/>
              </p:ext>
            </p:extLst>
          </p:nvPr>
        </p:nvGraphicFramePr>
        <p:xfrm>
          <a:off x="6667500" y="1894387"/>
          <a:ext cx="4686300" cy="31043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410310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9634" y="320356"/>
            <a:ext cx="11014166" cy="1325563"/>
          </a:xfrm>
        </p:spPr>
        <p:txBody>
          <a:bodyPr/>
          <a:lstStyle/>
          <a:p>
            <a:pPr algn="ctr"/>
            <a:r>
              <a:rPr lang="en-GB" dirty="0"/>
              <a:t>Emigration statistics</a:t>
            </a:r>
            <a:r>
              <a:rPr lang="sr-Latn-RS" dirty="0"/>
              <a:t> – </a:t>
            </a:r>
            <a:r>
              <a:rPr lang="en-GB" dirty="0"/>
              <a:t>First permits by the reason for immigration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754776"/>
            <a:ext cx="5344886" cy="511193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GB" dirty="0"/>
              <a:t>Growing in Netherlands and especially Slovakia 2018-2022</a:t>
            </a:r>
            <a:endParaRPr lang="sr-Latn-RS" dirty="0"/>
          </a:p>
          <a:p>
            <a:pPr algn="just"/>
            <a:endParaRPr lang="sr-Latn-RS" dirty="0"/>
          </a:p>
          <a:p>
            <a:endParaRPr lang="sr-Latn-RS" dirty="0"/>
          </a:p>
          <a:p>
            <a:endParaRPr lang="sr-Latn-RS" dirty="0"/>
          </a:p>
          <a:p>
            <a:endParaRPr lang="en-US" dirty="0"/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1465302868"/>
              </p:ext>
            </p:extLst>
          </p:nvPr>
        </p:nvGraphicFramePr>
        <p:xfrm>
          <a:off x="6385559" y="1876696"/>
          <a:ext cx="4968241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077558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9634" y="320356"/>
            <a:ext cx="11014166" cy="1325563"/>
          </a:xfrm>
        </p:spPr>
        <p:txBody>
          <a:bodyPr/>
          <a:lstStyle/>
          <a:p>
            <a:pPr algn="ctr"/>
            <a:r>
              <a:rPr lang="en-GB" dirty="0"/>
              <a:t>Work permits according to duration of validity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754776"/>
            <a:ext cx="5344886" cy="5111932"/>
          </a:xfrm>
        </p:spPr>
        <p:txBody>
          <a:bodyPr>
            <a:normAutofit/>
          </a:bodyPr>
          <a:lstStyle/>
          <a:p>
            <a:pPr algn="just"/>
            <a:r>
              <a:rPr lang="en-GB" sz="2400" dirty="0"/>
              <a:t>Conservative (lower) estimate of temporary </a:t>
            </a:r>
            <a:r>
              <a:rPr lang="en-GB" sz="2400" dirty="0" err="1"/>
              <a:t>labor</a:t>
            </a:r>
            <a:r>
              <a:rPr lang="en-GB" sz="2400" dirty="0"/>
              <a:t> migration can be obtained by summing up work permits issued for less than one year.</a:t>
            </a:r>
            <a:endParaRPr lang="sr-Latn-RS" sz="2400" dirty="0"/>
          </a:p>
          <a:p>
            <a:pPr algn="just"/>
            <a:r>
              <a:rPr lang="en-GB" sz="2400" dirty="0"/>
              <a:t>The number of short term work permits issued to Serbian citizens increased in the period 2</a:t>
            </a:r>
            <a:r>
              <a:rPr lang="sr-Latn-RS" sz="2400" dirty="0"/>
              <a:t>018</a:t>
            </a:r>
            <a:r>
              <a:rPr lang="en-GB" sz="2400" dirty="0"/>
              <a:t>-2022 from</a:t>
            </a:r>
            <a:r>
              <a:rPr lang="sr-Latn-RS" sz="2400" dirty="0"/>
              <a:t> </a:t>
            </a:r>
            <a:r>
              <a:rPr lang="en-GB" sz="2400" dirty="0"/>
              <a:t>from </a:t>
            </a:r>
            <a:r>
              <a:rPr lang="sr-Latn-RS" sz="2400" dirty="0"/>
              <a:t>18</a:t>
            </a:r>
            <a:r>
              <a:rPr lang="en-GB" sz="2400" dirty="0"/>
              <a:t>,</a:t>
            </a:r>
            <a:r>
              <a:rPr lang="sr-Latn-RS" sz="2400" dirty="0"/>
              <a:t>600 </a:t>
            </a:r>
            <a:r>
              <a:rPr lang="en-GB" sz="2400" dirty="0"/>
              <a:t>to</a:t>
            </a:r>
            <a:r>
              <a:rPr lang="sr-Latn-RS" sz="2400" dirty="0"/>
              <a:t> 24</a:t>
            </a:r>
            <a:r>
              <a:rPr lang="en-GB" sz="2400" dirty="0"/>
              <a:t>,</a:t>
            </a:r>
            <a:r>
              <a:rPr lang="sr-Latn-RS" sz="2400" dirty="0"/>
              <a:t>600.</a:t>
            </a:r>
          </a:p>
          <a:p>
            <a:pPr algn="just"/>
            <a:endParaRPr lang="sr-Latn-RS" sz="2400" dirty="0"/>
          </a:p>
          <a:p>
            <a:pPr marL="0" indent="0" algn="just">
              <a:buNone/>
            </a:pPr>
            <a:endParaRPr lang="sr-Latn-RS" dirty="0"/>
          </a:p>
          <a:p>
            <a:pPr algn="just"/>
            <a:endParaRPr lang="sr-Latn-RS" dirty="0"/>
          </a:p>
          <a:p>
            <a:endParaRPr lang="sr-Latn-RS" dirty="0"/>
          </a:p>
          <a:p>
            <a:endParaRPr lang="sr-Latn-RS" dirty="0"/>
          </a:p>
          <a:p>
            <a:endParaRPr lang="en-US" dirty="0"/>
          </a:p>
        </p:txBody>
      </p:sp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1734688401"/>
              </p:ext>
            </p:extLst>
          </p:nvPr>
        </p:nvGraphicFramePr>
        <p:xfrm>
          <a:off x="6781800" y="1912892"/>
          <a:ext cx="4572000" cy="30670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119388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E7CDE2-7443-B9B6-68D2-4C2A21DF3B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3600" dirty="0"/>
              <a:t>Share of temporary labour migrants from Serbia in selected countries (admin definition – permits shorter than 1 year)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E51B9A24-1DFF-6638-1F6C-5A56C85A7FDC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002598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/>
      <a:ea typeface=""/>
      <a:cs typeface=""/>
      <a:font script="Jpan" typeface="游明朝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/>
      <a:ea typeface=""/>
      <a:cs typeface=""/>
      <a:font script="Jpan" typeface="游明朝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/>
      <a:ea typeface=""/>
      <a:cs typeface=""/>
      <a:font script="Jpan" typeface="游明朝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/>
      <a:ea typeface=""/>
      <a:cs typeface=""/>
      <a:font script="Jpan" typeface="游明朝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/>
      <a:ea typeface=""/>
      <a:cs typeface=""/>
      <a:font script="Jpan" typeface="游明朝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1023</TotalTime>
  <Words>1242</Words>
  <Application>Microsoft Office PowerPoint</Application>
  <PresentationFormat>Widescreen</PresentationFormat>
  <Paragraphs>319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Verdana</vt:lpstr>
      <vt:lpstr>Office Theme</vt:lpstr>
      <vt:lpstr>Preliminary findings – project JUSTMIG SERBIA</vt:lpstr>
      <vt:lpstr>Projekat JUSTMIG</vt:lpstr>
      <vt:lpstr>Serbian emigration – general info</vt:lpstr>
      <vt:lpstr>Important strategic and operational documents</vt:lpstr>
      <vt:lpstr>Emigration statistics – Flow to ‘stock’ ratio</vt:lpstr>
      <vt:lpstr>Emigrant statistics – First-time residence permits according to reason for immigration</vt:lpstr>
      <vt:lpstr>Emigration statistics – First permits by the reason for immigration</vt:lpstr>
      <vt:lpstr>Work permits according to duration of validity</vt:lpstr>
      <vt:lpstr>Share of temporary labour migrants from Serbia in selected countries (admin definition – permits shorter than 1 year)</vt:lpstr>
      <vt:lpstr>Emigration statistics – conclusion</vt:lpstr>
      <vt:lpstr>Motivation for temporary emigration</vt:lpstr>
      <vt:lpstr>Motivation for temporary emigration</vt:lpstr>
      <vt:lpstr>Situation in observed sectors in Serbia</vt:lpstr>
      <vt:lpstr>Conclusions</vt:lpstr>
      <vt:lpstr>Forecast and recommendations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Sažetak početnih nalaza Projekta JUSTMIG (Održiva i socijalno pravična transnacionalna tržišta rada za privremene migrante)</dc:title>
  <dc:creator>Dragan Aleksić</dc:creator>
  <cp:lastModifiedBy>Mihail Arandarenko</cp:lastModifiedBy>
  <cp:revision>17</cp:revision>
  <dcterms:created xsi:type="dcterms:W3CDTF">2024-06-02T15:55:07Z</dcterms:created>
  <dcterms:modified xsi:type="dcterms:W3CDTF">2024-11-13T20:40:05Z</dcterms:modified>
</cp:coreProperties>
</file>