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6" r:id="rId3"/>
    <p:sldId id="257" r:id="rId4"/>
    <p:sldId id="258" r:id="rId5"/>
    <p:sldId id="259" r:id="rId6"/>
    <p:sldId id="267" r:id="rId7"/>
    <p:sldId id="260" r:id="rId8"/>
    <p:sldId id="261" r:id="rId9"/>
    <p:sldId id="263" r:id="rId10"/>
    <p:sldId id="262" r:id="rId11"/>
    <p:sldId id="268" r:id="rId12"/>
    <p:sldId id="264" r:id="rId13"/>
    <p:sldId id="273" r:id="rId14"/>
    <p:sldId id="265" r:id="rId15"/>
    <p:sldId id="269" r:id="rId16"/>
    <p:sldId id="270" r:id="rId17"/>
    <p:sldId id="271" r:id="rId18"/>
    <p:sldId id="272" r:id="rId19"/>
    <p:sldId id="274" r:id="rId20"/>
    <p:sldId id="275" r:id="rId21"/>
    <p:sldId id="276" r:id="rId22"/>
    <p:sldId id="277" r:id="rId23"/>
    <p:sldId id="278" r:id="rId24"/>
    <p:sldId id="279" r:id="rId25"/>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5268" autoAdjust="0"/>
  </p:normalViewPr>
  <p:slideViewPr>
    <p:cSldViewPr snapToGrid="0">
      <p:cViewPr varScale="1">
        <p:scale>
          <a:sx n="109" d="100"/>
          <a:sy n="109" d="100"/>
        </p:scale>
        <p:origin x="666"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basic.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ta_analysis_result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basic.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basic.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resul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basic.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onika\Dropbox\EESDA\EESDA%20data\EESDA_survey_results_analysis_02_2019\data_analysis_basic.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onika\Documents\monika\dokumenty\CELSI\projekty%202019\EESDA%20social%20dialogue\questionaire\dana_analysis_result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List1!$B$2</c:f>
              <c:strCache>
                <c:ptCount val="1"/>
                <c:pt idx="0">
                  <c:v>Survey participants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0C8-4B8E-903D-EC0FCC46F6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0C8-4B8E-903D-EC0FCC46F68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0C8-4B8E-903D-EC0FCC46F68D}"/>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List1!$A$3:$A$5</c:f>
              <c:strCache>
                <c:ptCount val="3"/>
                <c:pt idx="0">
                  <c:v>Employers’ association/federation</c:v>
                </c:pt>
                <c:pt idx="1">
                  <c:v>Other (please specify)</c:v>
                </c:pt>
                <c:pt idx="2">
                  <c:v>Trade union</c:v>
                </c:pt>
              </c:strCache>
            </c:strRef>
          </c:cat>
          <c:val>
            <c:numRef>
              <c:f>List1!$B$3:$B$5</c:f>
              <c:numCache>
                <c:formatCode>General</c:formatCode>
                <c:ptCount val="3"/>
                <c:pt idx="0">
                  <c:v>34</c:v>
                </c:pt>
                <c:pt idx="1">
                  <c:v>7</c:v>
                </c:pt>
                <c:pt idx="2">
                  <c:v>57</c:v>
                </c:pt>
              </c:numCache>
            </c:numRef>
          </c:val>
          <c:extLst>
            <c:ext xmlns:c16="http://schemas.microsoft.com/office/drawing/2014/chart" uri="{C3380CC4-5D6E-409C-BE32-E72D297353CC}">
              <c16:uniqueId val="{00000006-E0C8-4B8E-903D-EC0FCC46F68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sk-SK" sz="3200"/>
              <a:t>Changes in representation</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List1!$B$81</c:f>
              <c:strCache>
                <c:ptCount val="1"/>
                <c:pt idx="0">
                  <c:v>No, the participating delegation on behalf of our organization remained stable since 2015 and we do not plan to introduce any changes soon.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List1!$A$82:$A$84</c:f>
              <c:strCache>
                <c:ptCount val="3"/>
                <c:pt idx="0">
                  <c:v>Employers’ association/federation</c:v>
                </c:pt>
                <c:pt idx="1">
                  <c:v>Trade union</c:v>
                </c:pt>
                <c:pt idx="2">
                  <c:v>Other (please specify)</c:v>
                </c:pt>
              </c:strCache>
            </c:strRef>
          </c:cat>
          <c:val>
            <c:numRef>
              <c:f>List1!$B$82:$B$84</c:f>
              <c:numCache>
                <c:formatCode>General</c:formatCode>
                <c:ptCount val="3"/>
                <c:pt idx="0">
                  <c:v>19</c:v>
                </c:pt>
                <c:pt idx="1">
                  <c:v>25</c:v>
                </c:pt>
                <c:pt idx="2">
                  <c:v>4</c:v>
                </c:pt>
              </c:numCache>
            </c:numRef>
          </c:val>
          <c:extLst>
            <c:ext xmlns:c16="http://schemas.microsoft.com/office/drawing/2014/chart" uri="{C3380CC4-5D6E-409C-BE32-E72D297353CC}">
              <c16:uniqueId val="{00000000-1662-4D6B-82F5-E69277765384}"/>
            </c:ext>
          </c:extLst>
        </c:ser>
        <c:ser>
          <c:idx val="1"/>
          <c:order val="1"/>
          <c:tx>
            <c:strRef>
              <c:f>List1!$C$81</c:f>
              <c:strCache>
                <c:ptCount val="1"/>
                <c:pt idx="0">
                  <c:v>Yes, we have changed the delegation of participating representatives; or we have taken the decision to introduce a change in the near future.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List1!$A$82:$A$84</c:f>
              <c:strCache>
                <c:ptCount val="3"/>
                <c:pt idx="0">
                  <c:v>Employers’ association/federation</c:v>
                </c:pt>
                <c:pt idx="1">
                  <c:v>Trade union</c:v>
                </c:pt>
                <c:pt idx="2">
                  <c:v>Other (please specify)</c:v>
                </c:pt>
              </c:strCache>
            </c:strRef>
          </c:cat>
          <c:val>
            <c:numRef>
              <c:f>List1!$C$82:$C$84</c:f>
              <c:numCache>
                <c:formatCode>General</c:formatCode>
                <c:ptCount val="3"/>
                <c:pt idx="0">
                  <c:v>9</c:v>
                </c:pt>
                <c:pt idx="1">
                  <c:v>19</c:v>
                </c:pt>
              </c:numCache>
            </c:numRef>
          </c:val>
          <c:extLst>
            <c:ext xmlns:c16="http://schemas.microsoft.com/office/drawing/2014/chart" uri="{C3380CC4-5D6E-409C-BE32-E72D297353CC}">
              <c16:uniqueId val="{00000001-1662-4D6B-82F5-E69277765384}"/>
            </c:ext>
          </c:extLst>
        </c:ser>
        <c:dLbls>
          <c:showLegendKey val="0"/>
          <c:showVal val="0"/>
          <c:showCatName val="0"/>
          <c:showSerName val="0"/>
          <c:showPercent val="0"/>
          <c:showBubbleSize val="0"/>
        </c:dLbls>
        <c:gapWidth val="150"/>
        <c:overlap val="100"/>
        <c:axId val="1321793168"/>
        <c:axId val="541132032"/>
      </c:barChart>
      <c:catAx>
        <c:axId val="1321793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41132032"/>
        <c:crosses val="autoZero"/>
        <c:auto val="1"/>
        <c:lblAlgn val="ctr"/>
        <c:lblOffset val="100"/>
        <c:noMultiLvlLbl val="0"/>
      </c:catAx>
      <c:valAx>
        <c:axId val="5411320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1793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8379499342947"/>
          <c:y val="0.13922401423823524"/>
          <c:w val="0.33960844998412698"/>
          <c:h val="0.76342008737098899"/>
        </c:manualLayout>
      </c:layout>
      <c:pieChart>
        <c:varyColors val="1"/>
        <c:ser>
          <c:idx val="0"/>
          <c:order val="0"/>
          <c:tx>
            <c:strRef>
              <c:f>Sheet!$B$210</c:f>
              <c:strCache>
                <c:ptCount val="1"/>
                <c:pt idx="0">
                  <c:v>Responses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E24-430D-A406-6D2C8021B97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E24-430D-A406-6D2C8021B97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E24-430D-A406-6D2C8021B97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E24-430D-A406-6D2C8021B97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E24-430D-A406-6D2C8021B978}"/>
              </c:ext>
            </c:extLst>
          </c:dPt>
          <c:dLbls>
            <c:dLbl>
              <c:idx val="4"/>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9-FE24-430D-A406-6D2C8021B97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Sheet!$A$211:$A$215</c:f>
              <c:strCache>
                <c:ptCount val="5"/>
                <c:pt idx="0">
                  <c:v>Strengthen our organization’s involvement in EU-level SD affairs</c:v>
                </c:pt>
                <c:pt idx="1">
                  <c:v>Get more out from EU-level SD committees decisions for our organization and our country</c:v>
                </c:pt>
                <c:pt idx="2">
                  <c:v>Minor organizational considerations, e.g. overcoming language barriers, retirement of earlier delegates and similar</c:v>
                </c:pt>
                <c:pt idx="3">
                  <c:v>Internal organizational reasons not related to improvements in SD effectiveness</c:v>
                </c:pt>
                <c:pt idx="4">
                  <c:v>None of the above, please explain</c:v>
                </c:pt>
              </c:strCache>
            </c:strRef>
          </c:cat>
          <c:val>
            <c:numRef>
              <c:f>Sheet!$B$211:$B$215</c:f>
              <c:numCache>
                <c:formatCode>0.00%</c:formatCode>
                <c:ptCount val="5"/>
                <c:pt idx="0">
                  <c:v>0.36840000000000012</c:v>
                </c:pt>
                <c:pt idx="1">
                  <c:v>0.42109999999999997</c:v>
                </c:pt>
                <c:pt idx="2">
                  <c:v>0.42109999999999997</c:v>
                </c:pt>
                <c:pt idx="3">
                  <c:v>0.36840000000000012</c:v>
                </c:pt>
                <c:pt idx="4">
                  <c:v>0</c:v>
                </c:pt>
              </c:numCache>
            </c:numRef>
          </c:val>
          <c:extLst>
            <c:ext xmlns:c16="http://schemas.microsoft.com/office/drawing/2014/chart" uri="{C3380CC4-5D6E-409C-BE32-E72D297353CC}">
              <c16:uniqueId val="{0000000A-FE24-430D-A406-6D2C8021B97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0584396971791696E-3"/>
          <c:y val="2.2319408910443611E-3"/>
          <c:w val="0.54641988006317199"/>
          <c:h val="0.886862355882623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r>
              <a:rPr lang="cs-CZ" sz="4000"/>
              <a:t>Opinions on the most frequent ESSD</a:t>
            </a:r>
            <a:r>
              <a:rPr lang="cs-CZ" sz="4000" baseline="0"/>
              <a:t> topics</a:t>
            </a:r>
            <a:endParaRPr lang="en-US" sz="4000"/>
          </a:p>
        </c:rich>
      </c:tx>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'topics adressed'!$A$3</c:f>
              <c:strCache>
                <c:ptCount val="1"/>
                <c:pt idx="0">
                  <c:v>Employers’ association/federation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'topics adressed'!$B$1:$M$2</c:f>
              <c:multiLvlStrCache>
                <c:ptCount val="12"/>
                <c:lvl>
                  <c:pt idx="0">
                    <c:v>Addressed too little, no need to discuss more</c:v>
                  </c:pt>
                  <c:pt idx="1">
                    <c:v>Could be addressed more often or more systematically</c:v>
                  </c:pt>
                  <c:pt idx="2">
                    <c:v>Discussed appropriately given its importance</c:v>
                  </c:pt>
                  <c:pt idx="3">
                    <c:v>Discussed too often, should be less often</c:v>
                  </c:pt>
                  <c:pt idx="4">
                    <c:v>Addressed too little, no need to discuss more</c:v>
                  </c:pt>
                  <c:pt idx="5">
                    <c:v>Could be addressed more often or more systematically</c:v>
                  </c:pt>
                  <c:pt idx="6">
                    <c:v>Discussed appropriately given its importance</c:v>
                  </c:pt>
                  <c:pt idx="7">
                    <c:v>Discussed too often, should be less often</c:v>
                  </c:pt>
                  <c:pt idx="8">
                    <c:v>Addressed too little, no need to discuss more</c:v>
                  </c:pt>
                  <c:pt idx="9">
                    <c:v>Could be addressed more often or more systematically</c:v>
                  </c:pt>
                  <c:pt idx="10">
                    <c:v>Discussed appropriately given its importance</c:v>
                  </c:pt>
                  <c:pt idx="11">
                    <c:v>Discussed too often, should be less often</c:v>
                  </c:pt>
                </c:lvl>
                <c:lvl>
                  <c:pt idx="0">
                    <c:v>topic_skills_adressed</c:v>
                  </c:pt>
                  <c:pt idx="4">
                    <c:v>topic_health_and_safety</c:v>
                  </c:pt>
                  <c:pt idx="8">
                    <c:v>topic_wconditions_adressed</c:v>
                  </c:pt>
                </c:lvl>
              </c:multiLvlStrCache>
            </c:multiLvlStrRef>
          </c:cat>
          <c:val>
            <c:numRef>
              <c:f>'topics adressed'!$B$3:$M$3</c:f>
              <c:numCache>
                <c:formatCode>General</c:formatCode>
                <c:ptCount val="12"/>
                <c:pt idx="1">
                  <c:v>10</c:v>
                </c:pt>
                <c:pt idx="2">
                  <c:v>17</c:v>
                </c:pt>
                <c:pt idx="4">
                  <c:v>1</c:v>
                </c:pt>
                <c:pt idx="5">
                  <c:v>2</c:v>
                </c:pt>
                <c:pt idx="6">
                  <c:v>22</c:v>
                </c:pt>
                <c:pt idx="7">
                  <c:v>2</c:v>
                </c:pt>
                <c:pt idx="9">
                  <c:v>4</c:v>
                </c:pt>
                <c:pt idx="10">
                  <c:v>21</c:v>
                </c:pt>
                <c:pt idx="11">
                  <c:v>2</c:v>
                </c:pt>
              </c:numCache>
            </c:numRef>
          </c:val>
          <c:extLst>
            <c:ext xmlns:c16="http://schemas.microsoft.com/office/drawing/2014/chart" uri="{C3380CC4-5D6E-409C-BE32-E72D297353CC}">
              <c16:uniqueId val="{00000000-9A53-48E2-AFFF-898BC842CA74}"/>
            </c:ext>
          </c:extLst>
        </c:ser>
        <c:ser>
          <c:idx val="1"/>
          <c:order val="1"/>
          <c:tx>
            <c:strRef>
              <c:f>'topics adressed'!$A$4</c:f>
              <c:strCache>
                <c:ptCount val="1"/>
                <c:pt idx="0">
                  <c:v>Trade union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'topics adressed'!$B$1:$M$2</c:f>
              <c:multiLvlStrCache>
                <c:ptCount val="12"/>
                <c:lvl>
                  <c:pt idx="0">
                    <c:v>Addressed too little, no need to discuss more</c:v>
                  </c:pt>
                  <c:pt idx="1">
                    <c:v>Could be addressed more often or more systematically</c:v>
                  </c:pt>
                  <c:pt idx="2">
                    <c:v>Discussed appropriately given its importance</c:v>
                  </c:pt>
                  <c:pt idx="3">
                    <c:v>Discussed too often, should be less often</c:v>
                  </c:pt>
                  <c:pt idx="4">
                    <c:v>Addressed too little, no need to discuss more</c:v>
                  </c:pt>
                  <c:pt idx="5">
                    <c:v>Could be addressed more often or more systematically</c:v>
                  </c:pt>
                  <c:pt idx="6">
                    <c:v>Discussed appropriately given its importance</c:v>
                  </c:pt>
                  <c:pt idx="7">
                    <c:v>Discussed too often, should be less often</c:v>
                  </c:pt>
                  <c:pt idx="8">
                    <c:v>Addressed too little, no need to discuss more</c:v>
                  </c:pt>
                  <c:pt idx="9">
                    <c:v>Could be addressed more often or more systematically</c:v>
                  </c:pt>
                  <c:pt idx="10">
                    <c:v>Discussed appropriately given its importance</c:v>
                  </c:pt>
                  <c:pt idx="11">
                    <c:v>Discussed too often, should be less often</c:v>
                  </c:pt>
                </c:lvl>
                <c:lvl>
                  <c:pt idx="0">
                    <c:v>topic_skills_adressed</c:v>
                  </c:pt>
                  <c:pt idx="4">
                    <c:v>topic_health_and_safety</c:v>
                  </c:pt>
                  <c:pt idx="8">
                    <c:v>topic_wconditions_adressed</c:v>
                  </c:pt>
                </c:lvl>
              </c:multiLvlStrCache>
            </c:multiLvlStrRef>
          </c:cat>
          <c:val>
            <c:numRef>
              <c:f>'topics adressed'!$B$4:$M$4</c:f>
              <c:numCache>
                <c:formatCode>General</c:formatCode>
                <c:ptCount val="12"/>
                <c:pt idx="0">
                  <c:v>1</c:v>
                </c:pt>
                <c:pt idx="1">
                  <c:v>18</c:v>
                </c:pt>
                <c:pt idx="2">
                  <c:v>17</c:v>
                </c:pt>
                <c:pt idx="3">
                  <c:v>5</c:v>
                </c:pt>
                <c:pt idx="4">
                  <c:v>3</c:v>
                </c:pt>
                <c:pt idx="5">
                  <c:v>14</c:v>
                </c:pt>
                <c:pt idx="6">
                  <c:v>21</c:v>
                </c:pt>
                <c:pt idx="7">
                  <c:v>3</c:v>
                </c:pt>
                <c:pt idx="8">
                  <c:v>2</c:v>
                </c:pt>
                <c:pt idx="9">
                  <c:v>18</c:v>
                </c:pt>
                <c:pt idx="10">
                  <c:v>16</c:v>
                </c:pt>
                <c:pt idx="11">
                  <c:v>5</c:v>
                </c:pt>
              </c:numCache>
            </c:numRef>
          </c:val>
          <c:extLst>
            <c:ext xmlns:c16="http://schemas.microsoft.com/office/drawing/2014/chart" uri="{C3380CC4-5D6E-409C-BE32-E72D297353CC}">
              <c16:uniqueId val="{00000001-9A53-48E2-AFFF-898BC842CA74}"/>
            </c:ext>
          </c:extLst>
        </c:ser>
        <c:ser>
          <c:idx val="2"/>
          <c:order val="2"/>
          <c:tx>
            <c:strRef>
              <c:f>'topics adressed'!$A$5</c:f>
              <c:strCache>
                <c:ptCount val="1"/>
                <c:pt idx="0">
                  <c:v>Other (please specify)</c:v>
                </c:pt>
              </c:strCache>
            </c:strRef>
          </c:tx>
          <c:spPr>
            <a:solidFill>
              <a:schemeClr val="accent3"/>
            </a:solidFill>
            <a:ln>
              <a:noFill/>
            </a:ln>
            <a:effectLst/>
          </c:spPr>
          <c:invertIfNegative val="0"/>
          <c:cat>
            <c:multiLvlStrRef>
              <c:f>'topics adressed'!$B$1:$M$2</c:f>
              <c:multiLvlStrCache>
                <c:ptCount val="12"/>
                <c:lvl>
                  <c:pt idx="0">
                    <c:v>Addressed too little, no need to discuss more</c:v>
                  </c:pt>
                  <c:pt idx="1">
                    <c:v>Could be addressed more often or more systematically</c:v>
                  </c:pt>
                  <c:pt idx="2">
                    <c:v>Discussed appropriately given its importance</c:v>
                  </c:pt>
                  <c:pt idx="3">
                    <c:v>Discussed too often, should be less often</c:v>
                  </c:pt>
                  <c:pt idx="4">
                    <c:v>Addressed too little, no need to discuss more</c:v>
                  </c:pt>
                  <c:pt idx="5">
                    <c:v>Could be addressed more often or more systematically</c:v>
                  </c:pt>
                  <c:pt idx="6">
                    <c:v>Discussed appropriately given its importance</c:v>
                  </c:pt>
                  <c:pt idx="7">
                    <c:v>Discussed too often, should be less often</c:v>
                  </c:pt>
                  <c:pt idx="8">
                    <c:v>Addressed too little, no need to discuss more</c:v>
                  </c:pt>
                  <c:pt idx="9">
                    <c:v>Could be addressed more often or more systematically</c:v>
                  </c:pt>
                  <c:pt idx="10">
                    <c:v>Discussed appropriately given its importance</c:v>
                  </c:pt>
                  <c:pt idx="11">
                    <c:v>Discussed too often, should be less often</c:v>
                  </c:pt>
                </c:lvl>
                <c:lvl>
                  <c:pt idx="0">
                    <c:v>topic_skills_adressed</c:v>
                  </c:pt>
                  <c:pt idx="4">
                    <c:v>topic_health_and_safety</c:v>
                  </c:pt>
                  <c:pt idx="8">
                    <c:v>topic_wconditions_adressed</c:v>
                  </c:pt>
                </c:lvl>
              </c:multiLvlStrCache>
            </c:multiLvlStrRef>
          </c:cat>
          <c:val>
            <c:numRef>
              <c:f>'topics adressed'!$B$5:$M$5</c:f>
              <c:numCache>
                <c:formatCode>General</c:formatCode>
                <c:ptCount val="12"/>
                <c:pt idx="1">
                  <c:v>3</c:v>
                </c:pt>
                <c:pt idx="2">
                  <c:v>1</c:v>
                </c:pt>
                <c:pt idx="5">
                  <c:v>1</c:v>
                </c:pt>
                <c:pt idx="6">
                  <c:v>3</c:v>
                </c:pt>
                <c:pt idx="8">
                  <c:v>1</c:v>
                </c:pt>
                <c:pt idx="9">
                  <c:v>1</c:v>
                </c:pt>
                <c:pt idx="10">
                  <c:v>2</c:v>
                </c:pt>
              </c:numCache>
            </c:numRef>
          </c:val>
          <c:extLst>
            <c:ext xmlns:c16="http://schemas.microsoft.com/office/drawing/2014/chart" uri="{C3380CC4-5D6E-409C-BE32-E72D297353CC}">
              <c16:uniqueId val="{00000002-9A53-48E2-AFFF-898BC842CA74}"/>
            </c:ext>
          </c:extLst>
        </c:ser>
        <c:dLbls>
          <c:showLegendKey val="0"/>
          <c:showVal val="0"/>
          <c:showCatName val="0"/>
          <c:showSerName val="0"/>
          <c:showPercent val="0"/>
          <c:showBubbleSize val="0"/>
        </c:dLbls>
        <c:gapWidth val="150"/>
        <c:overlap val="100"/>
        <c:axId val="2119594703"/>
        <c:axId val="1947534751"/>
      </c:barChart>
      <c:catAx>
        <c:axId val="2119594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47534751"/>
        <c:crosses val="autoZero"/>
        <c:auto val="1"/>
        <c:lblAlgn val="ctr"/>
        <c:lblOffset val="100"/>
        <c:noMultiLvlLbl val="0"/>
      </c:catAx>
      <c:valAx>
        <c:axId val="19475347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9594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cs-CZ" sz="2000" dirty="0" err="1"/>
              <a:t>The</a:t>
            </a:r>
            <a:r>
              <a:rPr lang="cs-CZ" sz="2000" baseline="0" dirty="0"/>
              <a:t> most </a:t>
            </a:r>
            <a:r>
              <a:rPr lang="cs-CZ" sz="2000" baseline="0" dirty="0" err="1"/>
              <a:t>suitable</a:t>
            </a:r>
            <a:r>
              <a:rPr lang="cs-CZ" sz="2000" baseline="0" dirty="0"/>
              <a:t> output </a:t>
            </a:r>
            <a:r>
              <a:rPr lang="cs-CZ" sz="2000" baseline="0" dirty="0" err="1"/>
              <a:t>format</a:t>
            </a:r>
            <a:endParaRPr lang="sk-SK" sz="2000"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0252563571253994"/>
          <c:y val="0.25601062070456981"/>
          <c:w val="0.47420510695272405"/>
          <c:h val="0.62609502660344174"/>
        </c:manualLayout>
      </c:layout>
      <c:barChart>
        <c:barDir val="bar"/>
        <c:grouping val="clustered"/>
        <c:varyColors val="0"/>
        <c:ser>
          <c:idx val="0"/>
          <c:order val="0"/>
          <c:tx>
            <c:strRef>
              <c:f>'topics adressed'!$A$60</c:f>
              <c:strCache>
                <c:ptCount val="1"/>
                <c:pt idx="0">
                  <c:v>Skills, training and employability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adressed'!$B$59:$I$59</c:f>
              <c:strCache>
                <c:ptCount val="7"/>
                <c:pt idx="0">
                  <c:v>Council directive</c:v>
                </c:pt>
                <c:pt idx="2">
                  <c:v>Autonomous agreement</c:v>
                </c:pt>
                <c:pt idx="4">
                  <c:v>Process-oriented texts: framework of actions, guidelines, codes of conduct, policy orientation</c:v>
                </c:pt>
                <c:pt idx="6">
                  <c:v>Joint opinions and tools: declarations, guides, handbooks, websites, tools</c:v>
                </c:pt>
              </c:strCache>
            </c:strRef>
          </c:cat>
          <c:val>
            <c:numRef>
              <c:f>'topics adressed'!$B$60:$I$60</c:f>
              <c:numCache>
                <c:formatCode>General</c:formatCode>
                <c:ptCount val="8"/>
                <c:pt idx="1">
                  <c:v>11</c:v>
                </c:pt>
                <c:pt idx="3">
                  <c:v>19</c:v>
                </c:pt>
                <c:pt idx="5">
                  <c:v>20</c:v>
                </c:pt>
                <c:pt idx="7">
                  <c:v>22</c:v>
                </c:pt>
              </c:numCache>
            </c:numRef>
          </c:val>
          <c:extLst>
            <c:ext xmlns:c16="http://schemas.microsoft.com/office/drawing/2014/chart" uri="{C3380CC4-5D6E-409C-BE32-E72D297353CC}">
              <c16:uniqueId val="{00000000-6065-4783-BA90-9CED7D759D67}"/>
            </c:ext>
          </c:extLst>
        </c:ser>
        <c:ser>
          <c:idx val="1"/>
          <c:order val="1"/>
          <c:tx>
            <c:strRef>
              <c:f>'topics adressed'!$A$61</c:f>
              <c:strCache>
                <c:ptCount val="1"/>
                <c:pt idx="0">
                  <c:v>Health, safety, well-being at work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adressed'!$B$59:$I$59</c:f>
              <c:strCache>
                <c:ptCount val="7"/>
                <c:pt idx="0">
                  <c:v>Council directive</c:v>
                </c:pt>
                <c:pt idx="2">
                  <c:v>Autonomous agreement</c:v>
                </c:pt>
                <c:pt idx="4">
                  <c:v>Process-oriented texts: framework of actions, guidelines, codes of conduct, policy orientation</c:v>
                </c:pt>
                <c:pt idx="6">
                  <c:v>Joint opinions and tools: declarations, guides, handbooks, websites, tools</c:v>
                </c:pt>
              </c:strCache>
            </c:strRef>
          </c:cat>
          <c:val>
            <c:numRef>
              <c:f>'topics adressed'!$B$61:$I$61</c:f>
              <c:numCache>
                <c:formatCode>General</c:formatCode>
                <c:ptCount val="8"/>
                <c:pt idx="1">
                  <c:v>25</c:v>
                </c:pt>
                <c:pt idx="3">
                  <c:v>14</c:v>
                </c:pt>
                <c:pt idx="5">
                  <c:v>16</c:v>
                </c:pt>
                <c:pt idx="7">
                  <c:v>21</c:v>
                </c:pt>
              </c:numCache>
            </c:numRef>
          </c:val>
          <c:extLst>
            <c:ext xmlns:c16="http://schemas.microsoft.com/office/drawing/2014/chart" uri="{C3380CC4-5D6E-409C-BE32-E72D297353CC}">
              <c16:uniqueId val="{00000001-6065-4783-BA90-9CED7D759D67}"/>
            </c:ext>
          </c:extLst>
        </c:ser>
        <c:ser>
          <c:idx val="2"/>
          <c:order val="2"/>
          <c:tx>
            <c:strRef>
              <c:f>'topics adressed'!$A$62</c:f>
              <c:strCache>
                <c:ptCount val="1"/>
                <c:pt idx="0">
                  <c:v>Working conditions (working time regulations, type of contracts etc.)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adressed'!$B$59:$I$59</c:f>
              <c:strCache>
                <c:ptCount val="7"/>
                <c:pt idx="0">
                  <c:v>Council directive</c:v>
                </c:pt>
                <c:pt idx="2">
                  <c:v>Autonomous agreement</c:v>
                </c:pt>
                <c:pt idx="4">
                  <c:v>Process-oriented texts: framework of actions, guidelines, codes of conduct, policy orientation</c:v>
                </c:pt>
                <c:pt idx="6">
                  <c:v>Joint opinions and tools: declarations, guides, handbooks, websites, tools</c:v>
                </c:pt>
              </c:strCache>
            </c:strRef>
          </c:cat>
          <c:val>
            <c:numRef>
              <c:f>'topics adressed'!$B$62:$I$62</c:f>
              <c:numCache>
                <c:formatCode>General</c:formatCode>
                <c:ptCount val="8"/>
                <c:pt idx="1">
                  <c:v>23</c:v>
                </c:pt>
                <c:pt idx="3">
                  <c:v>13</c:v>
                </c:pt>
                <c:pt idx="5">
                  <c:v>14</c:v>
                </c:pt>
                <c:pt idx="7">
                  <c:v>22</c:v>
                </c:pt>
              </c:numCache>
            </c:numRef>
          </c:val>
          <c:extLst>
            <c:ext xmlns:c16="http://schemas.microsoft.com/office/drawing/2014/chart" uri="{C3380CC4-5D6E-409C-BE32-E72D297353CC}">
              <c16:uniqueId val="{00000002-6065-4783-BA90-9CED7D759D67}"/>
            </c:ext>
          </c:extLst>
        </c:ser>
        <c:dLbls>
          <c:showLegendKey val="0"/>
          <c:showVal val="0"/>
          <c:showCatName val="0"/>
          <c:showSerName val="0"/>
          <c:showPercent val="0"/>
          <c:showBubbleSize val="0"/>
        </c:dLbls>
        <c:gapWidth val="182"/>
        <c:axId val="534606224"/>
        <c:axId val="316512960"/>
      </c:barChart>
      <c:catAx>
        <c:axId val="534606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16512960"/>
        <c:crosses val="autoZero"/>
        <c:auto val="1"/>
        <c:lblAlgn val="ctr"/>
        <c:lblOffset val="100"/>
        <c:noMultiLvlLbl val="0"/>
      </c:catAx>
      <c:valAx>
        <c:axId val="316512960"/>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606224"/>
        <c:crosses val="autoZero"/>
        <c:crossBetween val="between"/>
      </c:valAx>
      <c:spPr>
        <a:noFill/>
        <a:ln>
          <a:noFill/>
        </a:ln>
        <a:effectLst/>
      </c:spPr>
    </c:plotArea>
    <c:legend>
      <c:legendPos val="b"/>
      <c:layout>
        <c:manualLayout>
          <c:xMode val="edge"/>
          <c:yMode val="edge"/>
          <c:x val="1.0796221322537112E-2"/>
          <c:y val="0.87755738106369241"/>
          <c:w val="0.98409321304472563"/>
          <c:h val="0.1173938486100377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Did your organization make proposals with specific topics, relevant in your national context, to be addressed in EU-level social dialogue structures?</a:t>
            </a:r>
            <a:endParaRPr lang="sk-SK" sz="1800" dirty="0"/>
          </a:p>
        </c:rich>
      </c:tx>
      <c:layout>
        <c:manualLayout>
          <c:xMode val="edge"/>
          <c:yMode val="edge"/>
          <c:x val="0.13298801177369343"/>
          <c:y val="2.6267782461394634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'topics adressed'!$B$23</c:f>
              <c:strCache>
                <c:ptCount val="1"/>
                <c:pt idx="0">
                  <c:v>No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adressed'!$A$24:$A$26</c:f>
              <c:strCache>
                <c:ptCount val="3"/>
                <c:pt idx="0">
                  <c:v>Employers’ association/federation</c:v>
                </c:pt>
                <c:pt idx="1">
                  <c:v>Other (please specify)</c:v>
                </c:pt>
                <c:pt idx="2">
                  <c:v>Trade union</c:v>
                </c:pt>
              </c:strCache>
            </c:strRef>
          </c:cat>
          <c:val>
            <c:numRef>
              <c:f>'topics adressed'!$B$24:$B$26</c:f>
              <c:numCache>
                <c:formatCode>General</c:formatCode>
                <c:ptCount val="3"/>
                <c:pt idx="0">
                  <c:v>13</c:v>
                </c:pt>
                <c:pt idx="1">
                  <c:v>1</c:v>
                </c:pt>
                <c:pt idx="2">
                  <c:v>12</c:v>
                </c:pt>
              </c:numCache>
            </c:numRef>
          </c:val>
          <c:extLst>
            <c:ext xmlns:c16="http://schemas.microsoft.com/office/drawing/2014/chart" uri="{C3380CC4-5D6E-409C-BE32-E72D297353CC}">
              <c16:uniqueId val="{00000000-E96B-40BC-9AE4-4208D1C92B47}"/>
            </c:ext>
          </c:extLst>
        </c:ser>
        <c:ser>
          <c:idx val="1"/>
          <c:order val="1"/>
          <c:tx>
            <c:strRef>
              <c:f>'topics adressed'!$C$23</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adressed'!$A$24:$A$26</c:f>
              <c:strCache>
                <c:ptCount val="3"/>
                <c:pt idx="0">
                  <c:v>Employers’ association/federation</c:v>
                </c:pt>
                <c:pt idx="1">
                  <c:v>Other (please specify)</c:v>
                </c:pt>
                <c:pt idx="2">
                  <c:v>Trade union</c:v>
                </c:pt>
              </c:strCache>
            </c:strRef>
          </c:cat>
          <c:val>
            <c:numRef>
              <c:f>'topics adressed'!$C$24:$C$26</c:f>
              <c:numCache>
                <c:formatCode>General</c:formatCode>
                <c:ptCount val="3"/>
                <c:pt idx="0">
                  <c:v>13</c:v>
                </c:pt>
                <c:pt idx="1">
                  <c:v>3</c:v>
                </c:pt>
                <c:pt idx="2">
                  <c:v>29</c:v>
                </c:pt>
              </c:numCache>
            </c:numRef>
          </c:val>
          <c:extLst>
            <c:ext xmlns:c16="http://schemas.microsoft.com/office/drawing/2014/chart" uri="{C3380CC4-5D6E-409C-BE32-E72D297353CC}">
              <c16:uniqueId val="{00000001-E96B-40BC-9AE4-4208D1C92B47}"/>
            </c:ext>
          </c:extLst>
        </c:ser>
        <c:dLbls>
          <c:showLegendKey val="0"/>
          <c:showVal val="0"/>
          <c:showCatName val="0"/>
          <c:showSerName val="0"/>
          <c:showPercent val="0"/>
          <c:showBubbleSize val="0"/>
        </c:dLbls>
        <c:gapWidth val="182"/>
        <c:axId val="524922416"/>
        <c:axId val="373161952"/>
      </c:barChart>
      <c:catAx>
        <c:axId val="524922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3161952"/>
        <c:crosses val="autoZero"/>
        <c:auto val="1"/>
        <c:lblAlgn val="ctr"/>
        <c:lblOffset val="100"/>
        <c:noMultiLvlLbl val="0"/>
      </c:catAx>
      <c:valAx>
        <c:axId val="3731619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4922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605253147704361"/>
          <c:y val="8.7480868266192086E-2"/>
          <c:w val="0.40175358514968246"/>
          <c:h val="0.8640930674656852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563-4093-8682-6ED420789DD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563-4093-8682-6ED420789DD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563-4093-8682-6ED420789DD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563-4093-8682-6ED420789DD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563-4093-8682-6ED420789DD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563-4093-8682-6ED420789DD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563-4093-8682-6ED420789DD5}"/>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Sheet!$J$285:$J$291</c:f>
              <c:strCache>
                <c:ptCount val="7"/>
                <c:pt idx="0">
                  <c:v>European semester meetings</c:v>
                </c:pt>
                <c:pt idx="1">
                  <c:v>ECOSOC (EESC)</c:v>
                </c:pt>
                <c:pt idx="2">
                  <c:v>Tripartite social summit</c:v>
                </c:pt>
                <c:pt idx="3">
                  <c:v>European social dialogue committee</c:v>
                </c:pt>
                <c:pt idx="4">
                  <c:v>European sectoral social dialogue committee</c:v>
                </c:pt>
                <c:pt idx="5">
                  <c:v>Meetings of members of EU-level sectoral organizations (e.g. your EU-level sectoral federation)</c:v>
                </c:pt>
                <c:pt idx="6">
                  <c:v>[Insert text from Other]</c:v>
                </c:pt>
              </c:strCache>
            </c:strRef>
          </c:cat>
          <c:val>
            <c:numRef>
              <c:f>Sheet!$K$285:$K$291</c:f>
              <c:numCache>
                <c:formatCode>0%</c:formatCode>
                <c:ptCount val="7"/>
                <c:pt idx="0">
                  <c:v>0.13235294117647059</c:v>
                </c:pt>
                <c:pt idx="1">
                  <c:v>0.19117647058823528</c:v>
                </c:pt>
                <c:pt idx="2">
                  <c:v>7.3529411764705885E-2</c:v>
                </c:pt>
                <c:pt idx="3">
                  <c:v>0.14705882352941177</c:v>
                </c:pt>
                <c:pt idx="4">
                  <c:v>0.19117647058823528</c:v>
                </c:pt>
                <c:pt idx="5">
                  <c:v>0.23529411764705882</c:v>
                </c:pt>
                <c:pt idx="6">
                  <c:v>2.9411764705882353E-2</c:v>
                </c:pt>
              </c:numCache>
            </c:numRef>
          </c:val>
          <c:extLst>
            <c:ext xmlns:c16="http://schemas.microsoft.com/office/drawing/2014/chart" uri="{C3380CC4-5D6E-409C-BE32-E72D297353CC}">
              <c16:uniqueId val="{0000000E-0563-4093-8682-6ED420789DD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6325839704819539E-4"/>
          <c:y val="7.4069075036388834E-2"/>
          <c:w val="0.51457396629769103"/>
          <c:h val="0.9259309249636111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07144467235873"/>
          <c:y val="5.0156510216271974E-2"/>
          <c:w val="0.39406648777724534"/>
          <c:h val="0.9036434491858971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5EB-42A0-8136-B9627103E50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5EB-42A0-8136-B9627103E50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5EB-42A0-8136-B9627103E50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5EB-42A0-8136-B9627103E50D}"/>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EB-42A0-8136-B9627103E50D}"/>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5EB-42A0-8136-B9627103E50D}"/>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5EB-42A0-8136-B9627103E50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5EB-42A0-8136-B9627103E50D}"/>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Sheet!$A$297:$A$300</c:f>
              <c:strCache>
                <c:ptCount val="4"/>
                <c:pt idx="0">
                  <c:v>No output, just information exchange</c:v>
                </c:pt>
                <c:pt idx="1">
                  <c:v>Topic transposed to the agenda and leading to a binding outcome (e.g. Directive, autonomous agreement)</c:v>
                </c:pt>
                <c:pt idx="2">
                  <c:v>Topic transposed to the agenda and leading to non-binding outcome (recommendation, joint opinion, memorandum…)</c:v>
                </c:pt>
                <c:pt idx="3">
                  <c:v>The topic was rejected and not discussed</c:v>
                </c:pt>
              </c:strCache>
            </c:strRef>
          </c:cat>
          <c:val>
            <c:numRef>
              <c:f>Sheet!$H$297:$H$300</c:f>
              <c:numCache>
                <c:formatCode>General</c:formatCode>
                <c:ptCount val="4"/>
                <c:pt idx="0">
                  <c:v>24</c:v>
                </c:pt>
                <c:pt idx="1">
                  <c:v>10</c:v>
                </c:pt>
                <c:pt idx="2">
                  <c:v>23</c:v>
                </c:pt>
                <c:pt idx="3">
                  <c:v>5</c:v>
                </c:pt>
              </c:numCache>
            </c:numRef>
          </c:val>
          <c:extLst>
            <c:ext xmlns:c16="http://schemas.microsoft.com/office/drawing/2014/chart" uri="{C3380CC4-5D6E-409C-BE32-E72D297353CC}">
              <c16:uniqueId val="{00000008-15EB-42A0-8136-B9627103E50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0546406943318559E-3"/>
          <c:y val="3.0468732959626519E-2"/>
          <c:w val="0.39259527684514206"/>
          <c:h val="0.881811968794759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Would you generally prefer to see changes in the types of social dialogue outputs?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7464540936085731"/>
          <c:y val="0.16839577329490873"/>
          <c:w val="0.48684478275382459"/>
          <c:h val="0.60082169123672224"/>
        </c:manualLayout>
      </c:layout>
      <c:barChart>
        <c:barDir val="bar"/>
        <c:grouping val="clustered"/>
        <c:varyColors val="0"/>
        <c:ser>
          <c:idx val="0"/>
          <c:order val="0"/>
          <c:tx>
            <c:strRef>
              <c:f>'topics adressed'!$B$68</c:f>
              <c:strCache>
                <c:ptCount val="1"/>
                <c:pt idx="0">
                  <c:v>Responses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'topics adressed'!$A$69:$A$72</c:f>
              <c:strCache>
                <c:ptCount val="4"/>
                <c:pt idx="0">
                  <c:v>No, our organization is satisfied with the current structure of outputs</c:v>
                </c:pt>
                <c:pt idx="1">
                  <c:v>Yes, we would welcome less binding agreements (e.g., Directives and Autonomous agreements) and more non-binding agreements (e.g. joint opinions, declarations, guidelines)</c:v>
                </c:pt>
                <c:pt idx="2">
                  <c:v>Yes, we would welcome less non-binding agreements (e.g. joint opinions, declarations, guidelines)  to the dominance ofand more binding agreements (e.g. Directives and Autonomous agreements)</c:v>
                </c:pt>
                <c:pt idx="3">
                  <c:v>Yes, we would welcome less tripartite agreements (e.g. Council Directives) and more sector-specific agreements (e.g. Autonomous Agreements)</c:v>
                </c:pt>
              </c:strCache>
            </c:strRef>
          </c:cat>
          <c:val>
            <c:numRef>
              <c:f>'topics adressed'!$B$69:$B$72</c:f>
              <c:numCache>
                <c:formatCode>0.00%</c:formatCode>
                <c:ptCount val="4"/>
                <c:pt idx="0">
                  <c:v>0.3725</c:v>
                </c:pt>
                <c:pt idx="1">
                  <c:v>0.23530000000000001</c:v>
                </c:pt>
                <c:pt idx="2">
                  <c:v>0.25490000000000002</c:v>
                </c:pt>
                <c:pt idx="3">
                  <c:v>0.13730000000000001</c:v>
                </c:pt>
              </c:numCache>
            </c:numRef>
          </c:val>
          <c:extLst>
            <c:ext xmlns:c16="http://schemas.microsoft.com/office/drawing/2014/chart" uri="{C3380CC4-5D6E-409C-BE32-E72D297353CC}">
              <c16:uniqueId val="{00000000-26CF-4AFE-AFBF-80177D2F6F28}"/>
            </c:ext>
          </c:extLst>
        </c:ser>
        <c:dLbls>
          <c:showLegendKey val="0"/>
          <c:showVal val="0"/>
          <c:showCatName val="0"/>
          <c:showSerName val="0"/>
          <c:showPercent val="0"/>
          <c:showBubbleSize val="0"/>
        </c:dLbls>
        <c:gapWidth val="182"/>
        <c:axId val="534613824"/>
        <c:axId val="440914960"/>
      </c:barChart>
      <c:valAx>
        <c:axId val="440914960"/>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613824"/>
        <c:crosses val="autoZero"/>
        <c:crossBetween val="between"/>
      </c:valAx>
      <c:catAx>
        <c:axId val="534613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091496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'Opinion on SD'!$B$3</c:f>
              <c:strCache>
                <c:ptCount val="1"/>
                <c:pt idx="0">
                  <c:v>Posibility to initiate discussion at the EU level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555-4568-A7A9-DF1A7A946C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555-4568-A7A9-DF1A7A946C0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555-4568-A7A9-DF1A7A946C0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555-4568-A7A9-DF1A7A946C0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555-4568-A7A9-DF1A7A946C0C}"/>
              </c:ext>
            </c:extLst>
          </c:dPt>
          <c:dLbls>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'Opinion on SD'!$A$4:$A$8</c:f>
              <c:strCache>
                <c:ptCount val="5"/>
                <c:pt idx="0">
                  <c:v>Impossible</c:v>
                </c:pt>
                <c:pt idx="1">
                  <c:v>In some cases possible</c:v>
                </c:pt>
                <c:pt idx="2">
                  <c:v>Possible under some circumstances</c:v>
                </c:pt>
                <c:pt idx="3">
                  <c:v>In most cases possible</c:v>
                </c:pt>
                <c:pt idx="4">
                  <c:v>Always possible</c:v>
                </c:pt>
              </c:strCache>
            </c:strRef>
          </c:cat>
          <c:val>
            <c:numRef>
              <c:f>'Opinion on SD'!$B$4:$B$8</c:f>
              <c:numCache>
                <c:formatCode>0.00%</c:formatCode>
                <c:ptCount val="5"/>
                <c:pt idx="0">
                  <c:v>1.7899999999999999E-2</c:v>
                </c:pt>
                <c:pt idx="1">
                  <c:v>0.26790000000000003</c:v>
                </c:pt>
                <c:pt idx="2">
                  <c:v>0.35709999999999997</c:v>
                </c:pt>
                <c:pt idx="3">
                  <c:v>0.25</c:v>
                </c:pt>
                <c:pt idx="4">
                  <c:v>0.1071</c:v>
                </c:pt>
              </c:numCache>
            </c:numRef>
          </c:val>
          <c:extLst>
            <c:ext xmlns:c16="http://schemas.microsoft.com/office/drawing/2014/chart" uri="{C3380CC4-5D6E-409C-BE32-E72D297353CC}">
              <c16:uniqueId val="{0000000A-E555-4568-A7A9-DF1A7A946C0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'Opinion on SD'!$B$13</c:f>
              <c:strCache>
                <c:ptCount val="1"/>
                <c:pt idx="0">
                  <c:v>How often leads EU level SD to tangible effects?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30B-42EF-86A0-39DD41D480C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30B-42EF-86A0-39DD41D480C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30B-42EF-86A0-39DD41D480C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30B-42EF-86A0-39DD41D480C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30B-42EF-86A0-39DD41D480C8}"/>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'Opinion on SD'!$A$14:$A$18</c:f>
              <c:strCache>
                <c:ptCount val="5"/>
                <c:pt idx="0">
                  <c:v>Never</c:v>
                </c:pt>
                <c:pt idx="1">
                  <c:v>Rarely</c:v>
                </c:pt>
                <c:pt idx="2">
                  <c:v>Sometimes</c:v>
                </c:pt>
                <c:pt idx="3">
                  <c:v>Often</c:v>
                </c:pt>
                <c:pt idx="4">
                  <c:v>Always</c:v>
                </c:pt>
              </c:strCache>
            </c:strRef>
          </c:cat>
          <c:val>
            <c:numRef>
              <c:f>'Opinion on SD'!$B$14:$B$18</c:f>
              <c:numCache>
                <c:formatCode>0.00%</c:formatCode>
                <c:ptCount val="5"/>
                <c:pt idx="0">
                  <c:v>1.7899999999999999E-2</c:v>
                </c:pt>
                <c:pt idx="1">
                  <c:v>0.1429</c:v>
                </c:pt>
                <c:pt idx="2">
                  <c:v>0.69640000000000002</c:v>
                </c:pt>
                <c:pt idx="3">
                  <c:v>0.125</c:v>
                </c:pt>
                <c:pt idx="4">
                  <c:v>1.7899999999999999E-2</c:v>
                </c:pt>
              </c:numCache>
            </c:numRef>
          </c:val>
          <c:extLst>
            <c:ext xmlns:c16="http://schemas.microsoft.com/office/drawing/2014/chart" uri="{C3380CC4-5D6E-409C-BE32-E72D297353CC}">
              <c16:uniqueId val="{0000000A-E30B-42EF-86A0-39DD41D480C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r>
              <a:rPr lang="sk-SK" sz="4000" dirty="0"/>
              <a:t>Country </a:t>
            </a:r>
            <a:r>
              <a:rPr lang="sk-SK" sz="4000" dirty="0" err="1"/>
              <a:t>composition</a:t>
            </a:r>
            <a:endParaRPr lang="sk-SK" sz="4000" dirty="0"/>
          </a:p>
        </c:rich>
      </c:tx>
      <c:layout>
        <c:manualLayout>
          <c:xMode val="edge"/>
          <c:yMode val="edge"/>
          <c:x val="0.29104159534406027"/>
          <c:y val="2.6635865412041774E-2"/>
        </c:manualLayout>
      </c:layout>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List1!$A$10</c:f>
              <c:strCache>
                <c:ptCount val="1"/>
                <c:pt idx="0">
                  <c:v>Employers’ association/federation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List1!$B$9:$X$9</c:f>
              <c:strCache>
                <c:ptCount val="23"/>
                <c:pt idx="0">
                  <c:v>AT</c:v>
                </c:pt>
                <c:pt idx="1">
                  <c:v>BE</c:v>
                </c:pt>
                <c:pt idx="2">
                  <c:v>BG</c:v>
                </c:pt>
                <c:pt idx="3">
                  <c:v>CZ</c:v>
                </c:pt>
                <c:pt idx="4">
                  <c:v>DE</c:v>
                </c:pt>
                <c:pt idx="5">
                  <c:v>DK</c:v>
                </c:pt>
                <c:pt idx="6">
                  <c:v>EE</c:v>
                </c:pt>
                <c:pt idx="7">
                  <c:v>FI</c:v>
                </c:pt>
                <c:pt idx="8">
                  <c:v>FR</c:v>
                </c:pt>
                <c:pt idx="9">
                  <c:v>HR</c:v>
                </c:pt>
                <c:pt idx="10">
                  <c:v>HU</c:v>
                </c:pt>
                <c:pt idx="11">
                  <c:v>IE</c:v>
                </c:pt>
                <c:pt idx="12">
                  <c:v>LT</c:v>
                </c:pt>
                <c:pt idx="13">
                  <c:v>LU</c:v>
                </c:pt>
                <c:pt idx="14">
                  <c:v>LV</c:v>
                </c:pt>
                <c:pt idx="15">
                  <c:v>MT</c:v>
                </c:pt>
                <c:pt idx="16">
                  <c:v>NL</c:v>
                </c:pt>
                <c:pt idx="17">
                  <c:v>PL</c:v>
                </c:pt>
                <c:pt idx="18">
                  <c:v>PT</c:v>
                </c:pt>
                <c:pt idx="19">
                  <c:v>RO</c:v>
                </c:pt>
                <c:pt idx="20">
                  <c:v>SE</c:v>
                </c:pt>
                <c:pt idx="21">
                  <c:v>SI</c:v>
                </c:pt>
                <c:pt idx="22">
                  <c:v>SK</c:v>
                </c:pt>
              </c:strCache>
            </c:strRef>
          </c:cat>
          <c:val>
            <c:numRef>
              <c:f>List1!$B$10:$X$10</c:f>
              <c:numCache>
                <c:formatCode>General</c:formatCode>
                <c:ptCount val="23"/>
                <c:pt idx="0">
                  <c:v>1</c:v>
                </c:pt>
                <c:pt idx="1">
                  <c:v>1</c:v>
                </c:pt>
                <c:pt idx="2">
                  <c:v>2</c:v>
                </c:pt>
                <c:pt idx="3">
                  <c:v>1</c:v>
                </c:pt>
                <c:pt idx="4">
                  <c:v>3</c:v>
                </c:pt>
                <c:pt idx="5">
                  <c:v>2</c:v>
                </c:pt>
                <c:pt idx="6">
                  <c:v>1</c:v>
                </c:pt>
                <c:pt idx="7">
                  <c:v>2</c:v>
                </c:pt>
                <c:pt idx="9">
                  <c:v>1</c:v>
                </c:pt>
                <c:pt idx="10">
                  <c:v>1</c:v>
                </c:pt>
                <c:pt idx="12">
                  <c:v>2</c:v>
                </c:pt>
                <c:pt idx="15">
                  <c:v>3</c:v>
                </c:pt>
                <c:pt idx="16">
                  <c:v>1</c:v>
                </c:pt>
                <c:pt idx="17">
                  <c:v>2</c:v>
                </c:pt>
                <c:pt idx="18">
                  <c:v>4</c:v>
                </c:pt>
                <c:pt idx="20">
                  <c:v>2</c:v>
                </c:pt>
                <c:pt idx="21">
                  <c:v>2</c:v>
                </c:pt>
                <c:pt idx="22">
                  <c:v>4</c:v>
                </c:pt>
              </c:numCache>
            </c:numRef>
          </c:val>
          <c:extLst>
            <c:ext xmlns:c16="http://schemas.microsoft.com/office/drawing/2014/chart" uri="{C3380CC4-5D6E-409C-BE32-E72D297353CC}">
              <c16:uniqueId val="{00000000-EED3-4E68-A9A2-2AB55C78B4ED}"/>
            </c:ext>
          </c:extLst>
        </c:ser>
        <c:ser>
          <c:idx val="1"/>
          <c:order val="1"/>
          <c:tx>
            <c:strRef>
              <c:f>List1!$A$11</c:f>
              <c:strCache>
                <c:ptCount val="1"/>
                <c:pt idx="0">
                  <c:v>Other (please specify)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List1!$B$9:$X$9</c:f>
              <c:strCache>
                <c:ptCount val="23"/>
                <c:pt idx="0">
                  <c:v>AT</c:v>
                </c:pt>
                <c:pt idx="1">
                  <c:v>BE</c:v>
                </c:pt>
                <c:pt idx="2">
                  <c:v>BG</c:v>
                </c:pt>
                <c:pt idx="3">
                  <c:v>CZ</c:v>
                </c:pt>
                <c:pt idx="4">
                  <c:v>DE</c:v>
                </c:pt>
                <c:pt idx="5">
                  <c:v>DK</c:v>
                </c:pt>
                <c:pt idx="6">
                  <c:v>EE</c:v>
                </c:pt>
                <c:pt idx="7">
                  <c:v>FI</c:v>
                </c:pt>
                <c:pt idx="8">
                  <c:v>FR</c:v>
                </c:pt>
                <c:pt idx="9">
                  <c:v>HR</c:v>
                </c:pt>
                <c:pt idx="10">
                  <c:v>HU</c:v>
                </c:pt>
                <c:pt idx="11">
                  <c:v>IE</c:v>
                </c:pt>
                <c:pt idx="12">
                  <c:v>LT</c:v>
                </c:pt>
                <c:pt idx="13">
                  <c:v>LU</c:v>
                </c:pt>
                <c:pt idx="14">
                  <c:v>LV</c:v>
                </c:pt>
                <c:pt idx="15">
                  <c:v>MT</c:v>
                </c:pt>
                <c:pt idx="16">
                  <c:v>NL</c:v>
                </c:pt>
                <c:pt idx="17">
                  <c:v>PL</c:v>
                </c:pt>
                <c:pt idx="18">
                  <c:v>PT</c:v>
                </c:pt>
                <c:pt idx="19">
                  <c:v>RO</c:v>
                </c:pt>
                <c:pt idx="20">
                  <c:v>SE</c:v>
                </c:pt>
                <c:pt idx="21">
                  <c:v>SI</c:v>
                </c:pt>
                <c:pt idx="22">
                  <c:v>SK</c:v>
                </c:pt>
              </c:strCache>
            </c:strRef>
          </c:cat>
          <c:val>
            <c:numRef>
              <c:f>List1!$B$11:$X$11</c:f>
              <c:numCache>
                <c:formatCode>General</c:formatCode>
                <c:ptCount val="23"/>
                <c:pt idx="0">
                  <c:v>1</c:v>
                </c:pt>
                <c:pt idx="6">
                  <c:v>1</c:v>
                </c:pt>
                <c:pt idx="11">
                  <c:v>1</c:v>
                </c:pt>
                <c:pt idx="12">
                  <c:v>1</c:v>
                </c:pt>
                <c:pt idx="15">
                  <c:v>3</c:v>
                </c:pt>
              </c:numCache>
            </c:numRef>
          </c:val>
          <c:extLst>
            <c:ext xmlns:c16="http://schemas.microsoft.com/office/drawing/2014/chart" uri="{C3380CC4-5D6E-409C-BE32-E72D297353CC}">
              <c16:uniqueId val="{00000001-EED3-4E68-A9A2-2AB55C78B4ED}"/>
            </c:ext>
          </c:extLst>
        </c:ser>
        <c:ser>
          <c:idx val="2"/>
          <c:order val="2"/>
          <c:tx>
            <c:strRef>
              <c:f>List1!$A$12</c:f>
              <c:strCache>
                <c:ptCount val="1"/>
                <c:pt idx="0">
                  <c:v>Trade union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List1!$B$9:$X$9</c:f>
              <c:strCache>
                <c:ptCount val="23"/>
                <c:pt idx="0">
                  <c:v>AT</c:v>
                </c:pt>
                <c:pt idx="1">
                  <c:v>BE</c:v>
                </c:pt>
                <c:pt idx="2">
                  <c:v>BG</c:v>
                </c:pt>
                <c:pt idx="3">
                  <c:v>CZ</c:v>
                </c:pt>
                <c:pt idx="4">
                  <c:v>DE</c:v>
                </c:pt>
                <c:pt idx="5">
                  <c:v>DK</c:v>
                </c:pt>
                <c:pt idx="6">
                  <c:v>EE</c:v>
                </c:pt>
                <c:pt idx="7">
                  <c:v>FI</c:v>
                </c:pt>
                <c:pt idx="8">
                  <c:v>FR</c:v>
                </c:pt>
                <c:pt idx="9">
                  <c:v>HR</c:v>
                </c:pt>
                <c:pt idx="10">
                  <c:v>HU</c:v>
                </c:pt>
                <c:pt idx="11">
                  <c:v>IE</c:v>
                </c:pt>
                <c:pt idx="12">
                  <c:v>LT</c:v>
                </c:pt>
                <c:pt idx="13">
                  <c:v>LU</c:v>
                </c:pt>
                <c:pt idx="14">
                  <c:v>LV</c:v>
                </c:pt>
                <c:pt idx="15">
                  <c:v>MT</c:v>
                </c:pt>
                <c:pt idx="16">
                  <c:v>NL</c:v>
                </c:pt>
                <c:pt idx="17">
                  <c:v>PL</c:v>
                </c:pt>
                <c:pt idx="18">
                  <c:v>PT</c:v>
                </c:pt>
                <c:pt idx="19">
                  <c:v>RO</c:v>
                </c:pt>
                <c:pt idx="20">
                  <c:v>SE</c:v>
                </c:pt>
                <c:pt idx="21">
                  <c:v>SI</c:v>
                </c:pt>
                <c:pt idx="22">
                  <c:v>SK</c:v>
                </c:pt>
              </c:strCache>
            </c:strRef>
          </c:cat>
          <c:val>
            <c:numRef>
              <c:f>List1!$B$12:$X$12</c:f>
              <c:numCache>
                <c:formatCode>General</c:formatCode>
                <c:ptCount val="23"/>
                <c:pt idx="1">
                  <c:v>3</c:v>
                </c:pt>
                <c:pt idx="2">
                  <c:v>3</c:v>
                </c:pt>
                <c:pt idx="3">
                  <c:v>5</c:v>
                </c:pt>
                <c:pt idx="4">
                  <c:v>2</c:v>
                </c:pt>
                <c:pt idx="5">
                  <c:v>2</c:v>
                </c:pt>
                <c:pt idx="6">
                  <c:v>6</c:v>
                </c:pt>
                <c:pt idx="8">
                  <c:v>2</c:v>
                </c:pt>
                <c:pt idx="9">
                  <c:v>3</c:v>
                </c:pt>
                <c:pt idx="10">
                  <c:v>3</c:v>
                </c:pt>
                <c:pt idx="12">
                  <c:v>2</c:v>
                </c:pt>
                <c:pt idx="13">
                  <c:v>2</c:v>
                </c:pt>
                <c:pt idx="14">
                  <c:v>8</c:v>
                </c:pt>
                <c:pt idx="15">
                  <c:v>2</c:v>
                </c:pt>
                <c:pt idx="16">
                  <c:v>1</c:v>
                </c:pt>
                <c:pt idx="17">
                  <c:v>3</c:v>
                </c:pt>
                <c:pt idx="18">
                  <c:v>2</c:v>
                </c:pt>
                <c:pt idx="19">
                  <c:v>2</c:v>
                </c:pt>
                <c:pt idx="20">
                  <c:v>3</c:v>
                </c:pt>
                <c:pt idx="21">
                  <c:v>1</c:v>
                </c:pt>
                <c:pt idx="22">
                  <c:v>3</c:v>
                </c:pt>
              </c:numCache>
            </c:numRef>
          </c:val>
          <c:extLst>
            <c:ext xmlns:c16="http://schemas.microsoft.com/office/drawing/2014/chart" uri="{C3380CC4-5D6E-409C-BE32-E72D297353CC}">
              <c16:uniqueId val="{00000002-EED3-4E68-A9A2-2AB55C78B4ED}"/>
            </c:ext>
          </c:extLst>
        </c:ser>
        <c:dLbls>
          <c:showLegendKey val="0"/>
          <c:showVal val="0"/>
          <c:showCatName val="0"/>
          <c:showSerName val="0"/>
          <c:showPercent val="0"/>
          <c:showBubbleSize val="0"/>
        </c:dLbls>
        <c:gapWidth val="150"/>
        <c:overlap val="100"/>
        <c:axId val="548577808"/>
        <c:axId val="543118528"/>
      </c:barChart>
      <c:catAx>
        <c:axId val="54857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3118528"/>
        <c:crosses val="autoZero"/>
        <c:auto val="1"/>
        <c:lblAlgn val="ctr"/>
        <c:lblOffset val="100"/>
        <c:noMultiLvlLbl val="0"/>
      </c:catAx>
      <c:valAx>
        <c:axId val="543118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85778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'Opinion on SD'!$B$23</c:f>
              <c:strCache>
                <c:ptCount val="1"/>
                <c:pt idx="0">
                  <c:v>The future of EU level social dialogue</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'Opinion on SD'!$A$24:$A$30</c:f>
              <c:strCache>
                <c:ptCount val="7"/>
                <c:pt idx="0">
                  <c:v>Will become more important for EU-level policy making</c:v>
                </c:pt>
                <c:pt idx="1">
                  <c:v>Will become less important for EU-level policy making</c:v>
                </c:pt>
                <c:pt idx="2">
                  <c:v>Will become more important for national-level policy making</c:v>
                </c:pt>
                <c:pt idx="3">
                  <c:v>Will become less important for national-level policy making</c:v>
                </c:pt>
                <c:pt idx="4">
                  <c:v>Should become more important for EU-level policy making but lacks capacity to reach this state</c:v>
                </c:pt>
                <c:pt idx="5">
                  <c:v>Should become more important for national-level policy making but lacks capacity to reach this state</c:v>
                </c:pt>
                <c:pt idx="6">
                  <c:v>Do not expect any changes at the EU-level</c:v>
                </c:pt>
              </c:strCache>
            </c:strRef>
          </c:cat>
          <c:val>
            <c:numRef>
              <c:f>'Opinion on SD'!$B$24:$B$30</c:f>
              <c:numCache>
                <c:formatCode>0.00%</c:formatCode>
                <c:ptCount val="7"/>
                <c:pt idx="0">
                  <c:v>0.2545</c:v>
                </c:pt>
                <c:pt idx="1">
                  <c:v>1.8200000000000001E-2</c:v>
                </c:pt>
                <c:pt idx="2">
                  <c:v>9.0899999999999995E-2</c:v>
                </c:pt>
                <c:pt idx="3">
                  <c:v>3.6400000000000002E-2</c:v>
                </c:pt>
                <c:pt idx="4">
                  <c:v>0.36359999999999998</c:v>
                </c:pt>
                <c:pt idx="5">
                  <c:v>0.1091</c:v>
                </c:pt>
                <c:pt idx="6">
                  <c:v>0.1273</c:v>
                </c:pt>
              </c:numCache>
            </c:numRef>
          </c:val>
          <c:extLst>
            <c:ext xmlns:c16="http://schemas.microsoft.com/office/drawing/2014/chart" uri="{C3380CC4-5D6E-409C-BE32-E72D297353CC}">
              <c16:uniqueId val="{00000000-5534-459A-9047-D9C2E1A6F9D1}"/>
            </c:ext>
          </c:extLst>
        </c:ser>
        <c:dLbls>
          <c:showLegendKey val="0"/>
          <c:showVal val="0"/>
          <c:showCatName val="0"/>
          <c:showSerName val="0"/>
          <c:showPercent val="0"/>
          <c:showBubbleSize val="0"/>
        </c:dLbls>
        <c:gapWidth val="150"/>
        <c:axId val="1250335872"/>
        <c:axId val="450656928"/>
      </c:barChart>
      <c:valAx>
        <c:axId val="45065692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50335872"/>
        <c:crosses val="autoZero"/>
        <c:crossBetween val="between"/>
      </c:valAx>
      <c:catAx>
        <c:axId val="125033587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506569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'Opinion on SD'!$B$36</c:f>
              <c:strCache>
                <c:ptCount val="1"/>
                <c:pt idx="0">
                  <c:v>Improvements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'Opinion on SD'!$A$37:$A$45</c:f>
              <c:strCache>
                <c:ptCount val="9"/>
                <c:pt idx="0">
                  <c:v>In the structure of who participates in EU-level social dialogue committees</c:v>
                </c:pt>
                <c:pt idx="1">
                  <c:v>In the agenda that we discuss in the committees</c:v>
                </c:pt>
                <c:pt idx="2">
                  <c:v>In the relationships between organizations/participants within the committees</c:v>
                </c:pt>
                <c:pt idx="3">
                  <c:v>In the depth of social dialogue, more negotiation instead of only information exchange</c:v>
                </c:pt>
                <c:pt idx="4">
                  <c:v>In the type of outputs of social dialogue (social dialogue should lead to different kinds of binding or non-binding outputs than in currently does</c:v>
                </c:pt>
                <c:pt idx="5">
                  <c:v>In the way EU-level agenda is transposed to social dialogue agenda in our country</c:v>
                </c:pt>
                <c:pt idx="6">
                  <c:v>In the way the agenda of national social dialogue in our country is transposed to the agenda of EU-level social dialogue</c:v>
                </c:pt>
                <c:pt idx="7">
                  <c:v>In a better alignment of the agenda of various EU-level committees</c:v>
                </c:pt>
                <c:pt idx="8">
                  <c:v>In the implementation-follow up procedures</c:v>
                </c:pt>
              </c:strCache>
            </c:strRef>
          </c:cat>
          <c:val>
            <c:numRef>
              <c:f>'Opinion on SD'!$B$37:$B$45</c:f>
              <c:numCache>
                <c:formatCode>0.00%</c:formatCode>
                <c:ptCount val="9"/>
                <c:pt idx="0">
                  <c:v>0.375</c:v>
                </c:pt>
                <c:pt idx="1">
                  <c:v>0.42859999999999998</c:v>
                </c:pt>
                <c:pt idx="2">
                  <c:v>0.375</c:v>
                </c:pt>
                <c:pt idx="3">
                  <c:v>0.53569999999999995</c:v>
                </c:pt>
                <c:pt idx="4">
                  <c:v>0.25</c:v>
                </c:pt>
                <c:pt idx="5">
                  <c:v>0.5</c:v>
                </c:pt>
                <c:pt idx="6">
                  <c:v>0.21429999999999999</c:v>
                </c:pt>
                <c:pt idx="7">
                  <c:v>0.1429</c:v>
                </c:pt>
                <c:pt idx="8">
                  <c:v>0.48209999999999997</c:v>
                </c:pt>
              </c:numCache>
            </c:numRef>
          </c:val>
          <c:extLst>
            <c:ext xmlns:c16="http://schemas.microsoft.com/office/drawing/2014/chart" uri="{C3380CC4-5D6E-409C-BE32-E72D297353CC}">
              <c16:uniqueId val="{00000000-4640-43D2-BA85-542AF9C6396F}"/>
            </c:ext>
          </c:extLst>
        </c:ser>
        <c:dLbls>
          <c:showLegendKey val="0"/>
          <c:showVal val="0"/>
          <c:showCatName val="0"/>
          <c:showSerName val="0"/>
          <c:showPercent val="0"/>
          <c:showBubbleSize val="0"/>
        </c:dLbls>
        <c:gapWidth val="182"/>
        <c:axId val="1250382272"/>
        <c:axId val="373153632"/>
      </c:barChart>
      <c:catAx>
        <c:axId val="1250382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3153632"/>
        <c:crosses val="autoZero"/>
        <c:auto val="1"/>
        <c:lblAlgn val="ctr"/>
        <c:lblOffset val="100"/>
        <c:noMultiLvlLbl val="0"/>
      </c:catAx>
      <c:valAx>
        <c:axId val="373153632"/>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50382272"/>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Participation by type of organization</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'organizations and participation'!$B$89</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'organizations and participation'!$A$90:$A$92</c:f>
              <c:strCache>
                <c:ptCount val="3"/>
                <c:pt idx="0">
                  <c:v>Employers’ association/federation</c:v>
                </c:pt>
                <c:pt idx="1">
                  <c:v>Other (please specify)</c:v>
                </c:pt>
                <c:pt idx="2">
                  <c:v>Trade union</c:v>
                </c:pt>
              </c:strCache>
            </c:strRef>
          </c:cat>
          <c:val>
            <c:numRef>
              <c:f>'organizations and participation'!$B$90:$B$92</c:f>
              <c:numCache>
                <c:formatCode>General</c:formatCode>
                <c:ptCount val="3"/>
                <c:pt idx="0">
                  <c:v>28</c:v>
                </c:pt>
                <c:pt idx="1">
                  <c:v>2</c:v>
                </c:pt>
                <c:pt idx="2">
                  <c:v>44</c:v>
                </c:pt>
              </c:numCache>
            </c:numRef>
          </c:val>
          <c:extLst>
            <c:ext xmlns:c16="http://schemas.microsoft.com/office/drawing/2014/chart" uri="{C3380CC4-5D6E-409C-BE32-E72D297353CC}">
              <c16:uniqueId val="{00000000-7774-4806-ACB2-3DF23E694544}"/>
            </c:ext>
          </c:extLst>
        </c:ser>
        <c:ser>
          <c:idx val="1"/>
          <c:order val="1"/>
          <c:tx>
            <c:strRef>
              <c:f>'organizations and participation'!$C$89</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'organizations and participation'!$A$90:$A$92</c:f>
              <c:strCache>
                <c:ptCount val="3"/>
                <c:pt idx="0">
                  <c:v>Employers’ association/federation</c:v>
                </c:pt>
                <c:pt idx="1">
                  <c:v>Other (please specify)</c:v>
                </c:pt>
                <c:pt idx="2">
                  <c:v>Trade union</c:v>
                </c:pt>
              </c:strCache>
            </c:strRef>
          </c:cat>
          <c:val>
            <c:numRef>
              <c:f>'organizations and participation'!$C$90:$C$92</c:f>
              <c:numCache>
                <c:formatCode>General</c:formatCode>
                <c:ptCount val="3"/>
                <c:pt idx="0">
                  <c:v>6</c:v>
                </c:pt>
                <c:pt idx="1">
                  <c:v>5</c:v>
                </c:pt>
                <c:pt idx="2">
                  <c:v>13</c:v>
                </c:pt>
              </c:numCache>
            </c:numRef>
          </c:val>
          <c:extLst>
            <c:ext xmlns:c16="http://schemas.microsoft.com/office/drawing/2014/chart" uri="{C3380CC4-5D6E-409C-BE32-E72D297353CC}">
              <c16:uniqueId val="{00000001-7774-4806-ACB2-3DF23E694544}"/>
            </c:ext>
          </c:extLst>
        </c:ser>
        <c:dLbls>
          <c:showLegendKey val="0"/>
          <c:showVal val="0"/>
          <c:showCatName val="0"/>
          <c:showSerName val="0"/>
          <c:showPercent val="0"/>
          <c:showBubbleSize val="0"/>
        </c:dLbls>
        <c:gapWidth val="150"/>
        <c:overlap val="100"/>
        <c:axId val="524897616"/>
        <c:axId val="439027152"/>
      </c:barChart>
      <c:catAx>
        <c:axId val="524897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39027152"/>
        <c:crosses val="autoZero"/>
        <c:auto val="1"/>
        <c:lblAlgn val="ctr"/>
        <c:lblOffset val="100"/>
        <c:noMultiLvlLbl val="0"/>
      </c:catAx>
      <c:valAx>
        <c:axId val="439027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4897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50307030143215"/>
          <c:y val="0.10136502823510699"/>
          <c:w val="0.44274173866713817"/>
          <c:h val="0.89638431559691423"/>
        </c:manualLayout>
      </c:layout>
      <c:pieChart>
        <c:varyColors val="1"/>
        <c:ser>
          <c:idx val="0"/>
          <c:order val="0"/>
          <c:tx>
            <c:strRef>
              <c:f>Sheet!$B$600</c:f>
              <c:strCache>
                <c:ptCount val="1"/>
                <c:pt idx="0">
                  <c:v>Responses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2A6-4DE0-932C-1FA5219F17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2A6-4DE0-932C-1FA5219F17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2A6-4DE0-932C-1FA5219F17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2A6-4DE0-932C-1FA5219F178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2A6-4DE0-932C-1FA5219F178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2A6-4DE0-932C-1FA5219F178C}"/>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Sheet!$A$601:$A$606</c:f>
              <c:strCache>
                <c:ptCount val="6"/>
                <c:pt idx="0">
                  <c:v>Language barrier</c:v>
                </c:pt>
                <c:pt idx="1">
                  <c:v>Capacity constraint (lack of personal capacities, lack of time to participate in meetings)</c:v>
                </c:pt>
                <c:pt idx="2">
                  <c:v>Financial resources (travel, membership fees)</c:v>
                </c:pt>
                <c:pt idx="3">
                  <c:v>Procedure transparency (difficulties in understanding the role and functioning of EU-level social dialogue)</c:v>
                </c:pt>
                <c:pt idx="4">
                  <c:v>Barriers of entry (representativeness constraint, relevant especially for the interest groups)</c:v>
                </c:pt>
                <c:pt idx="5">
                  <c:v>Lack of interest/Importance for us/Low priority for our organization</c:v>
                </c:pt>
              </c:strCache>
            </c:strRef>
          </c:cat>
          <c:val>
            <c:numRef>
              <c:f>Sheet!$B$601:$B$606</c:f>
              <c:numCache>
                <c:formatCode>0.00%</c:formatCode>
                <c:ptCount val="6"/>
                <c:pt idx="0">
                  <c:v>0.21429999999999999</c:v>
                </c:pt>
                <c:pt idx="1">
                  <c:v>0.57140000000000002</c:v>
                </c:pt>
                <c:pt idx="2">
                  <c:v>0.57140000000000002</c:v>
                </c:pt>
                <c:pt idx="3">
                  <c:v>0.17860000000000001</c:v>
                </c:pt>
                <c:pt idx="4">
                  <c:v>0.17860000000000001</c:v>
                </c:pt>
                <c:pt idx="5">
                  <c:v>0.1429</c:v>
                </c:pt>
              </c:numCache>
            </c:numRef>
          </c:val>
          <c:extLst>
            <c:ext xmlns:c16="http://schemas.microsoft.com/office/drawing/2014/chart" uri="{C3380CC4-5D6E-409C-BE32-E72D297353CC}">
              <c16:uniqueId val="{0000000C-C2A6-4DE0-932C-1FA5219F178C}"/>
            </c:ext>
          </c:extLst>
        </c:ser>
        <c:ser>
          <c:idx val="1"/>
          <c:order val="1"/>
          <c:tx>
            <c:strRef>
              <c:f>Sheet!$C$600</c:f>
              <c:strCache>
                <c:ptCount val="1"/>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C2A6-4DE0-932C-1FA5219F17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C2A6-4DE0-932C-1FA5219F17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C2A6-4DE0-932C-1FA5219F17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C2A6-4DE0-932C-1FA5219F178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C2A6-4DE0-932C-1FA5219F178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C2A6-4DE0-932C-1FA5219F178C}"/>
              </c:ext>
            </c:extLst>
          </c:dPt>
          <c:cat>
            <c:strRef>
              <c:f>Sheet!$A$601:$A$606</c:f>
              <c:strCache>
                <c:ptCount val="6"/>
                <c:pt idx="0">
                  <c:v>Language barrier</c:v>
                </c:pt>
                <c:pt idx="1">
                  <c:v>Capacity constraint (lack of personal capacities, lack of time to participate in meetings)</c:v>
                </c:pt>
                <c:pt idx="2">
                  <c:v>Financial resources (travel, membership fees)</c:v>
                </c:pt>
                <c:pt idx="3">
                  <c:v>Procedure transparency (difficulties in understanding the role and functioning of EU-level social dialogue)</c:v>
                </c:pt>
                <c:pt idx="4">
                  <c:v>Barriers of entry (representativeness constraint, relevant especially for the interest groups)</c:v>
                </c:pt>
                <c:pt idx="5">
                  <c:v>Lack of interest/Importance for us/Low priority for our organization</c:v>
                </c:pt>
              </c:strCache>
            </c:strRef>
          </c:cat>
          <c:val>
            <c:numRef>
              <c:f>Sheet!$C$601:$C$606</c:f>
              <c:numCache>
                <c:formatCode>General</c:formatCode>
                <c:ptCount val="6"/>
                <c:pt idx="0">
                  <c:v>6</c:v>
                </c:pt>
                <c:pt idx="1">
                  <c:v>16</c:v>
                </c:pt>
                <c:pt idx="2">
                  <c:v>16</c:v>
                </c:pt>
                <c:pt idx="3">
                  <c:v>5</c:v>
                </c:pt>
                <c:pt idx="4">
                  <c:v>5</c:v>
                </c:pt>
                <c:pt idx="5">
                  <c:v>4</c:v>
                </c:pt>
              </c:numCache>
            </c:numRef>
          </c:val>
          <c:extLst>
            <c:ext xmlns:c16="http://schemas.microsoft.com/office/drawing/2014/chart" uri="{C3380CC4-5D6E-409C-BE32-E72D297353CC}">
              <c16:uniqueId val="{00000019-C2A6-4DE0-932C-1FA5219F178C}"/>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7418147801683817E-3"/>
          <c:y val="8.3962856915612824E-2"/>
          <c:w val="0.36804951766436123"/>
          <c:h val="0.9160371430843872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Sheet!$B$151</c:f>
              <c:strCache>
                <c:ptCount val="1"/>
                <c:pt idx="0">
                  <c:v>Participation in the EU level SD structures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Sheet!$A$152:$A$158</c:f>
              <c:strCache>
                <c:ptCount val="7"/>
                <c:pt idx="0">
                  <c:v>European semester meetings</c:v>
                </c:pt>
                <c:pt idx="1">
                  <c:v>ECOSOC (EESC)</c:v>
                </c:pt>
                <c:pt idx="2">
                  <c:v>Tripartite social summit</c:v>
                </c:pt>
                <c:pt idx="3">
                  <c:v>European social dialogue committee</c:v>
                </c:pt>
                <c:pt idx="4">
                  <c:v>European sectoral social dialogue committee</c:v>
                </c:pt>
                <c:pt idx="5">
                  <c:v>Meetings of members of EU-level sectoral organizations (e.g. your EU-level sectoral federation)</c:v>
                </c:pt>
                <c:pt idx="6">
                  <c:v>Other, e.g. special tripartite committees [please list committee name]</c:v>
                </c:pt>
              </c:strCache>
            </c:strRef>
          </c:cat>
          <c:val>
            <c:numRef>
              <c:f>Sheet!$B$152:$B$158</c:f>
              <c:numCache>
                <c:formatCode>0.00%</c:formatCode>
                <c:ptCount val="7"/>
                <c:pt idx="0">
                  <c:v>0.30880000000000002</c:v>
                </c:pt>
                <c:pt idx="1">
                  <c:v>0.36759999999999998</c:v>
                </c:pt>
                <c:pt idx="2">
                  <c:v>0.1618</c:v>
                </c:pt>
                <c:pt idx="3">
                  <c:v>0.48530000000000001</c:v>
                </c:pt>
                <c:pt idx="4">
                  <c:v>0.5</c:v>
                </c:pt>
                <c:pt idx="5">
                  <c:v>0.52939999999999998</c:v>
                </c:pt>
                <c:pt idx="6">
                  <c:v>0.10290000000000001</c:v>
                </c:pt>
              </c:numCache>
            </c:numRef>
          </c:val>
          <c:extLst>
            <c:ext xmlns:c16="http://schemas.microsoft.com/office/drawing/2014/chart" uri="{C3380CC4-5D6E-409C-BE32-E72D297353CC}">
              <c16:uniqueId val="{00000000-DB9E-4ABD-8BDB-4A188B1FEBAE}"/>
            </c:ext>
          </c:extLst>
        </c:ser>
        <c:dLbls>
          <c:showLegendKey val="0"/>
          <c:showVal val="0"/>
          <c:showCatName val="0"/>
          <c:showSerName val="0"/>
          <c:showPercent val="0"/>
          <c:showBubbleSize val="0"/>
        </c:dLbls>
        <c:gapWidth val="182"/>
        <c:axId val="1203408239"/>
        <c:axId val="1206657999"/>
      </c:barChart>
      <c:catAx>
        <c:axId val="12034082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206657999"/>
        <c:crosses val="autoZero"/>
        <c:auto val="1"/>
        <c:lblAlgn val="ctr"/>
        <c:lblOffset val="100"/>
        <c:noMultiLvlLbl val="0"/>
      </c:catAx>
      <c:valAx>
        <c:axId val="1206657999"/>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34082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sk-SK" sz="2800" dirty="0"/>
              <a:t>ESD </a:t>
            </a:r>
            <a:r>
              <a:rPr lang="sk-SK" sz="2800" dirty="0" err="1"/>
              <a:t>participation</a:t>
            </a:r>
            <a:r>
              <a:rPr lang="sk-SK" sz="2800" dirty="0"/>
              <a:t> </a:t>
            </a:r>
            <a:r>
              <a:rPr lang="sk-SK" sz="2800" dirty="0" err="1"/>
              <a:t>representative</a:t>
            </a:r>
            <a:endParaRPr lang="sk-SK" sz="2800" dirty="0"/>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List1!$E$68</c:f>
              <c:strCache>
                <c:ptCount val="1"/>
                <c:pt idx="0">
                  <c:v>represent_essdc_elected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List1!$A$63:$A$65</c:f>
              <c:strCache>
                <c:ptCount val="3"/>
                <c:pt idx="0">
                  <c:v>Employers’ association/federation</c:v>
                </c:pt>
                <c:pt idx="1">
                  <c:v>Trade union</c:v>
                </c:pt>
                <c:pt idx="2">
                  <c:v>Other (please specify)</c:v>
                </c:pt>
              </c:strCache>
            </c:strRef>
          </c:cat>
          <c:val>
            <c:numRef>
              <c:f>List1!$E$69:$E$71</c:f>
              <c:numCache>
                <c:formatCode>General</c:formatCode>
                <c:ptCount val="3"/>
                <c:pt idx="0">
                  <c:v>1</c:v>
                </c:pt>
                <c:pt idx="1">
                  <c:v>7</c:v>
                </c:pt>
              </c:numCache>
            </c:numRef>
          </c:val>
          <c:extLst>
            <c:ext xmlns:c16="http://schemas.microsoft.com/office/drawing/2014/chart" uri="{C3380CC4-5D6E-409C-BE32-E72D297353CC}">
              <c16:uniqueId val="{00000000-79EE-4BA2-B291-D49C8D70D973}"/>
            </c:ext>
          </c:extLst>
        </c:ser>
        <c:ser>
          <c:idx val="1"/>
          <c:order val="1"/>
          <c:tx>
            <c:strRef>
              <c:f>List1!$F$68</c:f>
              <c:strCache>
                <c:ptCount val="1"/>
                <c:pt idx="0">
                  <c:v>represent_essdc_employee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List1!$A$63:$A$65</c:f>
              <c:strCache>
                <c:ptCount val="3"/>
                <c:pt idx="0">
                  <c:v>Employers’ association/federation</c:v>
                </c:pt>
                <c:pt idx="1">
                  <c:v>Trade union</c:v>
                </c:pt>
                <c:pt idx="2">
                  <c:v>Other (please specify)</c:v>
                </c:pt>
              </c:strCache>
            </c:strRef>
          </c:cat>
          <c:val>
            <c:numRef>
              <c:f>List1!$F$69:$F$71</c:f>
              <c:numCache>
                <c:formatCode>General</c:formatCode>
                <c:ptCount val="3"/>
                <c:pt idx="0">
                  <c:v>9</c:v>
                </c:pt>
                <c:pt idx="1">
                  <c:v>11</c:v>
                </c:pt>
                <c:pt idx="2">
                  <c:v>1</c:v>
                </c:pt>
              </c:numCache>
            </c:numRef>
          </c:val>
          <c:extLst>
            <c:ext xmlns:c16="http://schemas.microsoft.com/office/drawing/2014/chart" uri="{C3380CC4-5D6E-409C-BE32-E72D297353CC}">
              <c16:uniqueId val="{00000001-79EE-4BA2-B291-D49C8D70D973}"/>
            </c:ext>
          </c:extLst>
        </c:ser>
        <c:ser>
          <c:idx val="2"/>
          <c:order val="2"/>
          <c:tx>
            <c:strRef>
              <c:f>List1!$G$68</c:f>
              <c:strCache>
                <c:ptCount val="1"/>
                <c:pt idx="0">
                  <c:v>represent_essdc_various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List1!$A$63:$A$65</c:f>
              <c:strCache>
                <c:ptCount val="3"/>
                <c:pt idx="0">
                  <c:v>Employers’ association/federation</c:v>
                </c:pt>
                <c:pt idx="1">
                  <c:v>Trade union</c:v>
                </c:pt>
                <c:pt idx="2">
                  <c:v>Other (please specify)</c:v>
                </c:pt>
              </c:strCache>
            </c:strRef>
          </c:cat>
          <c:val>
            <c:numRef>
              <c:f>List1!$G$69:$G$71</c:f>
              <c:numCache>
                <c:formatCode>General</c:formatCode>
                <c:ptCount val="3"/>
                <c:pt idx="0">
                  <c:v>4</c:v>
                </c:pt>
                <c:pt idx="1">
                  <c:v>5</c:v>
                </c:pt>
                <c:pt idx="2">
                  <c:v>1</c:v>
                </c:pt>
              </c:numCache>
            </c:numRef>
          </c:val>
          <c:extLst>
            <c:ext xmlns:c16="http://schemas.microsoft.com/office/drawing/2014/chart" uri="{C3380CC4-5D6E-409C-BE32-E72D297353CC}">
              <c16:uniqueId val="{00000002-79EE-4BA2-B291-D49C8D70D973}"/>
            </c:ext>
          </c:extLst>
        </c:ser>
        <c:dLbls>
          <c:showLegendKey val="0"/>
          <c:showVal val="0"/>
          <c:showCatName val="0"/>
          <c:showSerName val="0"/>
          <c:showPercent val="0"/>
          <c:showBubbleSize val="0"/>
        </c:dLbls>
        <c:gapWidth val="182"/>
        <c:axId val="433167648"/>
        <c:axId val="550868480"/>
      </c:barChart>
      <c:catAx>
        <c:axId val="433167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0868480"/>
        <c:crosses val="autoZero"/>
        <c:auto val="1"/>
        <c:lblAlgn val="ctr"/>
        <c:lblOffset val="100"/>
        <c:noMultiLvlLbl val="0"/>
      </c:catAx>
      <c:valAx>
        <c:axId val="550868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167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cs-CZ" sz="1800"/>
              <a:t>ECOSOC participation representatives</a:t>
            </a:r>
          </a:p>
        </c:rich>
      </c:tx>
      <c:layout>
        <c:manualLayout>
          <c:xMode val="edge"/>
          <c:yMode val="edge"/>
          <c:x val="0.11633333333333333"/>
          <c:y val="3.3505124041509418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List1!$B$44</c:f>
              <c:strCache>
                <c:ptCount val="1"/>
                <c:pt idx="0">
                  <c:v>represent_ecosoc_elected</c:v>
                </c:pt>
              </c:strCache>
            </c:strRef>
          </c:tx>
          <c:spPr>
            <a:solidFill>
              <a:schemeClr val="accent1"/>
            </a:solidFill>
            <a:ln>
              <a:noFill/>
            </a:ln>
            <a:effectLst/>
          </c:spPr>
          <c:invertIfNegative val="0"/>
          <c:cat>
            <c:strRef>
              <c:f>List1!$A$45:$A$47</c:f>
              <c:strCache>
                <c:ptCount val="3"/>
                <c:pt idx="0">
                  <c:v>Employers’ association/federation</c:v>
                </c:pt>
                <c:pt idx="1">
                  <c:v>Trade union</c:v>
                </c:pt>
                <c:pt idx="2">
                  <c:v>Other (please specify)</c:v>
                </c:pt>
              </c:strCache>
            </c:strRef>
          </c:cat>
          <c:val>
            <c:numRef>
              <c:f>List1!$B$45:$B$47</c:f>
              <c:numCache>
                <c:formatCode>General</c:formatCode>
                <c:ptCount val="3"/>
                <c:pt idx="0">
                  <c:v>8</c:v>
                </c:pt>
                <c:pt idx="1">
                  <c:v>9</c:v>
                </c:pt>
                <c:pt idx="2">
                  <c:v>1</c:v>
                </c:pt>
              </c:numCache>
            </c:numRef>
          </c:val>
          <c:extLst>
            <c:ext xmlns:c16="http://schemas.microsoft.com/office/drawing/2014/chart" uri="{C3380CC4-5D6E-409C-BE32-E72D297353CC}">
              <c16:uniqueId val="{00000000-0B8A-494E-96A2-EEAE75EA1A15}"/>
            </c:ext>
          </c:extLst>
        </c:ser>
        <c:ser>
          <c:idx val="1"/>
          <c:order val="1"/>
          <c:tx>
            <c:strRef>
              <c:f>List1!$C$44</c:f>
              <c:strCache>
                <c:ptCount val="1"/>
                <c:pt idx="0">
                  <c:v>represent_ecosoc_employee</c:v>
                </c:pt>
              </c:strCache>
            </c:strRef>
          </c:tx>
          <c:spPr>
            <a:solidFill>
              <a:schemeClr val="accent2"/>
            </a:solidFill>
            <a:ln>
              <a:noFill/>
            </a:ln>
            <a:effectLst/>
          </c:spPr>
          <c:invertIfNegative val="0"/>
          <c:cat>
            <c:strRef>
              <c:f>List1!$A$45:$A$47</c:f>
              <c:strCache>
                <c:ptCount val="3"/>
                <c:pt idx="0">
                  <c:v>Employers’ association/federation</c:v>
                </c:pt>
                <c:pt idx="1">
                  <c:v>Trade union</c:v>
                </c:pt>
                <c:pt idx="2">
                  <c:v>Other (please specify)</c:v>
                </c:pt>
              </c:strCache>
            </c:strRef>
          </c:cat>
          <c:val>
            <c:numRef>
              <c:f>List1!$C$45:$C$47</c:f>
              <c:numCache>
                <c:formatCode>General</c:formatCode>
                <c:ptCount val="3"/>
                <c:pt idx="0">
                  <c:v>4</c:v>
                </c:pt>
                <c:pt idx="1">
                  <c:v>6</c:v>
                </c:pt>
                <c:pt idx="2">
                  <c:v>1</c:v>
                </c:pt>
              </c:numCache>
            </c:numRef>
          </c:val>
          <c:extLst>
            <c:ext xmlns:c16="http://schemas.microsoft.com/office/drawing/2014/chart" uri="{C3380CC4-5D6E-409C-BE32-E72D297353CC}">
              <c16:uniqueId val="{00000001-0B8A-494E-96A2-EEAE75EA1A15}"/>
            </c:ext>
          </c:extLst>
        </c:ser>
        <c:ser>
          <c:idx val="2"/>
          <c:order val="2"/>
          <c:tx>
            <c:strRef>
              <c:f>List1!$D$44</c:f>
              <c:strCache>
                <c:ptCount val="1"/>
                <c:pt idx="0">
                  <c:v>represent_ecosoc_various</c:v>
                </c:pt>
              </c:strCache>
            </c:strRef>
          </c:tx>
          <c:spPr>
            <a:solidFill>
              <a:schemeClr val="accent3"/>
            </a:solidFill>
            <a:ln>
              <a:noFill/>
            </a:ln>
            <a:effectLst/>
          </c:spPr>
          <c:invertIfNegative val="0"/>
          <c:cat>
            <c:strRef>
              <c:f>List1!$A$45:$A$47</c:f>
              <c:strCache>
                <c:ptCount val="3"/>
                <c:pt idx="0">
                  <c:v>Employers’ association/federation</c:v>
                </c:pt>
                <c:pt idx="1">
                  <c:v>Trade union</c:v>
                </c:pt>
                <c:pt idx="2">
                  <c:v>Other (please specify)</c:v>
                </c:pt>
              </c:strCache>
            </c:strRef>
          </c:cat>
          <c:val>
            <c:numRef>
              <c:f>List1!$D$45:$D$47</c:f>
              <c:numCache>
                <c:formatCode>General</c:formatCode>
                <c:ptCount val="3"/>
                <c:pt idx="0">
                  <c:v>1</c:v>
                </c:pt>
                <c:pt idx="1">
                  <c:v>2</c:v>
                </c:pt>
              </c:numCache>
            </c:numRef>
          </c:val>
          <c:extLst>
            <c:ext xmlns:c16="http://schemas.microsoft.com/office/drawing/2014/chart" uri="{C3380CC4-5D6E-409C-BE32-E72D297353CC}">
              <c16:uniqueId val="{00000002-0B8A-494E-96A2-EEAE75EA1A15}"/>
            </c:ext>
          </c:extLst>
        </c:ser>
        <c:dLbls>
          <c:showLegendKey val="0"/>
          <c:showVal val="0"/>
          <c:showCatName val="0"/>
          <c:showSerName val="0"/>
          <c:showPercent val="0"/>
          <c:showBubbleSize val="0"/>
        </c:dLbls>
        <c:gapWidth val="182"/>
        <c:axId val="554112112"/>
        <c:axId val="541144480"/>
      </c:barChart>
      <c:catAx>
        <c:axId val="5541121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41144480"/>
        <c:crosses val="autoZero"/>
        <c:auto val="1"/>
        <c:lblAlgn val="ctr"/>
        <c:lblOffset val="100"/>
        <c:noMultiLvlLbl val="0"/>
      </c:catAx>
      <c:valAx>
        <c:axId val="541144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4112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sk-SK" sz="2000"/>
              <a:t>ESSD participation representative</a:t>
            </a:r>
          </a:p>
        </c:rich>
      </c:tx>
      <c:layout>
        <c:manualLayout>
          <c:xMode val="edge"/>
          <c:yMode val="edge"/>
          <c:x val="0.1589031685272243"/>
          <c:y val="2.313252660923607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List1!$E$68</c:f>
              <c:strCache>
                <c:ptCount val="1"/>
                <c:pt idx="0">
                  <c:v>represent_essdc_elected</c:v>
                </c:pt>
              </c:strCache>
            </c:strRef>
          </c:tx>
          <c:spPr>
            <a:solidFill>
              <a:schemeClr val="accent1"/>
            </a:solidFill>
            <a:ln>
              <a:noFill/>
            </a:ln>
            <a:effectLst/>
          </c:spPr>
          <c:invertIfNegative val="0"/>
          <c:cat>
            <c:strRef>
              <c:f>List1!$A$63:$A$65</c:f>
              <c:strCache>
                <c:ptCount val="3"/>
                <c:pt idx="0">
                  <c:v>Employers’ association/federation</c:v>
                </c:pt>
                <c:pt idx="1">
                  <c:v>Trade union</c:v>
                </c:pt>
                <c:pt idx="2">
                  <c:v>Other (please specify)</c:v>
                </c:pt>
              </c:strCache>
            </c:strRef>
          </c:cat>
          <c:val>
            <c:numRef>
              <c:f>List1!$E$69:$E$71</c:f>
              <c:numCache>
                <c:formatCode>General</c:formatCode>
                <c:ptCount val="3"/>
                <c:pt idx="0">
                  <c:v>1</c:v>
                </c:pt>
                <c:pt idx="1">
                  <c:v>7</c:v>
                </c:pt>
              </c:numCache>
            </c:numRef>
          </c:val>
          <c:extLst>
            <c:ext xmlns:c16="http://schemas.microsoft.com/office/drawing/2014/chart" uri="{C3380CC4-5D6E-409C-BE32-E72D297353CC}">
              <c16:uniqueId val="{00000000-4326-41B1-9C83-0FAF55EC722C}"/>
            </c:ext>
          </c:extLst>
        </c:ser>
        <c:ser>
          <c:idx val="1"/>
          <c:order val="1"/>
          <c:tx>
            <c:strRef>
              <c:f>List1!$F$68</c:f>
              <c:strCache>
                <c:ptCount val="1"/>
                <c:pt idx="0">
                  <c:v>represent_essdc_employee</c:v>
                </c:pt>
              </c:strCache>
            </c:strRef>
          </c:tx>
          <c:spPr>
            <a:solidFill>
              <a:schemeClr val="accent2"/>
            </a:solidFill>
            <a:ln>
              <a:noFill/>
            </a:ln>
            <a:effectLst/>
          </c:spPr>
          <c:invertIfNegative val="0"/>
          <c:cat>
            <c:strRef>
              <c:f>List1!$A$63:$A$65</c:f>
              <c:strCache>
                <c:ptCount val="3"/>
                <c:pt idx="0">
                  <c:v>Employers’ association/federation</c:v>
                </c:pt>
                <c:pt idx="1">
                  <c:v>Trade union</c:v>
                </c:pt>
                <c:pt idx="2">
                  <c:v>Other (please specify)</c:v>
                </c:pt>
              </c:strCache>
            </c:strRef>
          </c:cat>
          <c:val>
            <c:numRef>
              <c:f>List1!$F$69:$F$71</c:f>
              <c:numCache>
                <c:formatCode>General</c:formatCode>
                <c:ptCount val="3"/>
                <c:pt idx="0">
                  <c:v>9</c:v>
                </c:pt>
                <c:pt idx="1">
                  <c:v>11</c:v>
                </c:pt>
                <c:pt idx="2">
                  <c:v>1</c:v>
                </c:pt>
              </c:numCache>
            </c:numRef>
          </c:val>
          <c:extLst>
            <c:ext xmlns:c16="http://schemas.microsoft.com/office/drawing/2014/chart" uri="{C3380CC4-5D6E-409C-BE32-E72D297353CC}">
              <c16:uniqueId val="{00000001-4326-41B1-9C83-0FAF55EC722C}"/>
            </c:ext>
          </c:extLst>
        </c:ser>
        <c:ser>
          <c:idx val="2"/>
          <c:order val="2"/>
          <c:tx>
            <c:strRef>
              <c:f>List1!$G$68</c:f>
              <c:strCache>
                <c:ptCount val="1"/>
                <c:pt idx="0">
                  <c:v>represent_essdc_various</c:v>
                </c:pt>
              </c:strCache>
            </c:strRef>
          </c:tx>
          <c:spPr>
            <a:solidFill>
              <a:schemeClr val="accent3"/>
            </a:solidFill>
            <a:ln>
              <a:noFill/>
            </a:ln>
            <a:effectLst/>
          </c:spPr>
          <c:invertIfNegative val="0"/>
          <c:cat>
            <c:strRef>
              <c:f>List1!$A$63:$A$65</c:f>
              <c:strCache>
                <c:ptCount val="3"/>
                <c:pt idx="0">
                  <c:v>Employers’ association/federation</c:v>
                </c:pt>
                <c:pt idx="1">
                  <c:v>Trade union</c:v>
                </c:pt>
                <c:pt idx="2">
                  <c:v>Other (please specify)</c:v>
                </c:pt>
              </c:strCache>
            </c:strRef>
          </c:cat>
          <c:val>
            <c:numRef>
              <c:f>List1!$G$69:$G$71</c:f>
              <c:numCache>
                <c:formatCode>General</c:formatCode>
                <c:ptCount val="3"/>
                <c:pt idx="0">
                  <c:v>4</c:v>
                </c:pt>
                <c:pt idx="1">
                  <c:v>5</c:v>
                </c:pt>
                <c:pt idx="2">
                  <c:v>1</c:v>
                </c:pt>
              </c:numCache>
            </c:numRef>
          </c:val>
          <c:extLst>
            <c:ext xmlns:c16="http://schemas.microsoft.com/office/drawing/2014/chart" uri="{C3380CC4-5D6E-409C-BE32-E72D297353CC}">
              <c16:uniqueId val="{00000002-4326-41B1-9C83-0FAF55EC722C}"/>
            </c:ext>
          </c:extLst>
        </c:ser>
        <c:dLbls>
          <c:showLegendKey val="0"/>
          <c:showVal val="0"/>
          <c:showCatName val="0"/>
          <c:showSerName val="0"/>
          <c:showPercent val="0"/>
          <c:showBubbleSize val="0"/>
        </c:dLbls>
        <c:gapWidth val="182"/>
        <c:axId val="433167648"/>
        <c:axId val="550868480"/>
      </c:barChart>
      <c:catAx>
        <c:axId val="433167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0868480"/>
        <c:crosses val="autoZero"/>
        <c:auto val="1"/>
        <c:lblAlgn val="ctr"/>
        <c:lblOffset val="100"/>
        <c:noMultiLvlLbl val="0"/>
      </c:catAx>
      <c:valAx>
        <c:axId val="550868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167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4D9127F-A0B5-4F83-8E91-60C43E1D1845}" type="datetimeFigureOut">
              <a:rPr lang="en-US" smtClean="0"/>
              <a:t>2/27/2019</a:t>
            </a:fld>
            <a:endParaRPr lang="en-US"/>
          </a:p>
        </p:txBody>
      </p:sp>
      <p:sp>
        <p:nvSpPr>
          <p:cNvPr id="4" name="Zástupný symbol pro obrázek snímku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35CDF6ED-2889-4FD6-8C43-08DF0ED3C49C}" type="slidenum">
              <a:rPr lang="en-US" smtClean="0"/>
              <a:t>‹#›</a:t>
            </a:fld>
            <a:endParaRPr lang="en-US"/>
          </a:p>
        </p:txBody>
      </p:sp>
    </p:spTree>
    <p:extLst>
      <p:ext uri="{BB962C8B-B14F-4D97-AF65-F5344CB8AC3E}">
        <p14:creationId xmlns:p14="http://schemas.microsoft.com/office/powerpoint/2010/main" val="411620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Social Dialogue Committee (SDC) is the main European forum for </a:t>
            </a:r>
            <a:r>
              <a:rPr lang="en-GB" sz="1200" b="1" kern="1200" dirty="0">
                <a:solidFill>
                  <a:schemeClr val="tx1"/>
                </a:solidFill>
                <a:effectLst/>
                <a:latin typeface="+mn-lt"/>
                <a:ea typeface="+mn-ea"/>
                <a:cs typeface="+mn-cs"/>
              </a:rPr>
              <a:t>bipar­tite social dialogue</a:t>
            </a:r>
            <a:r>
              <a:rPr lang="en-GB" sz="1200" kern="1200" dirty="0">
                <a:solidFill>
                  <a:schemeClr val="tx1"/>
                </a:solidFill>
                <a:effectLst/>
                <a:latin typeface="+mn-lt"/>
                <a:ea typeface="+mn-ea"/>
                <a:cs typeface="+mn-cs"/>
              </a:rPr>
              <a:t> at the cross-industry level. It normally convenes 3 times per year. The SDC consists of maximum 64 representatives of social partners, equally divided between the employers’ organizations and trade unions and including the EU Secretariats of the cross-industry social partners, as well as representatives from the national member organisations on each side. The parties negotiate and adopt joint texts, plans and follow up on their joint initiatives.</a:t>
            </a:r>
            <a:endParaRPr lang="en-US"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5"/>
          </p:nvPr>
        </p:nvSpPr>
        <p:spPr/>
        <p:txBody>
          <a:bodyPr/>
          <a:lstStyle/>
          <a:p>
            <a:fld id="{35CDF6ED-2889-4FD6-8C43-08DF0ED3C49C}" type="slidenum">
              <a:rPr lang="en-US" smtClean="0"/>
              <a:t>7</a:t>
            </a:fld>
            <a:endParaRPr lang="en-US"/>
          </a:p>
        </p:txBody>
      </p:sp>
    </p:spTree>
    <p:extLst>
      <p:ext uri="{BB962C8B-B14F-4D97-AF65-F5344CB8AC3E}">
        <p14:creationId xmlns:p14="http://schemas.microsoft.com/office/powerpoint/2010/main" val="189391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593F62B-4BE1-43A3-9DC4-974F0B4A0333}" type="datetimeFigureOut">
              <a:rPr lang="sk-SK" smtClean="0"/>
              <a:t>27. 2. 2019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C97E673E-AFBC-4E0F-B220-A2BC0ACA091E}" type="slidenum">
              <a:rPr lang="sk-SK" smtClean="0"/>
              <a:t>‹#›</a:t>
            </a:fld>
            <a:endParaRPr lang="sk-SK"/>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98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93F62B-4BE1-43A3-9DC4-974F0B4A0333}" type="datetimeFigureOut">
              <a:rPr lang="sk-SK" smtClean="0"/>
              <a:t>27. 2. 2019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1850629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93F62B-4BE1-43A3-9DC4-974F0B4A0333}" type="datetimeFigureOut">
              <a:rPr lang="sk-SK" smtClean="0"/>
              <a:t>27. 2. 2019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2866148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93F62B-4BE1-43A3-9DC4-974F0B4A0333}" type="datetimeFigureOut">
              <a:rPr lang="sk-SK" smtClean="0"/>
              <a:t>27. 2. 2019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386223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593F62B-4BE1-43A3-9DC4-974F0B4A0333}" type="datetimeFigureOut">
              <a:rPr lang="sk-SK" smtClean="0"/>
              <a:t>27. 2. 2019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C97E673E-AFBC-4E0F-B220-A2BC0ACA091E}" type="slidenum">
              <a:rPr lang="sk-SK" smtClean="0"/>
              <a:t>‹#›</a:t>
            </a:fld>
            <a:endParaRPr lang="sk-SK"/>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4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93F62B-4BE1-43A3-9DC4-974F0B4A0333}" type="datetimeFigureOut">
              <a:rPr lang="sk-SK" smtClean="0"/>
              <a:t>27. 2. 2019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375990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93F62B-4BE1-43A3-9DC4-974F0B4A0333}" type="datetimeFigureOut">
              <a:rPr lang="sk-SK" smtClean="0"/>
              <a:t>27. 2. 2019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391977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593F62B-4BE1-43A3-9DC4-974F0B4A0333}" type="datetimeFigureOut">
              <a:rPr lang="sk-SK" smtClean="0"/>
              <a:t>27. 2. 2019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295791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593F62B-4BE1-43A3-9DC4-974F0B4A0333}" type="datetimeFigureOut">
              <a:rPr lang="sk-SK" smtClean="0"/>
              <a:t>27. 2. 2019</a:t>
            </a:fld>
            <a:endParaRPr lang="sk-S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k-SK"/>
          </a:p>
        </p:txBody>
      </p:sp>
      <p:sp>
        <p:nvSpPr>
          <p:cNvPr id="9" name="Slide Number Placeholder 8"/>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385023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9593F62B-4BE1-43A3-9DC4-974F0B4A0333}" type="datetimeFigureOut">
              <a:rPr lang="sk-SK" smtClean="0"/>
              <a:t>27. 2. 2019</a:t>
            </a:fld>
            <a:endParaRPr lang="sk-SK"/>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sk-S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97E673E-AFBC-4E0F-B220-A2BC0ACA091E}" type="slidenum">
              <a:rPr lang="sk-SK" smtClean="0"/>
              <a:t>‹#›</a:t>
            </a:fld>
            <a:endParaRPr lang="sk-SK"/>
          </a:p>
        </p:txBody>
      </p:sp>
    </p:spTree>
    <p:extLst>
      <p:ext uri="{BB962C8B-B14F-4D97-AF65-F5344CB8AC3E}">
        <p14:creationId xmlns:p14="http://schemas.microsoft.com/office/powerpoint/2010/main" val="70034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9593F62B-4BE1-43A3-9DC4-974F0B4A0333}" type="datetimeFigureOut">
              <a:rPr lang="sk-SK" smtClean="0"/>
              <a:t>27. 2. 2019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C97E673E-AFBC-4E0F-B220-A2BC0ACA091E}" type="slidenum">
              <a:rPr lang="sk-SK" smtClean="0"/>
              <a:t>‹#›</a:t>
            </a:fld>
            <a:endParaRPr lang="sk-SK"/>
          </a:p>
        </p:txBody>
      </p:sp>
    </p:spTree>
    <p:extLst>
      <p:ext uri="{BB962C8B-B14F-4D97-AF65-F5344CB8AC3E}">
        <p14:creationId xmlns:p14="http://schemas.microsoft.com/office/powerpoint/2010/main" val="236128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9593F62B-4BE1-43A3-9DC4-974F0B4A0333}" type="datetimeFigureOut">
              <a:rPr lang="sk-SK" smtClean="0"/>
              <a:t>27. 2. 2019</a:t>
            </a:fld>
            <a:endParaRPr lang="sk-SK"/>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k-SK"/>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C97E673E-AFBC-4E0F-B220-A2BC0ACA091E}" type="slidenum">
              <a:rPr lang="sk-SK" smtClean="0"/>
              <a:t>‹#›</a:t>
            </a:fld>
            <a:endParaRPr lang="sk-S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033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204885-103B-4FD6-A7A9-ADB0D33F73E9}"/>
              </a:ext>
            </a:extLst>
          </p:cNvPr>
          <p:cNvSpPr>
            <a:spLocks noGrp="1"/>
          </p:cNvSpPr>
          <p:nvPr>
            <p:ph type="ctrTitle"/>
          </p:nvPr>
        </p:nvSpPr>
        <p:spPr>
          <a:xfrm>
            <a:off x="1097280" y="758952"/>
            <a:ext cx="10058400" cy="2783238"/>
          </a:xfrm>
        </p:spPr>
        <p:txBody>
          <a:bodyPr/>
          <a:lstStyle/>
          <a:p>
            <a:r>
              <a:rPr lang="en-US" noProof="0" dirty="0"/>
              <a:t>EESDA survey</a:t>
            </a:r>
          </a:p>
        </p:txBody>
      </p:sp>
      <p:sp>
        <p:nvSpPr>
          <p:cNvPr id="3" name="Podnadpis 2">
            <a:extLst>
              <a:ext uri="{FF2B5EF4-FFF2-40B4-BE49-F238E27FC236}">
                <a16:creationId xmlns:a16="http://schemas.microsoft.com/office/drawing/2014/main" id="{CD990F8C-D97F-43E0-BE05-91D01D0E31E8}"/>
              </a:ext>
            </a:extLst>
          </p:cNvPr>
          <p:cNvSpPr>
            <a:spLocks noGrp="1"/>
          </p:cNvSpPr>
          <p:nvPr>
            <p:ph type="subTitle" idx="1"/>
          </p:nvPr>
        </p:nvSpPr>
        <p:spPr>
          <a:xfrm>
            <a:off x="1100051" y="3728621"/>
            <a:ext cx="10058400" cy="1870000"/>
          </a:xfrm>
        </p:spPr>
        <p:txBody>
          <a:bodyPr>
            <a:normAutofit/>
          </a:bodyPr>
          <a:lstStyle/>
          <a:p>
            <a:r>
              <a:rPr lang="en-US" sz="3600" noProof="0" dirty="0"/>
              <a:t>Preliminary analysis</a:t>
            </a:r>
          </a:p>
          <a:p>
            <a:endParaRPr lang="en-US" sz="3600" noProof="0" dirty="0"/>
          </a:p>
          <a:p>
            <a:r>
              <a:rPr lang="en-US" noProof="0" dirty="0"/>
              <a:t>Monika </a:t>
            </a:r>
            <a:r>
              <a:rPr lang="en-US" noProof="0" dirty="0" err="1"/>
              <a:t>MartiŠková</a:t>
            </a:r>
            <a:r>
              <a:rPr lang="en-US" noProof="0" dirty="0"/>
              <a:t> (CELSI)</a:t>
            </a:r>
          </a:p>
        </p:txBody>
      </p:sp>
    </p:spTree>
    <p:extLst>
      <p:ext uri="{BB962C8B-B14F-4D97-AF65-F5344CB8AC3E}">
        <p14:creationId xmlns:p14="http://schemas.microsoft.com/office/powerpoint/2010/main" val="638176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BB30A9-FAB9-48E9-AA8F-8CEA713DDD0B}"/>
              </a:ext>
            </a:extLst>
          </p:cNvPr>
          <p:cNvSpPr>
            <a:spLocks noGrp="1"/>
          </p:cNvSpPr>
          <p:nvPr>
            <p:ph type="title"/>
          </p:nvPr>
        </p:nvSpPr>
        <p:spPr/>
        <p:txBody>
          <a:bodyPr/>
          <a:lstStyle/>
          <a:p>
            <a:endParaRPr lang="en-US" noProof="0" dirty="0"/>
          </a:p>
        </p:txBody>
      </p:sp>
      <p:sp>
        <p:nvSpPr>
          <p:cNvPr id="3" name="Zástupný symbol pro obsah 2">
            <a:extLst>
              <a:ext uri="{FF2B5EF4-FFF2-40B4-BE49-F238E27FC236}">
                <a16:creationId xmlns:a16="http://schemas.microsoft.com/office/drawing/2014/main" id="{BEC7753A-4D9A-44FA-824D-569511FB288E}"/>
              </a:ext>
            </a:extLst>
          </p:cNvPr>
          <p:cNvSpPr>
            <a:spLocks noGrp="1"/>
          </p:cNvSpPr>
          <p:nvPr>
            <p:ph idx="1"/>
          </p:nvPr>
        </p:nvSpPr>
        <p:spPr/>
        <p:txBody>
          <a:bodyPr/>
          <a:lstStyle/>
          <a:p>
            <a:endParaRPr lang="sk-SK" dirty="0"/>
          </a:p>
        </p:txBody>
      </p:sp>
      <p:graphicFrame>
        <p:nvGraphicFramePr>
          <p:cNvPr id="4" name="Graf 3">
            <a:extLst>
              <a:ext uri="{FF2B5EF4-FFF2-40B4-BE49-F238E27FC236}">
                <a16:creationId xmlns:a16="http://schemas.microsoft.com/office/drawing/2014/main" id="{3D3EC78B-BAEE-46BA-8AE7-BFBA5F6849C3}"/>
              </a:ext>
            </a:extLst>
          </p:cNvPr>
          <p:cNvGraphicFramePr>
            <a:graphicFrameLocks/>
          </p:cNvGraphicFramePr>
          <p:nvPr>
            <p:extLst>
              <p:ext uri="{D42A27DB-BD31-4B8C-83A1-F6EECF244321}">
                <p14:modId xmlns:p14="http://schemas.microsoft.com/office/powerpoint/2010/main" val="322181759"/>
              </p:ext>
            </p:extLst>
          </p:nvPr>
        </p:nvGraphicFramePr>
        <p:xfrm>
          <a:off x="929788" y="643178"/>
          <a:ext cx="10164932" cy="52910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831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C46F8B-DE63-41E2-B97F-88A54CC3B1DA}"/>
              </a:ext>
            </a:extLst>
          </p:cNvPr>
          <p:cNvSpPr>
            <a:spLocks noGrp="1"/>
          </p:cNvSpPr>
          <p:nvPr>
            <p:ph type="title"/>
          </p:nvPr>
        </p:nvSpPr>
        <p:spPr/>
        <p:txBody>
          <a:bodyPr/>
          <a:lstStyle/>
          <a:p>
            <a:r>
              <a:rPr lang="en-US" noProof="0" dirty="0"/>
              <a:t>Reason for change in representation</a:t>
            </a:r>
          </a:p>
        </p:txBody>
      </p:sp>
      <p:sp>
        <p:nvSpPr>
          <p:cNvPr id="3" name="Zástupný symbol pro obsah 2">
            <a:extLst>
              <a:ext uri="{FF2B5EF4-FFF2-40B4-BE49-F238E27FC236}">
                <a16:creationId xmlns:a16="http://schemas.microsoft.com/office/drawing/2014/main" id="{4680265B-D19B-47C3-8D64-A704712100A1}"/>
              </a:ext>
            </a:extLst>
          </p:cNvPr>
          <p:cNvSpPr>
            <a:spLocks noGrp="1"/>
          </p:cNvSpPr>
          <p:nvPr>
            <p:ph idx="1"/>
          </p:nvPr>
        </p:nvSpPr>
        <p:spPr/>
        <p:txBody>
          <a:bodyPr/>
          <a:lstStyle/>
          <a:p>
            <a:endParaRPr lang="sk-SK"/>
          </a:p>
        </p:txBody>
      </p:sp>
      <p:graphicFrame>
        <p:nvGraphicFramePr>
          <p:cNvPr id="4" name="Graf 3">
            <a:extLst>
              <a:ext uri="{FF2B5EF4-FFF2-40B4-BE49-F238E27FC236}">
                <a16:creationId xmlns:a16="http://schemas.microsoft.com/office/drawing/2014/main" id="{BB558389-3E51-480E-BC75-8E0904D96849}"/>
              </a:ext>
            </a:extLst>
          </p:cNvPr>
          <p:cNvGraphicFramePr>
            <a:graphicFrameLocks/>
          </p:cNvGraphicFramePr>
          <p:nvPr>
            <p:extLst>
              <p:ext uri="{D42A27DB-BD31-4B8C-83A1-F6EECF244321}">
                <p14:modId xmlns:p14="http://schemas.microsoft.com/office/powerpoint/2010/main" val="2491427703"/>
              </p:ext>
            </p:extLst>
          </p:nvPr>
        </p:nvGraphicFramePr>
        <p:xfrm>
          <a:off x="1266824" y="2054542"/>
          <a:ext cx="9963427" cy="41224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7009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74E6A7-9EFD-4D2E-B1EE-75282617E01F}"/>
              </a:ext>
            </a:extLst>
          </p:cNvPr>
          <p:cNvSpPr>
            <a:spLocks noGrp="1"/>
          </p:cNvSpPr>
          <p:nvPr>
            <p:ph type="title"/>
          </p:nvPr>
        </p:nvSpPr>
        <p:spPr/>
        <p:txBody>
          <a:bodyPr/>
          <a:lstStyle/>
          <a:p>
            <a:endParaRPr lang="en-US" noProof="0" dirty="0"/>
          </a:p>
        </p:txBody>
      </p:sp>
      <p:sp>
        <p:nvSpPr>
          <p:cNvPr id="3" name="Zástupný symbol pro obsah 2">
            <a:extLst>
              <a:ext uri="{FF2B5EF4-FFF2-40B4-BE49-F238E27FC236}">
                <a16:creationId xmlns:a16="http://schemas.microsoft.com/office/drawing/2014/main" id="{3BB3F065-58EB-40CF-97A3-26873268ABD3}"/>
              </a:ext>
            </a:extLst>
          </p:cNvPr>
          <p:cNvSpPr>
            <a:spLocks noGrp="1"/>
          </p:cNvSpPr>
          <p:nvPr>
            <p:ph idx="1"/>
          </p:nvPr>
        </p:nvSpPr>
        <p:spPr/>
        <p:txBody>
          <a:bodyPr/>
          <a:lstStyle/>
          <a:p>
            <a:endParaRPr lang="sk-SK"/>
          </a:p>
        </p:txBody>
      </p:sp>
      <p:graphicFrame>
        <p:nvGraphicFramePr>
          <p:cNvPr id="4" name="Graf 3">
            <a:extLst>
              <a:ext uri="{FF2B5EF4-FFF2-40B4-BE49-F238E27FC236}">
                <a16:creationId xmlns:a16="http://schemas.microsoft.com/office/drawing/2014/main" id="{DCFE13EC-D4FB-491D-A9E5-F1C43D98992E}"/>
              </a:ext>
            </a:extLst>
          </p:cNvPr>
          <p:cNvGraphicFramePr>
            <a:graphicFrameLocks/>
          </p:cNvGraphicFramePr>
          <p:nvPr>
            <p:extLst>
              <p:ext uri="{D42A27DB-BD31-4B8C-83A1-F6EECF244321}">
                <p14:modId xmlns:p14="http://schemas.microsoft.com/office/powerpoint/2010/main" val="2907395742"/>
              </p:ext>
            </p:extLst>
          </p:nvPr>
        </p:nvGraphicFramePr>
        <p:xfrm>
          <a:off x="838199" y="457201"/>
          <a:ext cx="10515599" cy="57197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3203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C0AE3-600B-4744-B2E4-F8D7B1A72E38}"/>
              </a:ext>
            </a:extLst>
          </p:cNvPr>
          <p:cNvSpPr>
            <a:spLocks noGrp="1"/>
          </p:cNvSpPr>
          <p:nvPr>
            <p:ph type="title"/>
          </p:nvPr>
        </p:nvSpPr>
        <p:spPr/>
        <p:txBody>
          <a:bodyPr/>
          <a:lstStyle/>
          <a:p>
            <a:endParaRPr lang="en-US" noProof="0" dirty="0"/>
          </a:p>
        </p:txBody>
      </p:sp>
      <p:sp>
        <p:nvSpPr>
          <p:cNvPr id="3" name="Zástupný symbol pro obsah 2">
            <a:extLst>
              <a:ext uri="{FF2B5EF4-FFF2-40B4-BE49-F238E27FC236}">
                <a16:creationId xmlns:a16="http://schemas.microsoft.com/office/drawing/2014/main" id="{87A0B916-C07E-4B1B-A673-238F5E949C99}"/>
              </a:ext>
            </a:extLst>
          </p:cNvPr>
          <p:cNvSpPr>
            <a:spLocks noGrp="1"/>
          </p:cNvSpPr>
          <p:nvPr>
            <p:ph idx="1"/>
          </p:nvPr>
        </p:nvSpPr>
        <p:spPr/>
        <p:txBody>
          <a:bodyPr/>
          <a:lstStyle/>
          <a:p>
            <a:endParaRPr lang="sk-SK" dirty="0"/>
          </a:p>
        </p:txBody>
      </p:sp>
      <p:graphicFrame>
        <p:nvGraphicFramePr>
          <p:cNvPr id="4" name="Graf 3">
            <a:extLst>
              <a:ext uri="{FF2B5EF4-FFF2-40B4-BE49-F238E27FC236}">
                <a16:creationId xmlns:a16="http://schemas.microsoft.com/office/drawing/2014/main" id="{BC73B3C6-E077-4C7B-BA24-BF6FF649AAF1}"/>
              </a:ext>
            </a:extLst>
          </p:cNvPr>
          <p:cNvGraphicFramePr>
            <a:graphicFrameLocks/>
          </p:cNvGraphicFramePr>
          <p:nvPr>
            <p:extLst>
              <p:ext uri="{D42A27DB-BD31-4B8C-83A1-F6EECF244321}">
                <p14:modId xmlns:p14="http://schemas.microsoft.com/office/powerpoint/2010/main" val="2846050898"/>
              </p:ext>
            </p:extLst>
          </p:nvPr>
        </p:nvGraphicFramePr>
        <p:xfrm>
          <a:off x="1390650" y="679407"/>
          <a:ext cx="9410700" cy="50309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7926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C6FCAA-5841-4A03-8395-2E08BC8AAF2F}"/>
              </a:ext>
            </a:extLst>
          </p:cNvPr>
          <p:cNvSpPr>
            <a:spLocks noGrp="1"/>
          </p:cNvSpPr>
          <p:nvPr>
            <p:ph type="title"/>
          </p:nvPr>
        </p:nvSpPr>
        <p:spPr/>
        <p:txBody>
          <a:bodyPr/>
          <a:lstStyle/>
          <a:p>
            <a:r>
              <a:rPr lang="en-US" noProof="0" dirty="0"/>
              <a:t>SP making their own proposals</a:t>
            </a:r>
          </a:p>
        </p:txBody>
      </p:sp>
      <p:sp>
        <p:nvSpPr>
          <p:cNvPr id="3" name="Zástupný symbol pro obsah 2">
            <a:extLst>
              <a:ext uri="{FF2B5EF4-FFF2-40B4-BE49-F238E27FC236}">
                <a16:creationId xmlns:a16="http://schemas.microsoft.com/office/drawing/2014/main" id="{A4D9136E-D3CC-4ED3-972F-3DA16ED3ADDF}"/>
              </a:ext>
            </a:extLst>
          </p:cNvPr>
          <p:cNvSpPr>
            <a:spLocks noGrp="1"/>
          </p:cNvSpPr>
          <p:nvPr>
            <p:ph idx="1"/>
          </p:nvPr>
        </p:nvSpPr>
        <p:spPr/>
        <p:txBody>
          <a:bodyPr/>
          <a:lstStyle/>
          <a:p>
            <a:r>
              <a:rPr lang="en-US" noProof="0" dirty="0"/>
              <a:t>N=71</a:t>
            </a:r>
          </a:p>
        </p:txBody>
      </p:sp>
      <p:graphicFrame>
        <p:nvGraphicFramePr>
          <p:cNvPr id="4" name="Graf 3">
            <a:extLst>
              <a:ext uri="{FF2B5EF4-FFF2-40B4-BE49-F238E27FC236}">
                <a16:creationId xmlns:a16="http://schemas.microsoft.com/office/drawing/2014/main" id="{EF26A428-5D7B-4840-80BD-B145E5A0A4D0}"/>
              </a:ext>
            </a:extLst>
          </p:cNvPr>
          <p:cNvGraphicFramePr>
            <a:graphicFrameLocks/>
          </p:cNvGraphicFramePr>
          <p:nvPr>
            <p:extLst>
              <p:ext uri="{D42A27DB-BD31-4B8C-83A1-F6EECF244321}">
                <p14:modId xmlns:p14="http://schemas.microsoft.com/office/powerpoint/2010/main" val="2776452744"/>
              </p:ext>
            </p:extLst>
          </p:nvPr>
        </p:nvGraphicFramePr>
        <p:xfrm>
          <a:off x="1838131" y="1690687"/>
          <a:ext cx="9256589" cy="45794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4626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81436-912F-4904-BBCE-3AD306F385B9}"/>
              </a:ext>
            </a:extLst>
          </p:cNvPr>
          <p:cNvSpPr>
            <a:spLocks noGrp="1"/>
          </p:cNvSpPr>
          <p:nvPr>
            <p:ph type="title"/>
          </p:nvPr>
        </p:nvSpPr>
        <p:spPr/>
        <p:txBody>
          <a:bodyPr/>
          <a:lstStyle/>
          <a:p>
            <a:r>
              <a:rPr lang="en-US" noProof="0" dirty="0"/>
              <a:t>Topics suggested</a:t>
            </a:r>
          </a:p>
        </p:txBody>
      </p:sp>
      <p:pic>
        <p:nvPicPr>
          <p:cNvPr id="5" name="Zástupný symbol pro obsah 4">
            <a:extLst>
              <a:ext uri="{FF2B5EF4-FFF2-40B4-BE49-F238E27FC236}">
                <a16:creationId xmlns:a16="http://schemas.microsoft.com/office/drawing/2014/main" id="{88276F6E-FB48-4888-BCBD-BCA1094270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7966" y="1754819"/>
            <a:ext cx="6746033" cy="4347401"/>
          </a:xfrm>
        </p:spPr>
      </p:pic>
    </p:spTree>
    <p:extLst>
      <p:ext uri="{BB962C8B-B14F-4D97-AF65-F5344CB8AC3E}">
        <p14:creationId xmlns:p14="http://schemas.microsoft.com/office/powerpoint/2010/main" val="2528455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08E57-4D6B-4CA0-B9A0-68FA885573DD}"/>
              </a:ext>
            </a:extLst>
          </p:cNvPr>
          <p:cNvSpPr>
            <a:spLocks noGrp="1"/>
          </p:cNvSpPr>
          <p:nvPr>
            <p:ph type="title"/>
          </p:nvPr>
        </p:nvSpPr>
        <p:spPr/>
        <p:txBody>
          <a:bodyPr/>
          <a:lstStyle/>
          <a:p>
            <a:r>
              <a:rPr lang="en-US" noProof="0" dirty="0"/>
              <a:t>Forum where the topic was suggested</a:t>
            </a:r>
          </a:p>
        </p:txBody>
      </p:sp>
      <p:graphicFrame>
        <p:nvGraphicFramePr>
          <p:cNvPr id="4" name="Zástupný symbol pro obsah 3">
            <a:extLst>
              <a:ext uri="{FF2B5EF4-FFF2-40B4-BE49-F238E27FC236}">
                <a16:creationId xmlns:a16="http://schemas.microsoft.com/office/drawing/2014/main" id="{CADE1356-63C1-4D18-A944-A55FE4721918}"/>
              </a:ext>
            </a:extLst>
          </p:cNvPr>
          <p:cNvGraphicFramePr>
            <a:graphicFrameLocks noGrp="1"/>
          </p:cNvGraphicFramePr>
          <p:nvPr>
            <p:ph idx="1"/>
            <p:extLst>
              <p:ext uri="{D42A27DB-BD31-4B8C-83A1-F6EECF244321}">
                <p14:modId xmlns:p14="http://schemas.microsoft.com/office/powerpoint/2010/main" val="2150068205"/>
              </p:ext>
            </p:extLst>
          </p:nvPr>
        </p:nvGraphicFramePr>
        <p:xfrm>
          <a:off x="838200" y="1376039"/>
          <a:ext cx="10515600" cy="48009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6425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573ACD-0AA4-4322-B11B-2F2476ECDD0D}"/>
              </a:ext>
            </a:extLst>
          </p:cNvPr>
          <p:cNvSpPr>
            <a:spLocks noGrp="1"/>
          </p:cNvSpPr>
          <p:nvPr>
            <p:ph type="title"/>
          </p:nvPr>
        </p:nvSpPr>
        <p:spPr/>
        <p:txBody>
          <a:bodyPr/>
          <a:lstStyle/>
          <a:p>
            <a:r>
              <a:rPr lang="cs-CZ" noProof="0" dirty="0" err="1"/>
              <a:t>What</a:t>
            </a:r>
            <a:r>
              <a:rPr lang="cs-CZ" noProof="0" dirty="0"/>
              <a:t> </a:t>
            </a:r>
            <a:r>
              <a:rPr lang="cs-CZ" noProof="0" dirty="0" err="1"/>
              <a:t>was</a:t>
            </a:r>
            <a:r>
              <a:rPr lang="cs-CZ" noProof="0" dirty="0"/>
              <a:t> </a:t>
            </a:r>
            <a:r>
              <a:rPr lang="cs-CZ" noProof="0" dirty="0" err="1"/>
              <a:t>the</a:t>
            </a:r>
            <a:r>
              <a:rPr lang="cs-CZ" noProof="0" dirty="0"/>
              <a:t> </a:t>
            </a:r>
            <a:r>
              <a:rPr lang="cs-CZ" noProof="0" dirty="0" err="1"/>
              <a:t>final</a:t>
            </a:r>
            <a:r>
              <a:rPr lang="cs-CZ" noProof="0" dirty="0"/>
              <a:t> output </a:t>
            </a:r>
            <a:r>
              <a:rPr lang="cs-CZ" noProof="0" dirty="0" err="1"/>
              <a:t>of</a:t>
            </a:r>
            <a:r>
              <a:rPr lang="cs-CZ" noProof="0" dirty="0"/>
              <a:t> </a:t>
            </a:r>
            <a:r>
              <a:rPr lang="cs-CZ" noProof="0" dirty="0" err="1"/>
              <a:t>your</a:t>
            </a:r>
            <a:r>
              <a:rPr lang="cs-CZ" noProof="0" dirty="0"/>
              <a:t> </a:t>
            </a:r>
            <a:r>
              <a:rPr lang="cs-CZ" noProof="0" dirty="0" err="1"/>
              <a:t>proposal</a:t>
            </a:r>
            <a:r>
              <a:rPr lang="cs-CZ" noProof="0" dirty="0"/>
              <a:t>?</a:t>
            </a:r>
            <a:endParaRPr lang="en-US" noProof="0" dirty="0"/>
          </a:p>
        </p:txBody>
      </p:sp>
      <p:sp>
        <p:nvSpPr>
          <p:cNvPr id="3" name="Zástupný symbol pro obsah 2">
            <a:extLst>
              <a:ext uri="{FF2B5EF4-FFF2-40B4-BE49-F238E27FC236}">
                <a16:creationId xmlns:a16="http://schemas.microsoft.com/office/drawing/2014/main" id="{9CB09B83-BB36-4366-BA65-C922171BD5F2}"/>
              </a:ext>
            </a:extLst>
          </p:cNvPr>
          <p:cNvSpPr>
            <a:spLocks noGrp="1"/>
          </p:cNvSpPr>
          <p:nvPr>
            <p:ph idx="1"/>
          </p:nvPr>
        </p:nvSpPr>
        <p:spPr/>
        <p:txBody>
          <a:bodyPr/>
          <a:lstStyle/>
          <a:p>
            <a:endParaRPr lang="sk-SK"/>
          </a:p>
        </p:txBody>
      </p:sp>
      <p:graphicFrame>
        <p:nvGraphicFramePr>
          <p:cNvPr id="4" name="Graf 3">
            <a:extLst>
              <a:ext uri="{FF2B5EF4-FFF2-40B4-BE49-F238E27FC236}">
                <a16:creationId xmlns:a16="http://schemas.microsoft.com/office/drawing/2014/main" id="{E5671F8C-CFD9-4AC9-A62E-3E722252DDC9}"/>
              </a:ext>
            </a:extLst>
          </p:cNvPr>
          <p:cNvGraphicFramePr>
            <a:graphicFrameLocks/>
          </p:cNvGraphicFramePr>
          <p:nvPr>
            <p:extLst>
              <p:ext uri="{D42A27DB-BD31-4B8C-83A1-F6EECF244321}">
                <p14:modId xmlns:p14="http://schemas.microsoft.com/office/powerpoint/2010/main" val="2983346203"/>
              </p:ext>
            </p:extLst>
          </p:nvPr>
        </p:nvGraphicFramePr>
        <p:xfrm>
          <a:off x="971550" y="2053589"/>
          <a:ext cx="10039349" cy="41233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520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DA7B9E-F7AF-4589-93F5-A4EE52207A8D}"/>
              </a:ext>
            </a:extLst>
          </p:cNvPr>
          <p:cNvSpPr>
            <a:spLocks noGrp="1"/>
          </p:cNvSpPr>
          <p:nvPr>
            <p:ph type="title"/>
          </p:nvPr>
        </p:nvSpPr>
        <p:spPr/>
        <p:txBody>
          <a:bodyPr/>
          <a:lstStyle/>
          <a:p>
            <a:endParaRPr lang="en-US" noProof="0" dirty="0"/>
          </a:p>
        </p:txBody>
      </p:sp>
      <p:graphicFrame>
        <p:nvGraphicFramePr>
          <p:cNvPr id="5" name="Zástupný symbol pro obsah 4">
            <a:extLst>
              <a:ext uri="{FF2B5EF4-FFF2-40B4-BE49-F238E27FC236}">
                <a16:creationId xmlns:a16="http://schemas.microsoft.com/office/drawing/2014/main" id="{6DAEBAE9-7392-4354-A50A-45CAD79F8689}"/>
              </a:ext>
            </a:extLst>
          </p:cNvPr>
          <p:cNvGraphicFramePr>
            <a:graphicFrameLocks noGrp="1"/>
          </p:cNvGraphicFramePr>
          <p:nvPr>
            <p:ph idx="1"/>
            <p:extLst>
              <p:ext uri="{D42A27DB-BD31-4B8C-83A1-F6EECF244321}">
                <p14:modId xmlns:p14="http://schemas.microsoft.com/office/powerpoint/2010/main" val="1001544607"/>
              </p:ext>
            </p:extLst>
          </p:nvPr>
        </p:nvGraphicFramePr>
        <p:xfrm>
          <a:off x="1268730" y="4557395"/>
          <a:ext cx="7427401" cy="1935480"/>
        </p:xfrm>
        <a:graphic>
          <a:graphicData uri="http://schemas.openxmlformats.org/drawingml/2006/table">
            <a:tbl>
              <a:tblPr>
                <a:tableStyleId>{5C22544A-7EE6-4342-B048-85BDC9FD1C3A}</a:tableStyleId>
              </a:tblPr>
              <a:tblGrid>
                <a:gridCol w="3654753">
                  <a:extLst>
                    <a:ext uri="{9D8B030D-6E8A-4147-A177-3AD203B41FA5}">
                      <a16:colId xmlns:a16="http://schemas.microsoft.com/office/drawing/2014/main" val="466906761"/>
                    </a:ext>
                  </a:extLst>
                </a:gridCol>
                <a:gridCol w="1886324">
                  <a:extLst>
                    <a:ext uri="{9D8B030D-6E8A-4147-A177-3AD203B41FA5}">
                      <a16:colId xmlns:a16="http://schemas.microsoft.com/office/drawing/2014/main" val="2888840661"/>
                    </a:ext>
                  </a:extLst>
                </a:gridCol>
                <a:gridCol w="1886324">
                  <a:extLst>
                    <a:ext uri="{9D8B030D-6E8A-4147-A177-3AD203B41FA5}">
                      <a16:colId xmlns:a16="http://schemas.microsoft.com/office/drawing/2014/main" val="4217415353"/>
                    </a:ext>
                  </a:extLst>
                </a:gridCol>
              </a:tblGrid>
              <a:tr h="752239">
                <a:tc gridSpan="3">
                  <a:txBody>
                    <a:bodyPr/>
                    <a:lstStyle/>
                    <a:p>
                      <a:pPr algn="l" fontAlgn="b"/>
                      <a:r>
                        <a:rPr lang="en-US" sz="1800" u="none" strike="noStrike" dirty="0">
                          <a:effectLst/>
                        </a:rPr>
                        <a:t>Do you have a specific experience where a specific output of EU-level social dialogue contributed to a real-life change in your members’ business or working lives? It can be both positive or negative.</a:t>
                      </a:r>
                      <a:endParaRPr lang="en-US" sz="1800" b="0" i="0" u="none" strike="noStrike" dirty="0">
                        <a:solidFill>
                          <a:srgbClr val="333333"/>
                        </a:solidFill>
                        <a:effectLst/>
                        <a:latin typeface="Arial" panose="020B0604020202020204" pitchFamily="34" charset="0"/>
                      </a:endParaRPr>
                    </a:p>
                  </a:txBody>
                  <a:tcPr marL="7620" marR="7620" marT="7620" marB="0" anchor="b"/>
                </a:tc>
                <a:tc hMerge="1">
                  <a:txBody>
                    <a:bodyPr/>
                    <a:lstStyle/>
                    <a:p>
                      <a:endParaRPr lang="sk-SK"/>
                    </a:p>
                  </a:txBody>
                  <a:tcPr/>
                </a:tc>
                <a:tc hMerge="1">
                  <a:txBody>
                    <a:bodyPr/>
                    <a:lstStyle/>
                    <a:p>
                      <a:endParaRPr lang="sk-SK"/>
                    </a:p>
                  </a:txBody>
                  <a:tcPr/>
                </a:tc>
                <a:extLst>
                  <a:ext uri="{0D108BD9-81ED-4DB2-BD59-A6C34878D82A}">
                    <a16:rowId xmlns:a16="http://schemas.microsoft.com/office/drawing/2014/main" val="4180745839"/>
                  </a:ext>
                </a:extLst>
              </a:tr>
              <a:tr h="200137">
                <a:tc>
                  <a:txBody>
                    <a:bodyPr/>
                    <a:lstStyle/>
                    <a:p>
                      <a:pPr algn="ctr" fontAlgn="b"/>
                      <a:r>
                        <a:rPr lang="sk-SK" sz="1400" u="none" strike="noStrike" dirty="0">
                          <a:effectLst/>
                        </a:rPr>
                        <a:t> </a:t>
                      </a:r>
                      <a:endParaRPr lang="sk-SK" sz="1400" b="0" i="0" u="none" strike="noStrike" dirty="0">
                        <a:solidFill>
                          <a:srgbClr val="333333"/>
                        </a:solidFill>
                        <a:effectLst/>
                        <a:latin typeface="Arial" panose="020B0604020202020204" pitchFamily="34" charset="0"/>
                      </a:endParaRPr>
                    </a:p>
                  </a:txBody>
                  <a:tcPr marL="7620" marR="7620" marT="7620" marB="0" anchor="b"/>
                </a:tc>
                <a:tc gridSpan="2">
                  <a:txBody>
                    <a:bodyPr/>
                    <a:lstStyle/>
                    <a:p>
                      <a:pPr algn="ctr" fontAlgn="b"/>
                      <a:r>
                        <a:rPr lang="sk-SK" sz="1400" u="none" strike="noStrike" dirty="0" err="1">
                          <a:effectLst/>
                        </a:rPr>
                        <a:t>Responses</a:t>
                      </a:r>
                      <a:endParaRPr lang="sk-SK" sz="1400" b="0" i="0" u="none" strike="noStrike" dirty="0">
                        <a:solidFill>
                          <a:srgbClr val="333333"/>
                        </a:solidFill>
                        <a:effectLst/>
                        <a:latin typeface="Arial" panose="020B0604020202020204" pitchFamily="34" charset="0"/>
                      </a:endParaRPr>
                    </a:p>
                  </a:txBody>
                  <a:tcPr marL="7620" marR="7620" marT="7620" marB="0" anchor="b"/>
                </a:tc>
                <a:tc hMerge="1">
                  <a:txBody>
                    <a:bodyPr/>
                    <a:lstStyle/>
                    <a:p>
                      <a:endParaRPr lang="sk-SK"/>
                    </a:p>
                  </a:txBody>
                  <a:tcPr/>
                </a:tc>
                <a:extLst>
                  <a:ext uri="{0D108BD9-81ED-4DB2-BD59-A6C34878D82A}">
                    <a16:rowId xmlns:a16="http://schemas.microsoft.com/office/drawing/2014/main" val="641646454"/>
                  </a:ext>
                </a:extLst>
              </a:tr>
              <a:tr h="200137">
                <a:tc>
                  <a:txBody>
                    <a:bodyPr/>
                    <a:lstStyle/>
                    <a:p>
                      <a:pPr algn="l" fontAlgn="b"/>
                      <a:r>
                        <a:rPr lang="sk-SK" sz="1400" u="none" strike="noStrike" dirty="0" err="1">
                          <a:effectLst/>
                        </a:rPr>
                        <a:t>Yes</a:t>
                      </a:r>
                      <a:endParaRPr lang="sk-SK" sz="1400" b="0"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dirty="0">
                          <a:effectLst/>
                        </a:rPr>
                        <a:t>53,85%</a:t>
                      </a:r>
                      <a:endParaRPr lang="sk-SK" sz="1400" b="0"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a:effectLst/>
                        </a:rPr>
                        <a:t>28</a:t>
                      </a:r>
                      <a:endParaRPr lang="sk-SK" sz="1400" b="0" i="0" u="none" strike="noStrike">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321619888"/>
                  </a:ext>
                </a:extLst>
              </a:tr>
              <a:tr h="200137">
                <a:tc>
                  <a:txBody>
                    <a:bodyPr/>
                    <a:lstStyle/>
                    <a:p>
                      <a:pPr algn="l" fontAlgn="b"/>
                      <a:r>
                        <a:rPr lang="sk-SK" sz="1400" u="none" strike="noStrike" dirty="0">
                          <a:effectLst/>
                        </a:rPr>
                        <a:t>No</a:t>
                      </a:r>
                      <a:endParaRPr lang="sk-SK" sz="1400" b="0"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a:effectLst/>
                        </a:rPr>
                        <a:t>46,15%</a:t>
                      </a:r>
                      <a:endParaRPr lang="sk-SK" sz="1400" b="0" i="0" u="none" strike="noStrike">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a:effectLst/>
                        </a:rPr>
                        <a:t>24</a:t>
                      </a:r>
                      <a:endParaRPr lang="sk-SK" sz="1400" b="0" i="0" u="none" strike="noStrike">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233198435"/>
                  </a:ext>
                </a:extLst>
              </a:tr>
              <a:tr h="200137">
                <a:tc>
                  <a:txBody>
                    <a:bodyPr/>
                    <a:lstStyle/>
                    <a:p>
                      <a:pPr algn="l" fontAlgn="b"/>
                      <a:endParaRPr lang="sk-SK" sz="1400" b="1"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b"/>
                      <a:r>
                        <a:rPr lang="sk-SK" sz="1400" u="none" strike="noStrike" dirty="0" err="1">
                          <a:effectLst/>
                        </a:rPr>
                        <a:t>Answered</a:t>
                      </a:r>
                      <a:endParaRPr lang="sk-SK" sz="1400" b="1"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a:effectLst/>
                        </a:rPr>
                        <a:t>52</a:t>
                      </a:r>
                      <a:endParaRPr lang="sk-SK" sz="1400" b="1" i="0" u="none" strike="noStrike">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367701411"/>
                  </a:ext>
                </a:extLst>
              </a:tr>
              <a:tr h="200137">
                <a:tc>
                  <a:txBody>
                    <a:bodyPr/>
                    <a:lstStyle/>
                    <a:p>
                      <a:pPr algn="l" fontAlgn="b"/>
                      <a:endParaRPr lang="sk-SK" sz="1400" b="1" i="0" u="none" strike="noStrike">
                        <a:solidFill>
                          <a:srgbClr val="333333"/>
                        </a:solidFill>
                        <a:effectLst/>
                        <a:latin typeface="Arial" panose="020B0604020202020204" pitchFamily="34" charset="0"/>
                      </a:endParaRPr>
                    </a:p>
                  </a:txBody>
                  <a:tcPr marL="7620" marR="7620" marT="7620" marB="0" anchor="b"/>
                </a:tc>
                <a:tc>
                  <a:txBody>
                    <a:bodyPr/>
                    <a:lstStyle/>
                    <a:p>
                      <a:pPr algn="l" fontAlgn="b"/>
                      <a:r>
                        <a:rPr lang="sk-SK" sz="1400" u="none" strike="noStrike" dirty="0" err="1">
                          <a:effectLst/>
                        </a:rPr>
                        <a:t>Skipped</a:t>
                      </a:r>
                      <a:endParaRPr lang="sk-SK" sz="1400" b="1"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400" u="none" strike="noStrike" dirty="0">
                          <a:effectLst/>
                        </a:rPr>
                        <a:t>45</a:t>
                      </a:r>
                      <a:endParaRPr lang="sk-SK" sz="1400" b="1"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94380841"/>
                  </a:ext>
                </a:extLst>
              </a:tr>
            </a:tbl>
          </a:graphicData>
        </a:graphic>
      </p:graphicFrame>
      <p:graphicFrame>
        <p:nvGraphicFramePr>
          <p:cNvPr id="4" name="Graf 3">
            <a:extLst>
              <a:ext uri="{FF2B5EF4-FFF2-40B4-BE49-F238E27FC236}">
                <a16:creationId xmlns:a16="http://schemas.microsoft.com/office/drawing/2014/main" id="{E5F62FB6-92AF-4F2D-9EE3-FC24F9EE63B3}"/>
              </a:ext>
            </a:extLst>
          </p:cNvPr>
          <p:cNvGraphicFramePr>
            <a:graphicFrameLocks/>
          </p:cNvGraphicFramePr>
          <p:nvPr>
            <p:extLst>
              <p:ext uri="{D42A27DB-BD31-4B8C-83A1-F6EECF244321}">
                <p14:modId xmlns:p14="http://schemas.microsoft.com/office/powerpoint/2010/main" val="1630748584"/>
              </p:ext>
            </p:extLst>
          </p:nvPr>
        </p:nvGraphicFramePr>
        <p:xfrm>
          <a:off x="1268730" y="938017"/>
          <a:ext cx="9715499" cy="43335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8428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6BFC68-55B3-4068-A60A-FEA0B4C55A0D}"/>
              </a:ext>
            </a:extLst>
          </p:cNvPr>
          <p:cNvSpPr>
            <a:spLocks noGrp="1"/>
          </p:cNvSpPr>
          <p:nvPr>
            <p:ph type="title"/>
          </p:nvPr>
        </p:nvSpPr>
        <p:spPr/>
        <p:txBody>
          <a:bodyPr/>
          <a:lstStyle/>
          <a:p>
            <a:r>
              <a:rPr lang="en-US" noProof="0" dirty="0"/>
              <a:t>Opinion on social dialogue</a:t>
            </a:r>
          </a:p>
        </p:txBody>
      </p:sp>
      <p:sp>
        <p:nvSpPr>
          <p:cNvPr id="3" name="Zástupný symbol pro obsah 2">
            <a:extLst>
              <a:ext uri="{FF2B5EF4-FFF2-40B4-BE49-F238E27FC236}">
                <a16:creationId xmlns:a16="http://schemas.microsoft.com/office/drawing/2014/main" id="{35D50F74-68E6-4C9B-819B-DEF9D509B3ED}"/>
              </a:ext>
            </a:extLst>
          </p:cNvPr>
          <p:cNvSpPr>
            <a:spLocks noGrp="1"/>
          </p:cNvSpPr>
          <p:nvPr>
            <p:ph idx="1"/>
          </p:nvPr>
        </p:nvSpPr>
        <p:spPr/>
        <p:txBody>
          <a:bodyPr/>
          <a:lstStyle/>
          <a:p>
            <a:endParaRPr lang="sk-SK" dirty="0"/>
          </a:p>
        </p:txBody>
      </p:sp>
      <p:graphicFrame>
        <p:nvGraphicFramePr>
          <p:cNvPr id="4" name="Graf 3">
            <a:extLst>
              <a:ext uri="{FF2B5EF4-FFF2-40B4-BE49-F238E27FC236}">
                <a16:creationId xmlns:a16="http://schemas.microsoft.com/office/drawing/2014/main" id="{7300DA1F-52C2-4ABC-86C6-E725AF293D63}"/>
              </a:ext>
            </a:extLst>
          </p:cNvPr>
          <p:cNvGraphicFramePr>
            <a:graphicFrameLocks/>
          </p:cNvGraphicFramePr>
          <p:nvPr>
            <p:extLst>
              <p:ext uri="{D42A27DB-BD31-4B8C-83A1-F6EECF244321}">
                <p14:modId xmlns:p14="http://schemas.microsoft.com/office/powerpoint/2010/main" val="3991811807"/>
              </p:ext>
            </p:extLst>
          </p:nvPr>
        </p:nvGraphicFramePr>
        <p:xfrm>
          <a:off x="343450" y="1614106"/>
          <a:ext cx="6159624" cy="47121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 4">
            <a:extLst>
              <a:ext uri="{FF2B5EF4-FFF2-40B4-BE49-F238E27FC236}">
                <a16:creationId xmlns:a16="http://schemas.microsoft.com/office/drawing/2014/main" id="{22FC8CAA-E256-47BB-8E8E-0C283254EF46}"/>
              </a:ext>
            </a:extLst>
          </p:cNvPr>
          <p:cNvGraphicFramePr>
            <a:graphicFrameLocks/>
          </p:cNvGraphicFramePr>
          <p:nvPr>
            <p:extLst>
              <p:ext uri="{D42A27DB-BD31-4B8C-83A1-F6EECF244321}">
                <p14:modId xmlns:p14="http://schemas.microsoft.com/office/powerpoint/2010/main" val="3079017073"/>
              </p:ext>
            </p:extLst>
          </p:nvPr>
        </p:nvGraphicFramePr>
        <p:xfrm>
          <a:off x="6583680" y="1657546"/>
          <a:ext cx="4572000" cy="46252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4945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E03C53-FC7B-4E77-98C0-C19252DC4908}"/>
              </a:ext>
            </a:extLst>
          </p:cNvPr>
          <p:cNvSpPr>
            <a:spLocks noGrp="1"/>
          </p:cNvSpPr>
          <p:nvPr>
            <p:ph type="title"/>
          </p:nvPr>
        </p:nvSpPr>
        <p:spPr/>
        <p:txBody>
          <a:bodyPr/>
          <a:lstStyle/>
          <a:p>
            <a:r>
              <a:rPr lang="en-US" noProof="0" dirty="0"/>
              <a:t>About the survey</a:t>
            </a:r>
          </a:p>
        </p:txBody>
      </p:sp>
      <p:sp>
        <p:nvSpPr>
          <p:cNvPr id="3" name="Zástupný symbol pro obsah 2">
            <a:extLst>
              <a:ext uri="{FF2B5EF4-FFF2-40B4-BE49-F238E27FC236}">
                <a16:creationId xmlns:a16="http://schemas.microsoft.com/office/drawing/2014/main" id="{B0546FBE-0F87-4BB5-A120-85A18FAEE71A}"/>
              </a:ext>
            </a:extLst>
          </p:cNvPr>
          <p:cNvSpPr>
            <a:spLocks noGrp="1"/>
          </p:cNvSpPr>
          <p:nvPr>
            <p:ph idx="1"/>
          </p:nvPr>
        </p:nvSpPr>
        <p:spPr/>
        <p:txBody>
          <a:bodyPr/>
          <a:lstStyle/>
          <a:p>
            <a:r>
              <a:rPr lang="en-US" noProof="0" dirty="0" err="1"/>
              <a:t>Openned</a:t>
            </a:r>
            <a:r>
              <a:rPr lang="en-US" noProof="0" dirty="0"/>
              <a:t> since October 2018</a:t>
            </a:r>
          </a:p>
          <a:p>
            <a:r>
              <a:rPr lang="en-US" noProof="0" dirty="0"/>
              <a:t>Completed responses 81 (111)</a:t>
            </a:r>
          </a:p>
          <a:p>
            <a:r>
              <a:rPr lang="en-US" noProof="0" dirty="0"/>
              <a:t>Topics: </a:t>
            </a:r>
          </a:p>
          <a:p>
            <a:pPr lvl="1"/>
            <a:r>
              <a:rPr lang="en-US" noProof="0" dirty="0"/>
              <a:t>Involvement into the EU level social dialogue structures</a:t>
            </a:r>
          </a:p>
          <a:p>
            <a:pPr lvl="1"/>
            <a:r>
              <a:rPr lang="en-US" noProof="0" dirty="0"/>
              <a:t>Topics social partners </a:t>
            </a:r>
            <a:r>
              <a:rPr lang="en-US" noProof="0" dirty="0" err="1"/>
              <a:t>adress</a:t>
            </a:r>
            <a:r>
              <a:rPr lang="en-US" noProof="0" dirty="0"/>
              <a:t> in the EU</a:t>
            </a:r>
          </a:p>
          <a:p>
            <a:pPr marL="457200" lvl="1" indent="0">
              <a:buNone/>
            </a:pPr>
            <a:r>
              <a:rPr lang="en-US" noProof="0" dirty="0"/>
              <a:t>social dialogue structures</a:t>
            </a:r>
          </a:p>
          <a:p>
            <a:pPr lvl="1"/>
            <a:r>
              <a:rPr lang="en-US" noProof="0" dirty="0"/>
              <a:t>Outputs</a:t>
            </a:r>
          </a:p>
          <a:p>
            <a:pPr lvl="1"/>
            <a:r>
              <a:rPr lang="en-US" noProof="0" dirty="0"/>
              <a:t>Opinion on the EU level SD</a:t>
            </a:r>
          </a:p>
          <a:p>
            <a:pPr marL="457200" lvl="1" indent="0">
              <a:buNone/>
            </a:pPr>
            <a:endParaRPr lang="en-US" noProof="0" dirty="0"/>
          </a:p>
          <a:p>
            <a:endParaRPr lang="en-US" noProof="0" dirty="0"/>
          </a:p>
          <a:p>
            <a:endParaRPr lang="en-US" noProof="0" dirty="0"/>
          </a:p>
          <a:p>
            <a:endParaRPr lang="en-US" noProof="0" dirty="0"/>
          </a:p>
        </p:txBody>
      </p:sp>
      <p:graphicFrame>
        <p:nvGraphicFramePr>
          <p:cNvPr id="4" name="Graf 3">
            <a:extLst>
              <a:ext uri="{FF2B5EF4-FFF2-40B4-BE49-F238E27FC236}">
                <a16:creationId xmlns:a16="http://schemas.microsoft.com/office/drawing/2014/main" id="{00C38F3D-7B44-48C4-8B58-F33439DE8403}"/>
              </a:ext>
            </a:extLst>
          </p:cNvPr>
          <p:cNvGraphicFramePr>
            <a:graphicFrameLocks/>
          </p:cNvGraphicFramePr>
          <p:nvPr>
            <p:extLst>
              <p:ext uri="{D42A27DB-BD31-4B8C-83A1-F6EECF244321}">
                <p14:modId xmlns:p14="http://schemas.microsoft.com/office/powerpoint/2010/main" val="1721069615"/>
              </p:ext>
            </p:extLst>
          </p:nvPr>
        </p:nvGraphicFramePr>
        <p:xfrm>
          <a:off x="5540405" y="1422162"/>
          <a:ext cx="5813395" cy="43513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4325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C643FF-D854-46EE-9845-DDDB299C7333}"/>
              </a:ext>
            </a:extLst>
          </p:cNvPr>
          <p:cNvSpPr>
            <a:spLocks noGrp="1"/>
          </p:cNvSpPr>
          <p:nvPr>
            <p:ph type="title"/>
          </p:nvPr>
        </p:nvSpPr>
        <p:spPr/>
        <p:txBody>
          <a:bodyPr/>
          <a:lstStyle/>
          <a:p>
            <a:endParaRPr lang="en-US" noProof="0" dirty="0"/>
          </a:p>
        </p:txBody>
      </p:sp>
      <p:sp>
        <p:nvSpPr>
          <p:cNvPr id="3" name="Zástupný symbol pro obsah 2">
            <a:extLst>
              <a:ext uri="{FF2B5EF4-FFF2-40B4-BE49-F238E27FC236}">
                <a16:creationId xmlns:a16="http://schemas.microsoft.com/office/drawing/2014/main" id="{F0E9D358-6655-4241-9C51-777671CE010D}"/>
              </a:ext>
            </a:extLst>
          </p:cNvPr>
          <p:cNvSpPr>
            <a:spLocks noGrp="1"/>
          </p:cNvSpPr>
          <p:nvPr>
            <p:ph idx="1"/>
          </p:nvPr>
        </p:nvSpPr>
        <p:spPr/>
        <p:txBody>
          <a:bodyPr/>
          <a:lstStyle/>
          <a:p>
            <a:endParaRPr lang="sk-SK" dirty="0"/>
          </a:p>
        </p:txBody>
      </p:sp>
      <p:graphicFrame>
        <p:nvGraphicFramePr>
          <p:cNvPr id="4" name="Graf 3">
            <a:extLst>
              <a:ext uri="{FF2B5EF4-FFF2-40B4-BE49-F238E27FC236}">
                <a16:creationId xmlns:a16="http://schemas.microsoft.com/office/drawing/2014/main" id="{D33A3FFB-148C-42E1-A7D1-BE3A10B590AD}"/>
              </a:ext>
            </a:extLst>
          </p:cNvPr>
          <p:cNvGraphicFramePr>
            <a:graphicFrameLocks/>
          </p:cNvGraphicFramePr>
          <p:nvPr>
            <p:extLst>
              <p:ext uri="{D42A27DB-BD31-4B8C-83A1-F6EECF244321}">
                <p14:modId xmlns:p14="http://schemas.microsoft.com/office/powerpoint/2010/main" val="436645923"/>
              </p:ext>
            </p:extLst>
          </p:nvPr>
        </p:nvGraphicFramePr>
        <p:xfrm>
          <a:off x="838199" y="479394"/>
          <a:ext cx="8900605" cy="5697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5403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A0919C-3805-4B8A-9974-C4A7DEBF87A8}"/>
              </a:ext>
            </a:extLst>
          </p:cNvPr>
          <p:cNvSpPr>
            <a:spLocks noGrp="1"/>
          </p:cNvSpPr>
          <p:nvPr>
            <p:ph type="title"/>
          </p:nvPr>
        </p:nvSpPr>
        <p:spPr/>
        <p:txBody>
          <a:bodyPr/>
          <a:lstStyle/>
          <a:p>
            <a:endParaRPr lang="sk-SK" dirty="0"/>
          </a:p>
        </p:txBody>
      </p:sp>
      <p:sp>
        <p:nvSpPr>
          <p:cNvPr id="3" name="Zástupný symbol pro obsah 2">
            <a:extLst>
              <a:ext uri="{FF2B5EF4-FFF2-40B4-BE49-F238E27FC236}">
                <a16:creationId xmlns:a16="http://schemas.microsoft.com/office/drawing/2014/main" id="{7AA795A0-5B5A-48BB-8812-ECB40EB17225}"/>
              </a:ext>
            </a:extLst>
          </p:cNvPr>
          <p:cNvSpPr>
            <a:spLocks noGrp="1"/>
          </p:cNvSpPr>
          <p:nvPr>
            <p:ph idx="1"/>
          </p:nvPr>
        </p:nvSpPr>
        <p:spPr/>
        <p:txBody>
          <a:bodyPr/>
          <a:lstStyle/>
          <a:p>
            <a:endParaRPr lang="sk-SK"/>
          </a:p>
        </p:txBody>
      </p:sp>
      <p:graphicFrame>
        <p:nvGraphicFramePr>
          <p:cNvPr id="4" name="Graf 3">
            <a:extLst>
              <a:ext uri="{FF2B5EF4-FFF2-40B4-BE49-F238E27FC236}">
                <a16:creationId xmlns:a16="http://schemas.microsoft.com/office/drawing/2014/main" id="{E3EB46C2-EFD7-4713-BCEA-80765CC8CB98}"/>
              </a:ext>
            </a:extLst>
          </p:cNvPr>
          <p:cNvGraphicFramePr>
            <a:graphicFrameLocks/>
          </p:cNvGraphicFramePr>
          <p:nvPr>
            <p:extLst>
              <p:ext uri="{D42A27DB-BD31-4B8C-83A1-F6EECF244321}">
                <p14:modId xmlns:p14="http://schemas.microsoft.com/office/powerpoint/2010/main" val="3739137437"/>
              </p:ext>
            </p:extLst>
          </p:nvPr>
        </p:nvGraphicFramePr>
        <p:xfrm>
          <a:off x="1238250" y="488273"/>
          <a:ext cx="9982200" cy="591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202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7613A-F71F-4907-A37E-24E9606A2632}"/>
              </a:ext>
            </a:extLst>
          </p:cNvPr>
          <p:cNvSpPr>
            <a:spLocks noGrp="1"/>
          </p:cNvSpPr>
          <p:nvPr>
            <p:ph type="title"/>
          </p:nvPr>
        </p:nvSpPr>
        <p:spPr/>
        <p:txBody>
          <a:bodyPr>
            <a:normAutofit/>
          </a:bodyPr>
          <a:lstStyle/>
          <a:p>
            <a:r>
              <a:rPr lang="en-US" dirty="0"/>
              <a:t>Respondents and their participation at the EU level social dialogue</a:t>
            </a:r>
          </a:p>
        </p:txBody>
      </p:sp>
      <p:sp>
        <p:nvSpPr>
          <p:cNvPr id="3" name="Zástupný symbol pro obsah 2">
            <a:extLst>
              <a:ext uri="{FF2B5EF4-FFF2-40B4-BE49-F238E27FC236}">
                <a16:creationId xmlns:a16="http://schemas.microsoft.com/office/drawing/2014/main" id="{E052F211-2AA3-459E-A8F0-02EF6C34087C}"/>
              </a:ext>
            </a:extLst>
          </p:cNvPr>
          <p:cNvSpPr>
            <a:spLocks noGrp="1"/>
          </p:cNvSpPr>
          <p:nvPr>
            <p:ph idx="1"/>
          </p:nvPr>
        </p:nvSpPr>
        <p:spPr/>
        <p:txBody>
          <a:bodyPr>
            <a:normAutofit/>
          </a:bodyPr>
          <a:lstStyle/>
          <a:p>
            <a:pPr lvl="0"/>
            <a:r>
              <a:rPr lang="en-US" dirty="0"/>
              <a:t>75% of our respondents participates on the EU level SD structures</a:t>
            </a:r>
          </a:p>
          <a:p>
            <a:pPr lvl="0"/>
            <a:r>
              <a:rPr lang="en-US" dirty="0"/>
              <a:t>The most often reason for non-participation is: </a:t>
            </a:r>
            <a:r>
              <a:rPr lang="en-US" b="1" dirty="0"/>
              <a:t>lack of financial resources, insufficient capacities (e.g. personal), </a:t>
            </a:r>
            <a:r>
              <a:rPr lang="cs-CZ" b="1" dirty="0"/>
              <a:t>and</a:t>
            </a:r>
            <a:r>
              <a:rPr lang="en-US" b="1" dirty="0"/>
              <a:t> the language barrier</a:t>
            </a:r>
            <a:r>
              <a:rPr lang="cs-CZ" b="1" dirty="0"/>
              <a:t> </a:t>
            </a:r>
          </a:p>
          <a:p>
            <a:pPr lvl="0"/>
            <a:r>
              <a:rPr lang="en-US" dirty="0"/>
              <a:t>SP mostly participates on the meetings of sectoral organizations and ESSD meetings</a:t>
            </a:r>
            <a:r>
              <a:rPr lang="cs-CZ" dirty="0"/>
              <a:t> and </a:t>
            </a:r>
            <a:r>
              <a:rPr lang="en-US" dirty="0"/>
              <a:t> European social dialogue committee</a:t>
            </a:r>
          </a:p>
          <a:p>
            <a:pPr lvl="0"/>
            <a:r>
              <a:rPr lang="en-US" dirty="0"/>
              <a:t>In general employees represents organizations at the EU level SD meetings, in both employers and TU organizations</a:t>
            </a:r>
          </a:p>
          <a:p>
            <a:pPr lvl="0"/>
            <a:r>
              <a:rPr lang="en-US" b="1" dirty="0"/>
              <a:t>BUT </a:t>
            </a:r>
            <a:r>
              <a:rPr lang="en-US" dirty="0"/>
              <a:t>if specific meeting is considered representation changes, e.g. in ECOSOC meeting it is more often elected representatives, while on ESSD it is an employee</a:t>
            </a:r>
          </a:p>
          <a:p>
            <a:pPr lvl="0"/>
            <a:r>
              <a:rPr lang="en-US" dirty="0"/>
              <a:t>The delegations are mostly stable, there is no one clear reason for changes in representation</a:t>
            </a:r>
          </a:p>
          <a:p>
            <a:endParaRPr lang="en-US" dirty="0"/>
          </a:p>
        </p:txBody>
      </p:sp>
    </p:spTree>
    <p:extLst>
      <p:ext uri="{BB962C8B-B14F-4D97-AF65-F5344CB8AC3E}">
        <p14:creationId xmlns:p14="http://schemas.microsoft.com/office/powerpoint/2010/main" val="632759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46204-FE2A-4F50-A8E1-E5CAEDE0A4BE}"/>
              </a:ext>
            </a:extLst>
          </p:cNvPr>
          <p:cNvSpPr>
            <a:spLocks noGrp="1"/>
          </p:cNvSpPr>
          <p:nvPr>
            <p:ph type="title"/>
          </p:nvPr>
        </p:nvSpPr>
        <p:spPr/>
        <p:txBody>
          <a:bodyPr/>
          <a:lstStyle/>
          <a:p>
            <a:r>
              <a:rPr lang="en-US" dirty="0"/>
              <a:t>Topics addressed at the EU level</a:t>
            </a:r>
          </a:p>
        </p:txBody>
      </p:sp>
      <p:sp>
        <p:nvSpPr>
          <p:cNvPr id="3" name="Zástupný symbol pro obsah 2">
            <a:extLst>
              <a:ext uri="{FF2B5EF4-FFF2-40B4-BE49-F238E27FC236}">
                <a16:creationId xmlns:a16="http://schemas.microsoft.com/office/drawing/2014/main" id="{14874D13-9DFE-4640-ADAE-720D14C5FE5D}"/>
              </a:ext>
            </a:extLst>
          </p:cNvPr>
          <p:cNvSpPr>
            <a:spLocks noGrp="1"/>
          </p:cNvSpPr>
          <p:nvPr>
            <p:ph idx="1"/>
          </p:nvPr>
        </p:nvSpPr>
        <p:spPr/>
        <p:txBody>
          <a:bodyPr>
            <a:normAutofit fontScale="92500" lnSpcReduction="10000"/>
          </a:bodyPr>
          <a:lstStyle/>
          <a:p>
            <a:pPr lvl="0"/>
            <a:r>
              <a:rPr lang="en-US" dirty="0"/>
              <a:t>When the most frequent topics</a:t>
            </a:r>
            <a:r>
              <a:rPr lang="cs-CZ" dirty="0"/>
              <a:t> </a:t>
            </a:r>
            <a:r>
              <a:rPr lang="cs-CZ" dirty="0" err="1"/>
              <a:t>of</a:t>
            </a:r>
            <a:r>
              <a:rPr lang="cs-CZ" dirty="0"/>
              <a:t> </a:t>
            </a:r>
            <a:r>
              <a:rPr lang="cs-CZ" dirty="0" err="1"/>
              <a:t>ESSDCs</a:t>
            </a:r>
            <a:r>
              <a:rPr lang="en-US" dirty="0"/>
              <a:t> are considered, they have been mostly assessed as „discussed appropriately“, or „could be addressed more often“</a:t>
            </a:r>
          </a:p>
          <a:p>
            <a:pPr lvl="0"/>
            <a:r>
              <a:rPr lang="en-US" dirty="0"/>
              <a:t>More than half of SP propose their own topics, using mostly meetings of EU-level sectoral organization (24%), or ECOSOC meetings (19%) or European social dialogue meetings (19%)</a:t>
            </a:r>
          </a:p>
          <a:p>
            <a:pPr lvl="0"/>
            <a:r>
              <a:rPr lang="en-US" dirty="0"/>
              <a:t>Most of the suggested topics are either only discussed with no proposal, or are transposed to agenda and lead to non-binding outcome</a:t>
            </a:r>
          </a:p>
          <a:p>
            <a:pPr lvl="0"/>
            <a:r>
              <a:rPr lang="en-US" dirty="0"/>
              <a:t>When it comes to assessment of the most frequent topics and their ideal outcome, either council directive or soft-tools of joint opinions are considered the most suitable. The highest preference for council directive is</a:t>
            </a:r>
            <a:r>
              <a:rPr lang="cs-CZ" dirty="0"/>
              <a:t> in</a:t>
            </a:r>
            <a:r>
              <a:rPr lang="en-US" dirty="0"/>
              <a:t> the health and safety issue</a:t>
            </a:r>
            <a:r>
              <a:rPr lang="cs-CZ" dirty="0"/>
              <a:t>.</a:t>
            </a:r>
            <a:endParaRPr lang="en-US" dirty="0"/>
          </a:p>
          <a:p>
            <a:pPr lvl="0"/>
            <a:r>
              <a:rPr lang="en-US" dirty="0"/>
              <a:t>In general, organizations are satisfied with the current structure of outputs</a:t>
            </a:r>
          </a:p>
          <a:p>
            <a:pPr lvl="0"/>
            <a:r>
              <a:rPr lang="en-US" dirty="0"/>
              <a:t>There is no clear result on the answer if SD output </a:t>
            </a:r>
            <a:r>
              <a:rPr lang="en-US" b="1" dirty="0"/>
              <a:t>contributed to real-life change</a:t>
            </a:r>
            <a:r>
              <a:rPr lang="en-US" dirty="0"/>
              <a:t>, which corresponds also with another question about the tangible effects, when majority replied „sometimes“ </a:t>
            </a:r>
          </a:p>
          <a:p>
            <a:endParaRPr lang="en-US" dirty="0"/>
          </a:p>
        </p:txBody>
      </p:sp>
    </p:spTree>
    <p:extLst>
      <p:ext uri="{BB962C8B-B14F-4D97-AF65-F5344CB8AC3E}">
        <p14:creationId xmlns:p14="http://schemas.microsoft.com/office/powerpoint/2010/main" val="4053812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F6D606-235A-4E52-A8FB-1AB0A446D4C8}"/>
              </a:ext>
            </a:extLst>
          </p:cNvPr>
          <p:cNvSpPr>
            <a:spLocks noGrp="1"/>
          </p:cNvSpPr>
          <p:nvPr>
            <p:ph type="title"/>
          </p:nvPr>
        </p:nvSpPr>
        <p:spPr/>
        <p:txBody>
          <a:bodyPr/>
          <a:lstStyle/>
          <a:p>
            <a:r>
              <a:rPr lang="en-US" dirty="0"/>
              <a:t>Opinion on EU level social dialogue</a:t>
            </a:r>
          </a:p>
        </p:txBody>
      </p:sp>
      <p:sp>
        <p:nvSpPr>
          <p:cNvPr id="3" name="Zástupný symbol pro obsah 2">
            <a:extLst>
              <a:ext uri="{FF2B5EF4-FFF2-40B4-BE49-F238E27FC236}">
                <a16:creationId xmlns:a16="http://schemas.microsoft.com/office/drawing/2014/main" id="{3DA79855-EEB9-4677-9B1A-9B50BBA6010F}"/>
              </a:ext>
            </a:extLst>
          </p:cNvPr>
          <p:cNvSpPr>
            <a:spLocks noGrp="1"/>
          </p:cNvSpPr>
          <p:nvPr>
            <p:ph idx="1"/>
          </p:nvPr>
        </p:nvSpPr>
        <p:spPr/>
        <p:txBody>
          <a:bodyPr/>
          <a:lstStyle/>
          <a:p>
            <a:pPr lvl="0"/>
            <a:r>
              <a:rPr lang="en-US" dirty="0"/>
              <a:t>Discussion initiation is possible, only fraction of respondents replied it is impossible</a:t>
            </a:r>
          </a:p>
          <a:p>
            <a:pPr lvl="0"/>
            <a:r>
              <a:rPr lang="cs-CZ" b="1" dirty="0" err="1"/>
              <a:t>Increasing</a:t>
            </a:r>
            <a:r>
              <a:rPr lang="cs-CZ" b="1" dirty="0"/>
              <a:t> </a:t>
            </a:r>
            <a:r>
              <a:rPr lang="cs-CZ" b="1" dirty="0" err="1"/>
              <a:t>importance</a:t>
            </a:r>
            <a:r>
              <a:rPr lang="cs-CZ" b="1" dirty="0"/>
              <a:t> </a:t>
            </a:r>
            <a:r>
              <a:rPr lang="cs-CZ" b="1" dirty="0" err="1"/>
              <a:t>of</a:t>
            </a:r>
            <a:r>
              <a:rPr lang="cs-CZ" b="1" dirty="0"/>
              <a:t> </a:t>
            </a:r>
            <a:r>
              <a:rPr lang="cs-CZ" b="1" dirty="0" err="1"/>
              <a:t>the</a:t>
            </a:r>
            <a:r>
              <a:rPr lang="cs-CZ" b="1" dirty="0"/>
              <a:t> </a:t>
            </a:r>
            <a:r>
              <a:rPr lang="cs-CZ" b="1" dirty="0" err="1"/>
              <a:t>Eu</a:t>
            </a:r>
            <a:r>
              <a:rPr lang="cs-CZ" b="1" dirty="0"/>
              <a:t> </a:t>
            </a:r>
            <a:r>
              <a:rPr lang="cs-CZ" b="1" dirty="0" err="1"/>
              <a:t>level</a:t>
            </a:r>
            <a:r>
              <a:rPr lang="cs-CZ" b="1" dirty="0"/>
              <a:t> SD</a:t>
            </a:r>
            <a:r>
              <a:rPr lang="cs-CZ" dirty="0"/>
              <a:t>: </a:t>
            </a:r>
            <a:r>
              <a:rPr lang="en-US" dirty="0"/>
              <a:t>Majority of the respondents see the EU level as it should become more important for EU-level policy making (36%) and another 25% replied it will become more important</a:t>
            </a:r>
          </a:p>
          <a:p>
            <a:pPr lvl="0"/>
            <a:r>
              <a:rPr lang="cs-CZ" b="1" dirty="0" err="1"/>
              <a:t>Implementation</a:t>
            </a:r>
            <a:r>
              <a:rPr lang="cs-CZ" b="1" dirty="0"/>
              <a:t> </a:t>
            </a:r>
            <a:r>
              <a:rPr lang="cs-CZ" b="1" dirty="0" err="1"/>
              <a:t>is</a:t>
            </a:r>
            <a:r>
              <a:rPr lang="cs-CZ" b="1" dirty="0"/>
              <a:t> </a:t>
            </a:r>
            <a:r>
              <a:rPr lang="cs-CZ" b="1" dirty="0" err="1"/>
              <a:t>an</a:t>
            </a:r>
            <a:r>
              <a:rPr lang="cs-CZ" b="1" dirty="0"/>
              <a:t> </a:t>
            </a:r>
            <a:r>
              <a:rPr lang="cs-CZ" b="1" dirty="0" err="1"/>
              <a:t>issue</a:t>
            </a:r>
            <a:r>
              <a:rPr lang="cs-CZ" dirty="0"/>
              <a:t>: </a:t>
            </a:r>
            <a:r>
              <a:rPr lang="en-US" dirty="0"/>
              <a:t>Respondents would like to see improvements in the depth of social dialogue, and in more negotiations instead of only information exchange and consultations, in the way EU agenda is transposed to social dialogue agenda in the own country and in the implementation follow-up procedure</a:t>
            </a:r>
          </a:p>
          <a:p>
            <a:endParaRPr lang="en-US" dirty="0"/>
          </a:p>
        </p:txBody>
      </p:sp>
    </p:spTree>
    <p:extLst>
      <p:ext uri="{BB962C8B-B14F-4D97-AF65-F5344CB8AC3E}">
        <p14:creationId xmlns:p14="http://schemas.microsoft.com/office/powerpoint/2010/main" val="2680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FCC958-323E-4C5F-A4FD-3852181D7C65}"/>
              </a:ext>
            </a:extLst>
          </p:cNvPr>
          <p:cNvSpPr>
            <a:spLocks noGrp="1"/>
          </p:cNvSpPr>
          <p:nvPr>
            <p:ph type="title"/>
          </p:nvPr>
        </p:nvSpPr>
        <p:spPr/>
        <p:txBody>
          <a:bodyPr/>
          <a:lstStyle/>
          <a:p>
            <a:endParaRPr lang="en-US" noProof="0" dirty="0"/>
          </a:p>
        </p:txBody>
      </p:sp>
      <p:graphicFrame>
        <p:nvGraphicFramePr>
          <p:cNvPr id="5" name="Zástupný symbol pro obsah 4">
            <a:extLst>
              <a:ext uri="{FF2B5EF4-FFF2-40B4-BE49-F238E27FC236}">
                <a16:creationId xmlns:a16="http://schemas.microsoft.com/office/drawing/2014/main" id="{1EF84D73-A86F-483A-B96D-BE2060BFFD4E}"/>
              </a:ext>
            </a:extLst>
          </p:cNvPr>
          <p:cNvGraphicFramePr>
            <a:graphicFrameLocks noGrp="1"/>
          </p:cNvGraphicFramePr>
          <p:nvPr>
            <p:ph idx="1"/>
            <p:extLst>
              <p:ext uri="{D42A27DB-BD31-4B8C-83A1-F6EECF244321}">
                <p14:modId xmlns:p14="http://schemas.microsoft.com/office/powerpoint/2010/main" val="1438030526"/>
              </p:ext>
            </p:extLst>
          </p:nvPr>
        </p:nvGraphicFramePr>
        <p:xfrm>
          <a:off x="838200" y="523783"/>
          <a:ext cx="10515600" cy="56531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036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0C5B7-6E9A-4C70-8611-B95CD44D2533}"/>
              </a:ext>
            </a:extLst>
          </p:cNvPr>
          <p:cNvSpPr>
            <a:spLocks noGrp="1"/>
          </p:cNvSpPr>
          <p:nvPr>
            <p:ph type="title"/>
          </p:nvPr>
        </p:nvSpPr>
        <p:spPr>
          <a:xfrm>
            <a:off x="715540" y="275208"/>
            <a:ext cx="10058400" cy="787451"/>
          </a:xfrm>
        </p:spPr>
        <p:txBody>
          <a:bodyPr/>
          <a:lstStyle/>
          <a:p>
            <a:r>
              <a:rPr lang="en-US" noProof="0" dirty="0"/>
              <a:t>Partners and responses rates</a:t>
            </a:r>
          </a:p>
        </p:txBody>
      </p:sp>
      <p:graphicFrame>
        <p:nvGraphicFramePr>
          <p:cNvPr id="6" name="Zástupný symbol pro obsah 5">
            <a:extLst>
              <a:ext uri="{FF2B5EF4-FFF2-40B4-BE49-F238E27FC236}">
                <a16:creationId xmlns:a16="http://schemas.microsoft.com/office/drawing/2014/main" id="{BE10385D-F219-4AEC-BD5A-6FCA8CB5B0BF}"/>
              </a:ext>
            </a:extLst>
          </p:cNvPr>
          <p:cNvGraphicFramePr>
            <a:graphicFrameLocks noGrp="1"/>
          </p:cNvGraphicFramePr>
          <p:nvPr>
            <p:ph idx="1"/>
            <p:extLst>
              <p:ext uri="{D42A27DB-BD31-4B8C-83A1-F6EECF244321}">
                <p14:modId xmlns:p14="http://schemas.microsoft.com/office/powerpoint/2010/main" val="154763617"/>
              </p:ext>
            </p:extLst>
          </p:nvPr>
        </p:nvGraphicFramePr>
        <p:xfrm>
          <a:off x="838200" y="1062659"/>
          <a:ext cx="8128246" cy="5045402"/>
        </p:xfrm>
        <a:graphic>
          <a:graphicData uri="http://schemas.openxmlformats.org/drawingml/2006/table">
            <a:tbl>
              <a:tblPr firstRow="1">
                <a:tableStyleId>{00A15C55-8517-42AA-B614-E9B94910E393}</a:tableStyleId>
              </a:tblPr>
              <a:tblGrid>
                <a:gridCol w="1304869">
                  <a:extLst>
                    <a:ext uri="{9D8B030D-6E8A-4147-A177-3AD203B41FA5}">
                      <a16:colId xmlns:a16="http://schemas.microsoft.com/office/drawing/2014/main" val="1999110365"/>
                    </a:ext>
                  </a:extLst>
                </a:gridCol>
                <a:gridCol w="1603901">
                  <a:extLst>
                    <a:ext uri="{9D8B030D-6E8A-4147-A177-3AD203B41FA5}">
                      <a16:colId xmlns:a16="http://schemas.microsoft.com/office/drawing/2014/main" val="3173427448"/>
                    </a:ext>
                  </a:extLst>
                </a:gridCol>
                <a:gridCol w="1304869">
                  <a:extLst>
                    <a:ext uri="{9D8B030D-6E8A-4147-A177-3AD203B41FA5}">
                      <a16:colId xmlns:a16="http://schemas.microsoft.com/office/drawing/2014/main" val="3334398012"/>
                    </a:ext>
                  </a:extLst>
                </a:gridCol>
                <a:gridCol w="1304869">
                  <a:extLst>
                    <a:ext uri="{9D8B030D-6E8A-4147-A177-3AD203B41FA5}">
                      <a16:colId xmlns:a16="http://schemas.microsoft.com/office/drawing/2014/main" val="195082850"/>
                    </a:ext>
                  </a:extLst>
                </a:gridCol>
                <a:gridCol w="1304869">
                  <a:extLst>
                    <a:ext uri="{9D8B030D-6E8A-4147-A177-3AD203B41FA5}">
                      <a16:colId xmlns:a16="http://schemas.microsoft.com/office/drawing/2014/main" val="163350905"/>
                    </a:ext>
                  </a:extLst>
                </a:gridCol>
                <a:gridCol w="1304869">
                  <a:extLst>
                    <a:ext uri="{9D8B030D-6E8A-4147-A177-3AD203B41FA5}">
                      <a16:colId xmlns:a16="http://schemas.microsoft.com/office/drawing/2014/main" val="2466586745"/>
                    </a:ext>
                  </a:extLst>
                </a:gridCol>
              </a:tblGrid>
              <a:tr h="556243">
                <a:tc>
                  <a:txBody>
                    <a:bodyPr/>
                    <a:lstStyle/>
                    <a:p>
                      <a:pPr algn="l" fontAlgn="ctr"/>
                      <a:r>
                        <a:rPr lang="cs-CZ" sz="1600" u="none" strike="noStrike" dirty="0">
                          <a:effectLst/>
                        </a:rPr>
                        <a:t>Partner</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cs-CZ" sz="1600" u="none" strike="noStrike" dirty="0">
                          <a:effectLst/>
                        </a:rPr>
                        <a:t>Country</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cs-CZ" sz="1600" u="none" strike="noStrike" dirty="0" err="1">
                          <a:effectLst/>
                        </a:rPr>
                        <a:t>Number</a:t>
                      </a:r>
                      <a:r>
                        <a:rPr lang="cs-CZ" sz="1600" u="none" strike="noStrike" dirty="0">
                          <a:effectLst/>
                        </a:rPr>
                        <a:t> </a:t>
                      </a:r>
                      <a:r>
                        <a:rPr lang="cs-CZ" sz="1600" u="none" strike="noStrike" dirty="0" err="1">
                          <a:effectLst/>
                        </a:rPr>
                        <a:t>of</a:t>
                      </a:r>
                      <a:r>
                        <a:rPr lang="cs-CZ" sz="1600" u="none" strike="noStrike" dirty="0">
                          <a:effectLst/>
                        </a:rPr>
                        <a:t> </a:t>
                      </a:r>
                      <a:r>
                        <a:rPr lang="cs-CZ" sz="1600" u="none" strike="noStrike" dirty="0" err="1">
                          <a:effectLst/>
                        </a:rPr>
                        <a:t>responses</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cs-CZ" sz="1600" u="none" strike="noStrike" dirty="0">
                          <a:effectLst/>
                        </a:rPr>
                        <a:t>Partner</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cs-CZ" sz="1600" u="none" strike="noStrike" dirty="0">
                          <a:effectLst/>
                        </a:rPr>
                        <a:t>Country</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cs-CZ" sz="1600" u="none" strike="noStrike" dirty="0" err="1">
                          <a:effectLst/>
                        </a:rPr>
                        <a:t>Number</a:t>
                      </a:r>
                      <a:r>
                        <a:rPr lang="cs-CZ" sz="1600" u="none" strike="noStrike" dirty="0">
                          <a:effectLst/>
                        </a:rPr>
                        <a:t> </a:t>
                      </a:r>
                      <a:r>
                        <a:rPr lang="cs-CZ" sz="1600" u="none" strike="noStrike" dirty="0" err="1">
                          <a:effectLst/>
                        </a:rPr>
                        <a:t>of</a:t>
                      </a:r>
                      <a:r>
                        <a:rPr lang="cs-CZ" sz="1600" u="none" strike="noStrike" dirty="0">
                          <a:effectLst/>
                        </a:rPr>
                        <a:t> </a:t>
                      </a:r>
                      <a:r>
                        <a:rPr lang="cs-CZ" sz="1600" u="none" strike="noStrike" dirty="0" err="1">
                          <a:effectLst/>
                        </a:rPr>
                        <a:t>responses</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403639424"/>
                  </a:ext>
                </a:extLst>
              </a:tr>
              <a:tr h="282400">
                <a:tc>
                  <a:txBody>
                    <a:bodyPr/>
                    <a:lstStyle/>
                    <a:p>
                      <a:pPr algn="l" fontAlgn="ctr"/>
                      <a:r>
                        <a:rPr lang="sk-SK" sz="1600" u="none" strike="noStrike" dirty="0">
                          <a:effectLst/>
                        </a:rPr>
                        <a:t>CEPS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dirty="0" err="1">
                          <a:effectLst/>
                        </a:rPr>
                        <a:t>Belgium</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4</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dirty="0">
                          <a:effectLst/>
                        </a:rPr>
                        <a:t>UG</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dirty="0" err="1">
                          <a:effectLst/>
                        </a:rPr>
                        <a:t>Sweden</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5</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260580389"/>
                  </a:ext>
                </a:extLst>
              </a:tr>
              <a:tr h="299591">
                <a:tc>
                  <a:txBody>
                    <a:bodyPr/>
                    <a:lstStyle/>
                    <a:p>
                      <a:pPr algn="l" fontAlgn="ctr"/>
                      <a:r>
                        <a:rPr lang="sk-SK" sz="1600" u="none" strike="noStrike" dirty="0">
                          <a:effectLst/>
                        </a:rPr>
                        <a:t>CEPS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dirty="0" err="1">
                          <a:effectLst/>
                        </a:rPr>
                        <a:t>Netherlands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a:effectLst/>
                        </a:rPr>
                        <a:t>2</a:t>
                      </a:r>
                      <a:endParaRPr lang="sk-SK" sz="1600" b="0" i="0" u="none" strike="noStrike">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UG</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Finland</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2</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702914307"/>
                  </a:ext>
                </a:extLst>
              </a:tr>
              <a:tr h="599184">
                <a:tc>
                  <a:txBody>
                    <a:bodyPr/>
                    <a:lstStyle/>
                    <a:p>
                      <a:pPr algn="l" fontAlgn="ctr"/>
                      <a:r>
                        <a:rPr lang="sk-SK" sz="1600" u="none" strike="noStrike" dirty="0">
                          <a:effectLst/>
                        </a:rPr>
                        <a:t>CEPS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France</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2</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UG</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Denmark</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4</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41372522"/>
                  </a:ext>
                </a:extLst>
              </a:tr>
              <a:tr h="299591">
                <a:tc>
                  <a:txBody>
                    <a:bodyPr/>
                    <a:lstStyle/>
                    <a:p>
                      <a:pPr algn="l" fontAlgn="ctr"/>
                      <a:r>
                        <a:rPr lang="sk-SK" sz="1600" u="none" strike="noStrike" dirty="0">
                          <a:effectLst/>
                        </a:rPr>
                        <a:t>CEPS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Luxemburg</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2</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UG</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Germany</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5</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918588889"/>
                  </a:ext>
                </a:extLst>
              </a:tr>
              <a:tr h="299591">
                <a:tc>
                  <a:txBody>
                    <a:bodyPr/>
                    <a:lstStyle/>
                    <a:p>
                      <a:pPr algn="l" fontAlgn="ctr"/>
                      <a:r>
                        <a:rPr lang="sk-SK" sz="1600" u="none" strike="noStrike" dirty="0">
                          <a:effectLst/>
                        </a:rPr>
                        <a:t>CEPS</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Ireland</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1</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UG</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Austria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2</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44200792"/>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Czechia</a:t>
                      </a:r>
                      <a:endParaRPr lang="sk-SK" sz="1600" b="1" i="0"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6</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CCP</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Spain</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0</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619160837"/>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Slovakia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7</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CCP</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Portugal</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4</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82708034"/>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Poland</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3</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CCP</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Italy</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0</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44912955"/>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Hungary</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4</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CCP</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Greece</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0</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21468216"/>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dirty="0" err="1">
                          <a:effectLst/>
                        </a:rPr>
                        <a:t>Croatia</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4</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CCP</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Cyprus</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0</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28970453"/>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Slovenia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3</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UT</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Estonia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8</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120867760"/>
                  </a:ext>
                </a:extLst>
              </a:tr>
              <a:tr h="299591">
                <a:tc>
                  <a:txBody>
                    <a:bodyPr/>
                    <a:lstStyle/>
                    <a:p>
                      <a:pPr algn="l" fontAlgn="ctr"/>
                      <a:r>
                        <a:rPr lang="sk-SK" sz="1600" u="none" strike="noStrike" dirty="0">
                          <a:effectLst/>
                        </a:rPr>
                        <a:t>CELSI</a:t>
                      </a:r>
                      <a:endParaRPr lang="sk-SK" sz="1600" b="1" i="1" u="none" strike="noStrike" dirty="0">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Romania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2</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UT</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Lithuania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5</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09703957"/>
                  </a:ext>
                </a:extLst>
              </a:tr>
              <a:tr h="299591">
                <a:tc>
                  <a:txBody>
                    <a:bodyPr/>
                    <a:lstStyle/>
                    <a:p>
                      <a:pPr algn="l" fontAlgn="ctr"/>
                      <a:r>
                        <a:rPr lang="sk-SK" sz="1600" u="none" strike="noStrike">
                          <a:effectLst/>
                        </a:rPr>
                        <a:t>CELSI</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Bulgaria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5</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l" fontAlgn="ctr"/>
                      <a:r>
                        <a:rPr lang="sk-SK" sz="1600" u="none" strike="noStrike">
                          <a:effectLst/>
                        </a:rPr>
                        <a:t>UT</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Latvia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8</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591912682"/>
                  </a:ext>
                </a:extLst>
              </a:tr>
              <a:tr h="312074">
                <a:tc>
                  <a:txBody>
                    <a:bodyPr/>
                    <a:lstStyle/>
                    <a:p>
                      <a:pPr algn="l" fontAlgn="b"/>
                      <a:r>
                        <a:rPr lang="sk-SK" sz="1600" u="none" strike="noStrike">
                          <a:effectLst/>
                        </a:rPr>
                        <a:t> </a:t>
                      </a:r>
                      <a:endParaRPr lang="sk-SK"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k-SK" sz="1600" u="none" strike="noStrike">
                          <a:effectLst/>
                        </a:rPr>
                        <a:t> </a:t>
                      </a:r>
                      <a:endParaRPr lang="sk-SK"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sk-SK" sz="1600" u="none" strike="noStrike" dirty="0">
                          <a:effectLst/>
                        </a:rPr>
                        <a:t> </a:t>
                      </a:r>
                      <a:endParaRPr lang="sk-SK"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ctr"/>
                      <a:r>
                        <a:rPr lang="sk-SK" sz="1600" u="none" strike="noStrike">
                          <a:effectLst/>
                        </a:rPr>
                        <a:t>UT</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l" fontAlgn="ctr"/>
                      <a:r>
                        <a:rPr lang="sk-SK" sz="1600" u="none" strike="noStrike">
                          <a:effectLst/>
                        </a:rPr>
                        <a:t>Malta</a:t>
                      </a:r>
                      <a:endParaRPr lang="sk-SK" sz="1600" b="1" i="1" u="none" strike="noStrike">
                        <a:solidFill>
                          <a:srgbClr val="3F3F3F"/>
                        </a:solidFill>
                        <a:effectLst/>
                        <a:latin typeface="Calibri" panose="020F0502020204030204" pitchFamily="34" charset="0"/>
                      </a:endParaRPr>
                    </a:p>
                  </a:txBody>
                  <a:tcPr marL="7620" marR="7620" marT="7620" marB="0" anchor="ctr"/>
                </a:tc>
                <a:tc>
                  <a:txBody>
                    <a:bodyPr/>
                    <a:lstStyle/>
                    <a:p>
                      <a:pPr algn="ctr" fontAlgn="b"/>
                      <a:r>
                        <a:rPr lang="sk-SK" sz="1600" u="none" strike="noStrike" dirty="0">
                          <a:effectLst/>
                        </a:rPr>
                        <a:t>8</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816947520"/>
                  </a:ext>
                </a:extLst>
              </a:tr>
            </a:tbl>
          </a:graphicData>
        </a:graphic>
      </p:graphicFrame>
    </p:spTree>
    <p:extLst>
      <p:ext uri="{BB962C8B-B14F-4D97-AF65-F5344CB8AC3E}">
        <p14:creationId xmlns:p14="http://schemas.microsoft.com/office/powerpoint/2010/main" val="983346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88EFE4-6F20-400E-9D28-B3133D1016BA}"/>
              </a:ext>
            </a:extLst>
          </p:cNvPr>
          <p:cNvSpPr>
            <a:spLocks noGrp="1"/>
          </p:cNvSpPr>
          <p:nvPr>
            <p:ph type="title"/>
          </p:nvPr>
        </p:nvSpPr>
        <p:spPr/>
        <p:txBody>
          <a:bodyPr>
            <a:normAutofit/>
          </a:bodyPr>
          <a:lstStyle/>
          <a:p>
            <a:pPr lvl="1"/>
            <a:r>
              <a:rPr lang="en-US" sz="3200" noProof="0" dirty="0"/>
              <a:t>Organizations involvement into the EU level social dialogue structures</a:t>
            </a:r>
          </a:p>
        </p:txBody>
      </p:sp>
      <p:graphicFrame>
        <p:nvGraphicFramePr>
          <p:cNvPr id="4" name="Zástupný symbol pro obsah 3">
            <a:extLst>
              <a:ext uri="{FF2B5EF4-FFF2-40B4-BE49-F238E27FC236}">
                <a16:creationId xmlns:a16="http://schemas.microsoft.com/office/drawing/2014/main" id="{A11BDEEF-FD1D-453C-9B57-86A3B6A12487}"/>
              </a:ext>
            </a:extLst>
          </p:cNvPr>
          <p:cNvGraphicFramePr>
            <a:graphicFrameLocks noGrp="1"/>
          </p:cNvGraphicFramePr>
          <p:nvPr>
            <p:ph idx="1"/>
            <p:extLst>
              <p:ext uri="{D42A27DB-BD31-4B8C-83A1-F6EECF244321}">
                <p14:modId xmlns:p14="http://schemas.microsoft.com/office/powerpoint/2010/main" val="1532993011"/>
              </p:ext>
            </p:extLst>
          </p:nvPr>
        </p:nvGraphicFramePr>
        <p:xfrm>
          <a:off x="763480" y="2258052"/>
          <a:ext cx="4776186" cy="1371600"/>
        </p:xfrm>
        <a:graphic>
          <a:graphicData uri="http://schemas.openxmlformats.org/drawingml/2006/table">
            <a:tbl>
              <a:tblPr>
                <a:tableStyleId>{5C22544A-7EE6-4342-B048-85BDC9FD1C3A}</a:tableStyleId>
              </a:tblPr>
              <a:tblGrid>
                <a:gridCol w="3416080">
                  <a:extLst>
                    <a:ext uri="{9D8B030D-6E8A-4147-A177-3AD203B41FA5}">
                      <a16:colId xmlns:a16="http://schemas.microsoft.com/office/drawing/2014/main" val="687024238"/>
                    </a:ext>
                  </a:extLst>
                </a:gridCol>
                <a:gridCol w="680053">
                  <a:extLst>
                    <a:ext uri="{9D8B030D-6E8A-4147-A177-3AD203B41FA5}">
                      <a16:colId xmlns:a16="http://schemas.microsoft.com/office/drawing/2014/main" val="3274603136"/>
                    </a:ext>
                  </a:extLst>
                </a:gridCol>
                <a:gridCol w="680053">
                  <a:extLst>
                    <a:ext uri="{9D8B030D-6E8A-4147-A177-3AD203B41FA5}">
                      <a16:colId xmlns:a16="http://schemas.microsoft.com/office/drawing/2014/main" val="3451103796"/>
                    </a:ext>
                  </a:extLst>
                </a:gridCol>
              </a:tblGrid>
              <a:tr h="220980">
                <a:tc gridSpan="3">
                  <a:txBody>
                    <a:bodyPr/>
                    <a:lstStyle/>
                    <a:p>
                      <a:pPr algn="l" fontAlgn="b"/>
                      <a:r>
                        <a:rPr lang="sk-SK" sz="2000" u="none" strike="noStrike" dirty="0" err="1">
                          <a:effectLst/>
                        </a:rPr>
                        <a:t>Does</a:t>
                      </a:r>
                      <a:r>
                        <a:rPr lang="sk-SK" sz="2000" u="none" strike="noStrike" dirty="0">
                          <a:effectLst/>
                        </a:rPr>
                        <a:t> </a:t>
                      </a:r>
                      <a:r>
                        <a:rPr lang="sk-SK" sz="2000" u="none" strike="noStrike" dirty="0" err="1">
                          <a:effectLst/>
                        </a:rPr>
                        <a:t>your</a:t>
                      </a:r>
                      <a:r>
                        <a:rPr lang="sk-SK" sz="2000" u="none" strike="noStrike" dirty="0">
                          <a:effectLst/>
                        </a:rPr>
                        <a:t> </a:t>
                      </a:r>
                      <a:r>
                        <a:rPr lang="sk-SK" sz="2000" u="none" strike="noStrike" dirty="0" err="1">
                          <a:effectLst/>
                        </a:rPr>
                        <a:t>organization</a:t>
                      </a:r>
                      <a:r>
                        <a:rPr lang="sk-SK" sz="2000" u="none" strike="noStrike" dirty="0">
                          <a:effectLst/>
                        </a:rPr>
                        <a:t> </a:t>
                      </a:r>
                      <a:r>
                        <a:rPr lang="sk-SK" sz="2000" u="none" strike="noStrike" dirty="0" err="1">
                          <a:effectLst/>
                        </a:rPr>
                        <a:t>participate</a:t>
                      </a:r>
                      <a:r>
                        <a:rPr lang="sk-SK" sz="2000" u="none" strike="noStrike" dirty="0">
                          <a:effectLst/>
                        </a:rPr>
                        <a:t> in EU-level </a:t>
                      </a:r>
                      <a:r>
                        <a:rPr lang="sk-SK" sz="2000" u="none" strike="noStrike" dirty="0" err="1">
                          <a:effectLst/>
                        </a:rPr>
                        <a:t>social</a:t>
                      </a:r>
                      <a:r>
                        <a:rPr lang="sk-SK" sz="2000" u="none" strike="noStrike" dirty="0">
                          <a:effectLst/>
                        </a:rPr>
                        <a:t> </a:t>
                      </a:r>
                      <a:r>
                        <a:rPr lang="sk-SK" sz="2000" u="none" strike="noStrike" dirty="0" err="1">
                          <a:effectLst/>
                        </a:rPr>
                        <a:t>dialogue</a:t>
                      </a:r>
                      <a:r>
                        <a:rPr lang="sk-SK" sz="2000" u="none" strike="noStrike" dirty="0">
                          <a:effectLst/>
                        </a:rPr>
                        <a:t> </a:t>
                      </a:r>
                      <a:r>
                        <a:rPr lang="sk-SK" sz="2000" u="none" strike="noStrike" dirty="0" err="1">
                          <a:effectLst/>
                        </a:rPr>
                        <a:t>structures</a:t>
                      </a:r>
                      <a:r>
                        <a:rPr lang="sk-SK" sz="2000" u="none" strike="noStrike" dirty="0">
                          <a:effectLst/>
                        </a:rPr>
                        <a:t>?</a:t>
                      </a:r>
                      <a:endParaRPr lang="sk-SK" sz="2000" b="0" i="0" u="none" strike="noStrike" dirty="0">
                        <a:solidFill>
                          <a:srgbClr val="333333"/>
                        </a:solidFill>
                        <a:effectLst/>
                        <a:latin typeface="Arial" panose="020B0604020202020204" pitchFamily="34" charset="0"/>
                      </a:endParaRPr>
                    </a:p>
                  </a:txBody>
                  <a:tcPr marL="7620" marR="7620" marT="7620" marB="0" anchor="b"/>
                </a:tc>
                <a:tc hMerge="1">
                  <a:txBody>
                    <a:bodyPr/>
                    <a:lstStyle/>
                    <a:p>
                      <a:endParaRPr lang="sk-SK"/>
                    </a:p>
                  </a:txBody>
                  <a:tcPr/>
                </a:tc>
                <a:tc hMerge="1">
                  <a:txBody>
                    <a:bodyPr/>
                    <a:lstStyle/>
                    <a:p>
                      <a:endParaRPr lang="sk-SK"/>
                    </a:p>
                  </a:txBody>
                  <a:tcPr/>
                </a:tc>
                <a:extLst>
                  <a:ext uri="{0D108BD9-81ED-4DB2-BD59-A6C34878D82A}">
                    <a16:rowId xmlns:a16="http://schemas.microsoft.com/office/drawing/2014/main" val="2390799715"/>
                  </a:ext>
                </a:extLst>
              </a:tr>
              <a:tr h="182880">
                <a:tc>
                  <a:txBody>
                    <a:bodyPr/>
                    <a:lstStyle/>
                    <a:p>
                      <a:pPr algn="ctr" fontAlgn="b"/>
                      <a:r>
                        <a:rPr lang="sk-SK" sz="1600" u="none" strike="noStrike" dirty="0">
                          <a:effectLst/>
                        </a:rPr>
                        <a:t> </a:t>
                      </a:r>
                      <a:endParaRPr lang="sk-SK" sz="1600" b="0" i="0" u="none" strike="noStrike" dirty="0">
                        <a:solidFill>
                          <a:srgbClr val="333333"/>
                        </a:solidFill>
                        <a:effectLst/>
                        <a:latin typeface="Arial" panose="020B0604020202020204" pitchFamily="34" charset="0"/>
                      </a:endParaRPr>
                    </a:p>
                  </a:txBody>
                  <a:tcPr marL="7620" marR="7620" marT="7620" marB="0" anchor="b"/>
                </a:tc>
                <a:tc gridSpan="2">
                  <a:txBody>
                    <a:bodyPr/>
                    <a:lstStyle/>
                    <a:p>
                      <a:pPr algn="ctr" fontAlgn="b"/>
                      <a:r>
                        <a:rPr lang="sk-SK" sz="1600" u="none" strike="noStrike">
                          <a:effectLst/>
                        </a:rPr>
                        <a:t>Responses</a:t>
                      </a:r>
                      <a:endParaRPr lang="sk-SK" sz="1600" b="0" i="0" u="none" strike="noStrike">
                        <a:solidFill>
                          <a:srgbClr val="333333"/>
                        </a:solidFill>
                        <a:effectLst/>
                        <a:latin typeface="Arial" panose="020B0604020202020204" pitchFamily="34" charset="0"/>
                      </a:endParaRPr>
                    </a:p>
                  </a:txBody>
                  <a:tcPr marL="7620" marR="7620" marT="7620" marB="0" anchor="b"/>
                </a:tc>
                <a:tc hMerge="1">
                  <a:txBody>
                    <a:bodyPr/>
                    <a:lstStyle/>
                    <a:p>
                      <a:endParaRPr lang="sk-SK"/>
                    </a:p>
                  </a:txBody>
                  <a:tcPr/>
                </a:tc>
                <a:extLst>
                  <a:ext uri="{0D108BD9-81ED-4DB2-BD59-A6C34878D82A}">
                    <a16:rowId xmlns:a16="http://schemas.microsoft.com/office/drawing/2014/main" val="91244611"/>
                  </a:ext>
                </a:extLst>
              </a:tr>
              <a:tr h="182880">
                <a:tc>
                  <a:txBody>
                    <a:bodyPr/>
                    <a:lstStyle/>
                    <a:p>
                      <a:pPr algn="l" fontAlgn="b"/>
                      <a:r>
                        <a:rPr lang="sk-SK" sz="1600" u="none" strike="noStrike" dirty="0" err="1">
                          <a:effectLst/>
                        </a:rPr>
                        <a:t>Yes</a:t>
                      </a:r>
                      <a:endParaRPr lang="sk-SK" sz="1600" b="0" i="0" u="none" strike="noStrike" dirty="0">
                        <a:solidFill>
                          <a:srgbClr val="333333"/>
                        </a:solidFill>
                        <a:effectLst/>
                        <a:latin typeface="Arial" panose="020B0604020202020204" pitchFamily="34" charset="0"/>
                      </a:endParaRPr>
                    </a:p>
                  </a:txBody>
                  <a:tcPr marL="7620" marR="7620" marT="7620" marB="0" anchor="b"/>
                </a:tc>
                <a:tc>
                  <a:txBody>
                    <a:bodyPr/>
                    <a:lstStyle/>
                    <a:p>
                      <a:pPr algn="r" fontAlgn="b"/>
                      <a:r>
                        <a:rPr lang="sk-SK" sz="1600" u="none" strike="noStrike">
                          <a:effectLst/>
                        </a:rPr>
                        <a:t>74,42%</a:t>
                      </a:r>
                      <a:endParaRPr lang="sk-SK" sz="1600" b="0" i="0" u="none" strike="noStrike">
                        <a:solidFill>
                          <a:srgbClr val="333333"/>
                        </a:solidFill>
                        <a:effectLst/>
                        <a:latin typeface="Arial" panose="020B0604020202020204" pitchFamily="34" charset="0"/>
                      </a:endParaRPr>
                    </a:p>
                  </a:txBody>
                  <a:tcPr marL="7620" marR="7620" marT="7620" marB="0" anchor="b"/>
                </a:tc>
                <a:tc>
                  <a:txBody>
                    <a:bodyPr/>
                    <a:lstStyle/>
                    <a:p>
                      <a:pPr algn="r" fontAlgn="b"/>
                      <a:r>
                        <a:rPr lang="sk-SK" sz="1600" u="none" strike="noStrike">
                          <a:effectLst/>
                        </a:rPr>
                        <a:t>64</a:t>
                      </a:r>
                      <a:endParaRPr lang="sk-SK" sz="1600" b="0" i="0" u="none" strike="noStrike">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224104695"/>
                  </a:ext>
                </a:extLst>
              </a:tr>
              <a:tr h="182880">
                <a:tc>
                  <a:txBody>
                    <a:bodyPr/>
                    <a:lstStyle/>
                    <a:p>
                      <a:pPr algn="l" fontAlgn="b"/>
                      <a:r>
                        <a:rPr lang="sk-SK" sz="1600" u="none" strike="noStrike">
                          <a:effectLst/>
                        </a:rPr>
                        <a:t>No</a:t>
                      </a:r>
                      <a:endParaRPr lang="sk-SK" sz="1600" b="0" i="0" u="none" strike="noStrike">
                        <a:solidFill>
                          <a:srgbClr val="333333"/>
                        </a:solidFill>
                        <a:effectLst/>
                        <a:latin typeface="Arial" panose="020B0604020202020204" pitchFamily="34" charset="0"/>
                      </a:endParaRPr>
                    </a:p>
                  </a:txBody>
                  <a:tcPr marL="7620" marR="7620" marT="7620" marB="0" anchor="b"/>
                </a:tc>
                <a:tc>
                  <a:txBody>
                    <a:bodyPr/>
                    <a:lstStyle/>
                    <a:p>
                      <a:pPr algn="r" fontAlgn="b"/>
                      <a:r>
                        <a:rPr lang="sk-SK" sz="1600" u="none" strike="noStrike">
                          <a:effectLst/>
                        </a:rPr>
                        <a:t>25,58%</a:t>
                      </a:r>
                      <a:endParaRPr lang="sk-SK" sz="1600" b="0" i="0" u="none" strike="noStrike">
                        <a:solidFill>
                          <a:srgbClr val="333333"/>
                        </a:solidFill>
                        <a:effectLst/>
                        <a:latin typeface="Arial" panose="020B0604020202020204" pitchFamily="34" charset="0"/>
                      </a:endParaRPr>
                    </a:p>
                  </a:txBody>
                  <a:tcPr marL="7620" marR="7620" marT="7620" marB="0" anchor="b"/>
                </a:tc>
                <a:tc>
                  <a:txBody>
                    <a:bodyPr/>
                    <a:lstStyle/>
                    <a:p>
                      <a:pPr algn="r" fontAlgn="b"/>
                      <a:r>
                        <a:rPr lang="sk-SK" sz="1600" u="none" strike="noStrike" dirty="0">
                          <a:effectLst/>
                        </a:rPr>
                        <a:t>22</a:t>
                      </a:r>
                      <a:endParaRPr lang="sk-SK" sz="1600" b="0" i="0" u="none" strike="noStrike" dirty="0">
                        <a:solidFill>
                          <a:srgbClr val="333333"/>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94383640"/>
                  </a:ext>
                </a:extLst>
              </a:tr>
            </a:tbl>
          </a:graphicData>
        </a:graphic>
      </p:graphicFrame>
      <p:graphicFrame>
        <p:nvGraphicFramePr>
          <p:cNvPr id="5" name="Graf 4">
            <a:extLst>
              <a:ext uri="{FF2B5EF4-FFF2-40B4-BE49-F238E27FC236}">
                <a16:creationId xmlns:a16="http://schemas.microsoft.com/office/drawing/2014/main" id="{0CCE94F0-8AFF-4289-9E5E-7957F8531038}"/>
              </a:ext>
            </a:extLst>
          </p:cNvPr>
          <p:cNvGraphicFramePr>
            <a:graphicFrameLocks/>
          </p:cNvGraphicFramePr>
          <p:nvPr>
            <p:extLst>
              <p:ext uri="{D42A27DB-BD31-4B8C-83A1-F6EECF244321}">
                <p14:modId xmlns:p14="http://schemas.microsoft.com/office/powerpoint/2010/main" val="1836427410"/>
              </p:ext>
            </p:extLst>
          </p:nvPr>
        </p:nvGraphicFramePr>
        <p:xfrm>
          <a:off x="4662256" y="2341485"/>
          <a:ext cx="7100656" cy="3917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 5">
            <a:extLst>
              <a:ext uri="{FF2B5EF4-FFF2-40B4-BE49-F238E27FC236}">
                <a16:creationId xmlns:a16="http://schemas.microsoft.com/office/drawing/2014/main" id="{9F4AF087-6EFB-457D-83F0-9BA489A81C9B}"/>
              </a:ext>
            </a:extLst>
          </p:cNvPr>
          <p:cNvGraphicFramePr>
            <a:graphicFrameLocks/>
          </p:cNvGraphicFramePr>
          <p:nvPr>
            <p:extLst>
              <p:ext uri="{D42A27DB-BD31-4B8C-83A1-F6EECF244321}">
                <p14:modId xmlns:p14="http://schemas.microsoft.com/office/powerpoint/2010/main" val="29385441"/>
              </p:ext>
            </p:extLst>
          </p:nvPr>
        </p:nvGraphicFramePr>
        <p:xfrm>
          <a:off x="6012614" y="2371241"/>
          <a:ext cx="5998873" cy="38875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41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5AD99-1B86-4D17-99F5-30118FBC06F3}"/>
              </a:ext>
            </a:extLst>
          </p:cNvPr>
          <p:cNvSpPr>
            <a:spLocks noGrp="1"/>
          </p:cNvSpPr>
          <p:nvPr>
            <p:ph type="title"/>
          </p:nvPr>
        </p:nvSpPr>
        <p:spPr/>
        <p:txBody>
          <a:bodyPr/>
          <a:lstStyle/>
          <a:p>
            <a:r>
              <a:rPr lang="en-US" noProof="0" dirty="0"/>
              <a:t>Reason for non-participation </a:t>
            </a:r>
            <a:br>
              <a:rPr lang="en-US" noProof="0" dirty="0"/>
            </a:br>
            <a:r>
              <a:rPr lang="en-US" sz="2800" noProof="0" dirty="0"/>
              <a:t>(more than one answer possible)</a:t>
            </a:r>
            <a:endParaRPr lang="en-US" noProof="0" dirty="0"/>
          </a:p>
        </p:txBody>
      </p:sp>
      <p:sp>
        <p:nvSpPr>
          <p:cNvPr id="3" name="Zástupný symbol pro obsah 2">
            <a:extLst>
              <a:ext uri="{FF2B5EF4-FFF2-40B4-BE49-F238E27FC236}">
                <a16:creationId xmlns:a16="http://schemas.microsoft.com/office/drawing/2014/main" id="{80F7EE81-901A-49A1-80DA-2D65361DAE0A}"/>
              </a:ext>
            </a:extLst>
          </p:cNvPr>
          <p:cNvSpPr>
            <a:spLocks noGrp="1"/>
          </p:cNvSpPr>
          <p:nvPr>
            <p:ph idx="1"/>
          </p:nvPr>
        </p:nvSpPr>
        <p:spPr/>
        <p:txBody>
          <a:bodyPr/>
          <a:lstStyle/>
          <a:p>
            <a:endParaRPr lang="sk-SK"/>
          </a:p>
        </p:txBody>
      </p:sp>
      <p:graphicFrame>
        <p:nvGraphicFramePr>
          <p:cNvPr id="4" name="Graf 3">
            <a:extLst>
              <a:ext uri="{FF2B5EF4-FFF2-40B4-BE49-F238E27FC236}">
                <a16:creationId xmlns:a16="http://schemas.microsoft.com/office/drawing/2014/main" id="{B0736C18-0188-487C-A12D-289EF02C86D1}"/>
              </a:ext>
            </a:extLst>
          </p:cNvPr>
          <p:cNvGraphicFramePr>
            <a:graphicFrameLocks/>
          </p:cNvGraphicFramePr>
          <p:nvPr>
            <p:extLst>
              <p:ext uri="{D42A27DB-BD31-4B8C-83A1-F6EECF244321}">
                <p14:modId xmlns:p14="http://schemas.microsoft.com/office/powerpoint/2010/main" val="1858059814"/>
              </p:ext>
            </p:extLst>
          </p:nvPr>
        </p:nvGraphicFramePr>
        <p:xfrm>
          <a:off x="981075" y="1314450"/>
          <a:ext cx="10182225"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4588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5AB011-E82E-4312-97A7-E3E7E71D7AE1}"/>
              </a:ext>
            </a:extLst>
          </p:cNvPr>
          <p:cNvSpPr>
            <a:spLocks noGrp="1"/>
          </p:cNvSpPr>
          <p:nvPr>
            <p:ph type="title"/>
          </p:nvPr>
        </p:nvSpPr>
        <p:spPr/>
        <p:txBody>
          <a:bodyPr/>
          <a:lstStyle/>
          <a:p>
            <a:r>
              <a:rPr lang="en-US" noProof="0" dirty="0"/>
              <a:t>Where SP participate?</a:t>
            </a:r>
          </a:p>
        </p:txBody>
      </p:sp>
      <p:sp>
        <p:nvSpPr>
          <p:cNvPr id="3" name="Zástupný symbol pro obsah 2">
            <a:extLst>
              <a:ext uri="{FF2B5EF4-FFF2-40B4-BE49-F238E27FC236}">
                <a16:creationId xmlns:a16="http://schemas.microsoft.com/office/drawing/2014/main" id="{FE7601BC-A06C-45DB-8B30-4BC8E62D6CF2}"/>
              </a:ext>
            </a:extLst>
          </p:cNvPr>
          <p:cNvSpPr>
            <a:spLocks noGrp="1"/>
          </p:cNvSpPr>
          <p:nvPr>
            <p:ph idx="1"/>
          </p:nvPr>
        </p:nvSpPr>
        <p:spPr/>
        <p:txBody>
          <a:bodyPr/>
          <a:lstStyle/>
          <a:p>
            <a:endParaRPr lang="sk-SK"/>
          </a:p>
        </p:txBody>
      </p:sp>
      <p:graphicFrame>
        <p:nvGraphicFramePr>
          <p:cNvPr id="6" name="Graf 5">
            <a:extLst>
              <a:ext uri="{FF2B5EF4-FFF2-40B4-BE49-F238E27FC236}">
                <a16:creationId xmlns:a16="http://schemas.microsoft.com/office/drawing/2014/main" id="{C6B3F551-D3C9-4116-A4E6-EA27DD57769D}"/>
              </a:ext>
            </a:extLst>
          </p:cNvPr>
          <p:cNvGraphicFramePr>
            <a:graphicFrameLocks/>
          </p:cNvGraphicFramePr>
          <p:nvPr>
            <p:extLst>
              <p:ext uri="{D42A27DB-BD31-4B8C-83A1-F6EECF244321}">
                <p14:modId xmlns:p14="http://schemas.microsoft.com/office/powerpoint/2010/main" val="26069465"/>
              </p:ext>
            </p:extLst>
          </p:nvPr>
        </p:nvGraphicFramePr>
        <p:xfrm>
          <a:off x="1213338" y="1845734"/>
          <a:ext cx="9794631" cy="39220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894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9BA494-598C-4DE7-8A68-8CFA853F4361}"/>
              </a:ext>
            </a:extLst>
          </p:cNvPr>
          <p:cNvSpPr>
            <a:spLocks noGrp="1"/>
          </p:cNvSpPr>
          <p:nvPr>
            <p:ph type="title"/>
          </p:nvPr>
        </p:nvSpPr>
        <p:spPr>
          <a:xfrm>
            <a:off x="1097280" y="329589"/>
            <a:ext cx="10058400" cy="748456"/>
          </a:xfrm>
        </p:spPr>
        <p:txBody>
          <a:bodyPr/>
          <a:lstStyle/>
          <a:p>
            <a:r>
              <a:rPr lang="en-US" noProof="0" dirty="0"/>
              <a:t>Who represents the organization?</a:t>
            </a:r>
          </a:p>
        </p:txBody>
      </p:sp>
      <p:sp>
        <p:nvSpPr>
          <p:cNvPr id="3" name="Zástupný symbol pro obsah 2">
            <a:extLst>
              <a:ext uri="{FF2B5EF4-FFF2-40B4-BE49-F238E27FC236}">
                <a16:creationId xmlns:a16="http://schemas.microsoft.com/office/drawing/2014/main" id="{3B66280E-3C7B-485B-94F5-BDAD48168FDD}"/>
              </a:ext>
            </a:extLst>
          </p:cNvPr>
          <p:cNvSpPr>
            <a:spLocks noGrp="1"/>
          </p:cNvSpPr>
          <p:nvPr>
            <p:ph idx="1"/>
          </p:nvPr>
        </p:nvSpPr>
        <p:spPr/>
        <p:txBody>
          <a:bodyPr/>
          <a:lstStyle/>
          <a:p>
            <a:endParaRPr lang="sk-SK" dirty="0"/>
          </a:p>
        </p:txBody>
      </p:sp>
      <p:graphicFrame>
        <p:nvGraphicFramePr>
          <p:cNvPr id="4" name="Graf 3">
            <a:extLst>
              <a:ext uri="{FF2B5EF4-FFF2-40B4-BE49-F238E27FC236}">
                <a16:creationId xmlns:a16="http://schemas.microsoft.com/office/drawing/2014/main" id="{CA9F8210-E994-4C68-BFEE-DF8F7967C1C0}"/>
              </a:ext>
            </a:extLst>
          </p:cNvPr>
          <p:cNvGraphicFramePr>
            <a:graphicFrameLocks/>
          </p:cNvGraphicFramePr>
          <p:nvPr>
            <p:extLst>
              <p:ext uri="{D42A27DB-BD31-4B8C-83A1-F6EECF244321}">
                <p14:modId xmlns:p14="http://schemas.microsoft.com/office/powerpoint/2010/main" val="3436462871"/>
              </p:ext>
            </p:extLst>
          </p:nvPr>
        </p:nvGraphicFramePr>
        <p:xfrm>
          <a:off x="1216241" y="1147665"/>
          <a:ext cx="8575829" cy="46228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957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4688C2-56C4-466A-9C08-9174C311F7B5}"/>
              </a:ext>
            </a:extLst>
          </p:cNvPr>
          <p:cNvSpPr>
            <a:spLocks noGrp="1"/>
          </p:cNvSpPr>
          <p:nvPr>
            <p:ph type="title"/>
          </p:nvPr>
        </p:nvSpPr>
        <p:spPr/>
        <p:txBody>
          <a:bodyPr/>
          <a:lstStyle/>
          <a:p>
            <a:endParaRPr lang="en-US" noProof="0" dirty="0"/>
          </a:p>
        </p:txBody>
      </p:sp>
      <p:sp>
        <p:nvSpPr>
          <p:cNvPr id="3" name="Zástupný symbol pro obsah 2">
            <a:extLst>
              <a:ext uri="{FF2B5EF4-FFF2-40B4-BE49-F238E27FC236}">
                <a16:creationId xmlns:a16="http://schemas.microsoft.com/office/drawing/2014/main" id="{9AE939CD-891E-44AC-91F0-81936EC4DBEF}"/>
              </a:ext>
            </a:extLst>
          </p:cNvPr>
          <p:cNvSpPr>
            <a:spLocks noGrp="1"/>
          </p:cNvSpPr>
          <p:nvPr>
            <p:ph idx="1"/>
          </p:nvPr>
        </p:nvSpPr>
        <p:spPr/>
        <p:txBody>
          <a:bodyPr/>
          <a:lstStyle/>
          <a:p>
            <a:endParaRPr lang="sk-SK" dirty="0"/>
          </a:p>
        </p:txBody>
      </p:sp>
      <p:graphicFrame>
        <p:nvGraphicFramePr>
          <p:cNvPr id="5" name="Graf 4">
            <a:extLst>
              <a:ext uri="{FF2B5EF4-FFF2-40B4-BE49-F238E27FC236}">
                <a16:creationId xmlns:a16="http://schemas.microsoft.com/office/drawing/2014/main" id="{47171556-0A61-4E4C-9813-338E5DF8E278}"/>
              </a:ext>
            </a:extLst>
          </p:cNvPr>
          <p:cNvGraphicFramePr>
            <a:graphicFrameLocks/>
          </p:cNvGraphicFramePr>
          <p:nvPr>
            <p:extLst>
              <p:ext uri="{D42A27DB-BD31-4B8C-83A1-F6EECF244321}">
                <p14:modId xmlns:p14="http://schemas.microsoft.com/office/powerpoint/2010/main" val="3362357313"/>
              </p:ext>
            </p:extLst>
          </p:nvPr>
        </p:nvGraphicFramePr>
        <p:xfrm>
          <a:off x="6274058" y="1737362"/>
          <a:ext cx="4820661" cy="39485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 5">
            <a:extLst>
              <a:ext uri="{FF2B5EF4-FFF2-40B4-BE49-F238E27FC236}">
                <a16:creationId xmlns:a16="http://schemas.microsoft.com/office/drawing/2014/main" id="{CA9F8210-E994-4C68-BFEE-DF8F7967C1C0}"/>
              </a:ext>
            </a:extLst>
          </p:cNvPr>
          <p:cNvGraphicFramePr>
            <a:graphicFrameLocks/>
          </p:cNvGraphicFramePr>
          <p:nvPr>
            <p:extLst>
              <p:ext uri="{D42A27DB-BD31-4B8C-83A1-F6EECF244321}">
                <p14:modId xmlns:p14="http://schemas.microsoft.com/office/powerpoint/2010/main" val="3491017496"/>
              </p:ext>
            </p:extLst>
          </p:nvPr>
        </p:nvGraphicFramePr>
        <p:xfrm>
          <a:off x="624642" y="1822268"/>
          <a:ext cx="5588455" cy="39485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1262292"/>
      </p:ext>
    </p:extLst>
  </p:cSld>
  <p:clrMapOvr>
    <a:masterClrMapping/>
  </p:clrMapOvr>
</p:sld>
</file>

<file path=ppt/theme/theme1.xml><?xml version="1.0" encoding="utf-8"?>
<a:theme xmlns:a="http://schemas.openxmlformats.org/drawingml/2006/main" name="Motiv1">
  <a:themeElements>
    <a:clrScheme name="Retrospekti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otiv1" id="{C3727B5A-546F-4EA0-A466-E1DB4A50CA8B}" vid="{4B21C82C-C120-4CA9-A0F9-DD1ECB39579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Motiv1</Template>
  <TotalTime>579</TotalTime>
  <Words>888</Words>
  <Application>Microsoft Office PowerPoint</Application>
  <PresentationFormat>Širokoúhlá obrazovka</PresentationFormat>
  <Paragraphs>180</Paragraphs>
  <Slides>24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Motiv1</vt:lpstr>
      <vt:lpstr>EESDA survey</vt:lpstr>
      <vt:lpstr>About the survey</vt:lpstr>
      <vt:lpstr>Prezentace aplikace PowerPoint</vt:lpstr>
      <vt:lpstr>Partners and responses rates</vt:lpstr>
      <vt:lpstr>Organizations involvement into the EU level social dialogue structures</vt:lpstr>
      <vt:lpstr>Reason for non-participation  (more than one answer possible)</vt:lpstr>
      <vt:lpstr>Where SP participate?</vt:lpstr>
      <vt:lpstr>Who represents the organization?</vt:lpstr>
      <vt:lpstr>Prezentace aplikace PowerPoint</vt:lpstr>
      <vt:lpstr>Prezentace aplikace PowerPoint</vt:lpstr>
      <vt:lpstr>Reason for change in representation</vt:lpstr>
      <vt:lpstr>Prezentace aplikace PowerPoint</vt:lpstr>
      <vt:lpstr>Prezentace aplikace PowerPoint</vt:lpstr>
      <vt:lpstr>SP making their own proposals</vt:lpstr>
      <vt:lpstr>Topics suggested</vt:lpstr>
      <vt:lpstr>Forum where the topic was suggested</vt:lpstr>
      <vt:lpstr>What was the final output of your proposal?</vt:lpstr>
      <vt:lpstr>Prezentace aplikace PowerPoint</vt:lpstr>
      <vt:lpstr>Opinion on social dialogue</vt:lpstr>
      <vt:lpstr>Prezentace aplikace PowerPoint</vt:lpstr>
      <vt:lpstr>Prezentace aplikace PowerPoint</vt:lpstr>
      <vt:lpstr>Respondents and their participation at the EU level social dialogue</vt:lpstr>
      <vt:lpstr>Topics addressed at the EU level</vt:lpstr>
      <vt:lpstr>Opinion on EU level social dialogue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Martiskova Monika</dc:creator>
  <cp:lastModifiedBy>Martiskova Monika</cp:lastModifiedBy>
  <cp:revision>28</cp:revision>
  <cp:lastPrinted>2019-02-27T09:43:20Z</cp:lastPrinted>
  <dcterms:created xsi:type="dcterms:W3CDTF">2019-02-23T17:43:20Z</dcterms:created>
  <dcterms:modified xsi:type="dcterms:W3CDTF">2019-02-27T10:41:27Z</dcterms:modified>
</cp:coreProperties>
</file>