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4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9" r:id="rId3"/>
    <p:sldId id="370" r:id="rId4"/>
    <p:sldId id="375" r:id="rId5"/>
    <p:sldId id="376" r:id="rId6"/>
    <p:sldId id="377" r:id="rId7"/>
    <p:sldId id="383" r:id="rId8"/>
    <p:sldId id="382" r:id="rId9"/>
    <p:sldId id="355" r:id="rId10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ka" initials="MM" lastIdx="1" clrIdx="0"/>
  <p:cmAuthor id="1" name="CELSI-3" initials="C" lastIdx="1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236"/>
    <a:srgbClr val="D79B93"/>
    <a:srgbClr val="241605"/>
    <a:srgbClr val="8C383A"/>
    <a:srgbClr val="692020"/>
    <a:srgbClr val="BCBCBC"/>
    <a:srgbClr val="C2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1"/>
    <p:restoredTop sz="84746" autoAdjust="0"/>
  </p:normalViewPr>
  <p:slideViewPr>
    <p:cSldViewPr>
      <p:cViewPr varScale="1">
        <p:scale>
          <a:sx n="71" d="100"/>
          <a:sy n="71" d="100"/>
        </p:scale>
        <p:origin x="15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ACDB61F-8CFF-4501-B2B6-9D4FD2E3CA2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9802876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PRECARIR meeting, September 17-18, 2015, Bratislava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CDBDF9-ADF6-4106-AACA-6D32E00CEE76}" type="datetime1">
              <a:rPr lang="en-US"/>
              <a:pPr>
                <a:defRPr/>
              </a:pPr>
              <a:t>6/4/19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E4DEF00-12F2-45A6-B224-41F5CA6C30A5}" type="slidenum">
              <a:rPr lang="en-US" altLang="sk-SK"/>
              <a:pPr>
                <a:defRPr/>
              </a:pPr>
              <a:t>‹#›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31829900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ＭＳ Ｐゴシック" pitchFamily="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PRECARIR meeting, September 17-18, 2015, Bratislava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4DEF00-12F2-45A6-B224-41F5CA6C30A5}" type="slidenum">
              <a:rPr lang="en-US" altLang="sk-SK" smtClean="0"/>
              <a:pPr>
                <a:defRPr/>
              </a:pPr>
              <a:t>1</a:t>
            </a:fld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858022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A53F9-EE0C-47E4-8487-D41F5BE607D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4754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A4B9D-5203-4D6F-909F-BDB08C4BB1E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355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7A8CF-6568-443E-825E-07C3C29A0CD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31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93D53-BEAC-4D68-BF20-EAFAD97BBF8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4217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303F-1B72-4B3B-AB31-DEFD698F7C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305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61A08-F8D6-4E52-B9B5-577699F9683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7032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1CB8-D70E-49EF-A5DA-D0205051B2A1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685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6F0F8-6B3F-4886-884A-A65324994ED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1681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F0BA-A688-488D-A644-B5A1612F221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3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D9E30-46CD-486C-983C-E63775D4395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7913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5851-FCE9-4B07-B156-60B3BB920BC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7476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5A5FD5D1-3170-4B85-9077-73B2B714D66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692854" y="2189657"/>
            <a:ext cx="7839585" cy="317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Úloha pracovnoprávnych vzťahov pre uľahčenie návratu zdravotne znevýhodnených ľudí na </a:t>
            </a:r>
            <a:r>
              <a:rPr lang="en-US" sz="3200" b="1" dirty="0" err="1">
                <a:solidFill>
                  <a:schemeClr val="bg1"/>
                </a:solidFill>
              </a:rPr>
              <a:t>trh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práce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 smtClean="0">
                <a:solidFill>
                  <a:schemeClr val="bg1"/>
                </a:solidFill>
              </a:rPr>
              <a:t>(</a:t>
            </a:r>
            <a:r>
              <a:rPr lang="en-GB" sz="3200" b="1" dirty="0">
                <a:solidFill>
                  <a:schemeClr val="bg1"/>
                </a:solidFill>
              </a:rPr>
              <a:t>REWIR)</a:t>
            </a:r>
            <a:endParaRPr lang="en-GB" sz="3200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  <a:spcAft>
                <a:spcPts val="600"/>
              </a:spcAft>
            </a:pPr>
            <a:endParaRPr lang="en-US" altLang="sk-SK" sz="32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r>
              <a:rPr lang="sk-SK" altLang="sk-SK" sz="2400" b="1" dirty="0" smtClean="0">
                <a:solidFill>
                  <a:schemeClr val="bg1"/>
                </a:solidFill>
              </a:rPr>
              <a:t>Okrúhly stôl 4. 6. 2019 Bratislava</a:t>
            </a:r>
            <a:endParaRPr lang="sk-SK" altLang="sk-SK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2700"/>
              </a:lnSpc>
            </a:pPr>
            <a:endParaRPr lang="sk-SK" altLang="sk-SK" sz="2400" b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58052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 </a:t>
            </a:r>
            <a:r>
              <a:rPr lang="en-US" dirty="0" err="1" smtClean="0">
                <a:solidFill>
                  <a:schemeClr val="bg1"/>
                </a:solidFill>
              </a:rPr>
              <a:t>finančnou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podporou</a:t>
            </a:r>
            <a:r>
              <a:rPr lang="en-US" dirty="0" smtClean="0">
                <a:solidFill>
                  <a:schemeClr val="bg1"/>
                </a:solidFill>
              </a:rPr>
              <a:t> EK,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projekt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č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GB" dirty="0" smtClean="0">
                <a:solidFill>
                  <a:schemeClr val="bg1"/>
                </a:solidFill>
              </a:rPr>
              <a:t>VS/2019/0075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80926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923236"/>
                </a:solidFill>
              </a:rPr>
              <a:t>Motivácia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43" y="1340768"/>
            <a:ext cx="8277557" cy="5112568"/>
          </a:xfrm>
        </p:spPr>
        <p:txBody>
          <a:bodyPr/>
          <a:lstStyle/>
          <a:p>
            <a:r>
              <a:rPr lang="en-GB" sz="2400" b="1" dirty="0" err="1" smtClean="0"/>
              <a:t>Zmena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populačnej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štruktúry</a:t>
            </a:r>
            <a:r>
              <a:rPr lang="en-GB" sz="2400" b="1" dirty="0" smtClean="0"/>
              <a:t> v EÚ</a:t>
            </a:r>
            <a:r>
              <a:rPr lang="en-GB" sz="2400" b="1" dirty="0" smtClean="0"/>
              <a:t>:</a:t>
            </a:r>
            <a:endParaRPr lang="en-GB" sz="2400" b="1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- </a:t>
            </a:r>
            <a:r>
              <a:rPr lang="en-GB" sz="2400" dirty="0" err="1" smtClean="0"/>
              <a:t>starnutie</a:t>
            </a:r>
            <a:r>
              <a:rPr lang="en-GB" sz="2400" dirty="0" smtClean="0"/>
              <a:t> </a:t>
            </a:r>
            <a:r>
              <a:rPr lang="en-GB" sz="2400" dirty="0" err="1" smtClean="0"/>
              <a:t>populácie</a:t>
            </a:r>
            <a:endParaRPr lang="en-GB" sz="2400" dirty="0" smtClean="0"/>
          </a:p>
          <a:p>
            <a:pPr marL="536575" indent="-536575">
              <a:buNone/>
            </a:pPr>
            <a:r>
              <a:rPr lang="en-GB" sz="2400" dirty="0" smtClean="0"/>
              <a:t>    - </a:t>
            </a:r>
            <a:r>
              <a:rPr lang="en-GB" sz="2400" dirty="0" err="1" smtClean="0"/>
              <a:t>nárast</a:t>
            </a:r>
            <a:r>
              <a:rPr lang="en-GB" sz="2400" dirty="0" smtClean="0"/>
              <a:t> </a:t>
            </a:r>
            <a:r>
              <a:rPr lang="en-GB" sz="2400" dirty="0" err="1" smtClean="0"/>
              <a:t>chronických</a:t>
            </a:r>
            <a:r>
              <a:rPr lang="en-GB" sz="2400" dirty="0" smtClean="0"/>
              <a:t> </a:t>
            </a:r>
            <a:r>
              <a:rPr lang="en-GB" sz="2400" dirty="0" err="1" smtClean="0"/>
              <a:t>ochorení</a:t>
            </a:r>
            <a:r>
              <a:rPr lang="en-GB" sz="2400" dirty="0" smtClean="0"/>
              <a:t> (4 </a:t>
            </a:r>
            <a:r>
              <a:rPr lang="en-GB" sz="2400" dirty="0" err="1" smtClean="0"/>
              <a:t>hlavné</a:t>
            </a:r>
            <a:r>
              <a:rPr lang="en-GB" sz="2400" dirty="0" smtClean="0"/>
              <a:t> </a:t>
            </a:r>
            <a:r>
              <a:rPr lang="en-GB" sz="2400" dirty="0" err="1" smtClean="0"/>
              <a:t>skupiny</a:t>
            </a:r>
            <a:r>
              <a:rPr lang="en-GB" sz="2400" dirty="0" smtClean="0"/>
              <a:t>: </a:t>
            </a:r>
            <a:r>
              <a:rPr lang="en-GB" sz="2400" dirty="0" err="1" smtClean="0"/>
              <a:t>kardiovaskulárne</a:t>
            </a:r>
            <a:r>
              <a:rPr lang="en-GB" sz="2400" dirty="0" smtClean="0"/>
              <a:t>, </a:t>
            </a:r>
            <a:r>
              <a:rPr lang="en-GB" sz="2400" dirty="0" err="1" smtClean="0"/>
              <a:t>onkologické</a:t>
            </a:r>
            <a:r>
              <a:rPr lang="en-GB" sz="2400" dirty="0" smtClean="0"/>
              <a:t>, </a:t>
            </a:r>
            <a:r>
              <a:rPr lang="en-GB" sz="2400" dirty="0" err="1" smtClean="0"/>
              <a:t>mentálne</a:t>
            </a:r>
            <a:r>
              <a:rPr lang="en-GB" sz="2400" dirty="0" smtClean="0"/>
              <a:t> a </a:t>
            </a:r>
            <a:r>
              <a:rPr lang="en-GB" sz="2400" dirty="0" err="1" smtClean="0"/>
              <a:t>ochorenia</a:t>
            </a:r>
            <a:r>
              <a:rPr lang="en-GB" sz="2400" dirty="0" smtClean="0"/>
              <a:t> </a:t>
            </a:r>
            <a:r>
              <a:rPr lang="en-GB" sz="2400" dirty="0" err="1" smtClean="0"/>
              <a:t>pohybového</a:t>
            </a:r>
            <a:r>
              <a:rPr lang="en-GB" sz="2400" dirty="0" smtClean="0"/>
              <a:t> </a:t>
            </a:r>
            <a:r>
              <a:rPr lang="en-GB" sz="2400" dirty="0" err="1" smtClean="0"/>
              <a:t>aparátu</a:t>
            </a:r>
            <a:r>
              <a:rPr lang="en-GB" sz="2400" dirty="0" smtClean="0"/>
              <a:t>)</a:t>
            </a:r>
            <a:endParaRPr lang="en-GB" sz="2400" dirty="0" smtClean="0"/>
          </a:p>
          <a:p>
            <a:pPr marL="536575" indent="-536575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- </a:t>
            </a:r>
            <a:r>
              <a:rPr lang="en-GB" sz="2400" dirty="0" err="1"/>
              <a:t>výzva</a:t>
            </a:r>
            <a:r>
              <a:rPr lang="en-GB" sz="2400" dirty="0"/>
              <a:t> pre </a:t>
            </a:r>
            <a:r>
              <a:rPr lang="en-GB" sz="2400" dirty="0" err="1"/>
              <a:t>tvorcov</a:t>
            </a:r>
            <a:r>
              <a:rPr lang="en-GB" sz="2400" dirty="0"/>
              <a:t> </a:t>
            </a:r>
            <a:r>
              <a:rPr lang="en-GB" sz="2400" dirty="0" err="1" smtClean="0"/>
              <a:t>politík</a:t>
            </a:r>
            <a:r>
              <a:rPr lang="en-GB" sz="2400" dirty="0" smtClean="0"/>
              <a:t> </a:t>
            </a:r>
            <a:r>
              <a:rPr lang="mr-IN" sz="2400" dirty="0" smtClean="0"/>
              <a:t>–</a:t>
            </a:r>
            <a:r>
              <a:rPr lang="en-GB" sz="2400" dirty="0" smtClean="0"/>
              <a:t> </a:t>
            </a:r>
            <a:r>
              <a:rPr lang="en-GB" sz="2400" dirty="0" err="1" smtClean="0"/>
              <a:t>udržanie</a:t>
            </a:r>
            <a:r>
              <a:rPr lang="en-GB" sz="2400" dirty="0" smtClean="0"/>
              <a:t> </a:t>
            </a:r>
            <a:r>
              <a:rPr lang="en-GB" sz="2400" dirty="0" err="1" smtClean="0"/>
              <a:t>zdravej</a:t>
            </a:r>
            <a:r>
              <a:rPr lang="en-GB" sz="2400" dirty="0" smtClean="0"/>
              <a:t> a </a:t>
            </a:r>
            <a:r>
              <a:rPr lang="en-GB" sz="2400" dirty="0" err="1" smtClean="0"/>
              <a:t>aktívnej</a:t>
            </a:r>
            <a:r>
              <a:rPr lang="en-GB" sz="2400" dirty="0" smtClean="0"/>
              <a:t> </a:t>
            </a:r>
            <a:r>
              <a:rPr lang="en-GB" sz="2400" dirty="0" err="1" smtClean="0"/>
              <a:t>populácie</a:t>
            </a:r>
            <a:r>
              <a:rPr lang="en-GB" sz="2400" dirty="0" smtClean="0"/>
              <a:t> </a:t>
            </a:r>
            <a:endParaRPr lang="sk-SK" sz="2400" dirty="0"/>
          </a:p>
          <a:p>
            <a:r>
              <a:rPr lang="en-GB" sz="2400" b="1" dirty="0" err="1" smtClean="0"/>
              <a:t>Zmeny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majú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dopad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aj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trh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práce</a:t>
            </a:r>
            <a:r>
              <a:rPr lang="en-GB" sz="2400" b="1" dirty="0" smtClean="0"/>
              <a:t>:</a:t>
            </a:r>
            <a:endParaRPr lang="en-GB" sz="2400" b="1" dirty="0" smtClean="0"/>
          </a:p>
          <a:p>
            <a:pPr marL="700087">
              <a:buFontTx/>
              <a:buChar char="-"/>
            </a:pPr>
            <a:r>
              <a:rPr lang="en-GB" sz="2400" dirty="0" err="1" smtClean="0"/>
              <a:t>Nižšia</a:t>
            </a:r>
            <a:r>
              <a:rPr lang="en-GB" sz="2400" dirty="0" smtClean="0"/>
              <a:t> </a:t>
            </a:r>
            <a:r>
              <a:rPr lang="en-GB" sz="2400" dirty="0" err="1" smtClean="0"/>
              <a:t>participácia</a:t>
            </a:r>
            <a:r>
              <a:rPr lang="en-GB" sz="2400" dirty="0" smtClean="0"/>
              <a:t> v </a:t>
            </a:r>
            <a:r>
              <a:rPr lang="en-GB" sz="2400" dirty="0" err="1" smtClean="0"/>
              <a:t>niektorých</a:t>
            </a:r>
            <a:r>
              <a:rPr lang="en-GB" sz="2400" dirty="0" smtClean="0"/>
              <a:t> </a:t>
            </a:r>
            <a:r>
              <a:rPr lang="en-GB" sz="2400" dirty="0" err="1" smtClean="0"/>
              <a:t>krajinách</a:t>
            </a:r>
            <a:endParaRPr lang="en-GB" sz="2400" dirty="0" smtClean="0"/>
          </a:p>
          <a:p>
            <a:pPr marL="625475" indent="-268288">
              <a:buNone/>
            </a:pPr>
            <a:r>
              <a:rPr lang="en-GB" sz="2400" dirty="0" smtClean="0"/>
              <a:t>-   </a:t>
            </a:r>
            <a:r>
              <a:rPr lang="en-GB" sz="2400" dirty="0" err="1" smtClean="0"/>
              <a:t>Nové</a:t>
            </a:r>
            <a:r>
              <a:rPr lang="en-GB" sz="2400" dirty="0" smtClean="0"/>
              <a:t> </a:t>
            </a:r>
            <a:r>
              <a:rPr lang="en-GB" sz="2400" dirty="0" err="1" smtClean="0"/>
              <a:t>flexibilné</a:t>
            </a:r>
            <a:r>
              <a:rPr lang="en-GB" sz="2400" dirty="0" smtClean="0"/>
              <a:t> </a:t>
            </a:r>
            <a:r>
              <a:rPr lang="en-GB" sz="2400" dirty="0" err="1" smtClean="0"/>
              <a:t>formy</a:t>
            </a:r>
            <a:r>
              <a:rPr lang="en-GB" sz="2400" dirty="0" smtClean="0"/>
              <a:t> </a:t>
            </a:r>
            <a:r>
              <a:rPr lang="en-GB" sz="2400" dirty="0" err="1" smtClean="0"/>
              <a:t>práce</a:t>
            </a:r>
            <a:endParaRPr lang="en-GB" sz="2400" dirty="0"/>
          </a:p>
          <a:p>
            <a:pPr marL="625475" indent="-268288">
              <a:buNone/>
            </a:pPr>
            <a:r>
              <a:rPr lang="en-GB" sz="2400" dirty="0" smtClean="0"/>
              <a:t>-   </a:t>
            </a:r>
            <a:r>
              <a:rPr lang="en-GB" sz="2400" dirty="0" smtClean="0"/>
              <a:t>V</a:t>
            </a:r>
            <a:r>
              <a:rPr lang="sk-SK" sz="2400" dirty="0" err="1" smtClean="0"/>
              <a:t>ýzva</a:t>
            </a:r>
            <a:r>
              <a:rPr lang="sk-SK" sz="2400" dirty="0" smtClean="0"/>
              <a:t> pre tvorcov politík </a:t>
            </a:r>
            <a:r>
              <a:rPr lang="mr-IN" sz="2400" dirty="0" smtClean="0"/>
              <a:t>–</a:t>
            </a:r>
            <a:r>
              <a:rPr lang="sk-SK" sz="2400" dirty="0" smtClean="0"/>
              <a:t> udržateľnosť aktívnej účasti populácie na trhu práce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41111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80926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923236"/>
                </a:solidFill>
              </a:rPr>
              <a:t>Ciele</a:t>
            </a:r>
            <a:r>
              <a:rPr lang="en-US" sz="3600" b="1" dirty="0" smtClean="0">
                <a:solidFill>
                  <a:srgbClr val="923236"/>
                </a:solidFill>
              </a:rPr>
              <a:t> </a:t>
            </a:r>
            <a:r>
              <a:rPr lang="en-US" sz="3600" b="1" dirty="0" err="1" smtClean="0">
                <a:solidFill>
                  <a:srgbClr val="923236"/>
                </a:solidFill>
              </a:rPr>
              <a:t>projektu</a:t>
            </a:r>
            <a:r>
              <a:rPr lang="en-US" sz="3600" b="1" dirty="0" smtClean="0">
                <a:solidFill>
                  <a:srgbClr val="923236"/>
                </a:solidFill>
              </a:rPr>
              <a:t> REWIR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43" y="1340768"/>
            <a:ext cx="8277557" cy="511256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Cieľom</a:t>
            </a:r>
            <a:r>
              <a:rPr lang="en-US" sz="2400" dirty="0" smtClean="0"/>
              <a:t> je </a:t>
            </a:r>
            <a:r>
              <a:rPr lang="en-US" sz="2400" dirty="0" err="1" smtClean="0"/>
              <a:t>skúmať</a:t>
            </a:r>
            <a:endParaRPr lang="en-US" sz="2400" dirty="0" smtClean="0"/>
          </a:p>
          <a:p>
            <a:pPr marL="893763" indent="-533400"/>
            <a:r>
              <a:rPr lang="en-US" sz="2400" dirty="0" err="1"/>
              <a:t>ú</a:t>
            </a:r>
            <a:r>
              <a:rPr lang="en-US" sz="2400" dirty="0" err="1" smtClean="0"/>
              <a:t>lohu</a:t>
            </a:r>
            <a:r>
              <a:rPr lang="en-US" sz="2400" dirty="0" smtClean="0"/>
              <a:t> </a:t>
            </a:r>
            <a:r>
              <a:rPr lang="en-US" sz="2400" dirty="0" err="1" smtClean="0"/>
              <a:t>sociálneho</a:t>
            </a:r>
            <a:r>
              <a:rPr lang="en-US" sz="2400" dirty="0" smtClean="0"/>
              <a:t> a </a:t>
            </a:r>
            <a:r>
              <a:rPr lang="en-US" sz="2400" dirty="0" err="1" smtClean="0"/>
              <a:t>civilného</a:t>
            </a:r>
            <a:r>
              <a:rPr lang="en-US" sz="2400" dirty="0" smtClean="0"/>
              <a:t> </a:t>
            </a:r>
            <a:r>
              <a:rPr lang="en-US" sz="2400" dirty="0" err="1" smtClean="0"/>
              <a:t>dialógu</a:t>
            </a:r>
            <a:r>
              <a:rPr lang="en-US" sz="2400" dirty="0" smtClean="0"/>
              <a:t> </a:t>
            </a:r>
          </a:p>
          <a:p>
            <a:pPr marL="893763" indent="-533400"/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integrácii</a:t>
            </a:r>
            <a:r>
              <a:rPr lang="en-US" sz="2400" dirty="0" smtClean="0"/>
              <a:t> </a:t>
            </a:r>
            <a:r>
              <a:rPr lang="en-US" sz="2400" dirty="0" err="1" smtClean="0"/>
              <a:t>ľudí</a:t>
            </a:r>
            <a:r>
              <a:rPr lang="en-US" sz="2400" dirty="0" smtClean="0"/>
              <a:t> so </a:t>
            </a:r>
            <a:r>
              <a:rPr lang="en-US" sz="2400" dirty="0" err="1" smtClean="0"/>
              <a:t>zdravotným</a:t>
            </a:r>
            <a:r>
              <a:rPr lang="en-US" sz="2400" dirty="0" smtClean="0"/>
              <a:t> </a:t>
            </a:r>
            <a:r>
              <a:rPr lang="en-US" sz="2400" dirty="0" err="1" smtClean="0"/>
              <a:t>znevýhodnením</a:t>
            </a:r>
            <a:r>
              <a:rPr lang="en-US" sz="2400" dirty="0" smtClean="0"/>
              <a:t> </a:t>
            </a:r>
          </a:p>
          <a:p>
            <a:pPr marL="893763" indent="-533400"/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trh</a:t>
            </a:r>
            <a:r>
              <a:rPr lang="en-US" sz="2400" dirty="0" smtClean="0"/>
              <a:t> </a:t>
            </a:r>
            <a:r>
              <a:rPr lang="en-US" sz="2400" dirty="0" err="1" smtClean="0"/>
              <a:t>práce</a:t>
            </a:r>
            <a:r>
              <a:rPr lang="en-US" sz="2400" dirty="0" smtClean="0"/>
              <a:t> </a:t>
            </a:r>
          </a:p>
          <a:p>
            <a:pPr marL="893763" indent="-533400"/>
            <a:r>
              <a:rPr lang="en-US" sz="2400" dirty="0" smtClean="0"/>
              <a:t>a </a:t>
            </a:r>
            <a:r>
              <a:rPr lang="en-US" sz="2400" dirty="0" err="1" smtClean="0"/>
              <a:t>ich</a:t>
            </a:r>
            <a:r>
              <a:rPr lang="en-US" sz="2400" dirty="0" smtClean="0"/>
              <a:t> </a:t>
            </a:r>
            <a:r>
              <a:rPr lang="en-US" sz="2400" dirty="0" err="1" smtClean="0"/>
              <a:t>udržanie</a:t>
            </a:r>
            <a:r>
              <a:rPr lang="en-US" sz="2400" dirty="0" smtClean="0"/>
              <a:t> v </a:t>
            </a:r>
            <a:r>
              <a:rPr lang="en-US" sz="2400" dirty="0" err="1" smtClean="0"/>
              <a:t>pracovnom</a:t>
            </a:r>
            <a:r>
              <a:rPr lang="en-US" sz="2400" dirty="0" smtClean="0"/>
              <a:t> </a:t>
            </a:r>
            <a:r>
              <a:rPr lang="en-US" sz="2400" dirty="0" err="1" smtClean="0"/>
              <a:t>procese</a:t>
            </a:r>
            <a:endParaRPr lang="en-US" sz="2400" dirty="0" smtClean="0"/>
          </a:p>
          <a:p>
            <a:pPr marL="893763" indent="-533400"/>
            <a:r>
              <a:rPr lang="en-US" sz="2400" dirty="0" err="1" smtClean="0"/>
              <a:t>t.j.</a:t>
            </a:r>
            <a:r>
              <a:rPr lang="en-US" sz="2400" dirty="0" smtClean="0"/>
              <a:t> </a:t>
            </a:r>
            <a:r>
              <a:rPr lang="en-US" sz="2400" dirty="0" err="1" smtClean="0"/>
              <a:t>predĺžiť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produktívny</a:t>
            </a:r>
            <a:r>
              <a:rPr lang="en-US" sz="2400" dirty="0" smtClean="0"/>
              <a:t> </a:t>
            </a:r>
            <a:r>
              <a:rPr lang="en-US" sz="2400" dirty="0" err="1" smtClean="0"/>
              <a:t>vek</a:t>
            </a:r>
            <a:r>
              <a:rPr lang="en-US" sz="2400" dirty="0" smtClean="0"/>
              <a:t> s </a:t>
            </a:r>
            <a:r>
              <a:rPr lang="en-US" sz="2400" dirty="0" err="1" smtClean="0"/>
              <a:t>aktívnou</a:t>
            </a:r>
            <a:r>
              <a:rPr lang="en-US" sz="2400" dirty="0" smtClean="0"/>
              <a:t> </a:t>
            </a:r>
            <a:r>
              <a:rPr lang="en-US" sz="2400" dirty="0" err="1" smtClean="0"/>
              <a:t>účasťou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trhu</a:t>
            </a:r>
            <a:r>
              <a:rPr lang="en-US" sz="2400" dirty="0" smtClean="0"/>
              <a:t> </a:t>
            </a:r>
            <a:r>
              <a:rPr lang="en-US" sz="2400" dirty="0" err="1" smtClean="0"/>
              <a:t>práce</a:t>
            </a:r>
            <a:r>
              <a:rPr lang="en-US" sz="2400" dirty="0" smtClean="0"/>
              <a:t> </a:t>
            </a:r>
            <a:r>
              <a:rPr lang="en-US" sz="2400" dirty="0" err="1" smtClean="0"/>
              <a:t>prostredníctvom</a:t>
            </a:r>
            <a:r>
              <a:rPr lang="en-US" sz="2400" dirty="0" smtClean="0"/>
              <a:t> </a:t>
            </a:r>
            <a:r>
              <a:rPr lang="en-US" sz="2400" dirty="0" err="1" smtClean="0"/>
              <a:t>získania</a:t>
            </a:r>
            <a:r>
              <a:rPr lang="en-US" sz="2400" dirty="0" smtClean="0"/>
              <a:t> a </a:t>
            </a:r>
            <a:r>
              <a:rPr lang="en-US" sz="2400" dirty="0" err="1" smtClean="0"/>
              <a:t>udržania</a:t>
            </a:r>
            <a:r>
              <a:rPr lang="en-US" sz="2400" dirty="0" smtClean="0"/>
              <a:t> </a:t>
            </a:r>
            <a:r>
              <a:rPr lang="en-US" sz="2400" dirty="0" err="1" smtClean="0"/>
              <a:t>práce</a:t>
            </a:r>
            <a:r>
              <a:rPr lang="en-US" sz="2400" dirty="0" smtClean="0"/>
              <a:t> </a:t>
            </a:r>
            <a:r>
              <a:rPr lang="en-US" sz="2400" dirty="0" err="1" smtClean="0"/>
              <a:t>ľudí</a:t>
            </a:r>
            <a:r>
              <a:rPr lang="en-US" sz="2400" dirty="0" smtClean="0"/>
              <a:t> so </a:t>
            </a:r>
            <a:r>
              <a:rPr lang="en-US" sz="2400" dirty="0" err="1" smtClean="0"/>
              <a:t>zdravotným</a:t>
            </a:r>
            <a:r>
              <a:rPr lang="en-US" sz="2400" dirty="0" smtClean="0"/>
              <a:t> </a:t>
            </a:r>
            <a:r>
              <a:rPr lang="en-US" sz="2400" dirty="0" err="1" smtClean="0"/>
              <a:t>znevýhodnením</a:t>
            </a:r>
            <a:endParaRPr lang="en-US" sz="2400" dirty="0" smtClean="0"/>
          </a:p>
          <a:p>
            <a:pPr marL="893763" indent="-533400"/>
            <a:r>
              <a:rPr lang="en-US" sz="2400" dirty="0" smtClean="0"/>
              <a:t>V </a:t>
            </a:r>
            <a:r>
              <a:rPr lang="en-US" sz="2400" dirty="0" err="1" smtClean="0"/>
              <a:t>podmienkach</a:t>
            </a:r>
            <a:r>
              <a:rPr lang="en-US" sz="2400" dirty="0" smtClean="0"/>
              <a:t> </a:t>
            </a:r>
            <a:r>
              <a:rPr lang="en-US" sz="2400" dirty="0" err="1" smtClean="0"/>
              <a:t>demografických</a:t>
            </a:r>
            <a:r>
              <a:rPr lang="en-US" sz="2400" dirty="0" smtClean="0"/>
              <a:t> a </a:t>
            </a:r>
            <a:r>
              <a:rPr lang="en-US" sz="2400" dirty="0" err="1" smtClean="0"/>
              <a:t>technologických</a:t>
            </a:r>
            <a:r>
              <a:rPr lang="en-US" sz="2400" dirty="0" smtClean="0"/>
              <a:t> </a:t>
            </a:r>
            <a:r>
              <a:rPr lang="en-US" sz="2400" dirty="0" err="1" smtClean="0"/>
              <a:t>zmien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Úroveň</a:t>
            </a:r>
            <a:r>
              <a:rPr lang="en-US" sz="2400" dirty="0" smtClean="0"/>
              <a:t> </a:t>
            </a:r>
            <a:r>
              <a:rPr lang="en-US" sz="2400" dirty="0" err="1" smtClean="0"/>
              <a:t>skúmania</a:t>
            </a:r>
            <a:r>
              <a:rPr lang="en-US" sz="2400" dirty="0" smtClean="0"/>
              <a:t>: </a:t>
            </a:r>
            <a:r>
              <a:rPr lang="en-US" sz="2400" dirty="0" err="1" smtClean="0"/>
              <a:t>Európska</a:t>
            </a:r>
            <a:r>
              <a:rPr lang="en-US" sz="2400" dirty="0" smtClean="0"/>
              <a:t>, </a:t>
            </a:r>
            <a:r>
              <a:rPr lang="en-US" sz="2400" dirty="0" err="1" smtClean="0"/>
              <a:t>národná</a:t>
            </a:r>
            <a:r>
              <a:rPr lang="en-US" sz="2400" dirty="0" smtClean="0"/>
              <a:t> a </a:t>
            </a:r>
            <a:r>
              <a:rPr lang="en-US" sz="2400" dirty="0" err="1" smtClean="0"/>
              <a:t>podniková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182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35280"/>
              </p:ext>
            </p:extLst>
          </p:nvPr>
        </p:nvGraphicFramePr>
        <p:xfrm>
          <a:off x="467548" y="1628799"/>
          <a:ext cx="8208907" cy="4918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479"/>
                <a:gridCol w="1592357"/>
                <a:gridCol w="1592357"/>
                <a:gridCol w="1592357"/>
                <a:gridCol w="1592357"/>
              </a:tblGrid>
              <a:tr h="389705"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en-GB" sz="1400" dirty="0" err="1" smtClean="0">
                          <a:effectLst/>
                        </a:rPr>
                        <a:t>Systém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kolektívnych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pracovno-právnych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vzťahov</a:t>
                      </a:r>
                      <a:r>
                        <a:rPr lang="en-GB" sz="1400" dirty="0" smtClean="0">
                          <a:effectLst/>
                        </a:rPr>
                        <a:t>*</a:t>
                      </a:r>
                      <a:endParaRPr lang="en-GB" sz="1400" dirty="0">
                        <a:effectLst/>
                        <a:latin typeface="Calibri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875665" algn="l"/>
                        </a:tabLst>
                      </a:pPr>
                      <a:r>
                        <a:rPr lang="en-GB" sz="1400" dirty="0" err="1" smtClean="0">
                          <a:effectLst/>
                        </a:rPr>
                        <a:t>Národné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rámcové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podmienky</a:t>
                      </a:r>
                      <a:r>
                        <a:rPr lang="en-GB" sz="1400" dirty="0" smtClean="0">
                          <a:effectLst/>
                        </a:rPr>
                        <a:t> pre </a:t>
                      </a:r>
                      <a:r>
                        <a:rPr lang="en-GB" sz="1400" dirty="0" err="1" smtClean="0">
                          <a:effectLst/>
                        </a:rPr>
                        <a:t>integráciu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ľudí</a:t>
                      </a:r>
                      <a:r>
                        <a:rPr lang="en-GB" sz="1400" dirty="0" smtClean="0">
                          <a:effectLst/>
                        </a:rPr>
                        <a:t> so </a:t>
                      </a:r>
                      <a:r>
                        <a:rPr lang="en-GB" sz="1400" dirty="0" err="1" smtClean="0">
                          <a:effectLst/>
                        </a:rPr>
                        <a:t>zdrav.obmedzením</a:t>
                      </a:r>
                      <a:endParaRPr lang="en-GB" sz="1400" dirty="0">
                        <a:effectLst/>
                        <a:latin typeface="Calibri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902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Inkluzívny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systém</a:t>
                      </a:r>
                      <a:r>
                        <a:rPr lang="en-GB" sz="1400" dirty="0" smtClean="0">
                          <a:effectLst/>
                        </a:rPr>
                        <a:t> s </a:t>
                      </a:r>
                      <a:r>
                        <a:rPr lang="en-GB" sz="1400" dirty="0" err="1" smtClean="0">
                          <a:effectLst/>
                        </a:rPr>
                        <a:t>efektívnou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koordináciou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politík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Rozvinuté</a:t>
                      </a:r>
                      <a:r>
                        <a:rPr lang="en-GB" sz="1400" dirty="0" smtClean="0">
                          <a:effectLst/>
                        </a:rPr>
                        <a:t> ale </a:t>
                      </a:r>
                      <a:r>
                        <a:rPr lang="en-GB" sz="1400" dirty="0" err="1" smtClean="0">
                          <a:effectLst/>
                        </a:rPr>
                        <a:t>slabo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koordinované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politiky</a:t>
                      </a:r>
                      <a:r>
                        <a:rPr lang="en-GB" sz="1400" baseline="0" dirty="0" smtClean="0">
                          <a:effectLst/>
                        </a:rPr>
                        <a:t> s </a:t>
                      </a:r>
                      <a:r>
                        <a:rPr lang="en-GB" sz="1400" baseline="0" dirty="0" err="1" smtClean="0">
                          <a:effectLst/>
                        </a:rPr>
                        <a:t>implementačnou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praxou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Obmedzené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inštitucionálne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zázemie</a:t>
                      </a:r>
                      <a:r>
                        <a:rPr lang="en-GB" sz="1400" baseline="0" dirty="0" smtClean="0">
                          <a:effectLst/>
                        </a:rPr>
                        <a:t> pre </a:t>
                      </a:r>
                      <a:r>
                        <a:rPr lang="en-GB" sz="1400" baseline="0" dirty="0" err="1" smtClean="0">
                          <a:effectLst/>
                        </a:rPr>
                        <a:t>politiky</a:t>
                      </a:r>
                      <a:r>
                        <a:rPr lang="en-GB" sz="1400" baseline="0" dirty="0" smtClean="0">
                          <a:effectLst/>
                        </a:rPr>
                        <a:t> a ad hoc </a:t>
                      </a:r>
                      <a:r>
                        <a:rPr lang="en-GB" sz="1400" baseline="0" dirty="0" err="1" smtClean="0">
                          <a:effectLst/>
                        </a:rPr>
                        <a:t>implementačná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prax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Málo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rozvinutý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legislatívny</a:t>
                      </a:r>
                      <a:r>
                        <a:rPr lang="en-GB" sz="1400" dirty="0" smtClean="0">
                          <a:effectLst/>
                        </a:rPr>
                        <a:t> a </a:t>
                      </a:r>
                      <a:r>
                        <a:rPr lang="en-GB" sz="1400" dirty="0" err="1" smtClean="0">
                          <a:effectLst/>
                        </a:rPr>
                        <a:t>inštitucionálny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rámec</a:t>
                      </a:r>
                      <a:r>
                        <a:rPr lang="en-GB" sz="1400" baseline="0" dirty="0" smtClean="0">
                          <a:effectLst/>
                        </a:rPr>
                        <a:t> pre </a:t>
                      </a:r>
                      <a:r>
                        <a:rPr lang="en-GB" sz="1400" baseline="0" dirty="0" err="1" smtClean="0">
                          <a:effectLst/>
                        </a:rPr>
                        <a:t>integráciu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ľudí</a:t>
                      </a:r>
                      <a:r>
                        <a:rPr lang="en-GB" sz="1400" baseline="0" dirty="0" smtClean="0">
                          <a:effectLst/>
                        </a:rPr>
                        <a:t> so </a:t>
                      </a:r>
                      <a:r>
                        <a:rPr lang="en-GB" sz="1400" baseline="0" dirty="0" err="1" smtClean="0">
                          <a:effectLst/>
                        </a:rPr>
                        <a:t>zdrav.znevýhod</a:t>
                      </a:r>
                      <a:r>
                        <a:rPr lang="en-GB" sz="1400" baseline="0" dirty="0" smtClean="0">
                          <a:effectLst/>
                        </a:rPr>
                        <a:t>.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50969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effectLst/>
                        </a:rPr>
                        <a:t>Liberálne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krajiny</a:t>
                      </a:r>
                      <a:endParaRPr lang="en-GB" sz="1400" dirty="0">
                        <a:effectLst/>
                        <a:latin typeface="Calibri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 smtClean="0">
                          <a:effectLst/>
                        </a:rPr>
                        <a:t>Veľ.Británia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Írsko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56066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effectLst/>
                        </a:rPr>
                        <a:t>Južanské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krajiny</a:t>
                      </a:r>
                      <a:endParaRPr lang="en-GB" sz="1400" dirty="0">
                        <a:effectLst/>
                        <a:latin typeface="Calibri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Taliansko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(</a:t>
                      </a:r>
                      <a:r>
                        <a:rPr lang="en-GB" sz="1400" dirty="0" err="1" smtClean="0">
                          <a:effectLst/>
                        </a:rPr>
                        <a:t>Francúzsko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56066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effectLst/>
                        </a:rPr>
                        <a:t>Sociálne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partnerstvo</a:t>
                      </a:r>
                      <a:endParaRPr lang="en-GB" sz="1400" dirty="0">
                        <a:effectLst/>
                        <a:latin typeface="Calibri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 err="1" smtClean="0">
                          <a:effectLst/>
                        </a:rPr>
                        <a:t>Holandsko</a:t>
                      </a:r>
                      <a:r>
                        <a:rPr lang="en-GB" sz="1400" dirty="0" smtClean="0">
                          <a:effectLst/>
                        </a:rPr>
                        <a:t>)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Belgium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76454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effectLst/>
                        </a:rPr>
                        <a:t>Stredoeurópsky</a:t>
                      </a:r>
                      <a:r>
                        <a:rPr lang="en-GB" sz="1400" dirty="0" smtClean="0">
                          <a:effectLst/>
                        </a:rPr>
                        <a:t> </a:t>
                      </a:r>
                      <a:r>
                        <a:rPr lang="en-GB" sz="1400" dirty="0" err="1" smtClean="0">
                          <a:effectLst/>
                        </a:rPr>
                        <a:t>neoliberalizmus</a:t>
                      </a:r>
                      <a:endParaRPr lang="en-GB" sz="1400" dirty="0">
                        <a:effectLst/>
                        <a:latin typeface="Calibri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Estónsko</a:t>
                      </a:r>
                      <a:r>
                        <a:rPr lang="en-GB" sz="1400" dirty="0" smtClean="0">
                          <a:effectLst/>
                        </a:rPr>
                        <a:t>, </a:t>
                      </a:r>
                      <a:r>
                        <a:rPr lang="en-GB" sz="1400" dirty="0" err="1" smtClean="0">
                          <a:effectLst/>
                        </a:rPr>
                        <a:t>Rumunsko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  <a:tr h="68899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 smtClean="0">
                          <a:effectLst/>
                        </a:rPr>
                        <a:t>Stredoeurópsky</a:t>
                      </a:r>
                      <a:r>
                        <a:rPr lang="en-GB" sz="1400" dirty="0" smtClean="0">
                          <a:effectLst/>
                        </a:rPr>
                        <a:t>  </a:t>
                      </a:r>
                      <a:r>
                        <a:rPr lang="en-GB" sz="1400" dirty="0" err="1" smtClean="0">
                          <a:effectLst/>
                        </a:rPr>
                        <a:t>neoliberalizmus</a:t>
                      </a:r>
                      <a:r>
                        <a:rPr lang="en-GB" sz="1400" baseline="0" dirty="0" smtClean="0">
                          <a:effectLst/>
                        </a:rPr>
                        <a:t> s </a:t>
                      </a:r>
                      <a:r>
                        <a:rPr lang="en-GB" sz="1400" baseline="0" dirty="0" err="1" smtClean="0">
                          <a:effectLst/>
                        </a:rPr>
                        <a:t>prvkami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baseline="0" dirty="0" err="1" smtClean="0">
                          <a:effectLst/>
                        </a:rPr>
                        <a:t>soc.partnerstva</a:t>
                      </a:r>
                      <a:endParaRPr lang="en-GB" sz="1400" dirty="0">
                        <a:effectLst/>
                        <a:latin typeface="Calibri" charset="0"/>
                        <a:ea typeface="ＭＳ 明朝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 smtClean="0">
                          <a:effectLst/>
                        </a:rPr>
                        <a:t>Slovensko</a:t>
                      </a:r>
                      <a:endParaRPr lang="en-GB" sz="14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67547" y="6392361"/>
            <a:ext cx="61505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Zdroj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: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Bechter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et al. 2012 (193, 196), European Commission (2009: 49-50), EU-OSCHA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547" y="980728"/>
            <a:ext cx="82089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b="1" dirty="0" err="1" smtClean="0">
                <a:solidFill>
                  <a:srgbClr val="923236"/>
                </a:solidFill>
                <a:ea typeface="Times New Roman" charset="0"/>
              </a:rPr>
              <a:t>Rozsah</a:t>
            </a:r>
            <a:r>
              <a:rPr lang="en-US" altLang="en-US" b="1" dirty="0" smtClean="0">
                <a:solidFill>
                  <a:srgbClr val="923236"/>
                </a:solidFill>
                <a:ea typeface="Times New Roman" charset="0"/>
              </a:rPr>
              <a:t> </a:t>
            </a:r>
            <a:r>
              <a:rPr lang="en-US" altLang="en-US" b="1" dirty="0" err="1" smtClean="0">
                <a:solidFill>
                  <a:srgbClr val="923236"/>
                </a:solidFill>
                <a:ea typeface="Times New Roman" charset="0"/>
              </a:rPr>
              <a:t>empirického</a:t>
            </a:r>
            <a:r>
              <a:rPr lang="en-US" altLang="en-US" b="1" dirty="0" smtClean="0">
                <a:solidFill>
                  <a:srgbClr val="923236"/>
                </a:solidFill>
                <a:ea typeface="Times New Roman" charset="0"/>
              </a:rPr>
              <a:t> </a:t>
            </a:r>
            <a:r>
              <a:rPr lang="en-US" altLang="en-US" b="1" dirty="0" err="1" smtClean="0">
                <a:solidFill>
                  <a:srgbClr val="923236"/>
                </a:solidFill>
                <a:ea typeface="Times New Roman" charset="0"/>
              </a:rPr>
              <a:t>výskumu</a:t>
            </a:r>
            <a:endParaRPr lang="en-US" altLang="en-US" sz="1100" b="1" dirty="0">
              <a:solidFill>
                <a:srgbClr val="9232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3" y="836712"/>
            <a:ext cx="8229600" cy="580926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923236"/>
                </a:solidFill>
              </a:rPr>
              <a:t>Metodológia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50" y="1484784"/>
            <a:ext cx="8277557" cy="4968552"/>
          </a:xfrm>
        </p:spPr>
        <p:txBody>
          <a:bodyPr/>
          <a:lstStyle/>
          <a:p>
            <a:r>
              <a:rPr lang="en-US" sz="2400" b="1" dirty="0" err="1" smtClean="0"/>
              <a:t>Zber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všetkých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členských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krajinách</a:t>
            </a:r>
            <a:r>
              <a:rPr lang="en-US" sz="2400" b="1" dirty="0" smtClean="0"/>
              <a:t> EÚ: </a:t>
            </a:r>
            <a:endParaRPr lang="en-US" sz="2400" dirty="0"/>
          </a:p>
          <a:p>
            <a:r>
              <a:rPr lang="en-US" sz="2400" dirty="0" err="1" smtClean="0"/>
              <a:t>Európska</a:t>
            </a:r>
            <a:r>
              <a:rPr lang="en-US" sz="2400" dirty="0" smtClean="0"/>
              <a:t> </a:t>
            </a:r>
            <a:r>
              <a:rPr lang="en-US" sz="2400" dirty="0" err="1" smtClean="0"/>
              <a:t>úroveň</a:t>
            </a:r>
            <a:r>
              <a:rPr lang="en-US" sz="2400" dirty="0" smtClean="0"/>
              <a:t>: </a:t>
            </a:r>
            <a:r>
              <a:rPr lang="en-US" sz="2400" b="1" dirty="0"/>
              <a:t>15 </a:t>
            </a:r>
            <a:r>
              <a:rPr lang="en-US" sz="2400" b="1" dirty="0" err="1" smtClean="0"/>
              <a:t>expertných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rozhovorov</a:t>
            </a:r>
            <a:r>
              <a:rPr lang="en-US" sz="2400" b="1" dirty="0" smtClean="0"/>
              <a:t> </a:t>
            </a:r>
            <a:r>
              <a:rPr lang="en-US" sz="2400" dirty="0" smtClean="0"/>
              <a:t>s </a:t>
            </a:r>
            <a:r>
              <a:rPr lang="en-US" sz="2400" dirty="0" err="1" smtClean="0"/>
              <a:t>Európskymi</a:t>
            </a:r>
            <a:r>
              <a:rPr lang="en-US" sz="2400" dirty="0" smtClean="0"/>
              <a:t> </a:t>
            </a:r>
            <a:r>
              <a:rPr lang="en-US" sz="2400" dirty="0" err="1" smtClean="0"/>
              <a:t>sociálnymi</a:t>
            </a:r>
            <a:r>
              <a:rPr lang="en-US" sz="2400" dirty="0" smtClean="0"/>
              <a:t> </a:t>
            </a:r>
            <a:r>
              <a:rPr lang="en-US" sz="2400" dirty="0" err="1" smtClean="0"/>
              <a:t>partnermi</a:t>
            </a:r>
            <a:r>
              <a:rPr lang="en-US" sz="2400" dirty="0" smtClean="0"/>
              <a:t> </a:t>
            </a:r>
            <a:r>
              <a:rPr lang="en-US" sz="2400" dirty="0" err="1" smtClean="0"/>
              <a:t>participujúcimi</a:t>
            </a:r>
            <a:r>
              <a:rPr lang="en-US" sz="2400" dirty="0" smtClean="0"/>
              <a:t> v </a:t>
            </a:r>
            <a:r>
              <a:rPr lang="en-US" sz="2400" dirty="0" err="1" smtClean="0"/>
              <a:t>Eur.sociálnom</a:t>
            </a:r>
            <a:r>
              <a:rPr lang="en-US" sz="2400" dirty="0" smtClean="0"/>
              <a:t> </a:t>
            </a:r>
            <a:r>
              <a:rPr lang="en-US" sz="2400" dirty="0" err="1" smtClean="0"/>
              <a:t>dialógu</a:t>
            </a:r>
            <a:r>
              <a:rPr lang="en-US" sz="2400" dirty="0" smtClean="0"/>
              <a:t> a </a:t>
            </a:r>
            <a:r>
              <a:rPr lang="en-US" sz="2400" dirty="0" err="1" smtClean="0"/>
              <a:t>Eur.odvetvovom</a:t>
            </a:r>
            <a:r>
              <a:rPr lang="en-US" sz="2400" dirty="0" smtClean="0"/>
              <a:t> </a:t>
            </a:r>
            <a:r>
              <a:rPr lang="en-US" sz="2400" dirty="0" err="1" smtClean="0"/>
              <a:t>sociálnom</a:t>
            </a:r>
            <a:r>
              <a:rPr lang="en-US" sz="2400" dirty="0" smtClean="0"/>
              <a:t> </a:t>
            </a:r>
            <a:r>
              <a:rPr lang="en-US" sz="2400" dirty="0" err="1" smtClean="0"/>
              <a:t>dialógu</a:t>
            </a:r>
            <a:r>
              <a:rPr lang="en-US" sz="2400" dirty="0" smtClean="0"/>
              <a:t>, </a:t>
            </a:r>
            <a:r>
              <a:rPr lang="en-US" sz="2400" dirty="0" err="1" smtClean="0"/>
              <a:t>zameranie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skutočnú</a:t>
            </a:r>
            <a:r>
              <a:rPr lang="en-US" sz="2400" dirty="0" smtClean="0"/>
              <a:t> a </a:t>
            </a:r>
            <a:r>
              <a:rPr lang="en-US" sz="2400" dirty="0" err="1" smtClean="0"/>
              <a:t>očakávanú</a:t>
            </a:r>
            <a:r>
              <a:rPr lang="en-US" sz="2400" dirty="0" smtClean="0"/>
              <a:t>/</a:t>
            </a:r>
            <a:r>
              <a:rPr lang="en-US" sz="2400" dirty="0" err="1" smtClean="0"/>
              <a:t>potenciálnu</a:t>
            </a:r>
            <a:r>
              <a:rPr lang="en-US" sz="2400" dirty="0" smtClean="0"/>
              <a:t> </a:t>
            </a:r>
            <a:r>
              <a:rPr lang="en-US" sz="2400" dirty="0" err="1" smtClean="0"/>
              <a:t>úlohu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formovaní</a:t>
            </a:r>
            <a:r>
              <a:rPr lang="en-US" sz="2400" dirty="0" smtClean="0"/>
              <a:t> </a:t>
            </a:r>
            <a:r>
              <a:rPr lang="en-US" sz="2400" dirty="0" err="1" smtClean="0"/>
              <a:t>politík</a:t>
            </a:r>
            <a:r>
              <a:rPr lang="en-US" sz="2400" dirty="0" smtClean="0"/>
              <a:t> </a:t>
            </a:r>
            <a:r>
              <a:rPr lang="en-US" sz="2400" dirty="0" err="1" smtClean="0"/>
              <a:t>návratu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trhu</a:t>
            </a:r>
            <a:r>
              <a:rPr lang="en-US" sz="2400" dirty="0" smtClean="0"/>
              <a:t> </a:t>
            </a:r>
            <a:r>
              <a:rPr lang="en-US" sz="2400" dirty="0" err="1" smtClean="0"/>
              <a:t>práce</a:t>
            </a:r>
            <a:r>
              <a:rPr lang="en-US" sz="2400" dirty="0" smtClean="0"/>
              <a:t> pre </a:t>
            </a:r>
            <a:r>
              <a:rPr lang="en-US" sz="2400" dirty="0" err="1" smtClean="0"/>
              <a:t>ľudí</a:t>
            </a:r>
            <a:r>
              <a:rPr lang="en-US" sz="2400" dirty="0" smtClean="0"/>
              <a:t> so </a:t>
            </a:r>
            <a:r>
              <a:rPr lang="en-US" sz="2400" dirty="0" err="1" smtClean="0"/>
              <a:t>zdravotným</a:t>
            </a:r>
            <a:r>
              <a:rPr lang="en-US" sz="2400" dirty="0" smtClean="0"/>
              <a:t> </a:t>
            </a:r>
            <a:r>
              <a:rPr lang="en-US" sz="2400" dirty="0" err="1" smtClean="0"/>
              <a:t>znevýhodnením</a:t>
            </a:r>
            <a:r>
              <a:rPr lang="en-US" sz="2400" dirty="0" smtClean="0"/>
              <a:t>. 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err="1" smtClean="0"/>
              <a:t>Národná</a:t>
            </a:r>
            <a:r>
              <a:rPr lang="en-US" sz="2400" dirty="0" smtClean="0"/>
              <a:t> </a:t>
            </a:r>
            <a:r>
              <a:rPr lang="en-US" sz="2400" dirty="0" err="1" smtClean="0"/>
              <a:t>úroveň</a:t>
            </a:r>
            <a:r>
              <a:rPr lang="en-US" sz="2400" dirty="0" smtClean="0"/>
              <a:t>: </a:t>
            </a:r>
            <a:r>
              <a:rPr lang="en-US" sz="2400" dirty="0" err="1" smtClean="0"/>
              <a:t>zber</a:t>
            </a:r>
            <a:r>
              <a:rPr lang="en-US" sz="2400" dirty="0" smtClean="0"/>
              <a:t> </a:t>
            </a:r>
            <a:r>
              <a:rPr lang="en-US" sz="2400" dirty="0" err="1" smtClean="0"/>
              <a:t>dát</a:t>
            </a:r>
            <a:r>
              <a:rPr lang="en-US" sz="2400" dirty="0" smtClean="0"/>
              <a:t> </a:t>
            </a:r>
            <a:r>
              <a:rPr lang="en-US" sz="2400" dirty="0" err="1" smtClean="0"/>
              <a:t>formou</a:t>
            </a:r>
            <a:r>
              <a:rPr lang="en-US" sz="2400" dirty="0" smtClean="0"/>
              <a:t> online </a:t>
            </a:r>
            <a:r>
              <a:rPr lang="en-US" sz="2400" dirty="0" err="1" smtClean="0"/>
              <a:t>dotazníka</a:t>
            </a:r>
            <a:r>
              <a:rPr lang="en-US" sz="2400" dirty="0" smtClean="0"/>
              <a:t> </a:t>
            </a:r>
            <a:r>
              <a:rPr lang="en-US" sz="2400" dirty="0" err="1" smtClean="0"/>
              <a:t>medzi</a:t>
            </a:r>
            <a:r>
              <a:rPr lang="en-US" sz="2400" dirty="0" smtClean="0"/>
              <a:t> </a:t>
            </a:r>
            <a:r>
              <a:rPr lang="en-US" sz="2400" dirty="0" err="1" smtClean="0"/>
              <a:t>národnými</a:t>
            </a:r>
            <a:r>
              <a:rPr lang="en-US" sz="2400" dirty="0" smtClean="0"/>
              <a:t> </a:t>
            </a:r>
            <a:r>
              <a:rPr lang="en-US" sz="2400" dirty="0" err="1" smtClean="0"/>
              <a:t>sociálnymi</a:t>
            </a:r>
            <a:r>
              <a:rPr lang="en-US" sz="2400" dirty="0" smtClean="0"/>
              <a:t> </a:t>
            </a:r>
            <a:r>
              <a:rPr lang="en-US" sz="2400" dirty="0" err="1" smtClean="0"/>
              <a:t>partnermi</a:t>
            </a:r>
            <a:r>
              <a:rPr lang="en-US" sz="2400" dirty="0" smtClean="0"/>
              <a:t> </a:t>
            </a:r>
            <a:r>
              <a:rPr lang="en-US" sz="2400" dirty="0" err="1" smtClean="0"/>
              <a:t>vo</a:t>
            </a:r>
            <a:r>
              <a:rPr lang="en-US" sz="2400" dirty="0" smtClean="0"/>
              <a:t> </a:t>
            </a:r>
            <a:r>
              <a:rPr lang="en-US" sz="2400" dirty="0" err="1" smtClean="0"/>
              <a:t>všetkých</a:t>
            </a:r>
            <a:r>
              <a:rPr lang="en-US" sz="2400" dirty="0" smtClean="0"/>
              <a:t> </a:t>
            </a:r>
            <a:r>
              <a:rPr lang="en-US" sz="2400" dirty="0" err="1" smtClean="0"/>
              <a:t>členských</a:t>
            </a:r>
            <a:r>
              <a:rPr lang="en-US" sz="2400" dirty="0" smtClean="0"/>
              <a:t> </a:t>
            </a:r>
            <a:r>
              <a:rPr lang="en-US" sz="2400" dirty="0" err="1" smtClean="0"/>
              <a:t>štáto</a:t>
            </a:r>
            <a:r>
              <a:rPr lang="en-US" sz="2400" dirty="0" err="1" smtClean="0"/>
              <a:t>ch</a:t>
            </a:r>
            <a:r>
              <a:rPr lang="en-US" sz="2400" dirty="0" smtClean="0"/>
              <a:t> EÚ</a:t>
            </a:r>
            <a:r>
              <a:rPr lang="en-US" sz="2400" dirty="0" smtClean="0"/>
              <a:t>: </a:t>
            </a:r>
            <a:r>
              <a:rPr lang="en-US" sz="2400" dirty="0" err="1" smtClean="0"/>
              <a:t>zameranie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úlohu</a:t>
            </a:r>
            <a:r>
              <a:rPr lang="en-US" sz="2400" dirty="0" smtClean="0"/>
              <a:t> </a:t>
            </a:r>
            <a:r>
              <a:rPr lang="en-US" sz="2400" dirty="0" err="1" smtClean="0"/>
              <a:t>sociálnych</a:t>
            </a:r>
            <a:r>
              <a:rPr lang="en-US" sz="2400" dirty="0" smtClean="0"/>
              <a:t> </a:t>
            </a:r>
            <a:r>
              <a:rPr lang="en-US" sz="2400" dirty="0" err="1" smtClean="0"/>
              <a:t>partnerov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implementácii</a:t>
            </a:r>
            <a:r>
              <a:rPr lang="en-US" sz="2400" dirty="0" smtClean="0"/>
              <a:t> </a:t>
            </a:r>
            <a:r>
              <a:rPr lang="en-US" sz="2400" dirty="0" err="1" smtClean="0"/>
              <a:t>Európskych</a:t>
            </a:r>
            <a:r>
              <a:rPr lang="en-US" sz="2400" dirty="0" smtClean="0"/>
              <a:t> </a:t>
            </a:r>
            <a:r>
              <a:rPr lang="en-US" sz="2400" dirty="0" err="1" smtClean="0"/>
              <a:t>odporúčaní</a:t>
            </a:r>
            <a:r>
              <a:rPr lang="en-US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aj</a:t>
            </a:r>
            <a:r>
              <a:rPr lang="en-US" sz="2400" dirty="0" smtClean="0"/>
              <a:t> </a:t>
            </a:r>
            <a:r>
              <a:rPr lang="en-US" sz="2400" dirty="0" err="1" smtClean="0"/>
              <a:t>národných</a:t>
            </a:r>
            <a:r>
              <a:rPr lang="en-US" sz="2400" dirty="0" smtClean="0"/>
              <a:t> </a:t>
            </a:r>
            <a:r>
              <a:rPr lang="en-US" sz="2400" dirty="0" err="1" smtClean="0"/>
              <a:t>politík</a:t>
            </a:r>
            <a:r>
              <a:rPr lang="en-US" sz="2400" dirty="0" smtClean="0"/>
              <a:t> </a:t>
            </a:r>
            <a:r>
              <a:rPr lang="en-US" sz="2400" dirty="0" err="1" smtClean="0"/>
              <a:t>integrácie</a:t>
            </a:r>
            <a:r>
              <a:rPr lang="en-US" sz="2400" b="1" dirty="0" smtClean="0"/>
              <a:t> 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903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3" y="836712"/>
            <a:ext cx="8229600" cy="580926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923236"/>
                </a:solidFill>
              </a:rPr>
              <a:t>Metodológia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50" y="1484784"/>
            <a:ext cx="8277557" cy="4968552"/>
          </a:xfrm>
        </p:spPr>
        <p:txBody>
          <a:bodyPr/>
          <a:lstStyle/>
          <a:p>
            <a:r>
              <a:rPr lang="en-US" sz="2400" b="1" dirty="0" smtClean="0"/>
              <a:t>6 </a:t>
            </a:r>
            <a:r>
              <a:rPr lang="en-US" sz="2400" b="1" dirty="0" err="1" smtClean="0"/>
              <a:t>národných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prípadových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štúdií</a:t>
            </a:r>
            <a:r>
              <a:rPr lang="en-US" sz="2400" b="1" dirty="0" smtClean="0"/>
              <a:t>: </a:t>
            </a:r>
            <a:endParaRPr lang="en-US" sz="2400" dirty="0"/>
          </a:p>
          <a:p>
            <a:pPr lvl="1"/>
            <a:r>
              <a:rPr lang="en-US" sz="2400" b="1" dirty="0" err="1" smtClean="0"/>
              <a:t>Národná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úroveň</a:t>
            </a:r>
            <a:r>
              <a:rPr lang="en-US" sz="2400" b="1" dirty="0" smtClean="0"/>
              <a:t>: </a:t>
            </a:r>
            <a:r>
              <a:rPr lang="en-US" sz="2400" dirty="0" smtClean="0"/>
              <a:t>25-30 </a:t>
            </a:r>
            <a:r>
              <a:rPr lang="en-US" sz="2400" dirty="0" err="1" smtClean="0"/>
              <a:t>rozhovorov</a:t>
            </a:r>
            <a:r>
              <a:rPr lang="en-US" sz="2400" dirty="0" smtClean="0"/>
              <a:t> s </a:t>
            </a:r>
            <a:r>
              <a:rPr lang="en-US" sz="2400" dirty="0" err="1" smtClean="0"/>
              <a:t>predstaviteľmi</a:t>
            </a:r>
            <a:r>
              <a:rPr lang="en-US" sz="2400" dirty="0" smtClean="0"/>
              <a:t> </a:t>
            </a:r>
            <a:r>
              <a:rPr lang="en-US" sz="2400" dirty="0" err="1" smtClean="0"/>
              <a:t>vlády</a:t>
            </a:r>
            <a:r>
              <a:rPr lang="en-US" sz="2400" dirty="0" smtClean="0"/>
              <a:t>, </a:t>
            </a:r>
            <a:r>
              <a:rPr lang="en-US" sz="2400" dirty="0" err="1" smtClean="0"/>
              <a:t>tvorcami</a:t>
            </a:r>
            <a:r>
              <a:rPr lang="en-US" sz="2400" dirty="0" smtClean="0"/>
              <a:t> </a:t>
            </a:r>
            <a:r>
              <a:rPr lang="en-US" sz="2400" dirty="0" err="1" smtClean="0"/>
              <a:t>politík</a:t>
            </a:r>
            <a:r>
              <a:rPr lang="en-US" sz="2400" dirty="0" smtClean="0"/>
              <a:t>, </a:t>
            </a:r>
            <a:r>
              <a:rPr lang="en-US" sz="2400" dirty="0" err="1" smtClean="0"/>
              <a:t>organizáciami</a:t>
            </a:r>
            <a:r>
              <a:rPr lang="en-US" sz="2400" dirty="0" smtClean="0"/>
              <a:t> </a:t>
            </a:r>
            <a:r>
              <a:rPr lang="en-US" sz="2400" dirty="0" err="1" smtClean="0"/>
              <a:t>pacientov</a:t>
            </a:r>
            <a:r>
              <a:rPr lang="en-US" sz="2400" dirty="0" smtClean="0"/>
              <a:t>, </a:t>
            </a:r>
            <a:r>
              <a:rPr lang="en-US" sz="2400" dirty="0" err="1" smtClean="0"/>
              <a:t>zamestnávateľskými</a:t>
            </a:r>
            <a:r>
              <a:rPr lang="en-US" sz="2400" dirty="0" smtClean="0"/>
              <a:t> </a:t>
            </a:r>
            <a:r>
              <a:rPr lang="en-US" sz="2400" dirty="0" err="1" smtClean="0"/>
              <a:t>zväzmi</a:t>
            </a:r>
            <a:r>
              <a:rPr lang="en-US" sz="2400" dirty="0" smtClean="0"/>
              <a:t>, </a:t>
            </a:r>
            <a:r>
              <a:rPr lang="en-US" sz="2400" dirty="0" err="1" smtClean="0"/>
              <a:t>odbormi</a:t>
            </a:r>
            <a:r>
              <a:rPr lang="en-US" sz="2400" dirty="0" smtClean="0"/>
              <a:t>, </a:t>
            </a:r>
            <a:r>
              <a:rPr lang="en-US" sz="2400" dirty="0" err="1" smtClean="0"/>
              <a:t>predstaviteľmi</a:t>
            </a:r>
            <a:r>
              <a:rPr lang="en-US" sz="2400" dirty="0" smtClean="0"/>
              <a:t> </a:t>
            </a:r>
            <a:r>
              <a:rPr lang="en-US" sz="2400" dirty="0" err="1" smtClean="0"/>
              <a:t>ÚPSVaR</a:t>
            </a:r>
            <a:r>
              <a:rPr lang="en-US" sz="2400" dirty="0" smtClean="0"/>
              <a:t> </a:t>
            </a:r>
            <a:r>
              <a:rPr lang="en-US" sz="2400" dirty="0" err="1" smtClean="0"/>
              <a:t>apod</a:t>
            </a:r>
            <a:r>
              <a:rPr lang="en-US" sz="2400" dirty="0" smtClean="0"/>
              <a:t>, </a:t>
            </a:r>
            <a:r>
              <a:rPr lang="en-US" sz="2400" dirty="0" err="1" smtClean="0"/>
              <a:t>neziskovými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organizáciami</a:t>
            </a:r>
            <a:r>
              <a:rPr lang="en-US" sz="2400" dirty="0" smtClean="0"/>
              <a:t>, </a:t>
            </a:r>
            <a:r>
              <a:rPr lang="en-US" sz="2400" dirty="0" err="1" smtClean="0"/>
              <a:t>nadáciami</a:t>
            </a:r>
            <a:r>
              <a:rPr lang="en-US" sz="2400" dirty="0" smtClean="0"/>
              <a:t> a </a:t>
            </a:r>
            <a:r>
              <a:rPr lang="en-US" sz="2400" dirty="0" err="1" smtClean="0"/>
              <a:t>podobnými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organizáciami</a:t>
            </a:r>
            <a:r>
              <a:rPr lang="en-US" sz="2400" dirty="0" smtClean="0"/>
              <a:t> </a:t>
            </a:r>
            <a:r>
              <a:rPr lang="en-US" sz="2400" dirty="0" err="1" smtClean="0"/>
              <a:t>ktoré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venujú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implementačnej</a:t>
            </a:r>
            <a:r>
              <a:rPr lang="en-US" sz="2400" dirty="0" smtClean="0"/>
              <a:t> </a:t>
            </a:r>
            <a:r>
              <a:rPr lang="en-US" sz="2400" dirty="0" err="1" smtClean="0"/>
              <a:t>praxi</a:t>
            </a:r>
            <a:r>
              <a:rPr lang="en-US" sz="2400" dirty="0" smtClean="0"/>
              <a:t> </a:t>
            </a:r>
            <a:r>
              <a:rPr lang="en-US" sz="2400" dirty="0" err="1" smtClean="0"/>
              <a:t>návratu</a:t>
            </a:r>
            <a:r>
              <a:rPr lang="en-US" sz="2400" dirty="0" smtClean="0"/>
              <a:t> </a:t>
            </a:r>
            <a:r>
              <a:rPr lang="en-US" sz="2400" dirty="0" err="1" smtClean="0"/>
              <a:t>zdravotne</a:t>
            </a:r>
            <a:r>
              <a:rPr lang="en-US" sz="2400" dirty="0" smtClean="0"/>
              <a:t> </a:t>
            </a:r>
            <a:r>
              <a:rPr lang="en-US" sz="2400" dirty="0" err="1" smtClean="0"/>
              <a:t>znevýhodnených</a:t>
            </a:r>
            <a:r>
              <a:rPr lang="en-US" sz="2400" dirty="0" smtClean="0"/>
              <a:t> do </a:t>
            </a:r>
            <a:r>
              <a:rPr lang="en-US" sz="2400" dirty="0" err="1" smtClean="0"/>
              <a:t>práce</a:t>
            </a:r>
            <a:endParaRPr lang="en-US" sz="2400" dirty="0" smtClean="0"/>
          </a:p>
          <a:p>
            <a:pPr lvl="1"/>
            <a:r>
              <a:rPr lang="en-US" sz="2400" b="1" dirty="0" err="1" smtClean="0"/>
              <a:t>Podniková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úroveň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okrúhle</a:t>
            </a:r>
            <a:r>
              <a:rPr lang="en-US" sz="2400" dirty="0" smtClean="0"/>
              <a:t> </a:t>
            </a:r>
            <a:r>
              <a:rPr lang="en-US" sz="2400" dirty="0" err="1" smtClean="0"/>
              <a:t>stoly</a:t>
            </a:r>
            <a:r>
              <a:rPr lang="en-US" sz="2400" dirty="0" smtClean="0"/>
              <a:t> s </a:t>
            </a:r>
            <a:r>
              <a:rPr lang="en-US" sz="2400" dirty="0" err="1" smtClean="0"/>
              <a:t>predstaviteľmi</a:t>
            </a:r>
            <a:r>
              <a:rPr lang="en-US" sz="2400" dirty="0" smtClean="0"/>
              <a:t> </a:t>
            </a:r>
            <a:r>
              <a:rPr lang="en-US" sz="2400" dirty="0" err="1" smtClean="0"/>
              <a:t>zamestnávateľov</a:t>
            </a:r>
            <a:r>
              <a:rPr lang="en-US" sz="2400" dirty="0" smtClean="0"/>
              <a:t> a </a:t>
            </a:r>
            <a:r>
              <a:rPr lang="en-US" sz="2400" dirty="0" err="1" smtClean="0"/>
              <a:t>odborov</a:t>
            </a:r>
            <a:r>
              <a:rPr lang="en-US" sz="2400" dirty="0" smtClean="0"/>
              <a:t> z </a:t>
            </a:r>
            <a:r>
              <a:rPr lang="en-US" sz="2400" dirty="0" err="1" smtClean="0"/>
              <a:t>firiem</a:t>
            </a:r>
            <a:r>
              <a:rPr lang="en-US" sz="2400" dirty="0" smtClean="0"/>
              <a:t> s </a:t>
            </a:r>
            <a:r>
              <a:rPr lang="en-US" sz="2400" dirty="0" err="1" smtClean="0"/>
              <a:t>implementačnou</a:t>
            </a:r>
            <a:r>
              <a:rPr lang="en-US" sz="2400" dirty="0" smtClean="0"/>
              <a:t> </a:t>
            </a:r>
            <a:r>
              <a:rPr lang="en-US" sz="2400" dirty="0" err="1" smtClean="0"/>
              <a:t>praxou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21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3" y="836712"/>
            <a:ext cx="8229600" cy="580926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923236"/>
                </a:solidFill>
              </a:rPr>
              <a:t>Metodológia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50" y="1484784"/>
            <a:ext cx="8277557" cy="4968552"/>
          </a:xfrm>
        </p:spPr>
        <p:txBody>
          <a:bodyPr/>
          <a:lstStyle/>
          <a:p>
            <a:pPr lvl="1"/>
            <a:r>
              <a:rPr lang="en-US" sz="2400" b="1" dirty="0" err="1" smtClean="0"/>
              <a:t>Podniková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úroveň</a:t>
            </a:r>
            <a:r>
              <a:rPr lang="en-US" sz="2400" b="1" dirty="0" smtClean="0"/>
              <a:t>: </a:t>
            </a:r>
            <a:r>
              <a:rPr lang="en-US" sz="2400" dirty="0" smtClean="0"/>
              <a:t>online </a:t>
            </a:r>
            <a:r>
              <a:rPr lang="en-US" sz="2400" dirty="0" err="1" smtClean="0"/>
              <a:t>dotazníkový</a:t>
            </a:r>
            <a:r>
              <a:rPr lang="en-US" sz="2400" dirty="0" smtClean="0"/>
              <a:t> </a:t>
            </a:r>
            <a:r>
              <a:rPr lang="en-US" sz="2400" dirty="0" err="1" smtClean="0"/>
              <a:t>zber</a:t>
            </a:r>
            <a:r>
              <a:rPr lang="en-US" sz="2400" dirty="0" smtClean="0"/>
              <a:t> </a:t>
            </a:r>
            <a:r>
              <a:rPr lang="en-US" sz="2400" dirty="0" err="1" smtClean="0"/>
              <a:t>dát</a:t>
            </a:r>
            <a:r>
              <a:rPr lang="en-US" sz="2400" dirty="0" smtClean="0"/>
              <a:t> zo </a:t>
            </a:r>
            <a:r>
              <a:rPr lang="en-US" sz="2400" dirty="0" err="1" smtClean="0"/>
              <a:t>širšieho</a:t>
            </a:r>
            <a:r>
              <a:rPr lang="en-US" sz="2400" dirty="0" smtClean="0"/>
              <a:t> </a:t>
            </a:r>
            <a:r>
              <a:rPr lang="en-US" sz="2400" dirty="0" err="1" smtClean="0"/>
              <a:t>spektra</a:t>
            </a:r>
            <a:r>
              <a:rPr lang="en-US" sz="2400" dirty="0" smtClean="0"/>
              <a:t> </a:t>
            </a:r>
            <a:r>
              <a:rPr lang="en-US" sz="2400" dirty="0" err="1" smtClean="0"/>
              <a:t>firiem</a:t>
            </a:r>
            <a:r>
              <a:rPr lang="en-US" sz="2400" dirty="0" smtClean="0"/>
              <a:t> (</a:t>
            </a:r>
            <a:r>
              <a:rPr lang="en-US" sz="2400" dirty="0" err="1" smtClean="0"/>
              <a:t>zameranie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nižšie</a:t>
            </a:r>
            <a:r>
              <a:rPr lang="en-US" sz="2400" dirty="0" smtClean="0"/>
              <a:t> </a:t>
            </a:r>
            <a:r>
              <a:rPr lang="en-US" sz="2400" dirty="0" err="1" smtClean="0"/>
              <a:t>stupne</a:t>
            </a:r>
            <a:r>
              <a:rPr lang="en-US" sz="2400" dirty="0" smtClean="0"/>
              <a:t> </a:t>
            </a:r>
            <a:r>
              <a:rPr lang="en-US" sz="2400" dirty="0" err="1" smtClean="0"/>
              <a:t>manažmentu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Cieľom</a:t>
            </a:r>
            <a:r>
              <a:rPr lang="en-US" sz="2400" dirty="0" smtClean="0"/>
              <a:t> je </a:t>
            </a:r>
            <a:r>
              <a:rPr lang="en-US" sz="2400" dirty="0" err="1" smtClean="0"/>
              <a:t>skúmať</a:t>
            </a:r>
            <a:r>
              <a:rPr lang="en-US" sz="2400" dirty="0" smtClean="0"/>
              <a:t>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vzťahy</a:t>
            </a:r>
            <a:r>
              <a:rPr lang="en-US" sz="2400" dirty="0" smtClean="0"/>
              <a:t> </a:t>
            </a:r>
            <a:r>
              <a:rPr lang="en-US" sz="2400" dirty="0" err="1" smtClean="0"/>
              <a:t>medzi</a:t>
            </a:r>
            <a:r>
              <a:rPr lang="en-US" sz="2400" dirty="0" smtClean="0"/>
              <a:t> </a:t>
            </a:r>
            <a:r>
              <a:rPr lang="en-US" sz="2400" dirty="0" err="1" smtClean="0"/>
              <a:t>zamestnávateľmi</a:t>
            </a:r>
            <a:r>
              <a:rPr lang="en-US" sz="2400" dirty="0" smtClean="0"/>
              <a:t> a </a:t>
            </a:r>
            <a:r>
              <a:rPr lang="en-US" sz="2400" dirty="0" err="1" smtClean="0"/>
              <a:t>odbormi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podnikovej</a:t>
            </a:r>
            <a:r>
              <a:rPr lang="en-US" sz="2400" dirty="0" smtClean="0"/>
              <a:t> </a:t>
            </a:r>
            <a:r>
              <a:rPr lang="en-US" sz="2400" dirty="0" err="1" smtClean="0"/>
              <a:t>úrovni</a:t>
            </a:r>
            <a:r>
              <a:rPr lang="en-US" sz="2400" dirty="0" smtClean="0"/>
              <a:t> </a:t>
            </a:r>
            <a:r>
              <a:rPr lang="en-US" sz="2400" dirty="0" err="1" smtClean="0"/>
              <a:t>môžu</a:t>
            </a:r>
            <a:r>
              <a:rPr lang="en-US" sz="2400" dirty="0" smtClean="0"/>
              <a:t> </a:t>
            </a:r>
            <a:r>
              <a:rPr lang="en-US" sz="2400" dirty="0" err="1" smtClean="0"/>
              <a:t>zohrávať</a:t>
            </a:r>
            <a:r>
              <a:rPr lang="en-US" sz="2400" dirty="0" smtClean="0"/>
              <a:t> </a:t>
            </a:r>
            <a:r>
              <a:rPr lang="en-US" sz="2400" dirty="0" err="1" smtClean="0"/>
              <a:t>významnú</a:t>
            </a:r>
            <a:r>
              <a:rPr lang="en-US" sz="2400" dirty="0" smtClean="0"/>
              <a:t> </a:t>
            </a:r>
            <a:r>
              <a:rPr lang="en-US" sz="2400" dirty="0" err="1" smtClean="0"/>
              <a:t>úlohu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formovaní</a:t>
            </a:r>
            <a:r>
              <a:rPr lang="en-US" sz="2400" dirty="0" smtClean="0"/>
              <a:t> </a:t>
            </a:r>
            <a:r>
              <a:rPr lang="en-US" sz="2400" dirty="0" err="1" smtClean="0"/>
              <a:t>očakávaní</a:t>
            </a:r>
            <a:r>
              <a:rPr lang="en-US" sz="2400" dirty="0" smtClean="0"/>
              <a:t>, </a:t>
            </a:r>
            <a:r>
              <a:rPr lang="en-US" sz="2400" dirty="0" err="1" smtClean="0"/>
              <a:t>vytváraní</a:t>
            </a:r>
            <a:r>
              <a:rPr lang="en-US" sz="2400" dirty="0" smtClean="0"/>
              <a:t> </a:t>
            </a:r>
            <a:r>
              <a:rPr lang="en-US" sz="2400" dirty="0" err="1" smtClean="0"/>
              <a:t>vhodných</a:t>
            </a:r>
            <a:r>
              <a:rPr lang="en-US" sz="2400" dirty="0" smtClean="0"/>
              <a:t> </a:t>
            </a:r>
            <a:r>
              <a:rPr lang="en-US" sz="2400" dirty="0" err="1" smtClean="0"/>
              <a:t>pracovných</a:t>
            </a:r>
            <a:r>
              <a:rPr lang="en-US" sz="2400" dirty="0" smtClean="0"/>
              <a:t> </a:t>
            </a:r>
            <a:r>
              <a:rPr lang="en-US" sz="2400" dirty="0" err="1" smtClean="0"/>
              <a:t>podmienok</a:t>
            </a:r>
            <a:r>
              <a:rPr lang="en-US" sz="2400" dirty="0" smtClean="0"/>
              <a:t> a </a:t>
            </a:r>
            <a:r>
              <a:rPr lang="en-US" sz="2400" dirty="0" err="1" smtClean="0"/>
              <a:t>tým</a:t>
            </a:r>
            <a:r>
              <a:rPr lang="en-US" sz="2400" dirty="0" smtClean="0"/>
              <a:t> </a:t>
            </a:r>
            <a:r>
              <a:rPr lang="en-US" sz="2400" dirty="0" err="1" smtClean="0"/>
              <a:t>znižovaniu</a:t>
            </a:r>
            <a:r>
              <a:rPr lang="en-US" sz="2400" dirty="0" smtClean="0"/>
              <a:t> </a:t>
            </a:r>
            <a:r>
              <a:rPr lang="en-US" sz="2400" dirty="0" err="1" smtClean="0"/>
              <a:t>dlhodobých</a:t>
            </a:r>
            <a:r>
              <a:rPr lang="en-US" sz="2400" dirty="0" smtClean="0"/>
              <a:t> PN-</a:t>
            </a:r>
            <a:r>
              <a:rPr lang="en-US" sz="2400" dirty="0" err="1" smtClean="0"/>
              <a:t>niek</a:t>
            </a:r>
            <a:r>
              <a:rPr lang="en-US" sz="2400" dirty="0" smtClean="0"/>
              <a:t> a </a:t>
            </a:r>
            <a:r>
              <a:rPr lang="en-US" sz="2400" dirty="0" err="1" smtClean="0"/>
              <a:t>fluktuácie</a:t>
            </a:r>
            <a:r>
              <a:rPr lang="en-US" sz="2400" dirty="0" smtClean="0"/>
              <a:t> </a:t>
            </a:r>
            <a:r>
              <a:rPr lang="en-US" sz="2400" dirty="0" err="1" smtClean="0"/>
              <a:t>ľudí</a:t>
            </a:r>
            <a:r>
              <a:rPr lang="en-US" sz="2400" dirty="0" smtClean="0"/>
              <a:t> so </a:t>
            </a:r>
            <a:r>
              <a:rPr lang="en-US" sz="2400" dirty="0" err="1" smtClean="0"/>
              <a:t>zdravotným</a:t>
            </a:r>
            <a:r>
              <a:rPr lang="en-US" sz="2400" dirty="0" smtClean="0"/>
              <a:t> </a:t>
            </a:r>
            <a:r>
              <a:rPr lang="en-US" sz="2400" dirty="0" err="1" smtClean="0"/>
              <a:t>znevýhodnením</a:t>
            </a:r>
            <a:endParaRPr lang="en-US" sz="2400" dirty="0" smtClean="0"/>
          </a:p>
          <a:p>
            <a:pPr lvl="1"/>
            <a:r>
              <a:rPr lang="en-US" sz="2400" b="1" dirty="0" err="1" smtClean="0"/>
              <a:t>Individuálna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úroveň</a:t>
            </a:r>
            <a:r>
              <a:rPr lang="en-US" sz="2400" b="1" dirty="0" smtClean="0"/>
              <a:t>: </a:t>
            </a:r>
            <a:r>
              <a:rPr lang="en-US" sz="2400" dirty="0" err="1" smtClean="0"/>
              <a:t>zber</a:t>
            </a:r>
            <a:r>
              <a:rPr lang="en-US" sz="2400" dirty="0" smtClean="0"/>
              <a:t> </a:t>
            </a:r>
            <a:r>
              <a:rPr lang="en-US" sz="2400" dirty="0" err="1" smtClean="0"/>
              <a:t>dát</a:t>
            </a:r>
            <a:r>
              <a:rPr lang="en-US" sz="2400" dirty="0" smtClean="0"/>
              <a:t> o </a:t>
            </a:r>
            <a:r>
              <a:rPr lang="en-US" sz="2400" dirty="0" err="1" smtClean="0"/>
              <a:t>skúsenostiach</a:t>
            </a:r>
            <a:r>
              <a:rPr lang="en-US" sz="2400" dirty="0" smtClean="0"/>
              <a:t> </a:t>
            </a:r>
            <a:r>
              <a:rPr lang="en-US" sz="2400" dirty="0" err="1" smtClean="0"/>
              <a:t>konkrétnych</a:t>
            </a:r>
            <a:r>
              <a:rPr lang="en-US" sz="2400" dirty="0" smtClean="0"/>
              <a:t> </a:t>
            </a:r>
            <a:r>
              <a:rPr lang="en-US" sz="2400" dirty="0" err="1" smtClean="0"/>
              <a:t>ľudí</a:t>
            </a:r>
            <a:r>
              <a:rPr lang="en-US" sz="2400" dirty="0" smtClean="0"/>
              <a:t> so </a:t>
            </a:r>
            <a:r>
              <a:rPr lang="en-US" sz="2400" dirty="0" err="1" smtClean="0"/>
              <a:t>zdravotným</a:t>
            </a:r>
            <a:r>
              <a:rPr lang="en-US" sz="2400" dirty="0" smtClean="0"/>
              <a:t> </a:t>
            </a:r>
            <a:r>
              <a:rPr lang="en-US" sz="2400" dirty="0" err="1" smtClean="0"/>
              <a:t>znevýhodnením</a:t>
            </a:r>
            <a:r>
              <a:rPr lang="en-US" sz="2400" dirty="0" smtClean="0"/>
              <a:t> 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integrácii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trh</a:t>
            </a:r>
            <a:r>
              <a:rPr lang="en-US" sz="2400" dirty="0" smtClean="0"/>
              <a:t> </a:t>
            </a:r>
            <a:r>
              <a:rPr lang="en-US" sz="2400" dirty="0" err="1" smtClean="0"/>
              <a:t>práce</a:t>
            </a:r>
            <a:r>
              <a:rPr lang="en-US" sz="2400" dirty="0" smtClean="0"/>
              <a:t>, </a:t>
            </a:r>
            <a:r>
              <a:rPr lang="en-US" sz="2400" dirty="0" err="1" smtClean="0"/>
              <a:t>webový</a:t>
            </a:r>
            <a:r>
              <a:rPr lang="en-US" sz="2400" dirty="0" smtClean="0"/>
              <a:t> </a:t>
            </a:r>
            <a:r>
              <a:rPr lang="en-US" sz="2400" dirty="0" err="1" smtClean="0"/>
              <a:t>prieskum</a:t>
            </a:r>
            <a:r>
              <a:rPr lang="en-US" sz="2400" dirty="0" smtClean="0"/>
              <a:t> </a:t>
            </a:r>
            <a:r>
              <a:rPr lang="en-US" sz="2400" dirty="0" err="1" smtClean="0"/>
              <a:t>cez</a:t>
            </a:r>
            <a:r>
              <a:rPr lang="en-US" sz="2400" dirty="0" smtClean="0"/>
              <a:t> </a:t>
            </a:r>
            <a:r>
              <a:rPr lang="en-US" sz="2400" dirty="0" err="1" smtClean="0"/>
              <a:t>portál</a:t>
            </a:r>
            <a:r>
              <a:rPr lang="en-US" sz="2400" dirty="0" smtClean="0"/>
              <a:t> </a:t>
            </a:r>
            <a:r>
              <a:rPr lang="en-US" sz="2400" dirty="0" err="1" smtClean="0"/>
              <a:t>WageIndicator</a:t>
            </a:r>
            <a:r>
              <a:rPr lang="en-US" sz="2400" dirty="0"/>
              <a:t>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660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33" y="903858"/>
            <a:ext cx="8229600" cy="580926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3236"/>
                </a:solidFill>
              </a:rPr>
              <a:t>Methodology - summary</a:t>
            </a:r>
            <a:endParaRPr lang="en-US" sz="3600" b="1" dirty="0">
              <a:solidFill>
                <a:srgbClr val="923236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33800" y="260648"/>
            <a:ext cx="45720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>
              <a:buNone/>
            </a:pPr>
            <a:r>
              <a:rPr lang="en-US" sz="800" dirty="0" smtClean="0"/>
              <a:t>REWIR kick-off </a:t>
            </a:r>
            <a:r>
              <a:rPr lang="en-US" sz="800" smtClean="0"/>
              <a:t>meeting Bratislava 6-7.3.2019</a:t>
            </a:r>
            <a:endParaRPr lang="en-US" sz="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3" y="1556792"/>
            <a:ext cx="8229600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76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8" y="16349"/>
            <a:ext cx="9148628" cy="6878951"/>
          </a:xfrm>
        </p:spPr>
      </p:pic>
      <p:sp>
        <p:nvSpPr>
          <p:cNvPr id="7" name="Rectangle 6"/>
          <p:cNvSpPr/>
          <p:nvPr/>
        </p:nvSpPr>
        <p:spPr>
          <a:xfrm>
            <a:off x="1403648" y="2644170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/>
            <a:endParaRPr lang="en-US" altLang="sk-SK" sz="3200" b="1" dirty="0" smtClean="0">
              <a:solidFill>
                <a:srgbClr val="FFFFFF"/>
              </a:solidFill>
            </a:endParaRPr>
          </a:p>
          <a:p>
            <a:pPr lvl="0" algn="ctr" eaLnBrk="1" hangingPunct="1"/>
            <a:r>
              <a:rPr lang="sk-SK" altLang="sk-SK" sz="3200" b="1" dirty="0" smtClean="0">
                <a:solidFill>
                  <a:srgbClr val="FFFFFF"/>
                </a:solidFill>
              </a:rPr>
              <a:t>Ďakujem </a:t>
            </a:r>
            <a:r>
              <a:rPr lang="sk-SK" altLang="sk-SK" sz="3200" b="1" smtClean="0">
                <a:solidFill>
                  <a:srgbClr val="FFFFFF"/>
                </a:solidFill>
              </a:rPr>
              <a:t>za pozornosť</a:t>
            </a:r>
            <a:r>
              <a:rPr lang="en-US" altLang="sk-SK" sz="3200" b="1" smtClean="0">
                <a:solidFill>
                  <a:srgbClr val="FFFFFF"/>
                </a:solidFill>
              </a:rPr>
              <a:t>!</a:t>
            </a:r>
            <a:endParaRPr lang="en-US" altLang="sk-SK" sz="3200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37342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altLang="sk-SK" b="1" smtClean="0">
                <a:solidFill>
                  <a:srgbClr val="D79B93"/>
                </a:solidFill>
              </a:rPr>
              <a:t>marta.kahancova@celsi.sk</a:t>
            </a:r>
            <a:endParaRPr lang="en-US" altLang="sk-SK" b="1" dirty="0">
              <a:solidFill>
                <a:srgbClr val="D79B93"/>
              </a:solidFill>
            </a:endParaRPr>
          </a:p>
          <a:p>
            <a:pPr eaLnBrk="1" hangingPunct="1"/>
            <a:endParaRPr lang="en-US" altLang="sk-SK" b="1" dirty="0">
              <a:solidFill>
                <a:srgbClr val="D79B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13146</TotalTime>
  <Words>504</Words>
  <Application>Microsoft Macintosh PowerPoint</Application>
  <PresentationFormat>On-screen Show (4:3)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ＭＳ Ｐゴシック</vt:lpstr>
      <vt:lpstr>ＭＳ 明朝</vt:lpstr>
      <vt:lpstr>Times New Roman</vt:lpstr>
      <vt:lpstr>Arial</vt:lpstr>
      <vt:lpstr>Predvolený návrh</vt:lpstr>
      <vt:lpstr>PowerPoint Presentation</vt:lpstr>
      <vt:lpstr>Motivácia</vt:lpstr>
      <vt:lpstr>Ciele projektu REWIR</vt:lpstr>
      <vt:lpstr>PowerPoint Presentation</vt:lpstr>
      <vt:lpstr>Metodológia</vt:lpstr>
      <vt:lpstr>Metodológia</vt:lpstr>
      <vt:lpstr>Metodológia</vt:lpstr>
      <vt:lpstr>Methodology - summary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prezentácie popis k prezentácii</dc:title>
  <dc:creator>Hela</dc:creator>
  <cp:lastModifiedBy>marta.kahancova@celsi.sk</cp:lastModifiedBy>
  <cp:revision>399</cp:revision>
  <dcterms:created xsi:type="dcterms:W3CDTF">2015-09-09T12:47:17Z</dcterms:created>
  <dcterms:modified xsi:type="dcterms:W3CDTF">2019-06-04T11:12:19Z</dcterms:modified>
</cp:coreProperties>
</file>