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4" r:id="rId3"/>
    <p:sldId id="375" r:id="rId4"/>
    <p:sldId id="376" r:id="rId5"/>
    <p:sldId id="373" r:id="rId6"/>
    <p:sldId id="312" r:id="rId7"/>
    <p:sldId id="371" r:id="rId8"/>
    <p:sldId id="310" r:id="rId9"/>
    <p:sldId id="313" r:id="rId10"/>
    <p:sldId id="372" r:id="rId11"/>
    <p:sldId id="315" r:id="rId12"/>
    <p:sldId id="370" r:id="rId13"/>
    <p:sldId id="260" r:id="rId14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2020"/>
    <a:srgbClr val="923236"/>
    <a:srgbClr val="D79B93"/>
    <a:srgbClr val="241605"/>
    <a:srgbClr val="8C383A"/>
    <a:srgbClr val="BCBCBC"/>
    <a:srgbClr val="C28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3907" autoAdjust="0"/>
  </p:normalViewPr>
  <p:slideViewPr>
    <p:cSldViewPr>
      <p:cViewPr varScale="1">
        <p:scale>
          <a:sx n="80" d="100"/>
          <a:sy n="80" d="100"/>
        </p:scale>
        <p:origin x="89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PRECARIR meeting, September 17-18, 2015, Bratislava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60C3CE7-2E69-4D39-A77D-E369B1BA1CA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009903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PRECARIR meeting, September 17-18, 2015, Bratislava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A38DD07-AA98-4A20-8FFA-FEE283D53ADF}" type="datetime1">
              <a:rPr lang="en-US"/>
              <a:pPr>
                <a:defRPr/>
              </a:pPr>
              <a:t>6/4/19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5F96B61-32A2-4D7B-9AF8-466E438473E5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13236507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ＭＳ Ｐゴシック" pitchFamily="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PRECARIR meeting, September 17-18, 2015, Bratislava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DEF00-12F2-45A6-B224-41F5CA6C30A5}" type="slidenum">
              <a:rPr lang="en-US" altLang="sk-SK" smtClean="0"/>
              <a:pPr>
                <a:defRPr/>
              </a:pPr>
              <a:t>12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766727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k-SK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5075DDF-818F-4E3E-BFDB-DB1B93663659}" type="slidenum">
              <a:rPr lang="en-US" altLang="sk-SK"/>
              <a:pPr/>
              <a:t>13</a:t>
            </a:fld>
            <a:endParaRPr lang="en-US" altLang="sk-SK"/>
          </a:p>
        </p:txBody>
      </p:sp>
      <p:sp>
        <p:nvSpPr>
          <p:cNvPr id="29701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sk-SK"/>
              <a:t>PRECARIR meeting, September 17-18, 2015, Bratislava</a:t>
            </a:r>
            <a:endParaRPr lang="en-US" alt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A53C5-DF05-40D3-AA7D-3FDE6131571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7637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3A499-09E2-4851-80AD-D470439971B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9618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EC52C-2BAE-4B31-A63F-32FEC97E610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2752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20661-5FAD-4807-AF64-306CB1ED3AA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8456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8E25B-A806-4A33-9936-FC906FA3B27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2595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CDB4E-4282-4F37-B6AB-97D25F34BFA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9642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18FC9-CA84-4BA2-B60D-DC274E0A0F9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2864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4D3A9-1A9D-4DDE-B4EA-DBF4A512955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9087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73E69-D642-4A10-9D7E-99C9B046495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9622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FEE5-1D52-489C-AB74-6386D986935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7953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9FE6-C79C-4929-8F2D-6B4A713C2F6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171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7824A2-A8D7-43E0-BFF1-5728DF766F2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1038224" y="2564904"/>
            <a:ext cx="7494216" cy="563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2700"/>
              </a:lnSpc>
            </a:pPr>
            <a:r>
              <a:rPr lang="en-GB" altLang="sk-SK" sz="3200" b="1" dirty="0" err="1">
                <a:solidFill>
                  <a:schemeClr val="bg1"/>
                </a:solidFill>
              </a:rPr>
              <a:t>Návrat</a:t>
            </a:r>
            <a:r>
              <a:rPr lang="en-GB" altLang="sk-SK" sz="3200" b="1" dirty="0">
                <a:solidFill>
                  <a:schemeClr val="bg1"/>
                </a:solidFill>
              </a:rPr>
              <a:t> </a:t>
            </a:r>
            <a:r>
              <a:rPr lang="en-GB" altLang="sk-SK" sz="3200" b="1" dirty="0" err="1">
                <a:solidFill>
                  <a:schemeClr val="bg1"/>
                </a:solidFill>
              </a:rPr>
              <a:t>zdravotne</a:t>
            </a:r>
            <a:r>
              <a:rPr lang="en-GB" altLang="sk-SK" sz="3200" b="1" dirty="0">
                <a:solidFill>
                  <a:schemeClr val="bg1"/>
                </a:solidFill>
              </a:rPr>
              <a:t> </a:t>
            </a:r>
            <a:r>
              <a:rPr lang="en-GB" altLang="sk-SK" sz="3200" b="1" dirty="0" err="1">
                <a:solidFill>
                  <a:schemeClr val="bg1"/>
                </a:solidFill>
              </a:rPr>
              <a:t>znevýhodnených</a:t>
            </a:r>
            <a:r>
              <a:rPr lang="en-GB" altLang="sk-SK" sz="3200" b="1" dirty="0">
                <a:solidFill>
                  <a:schemeClr val="bg1"/>
                </a:solidFill>
              </a:rPr>
              <a:t> </a:t>
            </a:r>
            <a:r>
              <a:rPr lang="en-GB" altLang="sk-SK" sz="3200" b="1" dirty="0" err="1">
                <a:solidFill>
                  <a:schemeClr val="bg1"/>
                </a:solidFill>
              </a:rPr>
              <a:t>ľudí</a:t>
            </a:r>
            <a:r>
              <a:rPr lang="en-GB" altLang="sk-SK" sz="3200" b="1" dirty="0">
                <a:solidFill>
                  <a:schemeClr val="bg1"/>
                </a:solidFill>
              </a:rPr>
              <a:t> </a:t>
            </a:r>
            <a:r>
              <a:rPr lang="en-GB" altLang="sk-SK" sz="3200" b="1" dirty="0" err="1">
                <a:solidFill>
                  <a:schemeClr val="bg1"/>
                </a:solidFill>
              </a:rPr>
              <a:t>na</a:t>
            </a:r>
            <a:r>
              <a:rPr lang="en-GB" altLang="sk-SK" sz="3200" b="1" dirty="0">
                <a:solidFill>
                  <a:schemeClr val="bg1"/>
                </a:solidFill>
              </a:rPr>
              <a:t> </a:t>
            </a:r>
            <a:r>
              <a:rPr lang="en-GB" altLang="sk-SK" sz="3200" b="1" dirty="0" err="1">
                <a:solidFill>
                  <a:schemeClr val="bg1"/>
                </a:solidFill>
              </a:rPr>
              <a:t>trh</a:t>
            </a:r>
            <a:r>
              <a:rPr lang="en-GB" altLang="sk-SK" sz="3200" b="1" dirty="0">
                <a:solidFill>
                  <a:schemeClr val="bg1"/>
                </a:solidFill>
              </a:rPr>
              <a:t> </a:t>
            </a:r>
            <a:r>
              <a:rPr lang="en-GB" altLang="sk-SK" sz="3200" b="1" dirty="0" err="1">
                <a:solidFill>
                  <a:schemeClr val="bg1"/>
                </a:solidFill>
              </a:rPr>
              <a:t>práce</a:t>
            </a:r>
            <a:r>
              <a:rPr lang="en-GB" altLang="sk-SK" sz="3200" b="1" dirty="0">
                <a:solidFill>
                  <a:schemeClr val="bg1"/>
                </a:solidFill>
              </a:rPr>
              <a:t>: </a:t>
            </a:r>
            <a:endParaRPr lang="sk-SK" altLang="sk-SK" sz="32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r>
              <a:rPr lang="en-GB" altLang="sk-SK" sz="3200" b="1" dirty="0" err="1">
                <a:solidFill>
                  <a:schemeClr val="bg1"/>
                </a:solidFill>
              </a:rPr>
              <a:t>skúsenosti</a:t>
            </a:r>
            <a:r>
              <a:rPr lang="en-GB" altLang="sk-SK" sz="3200" b="1" dirty="0">
                <a:solidFill>
                  <a:schemeClr val="bg1"/>
                </a:solidFill>
              </a:rPr>
              <a:t> z </a:t>
            </a:r>
            <a:r>
              <a:rPr lang="en-GB" altLang="sk-SK" sz="3200" b="1" dirty="0" err="1">
                <a:solidFill>
                  <a:schemeClr val="bg1"/>
                </a:solidFill>
              </a:rPr>
              <a:t>predchádzajúcich</a:t>
            </a:r>
            <a:r>
              <a:rPr lang="en-GB" altLang="sk-SK" sz="3200" b="1" dirty="0">
                <a:solidFill>
                  <a:schemeClr val="bg1"/>
                </a:solidFill>
              </a:rPr>
              <a:t> </a:t>
            </a:r>
            <a:r>
              <a:rPr lang="en-GB" altLang="sk-SK" sz="3200" b="1" dirty="0" err="1">
                <a:solidFill>
                  <a:schemeClr val="bg1"/>
                </a:solidFill>
              </a:rPr>
              <a:t>výskumov</a:t>
            </a:r>
            <a:r>
              <a:rPr lang="en-GB" altLang="sk-SK" sz="3200" b="1" dirty="0">
                <a:solidFill>
                  <a:schemeClr val="bg1"/>
                </a:solidFill>
              </a:rPr>
              <a:t> </a:t>
            </a:r>
            <a:endParaRPr lang="sk-SK" altLang="sk-SK" sz="32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endParaRPr lang="en-US" altLang="sk-SK" sz="32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r>
              <a:rPr lang="sk-SK" altLang="sk-SK" dirty="0">
                <a:solidFill>
                  <a:schemeClr val="bg1"/>
                </a:solidFill>
              </a:rPr>
              <a:t>Mária Sedláková</a:t>
            </a:r>
          </a:p>
          <a:p>
            <a:pPr eaLnBrk="1" hangingPunct="1">
              <a:lnSpc>
                <a:spcPts val="2700"/>
              </a:lnSpc>
            </a:pPr>
            <a:endParaRPr lang="en-US" altLang="sk-SK" sz="14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r>
              <a:rPr lang="sk-SK" altLang="sk-SK" sz="1400" dirty="0">
                <a:solidFill>
                  <a:schemeClr val="bg1"/>
                </a:solidFill>
              </a:rPr>
              <a:t>Okrúhly stôl: návrat zdravotne znevýhodnených ľudí na trh práce</a:t>
            </a:r>
          </a:p>
          <a:p>
            <a:pPr eaLnBrk="1" hangingPunct="1">
              <a:lnSpc>
                <a:spcPts val="2700"/>
              </a:lnSpc>
            </a:pPr>
            <a:r>
              <a:rPr lang="sk-SK" altLang="sk-SK" sz="1400" dirty="0">
                <a:solidFill>
                  <a:schemeClr val="bg1"/>
                </a:solidFill>
              </a:rPr>
              <a:t>Bratislava, 4. júna</a:t>
            </a:r>
          </a:p>
          <a:p>
            <a:pPr eaLnBrk="1" hangingPunct="1">
              <a:lnSpc>
                <a:spcPts val="2700"/>
              </a:lnSpc>
            </a:pPr>
            <a:endParaRPr lang="en-GB" altLang="sk-SK" sz="1400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endParaRPr lang="en-US" altLang="sk-SK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endParaRPr lang="en-GB" altLang="sk-SK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endParaRPr lang="en-US" altLang="sk-SK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endParaRPr lang="en-US" altLang="sk-SK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endParaRPr lang="en-GB" altLang="sk-SK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endParaRPr lang="en-US" altLang="sk-SK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89F60-03FB-4A08-9B26-DD0F5312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k-SK" sz="2800" b="1" dirty="0"/>
            </a:br>
            <a:r>
              <a:rPr lang="sk-SK" sz="2800" b="1" dirty="0"/>
              <a:t>Profesia: Program Výpomoc so srdcom</a:t>
            </a:r>
            <a:endParaRPr lang="en-GB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6BC071-563F-4D48-A77C-3F30C9E2F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248" y="1402466"/>
            <a:ext cx="4214634" cy="4752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0CF939-19FE-4D4D-BC12-2A6CDCCDA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196753"/>
            <a:ext cx="2855869" cy="538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91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6AF13-6FC6-43AA-9D6D-4E8C20D2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E43A2-6BD5-4C62-B265-C40265918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sz="2400" b="1" dirty="0"/>
          </a:p>
          <a:p>
            <a:pPr marL="0" indent="0" algn="ctr">
              <a:buNone/>
            </a:pPr>
            <a:r>
              <a:rPr lang="sk-SK" sz="2400" b="1" dirty="0"/>
              <a:t>Príklad začlenenia politiky návratu do práce (RTW) do kolektívnej zmluvy na podnikovej úrovni: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0872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795320" cy="1440160"/>
          </a:xfrm>
        </p:spPr>
        <p:txBody>
          <a:bodyPr/>
          <a:lstStyle/>
          <a:p>
            <a:br>
              <a:rPr lang="sk-SK" sz="2400" b="1" dirty="0"/>
            </a:br>
            <a:r>
              <a:rPr lang="sk-SK" sz="2400" b="1" dirty="0"/>
              <a:t>Podniková kolektívna zmluva</a:t>
            </a:r>
            <a:br>
              <a:rPr lang="sk-SK" sz="2400" b="1" dirty="0"/>
            </a:br>
            <a:r>
              <a:rPr lang="sk-SK" sz="2400" b="1" dirty="0"/>
              <a:t>U</a:t>
            </a:r>
            <a:r>
              <a:rPr lang="en-US" sz="2400" b="1" dirty="0" err="1"/>
              <a:t>niversity</a:t>
            </a:r>
            <a:r>
              <a:rPr lang="en-US" sz="2400" b="1" dirty="0"/>
              <a:t> </a:t>
            </a:r>
            <a:r>
              <a:rPr lang="sk-SK" sz="2400" b="1" dirty="0"/>
              <a:t>M</a:t>
            </a:r>
            <a:r>
              <a:rPr lang="en-US" sz="2400" b="1" dirty="0" err="1"/>
              <a:t>edical</a:t>
            </a:r>
            <a:r>
              <a:rPr lang="en-US" sz="2400" b="1" dirty="0"/>
              <a:t> </a:t>
            </a:r>
            <a:r>
              <a:rPr lang="sk-SK" sz="2400" b="1" dirty="0"/>
              <a:t>C</a:t>
            </a:r>
            <a:r>
              <a:rPr lang="en-US" sz="2400" b="1" dirty="0" err="1"/>
              <a:t>entres</a:t>
            </a:r>
            <a:r>
              <a:rPr lang="sk-SK" sz="2400" b="1" dirty="0"/>
              <a:t> (Amsterdam, NL)</a:t>
            </a:r>
            <a:r>
              <a:rPr lang="en-US" sz="2400" b="1" dirty="0"/>
              <a:t> </a:t>
            </a:r>
            <a:endParaRPr lang="sk-SK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5" y="1145704"/>
            <a:ext cx="3264793" cy="3600400"/>
          </a:xfrm>
        </p:spPr>
        <p:txBody>
          <a:bodyPr/>
          <a:lstStyle/>
          <a:p>
            <a:pPr marL="0" indent="0">
              <a:buNone/>
            </a:pPr>
            <a:endParaRPr lang="sk-SK" sz="1200" b="1" dirty="0"/>
          </a:p>
          <a:p>
            <a:pPr marL="0" indent="0">
              <a:buNone/>
            </a:pPr>
            <a:endParaRPr lang="sk-SK" sz="1200" b="1" dirty="0"/>
          </a:p>
          <a:p>
            <a:pPr marL="0" indent="0">
              <a:buNone/>
            </a:pPr>
            <a:r>
              <a:rPr lang="sk-SK" sz="1200" b="1" u="sng" dirty="0"/>
              <a:t>Článok</a:t>
            </a:r>
            <a:r>
              <a:rPr lang="en-US" sz="1200" b="1" u="sng" dirty="0"/>
              <a:t> 8.3 </a:t>
            </a:r>
            <a:r>
              <a:rPr lang="en-US" sz="1200" b="1" u="sng" dirty="0" err="1"/>
              <a:t>Reint</a:t>
            </a:r>
            <a:r>
              <a:rPr lang="sk-SK" sz="1200" b="1" u="sng" dirty="0" err="1"/>
              <a:t>egrácia</a:t>
            </a:r>
            <a:r>
              <a:rPr lang="en-US" sz="1200" b="1" u="sng" dirty="0"/>
              <a:t> </a:t>
            </a:r>
          </a:p>
          <a:p>
            <a:pPr marL="0" indent="0">
              <a:buNone/>
            </a:pPr>
            <a:r>
              <a:rPr lang="en-US" sz="1200" dirty="0"/>
              <a:t>1 </a:t>
            </a:r>
            <a:r>
              <a:rPr lang="en-US" sz="1200" dirty="0" err="1"/>
              <a:t>Zamestnávateľ</a:t>
            </a:r>
            <a:r>
              <a:rPr lang="en-US" sz="1200" dirty="0"/>
              <a:t> </a:t>
            </a:r>
            <a:r>
              <a:rPr lang="sk-SK" sz="1200" dirty="0"/>
              <a:t>je povinný čo</a:t>
            </a:r>
            <a:r>
              <a:rPr lang="en-US" sz="1200" dirty="0"/>
              <a:t> </a:t>
            </a:r>
            <a:r>
              <a:rPr lang="en-US" sz="1200" dirty="0" err="1"/>
              <a:t>najskôr</a:t>
            </a:r>
            <a:r>
              <a:rPr lang="en-US" sz="1200" dirty="0"/>
              <a:t> </a:t>
            </a:r>
            <a:r>
              <a:rPr lang="sk-SK" sz="1200" dirty="0"/>
              <a:t>vypracovať plán </a:t>
            </a:r>
            <a:r>
              <a:rPr lang="en-US" sz="1200" dirty="0" err="1"/>
              <a:t>činnost</a:t>
            </a:r>
            <a:r>
              <a:rPr lang="sk-SK" sz="1200" dirty="0"/>
              <a:t>í </a:t>
            </a:r>
            <a:r>
              <a:rPr lang="en-US" sz="1200" dirty="0"/>
              <a:t>pre </a:t>
            </a:r>
            <a:r>
              <a:rPr lang="en-US" sz="1200" dirty="0" err="1"/>
              <a:t>zamestnancov</a:t>
            </a:r>
            <a:r>
              <a:rPr lang="en-US" sz="1200" dirty="0"/>
              <a:t>, </a:t>
            </a:r>
            <a:r>
              <a:rPr lang="en-US" sz="1200" dirty="0" err="1"/>
              <a:t>ktor</a:t>
            </a:r>
            <a:r>
              <a:rPr lang="sk-SK" sz="1200" dirty="0"/>
              <a:t>í nemôžu </a:t>
            </a:r>
            <a:r>
              <a:rPr lang="en-US" sz="1200" dirty="0" err="1"/>
              <a:t>vykonávať</a:t>
            </a:r>
            <a:r>
              <a:rPr lang="en-US" sz="1200" dirty="0"/>
              <a:t> </a:t>
            </a:r>
            <a:r>
              <a:rPr lang="en-US" sz="1200" dirty="0" err="1"/>
              <a:t>prácu</a:t>
            </a:r>
            <a:r>
              <a:rPr lang="en-US" sz="1200" dirty="0"/>
              <a:t> </a:t>
            </a:r>
            <a:r>
              <a:rPr lang="sk-SK" sz="1200" dirty="0"/>
              <a:t>z dôvodu </a:t>
            </a:r>
            <a:r>
              <a:rPr lang="en-US" sz="1200" dirty="0" err="1"/>
              <a:t>práceneschopnosti</a:t>
            </a:r>
            <a:r>
              <a:rPr lang="en-US" sz="1200" dirty="0"/>
              <a:t> </a:t>
            </a:r>
            <a:r>
              <a:rPr lang="sk-SK" sz="1200" dirty="0"/>
              <a:t>(</a:t>
            </a:r>
            <a:r>
              <a:rPr lang="en-US" sz="1200" dirty="0"/>
              <a:t>z </a:t>
            </a:r>
            <a:r>
              <a:rPr lang="en-US" sz="1200" dirty="0" err="1"/>
              <a:t>dôvodu</a:t>
            </a:r>
            <a:r>
              <a:rPr lang="en-US" sz="1200" dirty="0"/>
              <a:t> </a:t>
            </a:r>
            <a:r>
              <a:rPr lang="en-US" sz="1200" dirty="0" err="1"/>
              <a:t>choroby</a:t>
            </a:r>
            <a:r>
              <a:rPr lang="en-US" sz="1200" dirty="0"/>
              <a:t> </a:t>
            </a:r>
            <a:r>
              <a:rPr lang="en-US" sz="1200" dirty="0" err="1"/>
              <a:t>alebo</a:t>
            </a:r>
            <a:r>
              <a:rPr lang="en-US" sz="1200" dirty="0"/>
              <a:t> </a:t>
            </a:r>
            <a:r>
              <a:rPr lang="en-US" sz="1200" dirty="0" err="1"/>
              <a:t>zdravotného</a:t>
            </a:r>
            <a:r>
              <a:rPr lang="en-US" sz="1200" dirty="0"/>
              <a:t> </a:t>
            </a:r>
            <a:r>
              <a:rPr lang="en-US" sz="1200" dirty="0" err="1"/>
              <a:t>postihnutia</a:t>
            </a:r>
            <a:r>
              <a:rPr lang="sk-SK" sz="1200" dirty="0"/>
              <a:t>)</a:t>
            </a:r>
            <a:r>
              <a:rPr lang="en-US" sz="1200" dirty="0"/>
              <a:t> </a:t>
            </a:r>
            <a:r>
              <a:rPr lang="en-US" sz="1200" dirty="0" err="1"/>
              <a:t>zamer</a:t>
            </a:r>
            <a:r>
              <a:rPr lang="sk-SK" sz="1200" dirty="0" err="1"/>
              <a:t>né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opätovné</a:t>
            </a:r>
            <a:r>
              <a:rPr lang="en-US" sz="1200" dirty="0"/>
              <a:t> </a:t>
            </a:r>
            <a:r>
              <a:rPr lang="en-US" sz="1200" dirty="0" err="1"/>
              <a:t>začlenenie</a:t>
            </a:r>
            <a:r>
              <a:rPr lang="en-US" sz="1200" dirty="0"/>
              <a:t> </a:t>
            </a:r>
            <a:r>
              <a:rPr lang="en-US" sz="1200" dirty="0" err="1"/>
              <a:t>zamestnanca</a:t>
            </a:r>
            <a:r>
              <a:rPr lang="sk-SK" sz="1200" dirty="0"/>
              <a:t>, ktoré </a:t>
            </a:r>
            <a:r>
              <a:rPr lang="sk-SK" sz="1200" b="1" dirty="0">
                <a:solidFill>
                  <a:srgbClr val="692020"/>
                </a:solidFill>
              </a:rPr>
              <a:t>vyvrcholia</a:t>
            </a:r>
            <a:r>
              <a:rPr lang="en-US" sz="1200" b="1" dirty="0">
                <a:solidFill>
                  <a:srgbClr val="692020"/>
                </a:solidFill>
              </a:rPr>
              <a:t> </a:t>
            </a:r>
            <a:r>
              <a:rPr lang="en-US" sz="1200" b="1" dirty="0" err="1">
                <a:solidFill>
                  <a:srgbClr val="692020"/>
                </a:solidFill>
              </a:rPr>
              <a:t>prijatím</a:t>
            </a:r>
            <a:r>
              <a:rPr lang="en-US" sz="1200" b="1" dirty="0">
                <a:solidFill>
                  <a:srgbClr val="692020"/>
                </a:solidFill>
              </a:rPr>
              <a:t> </a:t>
            </a:r>
            <a:r>
              <a:rPr lang="en-US" sz="1200" b="1" dirty="0" err="1">
                <a:solidFill>
                  <a:srgbClr val="692020"/>
                </a:solidFill>
              </a:rPr>
              <a:t>plánu</a:t>
            </a:r>
            <a:r>
              <a:rPr lang="en-US" sz="1200" b="1" dirty="0">
                <a:solidFill>
                  <a:srgbClr val="692020"/>
                </a:solidFill>
              </a:rPr>
              <a:t> </a:t>
            </a:r>
            <a:r>
              <a:rPr lang="en-US" sz="1200" b="1" dirty="0" err="1">
                <a:solidFill>
                  <a:srgbClr val="692020"/>
                </a:solidFill>
              </a:rPr>
              <a:t>reintegrácie</a:t>
            </a:r>
            <a:r>
              <a:rPr lang="sk-SK" sz="1200" b="1" dirty="0">
                <a:solidFill>
                  <a:srgbClr val="692020"/>
                </a:solidFill>
              </a:rPr>
              <a:t> zamestnanca</a:t>
            </a:r>
            <a:r>
              <a:rPr lang="en-US" sz="1200" dirty="0"/>
              <a:t>. Tieto </a:t>
            </a:r>
            <a:r>
              <a:rPr lang="en-US" sz="1200" dirty="0" err="1"/>
              <a:t>činnosti</a:t>
            </a:r>
            <a:r>
              <a:rPr lang="en-US" sz="1200" dirty="0"/>
              <a:t> </a:t>
            </a:r>
            <a:r>
              <a:rPr lang="sk-SK" sz="1200" dirty="0"/>
              <a:t>majú </a:t>
            </a:r>
            <a:r>
              <a:rPr lang="en-US" sz="1200" dirty="0" err="1"/>
              <a:t>zahŕ</a:t>
            </a:r>
            <a:r>
              <a:rPr lang="sk-SK" sz="1200" dirty="0" err="1"/>
              <a:t>ňať</a:t>
            </a:r>
            <a:r>
              <a:rPr lang="en-US" sz="1200" dirty="0"/>
              <a:t> </a:t>
            </a:r>
            <a:r>
              <a:rPr lang="en-US" sz="1200" dirty="0" err="1"/>
              <a:t>preskúmanie</a:t>
            </a:r>
            <a:r>
              <a:rPr lang="en-US" sz="1200" dirty="0"/>
              <a:t>, </a:t>
            </a:r>
            <a:r>
              <a:rPr lang="en-US" sz="1200" dirty="0" err="1"/>
              <a:t>či</a:t>
            </a:r>
            <a:r>
              <a:rPr lang="en-US" sz="1200" dirty="0"/>
              <a:t> </a:t>
            </a:r>
            <a:r>
              <a:rPr lang="en-US" sz="1200" dirty="0" err="1"/>
              <a:t>existuje</a:t>
            </a:r>
            <a:r>
              <a:rPr lang="en-US" sz="1200" dirty="0"/>
              <a:t> </a:t>
            </a:r>
            <a:r>
              <a:rPr lang="en-US" sz="1200" dirty="0" err="1"/>
              <a:t>vzťah</a:t>
            </a:r>
            <a:r>
              <a:rPr lang="en-US" sz="1200" dirty="0"/>
              <a:t> </a:t>
            </a:r>
            <a:r>
              <a:rPr lang="en-US" sz="1200" dirty="0" err="1"/>
              <a:t>medzi</a:t>
            </a:r>
            <a:r>
              <a:rPr lang="en-US" sz="1200" dirty="0"/>
              <a:t> </a:t>
            </a:r>
            <a:r>
              <a:rPr lang="en-US" sz="1200" dirty="0" err="1"/>
              <a:t>pracovnou</a:t>
            </a:r>
            <a:r>
              <a:rPr lang="en-US" sz="1200" dirty="0"/>
              <a:t> </a:t>
            </a:r>
            <a:r>
              <a:rPr lang="en-US" sz="1200" dirty="0" err="1"/>
              <a:t>neschopnosťou</a:t>
            </a:r>
            <a:r>
              <a:rPr lang="en-US" sz="1200" dirty="0"/>
              <a:t> z </a:t>
            </a:r>
            <a:r>
              <a:rPr lang="en-US" sz="1200" dirty="0" err="1"/>
              <a:t>dôvodu</a:t>
            </a:r>
            <a:r>
              <a:rPr lang="en-US" sz="1200" dirty="0"/>
              <a:t> </a:t>
            </a:r>
            <a:r>
              <a:rPr lang="en-US" sz="1200" dirty="0" err="1"/>
              <a:t>choroby</a:t>
            </a:r>
            <a:r>
              <a:rPr lang="en-US" sz="1200" dirty="0"/>
              <a:t> </a:t>
            </a:r>
            <a:r>
              <a:rPr lang="en-US" sz="1200" dirty="0" err="1"/>
              <a:t>alebo</a:t>
            </a:r>
            <a:r>
              <a:rPr lang="en-US" sz="1200" dirty="0"/>
              <a:t> </a:t>
            </a:r>
            <a:r>
              <a:rPr lang="en-US" sz="1200" dirty="0" err="1"/>
              <a:t>zdravotného</a:t>
            </a:r>
            <a:r>
              <a:rPr lang="en-US" sz="1200" dirty="0"/>
              <a:t> </a:t>
            </a:r>
            <a:r>
              <a:rPr lang="en-US" sz="1200" dirty="0" err="1"/>
              <a:t>postihnutia</a:t>
            </a:r>
            <a:r>
              <a:rPr lang="en-US" sz="1200" dirty="0"/>
              <a:t> a </a:t>
            </a:r>
            <a:r>
              <a:rPr lang="en-US" sz="1200" dirty="0" err="1"/>
              <a:t>pracovnými</a:t>
            </a:r>
            <a:r>
              <a:rPr lang="en-US" sz="1200" dirty="0"/>
              <a:t> </a:t>
            </a:r>
            <a:r>
              <a:rPr lang="en-US" sz="1200" dirty="0" err="1"/>
              <a:t>podmienkami</a:t>
            </a:r>
            <a:r>
              <a:rPr lang="en-US" sz="1200" dirty="0"/>
              <a:t>.</a:t>
            </a:r>
            <a:endParaRPr lang="sk-SK" sz="1200" dirty="0"/>
          </a:p>
          <a:p>
            <a:pPr marL="0" indent="0">
              <a:buNone/>
            </a:pPr>
            <a:r>
              <a:rPr lang="sk-SK" sz="1200" b="1" dirty="0"/>
              <a:t>Článok</a:t>
            </a:r>
            <a:r>
              <a:rPr lang="en-US" sz="1200" b="1" dirty="0"/>
              <a:t> 8.5.1. </a:t>
            </a:r>
            <a:r>
              <a:rPr lang="pl-PL" sz="1200" b="1" dirty="0"/>
              <a:t>Preloženie z dôvodu pracovnej neschopnosti</a:t>
            </a:r>
            <a:endParaRPr lang="en-US" sz="1200" b="1" dirty="0"/>
          </a:p>
          <a:p>
            <a:pPr marL="0" indent="0">
              <a:buNone/>
            </a:pPr>
            <a:r>
              <a:rPr lang="sk-SK" sz="1200" b="1" u="sng" dirty="0"/>
              <a:t>Článok</a:t>
            </a:r>
            <a:r>
              <a:rPr lang="en-US" sz="1200" b="1" u="sng" dirty="0"/>
              <a:t> 8.5.7. </a:t>
            </a:r>
            <a:r>
              <a:rPr lang="en-US" sz="1200" b="1" u="sng" dirty="0" err="1"/>
              <a:t>Povinnosti</a:t>
            </a:r>
            <a:r>
              <a:rPr lang="en-US" sz="1200" b="1" u="sng" dirty="0"/>
              <a:t> </a:t>
            </a:r>
            <a:r>
              <a:rPr lang="en-US" sz="1200" b="1" u="sng" dirty="0" err="1"/>
              <a:t>zamestnávateľa</a:t>
            </a:r>
            <a:endParaRPr lang="sk-SK" sz="1200" b="1" u="sng" dirty="0"/>
          </a:p>
          <a:p>
            <a:pPr marL="0" indent="0">
              <a:buNone/>
            </a:pPr>
            <a:r>
              <a:rPr lang="en-US" sz="1200" dirty="0"/>
              <a:t>1 </a:t>
            </a:r>
            <a:r>
              <a:rPr lang="en-US" sz="1200" b="1" dirty="0" err="1">
                <a:solidFill>
                  <a:srgbClr val="692020"/>
                </a:solidFill>
              </a:rPr>
              <a:t>Zamestnávateľ</a:t>
            </a:r>
            <a:r>
              <a:rPr lang="en-US" sz="1200" b="1" dirty="0">
                <a:solidFill>
                  <a:srgbClr val="692020"/>
                </a:solidFill>
              </a:rPr>
              <a:t> je </a:t>
            </a:r>
            <a:r>
              <a:rPr lang="en-US" sz="1200" b="1" dirty="0" err="1">
                <a:solidFill>
                  <a:srgbClr val="692020"/>
                </a:solidFill>
              </a:rPr>
              <a:t>povinný</a:t>
            </a:r>
            <a:r>
              <a:rPr lang="en-US" sz="1200" b="1" dirty="0">
                <a:solidFill>
                  <a:srgbClr val="692020"/>
                </a:solidFill>
              </a:rPr>
              <a:t> </a:t>
            </a:r>
            <a:r>
              <a:rPr lang="en-US" sz="1200" b="1" dirty="0" err="1">
                <a:solidFill>
                  <a:srgbClr val="692020"/>
                </a:solidFill>
              </a:rPr>
              <a:t>čo</a:t>
            </a:r>
            <a:r>
              <a:rPr lang="en-US" sz="1200" b="1" dirty="0">
                <a:solidFill>
                  <a:srgbClr val="692020"/>
                </a:solidFill>
              </a:rPr>
              <a:t> </a:t>
            </a:r>
            <a:r>
              <a:rPr lang="en-US" sz="1200" b="1" dirty="0" err="1">
                <a:solidFill>
                  <a:srgbClr val="692020"/>
                </a:solidFill>
              </a:rPr>
              <a:t>najskôr</a:t>
            </a:r>
            <a:r>
              <a:rPr lang="en-US" sz="1200" b="1" dirty="0">
                <a:solidFill>
                  <a:srgbClr val="692020"/>
                </a:solidFill>
              </a:rPr>
              <a:t> </a:t>
            </a:r>
            <a:r>
              <a:rPr lang="en-US" sz="1200" b="1" dirty="0" err="1">
                <a:solidFill>
                  <a:srgbClr val="692020"/>
                </a:solidFill>
              </a:rPr>
              <a:t>prijať</a:t>
            </a:r>
            <a:r>
              <a:rPr lang="en-US" sz="1200" b="1" dirty="0">
                <a:solidFill>
                  <a:srgbClr val="692020"/>
                </a:solidFill>
              </a:rPr>
              <a:t> </a:t>
            </a:r>
            <a:r>
              <a:rPr lang="en-US" sz="1200" b="1" dirty="0" err="1">
                <a:solidFill>
                  <a:srgbClr val="692020"/>
                </a:solidFill>
              </a:rPr>
              <a:t>také</a:t>
            </a:r>
            <a:r>
              <a:rPr lang="en-US" sz="1200" b="1" dirty="0">
                <a:solidFill>
                  <a:srgbClr val="692020"/>
                </a:solidFill>
              </a:rPr>
              <a:t> </a:t>
            </a:r>
            <a:r>
              <a:rPr lang="en-US" sz="1200" b="1" dirty="0" err="1">
                <a:solidFill>
                  <a:srgbClr val="692020"/>
                </a:solidFill>
              </a:rPr>
              <a:t>opatrenia</a:t>
            </a:r>
            <a:r>
              <a:rPr lang="en-US" sz="1200" dirty="0"/>
              <a:t> a </a:t>
            </a:r>
            <a:r>
              <a:rPr lang="en-US" sz="1200" dirty="0" err="1"/>
              <a:t>vydať</a:t>
            </a:r>
            <a:r>
              <a:rPr lang="en-US" sz="1200" dirty="0"/>
              <a:t> </a:t>
            </a:r>
            <a:r>
              <a:rPr lang="en-US" sz="1200" dirty="0" err="1"/>
              <a:t>také</a:t>
            </a:r>
            <a:r>
              <a:rPr lang="en-US" sz="1200" dirty="0"/>
              <a:t> </a:t>
            </a:r>
            <a:r>
              <a:rPr lang="en-US" sz="1200" dirty="0" err="1"/>
              <a:t>pokyny</a:t>
            </a:r>
            <a:r>
              <a:rPr lang="en-US" sz="1200" dirty="0"/>
              <a:t>, </a:t>
            </a:r>
            <a:r>
              <a:rPr lang="en-US" sz="1200" dirty="0" err="1"/>
              <a:t>ktoré</a:t>
            </a:r>
            <a:r>
              <a:rPr lang="en-US" sz="1200" dirty="0"/>
              <a:t> </a:t>
            </a:r>
            <a:r>
              <a:rPr lang="en-US" sz="1200" dirty="0" err="1"/>
              <a:t>sú</a:t>
            </a:r>
            <a:r>
              <a:rPr lang="en-US" sz="1200" dirty="0"/>
              <a:t> </a:t>
            </a:r>
            <a:r>
              <a:rPr lang="en-US" sz="1200" dirty="0" err="1"/>
              <a:t>primerane</a:t>
            </a:r>
            <a:r>
              <a:rPr lang="en-US" sz="1200" dirty="0"/>
              <a:t> </a:t>
            </a:r>
            <a:r>
              <a:rPr lang="en-US" sz="1200" dirty="0" err="1"/>
              <a:t>potrebné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to, aby </a:t>
            </a:r>
            <a:r>
              <a:rPr lang="en-US" sz="1200" dirty="0" err="1"/>
              <a:t>umožnili</a:t>
            </a:r>
            <a:r>
              <a:rPr lang="en-US" sz="1200" dirty="0"/>
              <a:t> </a:t>
            </a:r>
            <a:r>
              <a:rPr lang="en-US" sz="1200" dirty="0" err="1"/>
              <a:t>zamestnancovi</a:t>
            </a:r>
            <a:r>
              <a:rPr lang="en-US" sz="1200" dirty="0"/>
              <a:t> </a:t>
            </a:r>
            <a:r>
              <a:rPr lang="en-US" sz="1200" dirty="0" err="1"/>
              <a:t>alebo</a:t>
            </a:r>
            <a:r>
              <a:rPr lang="en-US" sz="1200" dirty="0"/>
              <a:t> </a:t>
            </a:r>
            <a:r>
              <a:rPr lang="en-US" sz="1200" dirty="0" err="1"/>
              <a:t>bývalému</a:t>
            </a:r>
            <a:r>
              <a:rPr lang="en-US" sz="1200" dirty="0"/>
              <a:t> </a:t>
            </a:r>
            <a:r>
              <a:rPr lang="en-US" sz="1200" dirty="0" err="1"/>
              <a:t>zamestnancovi</a:t>
            </a:r>
            <a:r>
              <a:rPr lang="en-US" sz="1200" dirty="0"/>
              <a:t>, </a:t>
            </a:r>
            <a:r>
              <a:rPr lang="en-US" sz="1200" dirty="0" err="1"/>
              <a:t>kto</a:t>
            </a:r>
            <a:r>
              <a:rPr lang="sk-SK" sz="1200" dirty="0" err="1"/>
              <a:t>rý</a:t>
            </a:r>
            <a:r>
              <a:rPr lang="sk-SK" sz="1200" dirty="0"/>
              <a:t> nemôže </a:t>
            </a:r>
            <a:r>
              <a:rPr lang="en-US" sz="1200" dirty="0" err="1"/>
              <a:t>vykonávať</a:t>
            </a:r>
            <a:r>
              <a:rPr lang="en-US" sz="1200" dirty="0"/>
              <a:t> </a:t>
            </a:r>
            <a:r>
              <a:rPr lang="en-US" sz="1200" dirty="0" err="1"/>
              <a:t>dohodnutú</a:t>
            </a:r>
            <a:r>
              <a:rPr lang="en-US" sz="1200" dirty="0"/>
              <a:t> </a:t>
            </a:r>
            <a:r>
              <a:rPr lang="en-US" sz="1200" dirty="0" err="1"/>
              <a:t>prácu</a:t>
            </a:r>
            <a:r>
              <a:rPr lang="en-US" sz="1200" dirty="0"/>
              <a:t> v </a:t>
            </a:r>
            <a:r>
              <a:rPr lang="en-US" sz="1200" dirty="0" err="1"/>
              <a:t>súvislosti</a:t>
            </a:r>
            <a:r>
              <a:rPr lang="en-US" sz="1200" dirty="0"/>
              <a:t> s </a:t>
            </a:r>
            <a:r>
              <a:rPr lang="en-US" sz="1200" dirty="0" err="1"/>
              <a:t>práceneschopnosťou</a:t>
            </a:r>
            <a:r>
              <a:rPr lang="en-US" sz="1200" dirty="0"/>
              <a:t> z </a:t>
            </a:r>
            <a:r>
              <a:rPr lang="en-US" sz="1200" dirty="0" err="1"/>
              <a:t>dôvodu</a:t>
            </a:r>
            <a:r>
              <a:rPr lang="en-US" sz="1200" dirty="0"/>
              <a:t> </a:t>
            </a:r>
            <a:r>
              <a:rPr lang="en-US" sz="1200" dirty="0" err="1"/>
              <a:t>choroby</a:t>
            </a:r>
            <a:r>
              <a:rPr lang="en-US" sz="1200" dirty="0"/>
              <a:t>, </a:t>
            </a:r>
            <a:r>
              <a:rPr lang="en-US" sz="1200" dirty="0" err="1"/>
              <a:t>vykonávať</a:t>
            </a:r>
            <a:r>
              <a:rPr lang="en-US" sz="1200" dirty="0"/>
              <a:t> </a:t>
            </a:r>
            <a:r>
              <a:rPr lang="en-US" sz="1200" dirty="0" err="1"/>
              <a:t>svoju</a:t>
            </a:r>
            <a:r>
              <a:rPr lang="en-US" sz="1200" dirty="0"/>
              <a:t> </a:t>
            </a:r>
            <a:r>
              <a:rPr lang="en-US" sz="1200" dirty="0" err="1"/>
              <a:t>vlastnú</a:t>
            </a:r>
            <a:r>
              <a:rPr lang="en-US" sz="1200" dirty="0"/>
              <a:t> </a:t>
            </a:r>
            <a:r>
              <a:rPr lang="en-US" sz="1200" dirty="0" err="1"/>
              <a:t>prácu</a:t>
            </a:r>
            <a:r>
              <a:rPr lang="sk-SK" sz="1200" dirty="0"/>
              <a:t>, </a:t>
            </a:r>
            <a:r>
              <a:rPr lang="en-US" sz="1200" dirty="0" err="1"/>
              <a:t>alebo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sk-SK" sz="1200" dirty="0" err="1"/>
              <a:t>nú</a:t>
            </a:r>
            <a:r>
              <a:rPr lang="en-US" sz="1200" dirty="0"/>
              <a:t> </a:t>
            </a:r>
            <a:r>
              <a:rPr lang="en-US" sz="1200" dirty="0" err="1"/>
              <a:t>vhodn</a:t>
            </a:r>
            <a:r>
              <a:rPr lang="sk-SK" sz="1200" dirty="0"/>
              <a:t>ú </a:t>
            </a:r>
            <a:r>
              <a:rPr lang="en-US" sz="1200" dirty="0" err="1"/>
              <a:t>prác</a:t>
            </a:r>
            <a:r>
              <a:rPr lang="sk-SK" sz="1200" dirty="0"/>
              <a:t>u</a:t>
            </a:r>
            <a:r>
              <a:rPr lang="en-US" sz="1200" dirty="0"/>
              <a:t>.(…)</a:t>
            </a:r>
            <a:endParaRPr lang="sk-SK" sz="1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33899" t="14951" r="34793" b="6364"/>
          <a:stretch/>
        </p:blipFill>
        <p:spPr bwMode="auto">
          <a:xfrm>
            <a:off x="343359" y="1506520"/>
            <a:ext cx="168166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5419" t="16279" r="41338" b="23252"/>
          <a:stretch/>
        </p:blipFill>
        <p:spPr>
          <a:xfrm>
            <a:off x="2051720" y="1484784"/>
            <a:ext cx="3168352" cy="504056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2195736" y="4077072"/>
            <a:ext cx="23042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55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533400" y="5734050"/>
            <a:ext cx="3462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sk-SK" sz="1600" b="1" dirty="0">
                <a:solidFill>
                  <a:srgbClr val="D79B93"/>
                </a:solidFill>
              </a:rPr>
              <a:t>maria.sedlakova@celsi.sk</a:t>
            </a:r>
          </a:p>
          <a:p>
            <a:pPr eaLnBrk="1" hangingPunct="1"/>
            <a:endParaRPr lang="en-US" altLang="sk-SK" sz="1600" b="1" dirty="0">
              <a:solidFill>
                <a:srgbClr val="D79B93"/>
              </a:solidFill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143000" y="2895600"/>
            <a:ext cx="685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sk-SK" altLang="sk-SK" sz="3200" b="1" dirty="0">
                <a:solidFill>
                  <a:schemeClr val="bg1"/>
                </a:solidFill>
              </a:rPr>
              <a:t>Ďakujem za pozornosť!</a:t>
            </a:r>
            <a:endParaRPr lang="en-US" altLang="sk-SK" sz="3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sk-SK" sz="3200" b="1" dirty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E0E74-81C9-4E88-9F6B-9E1709C23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br>
              <a:rPr lang="sk-SK" sz="2400" b="1" dirty="0"/>
            </a:br>
            <a:br>
              <a:rPr lang="sk-SK" sz="2400" b="1" dirty="0"/>
            </a:br>
            <a:br>
              <a:rPr lang="sk-SK" sz="2400" b="1" dirty="0"/>
            </a:br>
            <a:r>
              <a:rPr lang="sk-SK" sz="2400" b="1" dirty="0"/>
              <a:t>S</a:t>
            </a:r>
            <a:r>
              <a:rPr lang="en-GB" sz="2400" b="1" dirty="0" err="1"/>
              <a:t>kúsenosti</a:t>
            </a:r>
            <a:r>
              <a:rPr lang="en-GB" sz="2400" b="1" dirty="0"/>
              <a:t> z </a:t>
            </a:r>
            <a:r>
              <a:rPr lang="en-GB" sz="2400" b="1" dirty="0" err="1"/>
              <a:t>predchádzajúcich</a:t>
            </a:r>
            <a:r>
              <a:rPr lang="en-GB" sz="2400" b="1" dirty="0"/>
              <a:t> </a:t>
            </a:r>
            <a:r>
              <a:rPr lang="en-GB" sz="2400" b="1" dirty="0" err="1"/>
              <a:t>výskumov</a:t>
            </a:r>
            <a:r>
              <a:rPr lang="en-GB" sz="2400" b="1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EE1DE-77CA-4862-B2B6-4D9DC7AE6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/>
              <a:t>CSR: </a:t>
            </a:r>
            <a:r>
              <a:rPr lang="sk-SK" sz="2000" dirty="0" err="1"/>
              <a:t>corporate</a:t>
            </a:r>
            <a:r>
              <a:rPr lang="sk-SK" sz="2000" dirty="0"/>
              <a:t> </a:t>
            </a:r>
            <a:r>
              <a:rPr lang="sk-SK" sz="2000" dirty="0" err="1"/>
              <a:t>social</a:t>
            </a:r>
            <a:r>
              <a:rPr lang="sk-SK" sz="2000" dirty="0"/>
              <a:t> </a:t>
            </a:r>
            <a:r>
              <a:rPr lang="sk-SK" sz="2000" dirty="0" err="1"/>
              <a:t>responsibility</a:t>
            </a:r>
            <a:endParaRPr lang="sk-SK" sz="2000" dirty="0"/>
          </a:p>
          <a:p>
            <a:pPr lvl="1"/>
            <a:r>
              <a:rPr lang="sk-SK" sz="1600" dirty="0"/>
              <a:t>etické pracovné postupy: spravodlivé a etické zaobchádzanie so zamestnancami</a:t>
            </a:r>
          </a:p>
          <a:p>
            <a:r>
              <a:rPr lang="sk-SK" sz="2000" dirty="0" err="1"/>
              <a:t>Rhetoric</a:t>
            </a:r>
            <a:r>
              <a:rPr lang="sk-SK" sz="2000" dirty="0"/>
              <a:t> Reality </a:t>
            </a:r>
            <a:r>
              <a:rPr lang="sk-SK" sz="2000" dirty="0" err="1"/>
              <a:t>Gap</a:t>
            </a:r>
            <a:endParaRPr lang="sk-SK" sz="2000" dirty="0"/>
          </a:p>
          <a:p>
            <a:pPr lvl="1"/>
            <a:r>
              <a:rPr lang="sk-SK" sz="1600" dirty="0"/>
              <a:t> rozdiel medzi tým, čo organizácie hovoria, že robia a tým, čo v skutočnosti robia</a:t>
            </a:r>
            <a:endParaRPr lang="sk-SK" sz="2000" dirty="0"/>
          </a:p>
          <a:p>
            <a:r>
              <a:rPr lang="sk-SK" sz="2000" dirty="0"/>
              <a:t>Príklad z UK: </a:t>
            </a:r>
          </a:p>
          <a:p>
            <a:pPr lvl="1"/>
            <a:r>
              <a:rPr lang="sk-SK" sz="1600" dirty="0"/>
              <a:t>Takmer každý piaty (18%) človek, ktorý sa vrátil do práce po diagnóze rakoviny uviedol, že od zamestnávateľa alebo kolegov necítil pochopenie svojich potrieb;</a:t>
            </a:r>
          </a:p>
          <a:p>
            <a:pPr lvl="1"/>
            <a:r>
              <a:rPr lang="sk-SK" sz="1600" dirty="0"/>
              <a:t>57% pacientov, ktorí prežili rakovinu a ktorí boli v čase diagnostikovania v práci sa muselo vzdať práce alebo zmeniť úlohy v dôsledku ich diagnózy</a:t>
            </a:r>
          </a:p>
          <a:p>
            <a:pPr lvl="1"/>
            <a:r>
              <a:rPr lang="sk-SK" sz="1600" dirty="0"/>
              <a:t>60% ľudí, ktorí sa po diagnostikovaní vrátili do práce, sa vrátilo rovno do normálneho pracovného času</a:t>
            </a:r>
          </a:p>
          <a:p>
            <a:pPr lvl="1"/>
            <a:r>
              <a:rPr lang="sk-SK" sz="1600" dirty="0"/>
              <a:t>Niektoré z dôvodov, prečo sa pracovníci rozhodli vzdať a nevrátiť sa do práce:</a:t>
            </a:r>
          </a:p>
          <a:p>
            <a:pPr lvl="2"/>
            <a:r>
              <a:rPr lang="sk-SK" sz="1400" dirty="0"/>
              <a:t>Nie je fyzicky schopný pracovať (43%)</a:t>
            </a:r>
          </a:p>
          <a:p>
            <a:pPr lvl="2"/>
            <a:r>
              <a:rPr lang="sk-SK" sz="1400" dirty="0"/>
              <a:t>Nie je dostatočne emocionálne silný vrátiť sa do práce (25%)</a:t>
            </a:r>
          </a:p>
          <a:p>
            <a:pPr lvl="2"/>
            <a:r>
              <a:rPr lang="sk-SK" sz="1400" dirty="0"/>
              <a:t>Chce stráviť viac času doma (18%)</a:t>
            </a:r>
          </a:p>
          <a:p>
            <a:pPr lvl="2"/>
            <a:r>
              <a:rPr lang="sk-SK" sz="1400" dirty="0"/>
              <a:t>Nedostal dostatočnú podporu od svojho zamestnávateľa (15%)</a:t>
            </a:r>
          </a:p>
          <a:p>
            <a:pPr lvl="2"/>
            <a:r>
              <a:rPr lang="sk-SK" sz="1400" dirty="0"/>
              <a:t>Nebola mu ponúknutá/povolená práca na flexibilný čas (13%)</a:t>
            </a:r>
          </a:p>
          <a:p>
            <a:pPr lvl="1"/>
            <a:endParaRPr lang="sk-SK" sz="1600" dirty="0"/>
          </a:p>
          <a:p>
            <a:endParaRPr lang="sk-SK" sz="2000" dirty="0"/>
          </a:p>
          <a:p>
            <a:endParaRPr lang="sk-SK" sz="2000" dirty="0"/>
          </a:p>
          <a:p>
            <a:endParaRPr lang="sk-SK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64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E58BF-A9DC-44CB-A0A1-4B6BBE7F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k-SK" sz="2400" b="1" dirty="0"/>
            </a:br>
            <a:r>
              <a:rPr lang="sk-SK" sz="2400" b="1" dirty="0"/>
              <a:t>S</a:t>
            </a:r>
            <a:r>
              <a:rPr lang="en-GB" sz="2400" b="1" dirty="0" err="1"/>
              <a:t>kúsenosti</a:t>
            </a:r>
            <a:r>
              <a:rPr lang="en-GB" sz="2400" b="1" dirty="0"/>
              <a:t> z </a:t>
            </a:r>
            <a:r>
              <a:rPr lang="en-GB" sz="2400" b="1" dirty="0" err="1"/>
              <a:t>predchádzajúcich</a:t>
            </a:r>
            <a:r>
              <a:rPr lang="en-GB" sz="2400" b="1" dirty="0"/>
              <a:t> </a:t>
            </a:r>
            <a:r>
              <a:rPr lang="en-GB" sz="2400" b="1" dirty="0" err="1"/>
              <a:t>výskumov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517BA-D4F9-468A-8FFB-4E934D314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800" dirty="0"/>
              <a:t>Vnímanie a implementácia politík návratu do práce zo strany zamestnávateľov:</a:t>
            </a:r>
          </a:p>
          <a:p>
            <a:pPr lvl="1"/>
            <a:r>
              <a:rPr lang="sk-SK" sz="1400" dirty="0"/>
              <a:t>Protokoly (konkrétne politiky) o návrate do práce boli kľúčovým faktorom, ktorý umožnil manažérom podporovať svojich zamestnancov</a:t>
            </a:r>
          </a:p>
          <a:p>
            <a:pPr lvl="1"/>
            <a:r>
              <a:rPr lang="sk-SK" sz="1400" dirty="0"/>
              <a:t>Avšak len veľmi málo z nich malo písomné alebo explicitné politiky návratu do práce (RTW)</a:t>
            </a:r>
          </a:p>
          <a:p>
            <a:pPr lvl="1"/>
            <a:r>
              <a:rPr lang="sk-SK" sz="1400" dirty="0"/>
              <a:t>Výsledkom bola slabá komunikácia medzi manažérmi, zamestnancami a pracovným lekármi (OH)</a:t>
            </a:r>
            <a:endParaRPr lang="sk-SK" dirty="0"/>
          </a:p>
          <a:p>
            <a:r>
              <a:rPr lang="en-GB" sz="1800" dirty="0" err="1"/>
              <a:t>Významný</a:t>
            </a:r>
            <a:r>
              <a:rPr lang="en-GB" sz="1800" dirty="0"/>
              <a:t> </a:t>
            </a:r>
            <a:r>
              <a:rPr lang="en-GB" sz="1800" dirty="0" err="1"/>
              <a:t>podiel</a:t>
            </a:r>
            <a:r>
              <a:rPr lang="en-GB" sz="1800" dirty="0"/>
              <a:t> </a:t>
            </a:r>
            <a:r>
              <a:rPr lang="en-GB" sz="1800" dirty="0" err="1"/>
              <a:t>osôb</a:t>
            </a:r>
            <a:r>
              <a:rPr lang="sk-SK" sz="1800" dirty="0"/>
              <a:t> po skúsenosti s rakovinou </a:t>
            </a:r>
            <a:r>
              <a:rPr lang="en-GB" sz="1800" dirty="0" err="1"/>
              <a:t>skonč</a:t>
            </a:r>
            <a:r>
              <a:rPr lang="sk-SK" sz="1800" dirty="0"/>
              <a:t>í ako:</a:t>
            </a:r>
          </a:p>
          <a:p>
            <a:pPr lvl="1"/>
            <a:r>
              <a:rPr lang="en-GB" sz="1400" dirty="0" err="1"/>
              <a:t>nezamestnaný</a:t>
            </a:r>
            <a:endParaRPr lang="sk-SK" sz="1400" dirty="0"/>
          </a:p>
          <a:p>
            <a:pPr lvl="1"/>
            <a:r>
              <a:rPr lang="en-GB" sz="1400" dirty="0" err="1"/>
              <a:t>predčasne</a:t>
            </a:r>
            <a:r>
              <a:rPr lang="en-GB" sz="1400" dirty="0"/>
              <a:t> </a:t>
            </a:r>
            <a:r>
              <a:rPr lang="sk-SK" sz="1400" dirty="0"/>
              <a:t>odchádzajúci</a:t>
            </a:r>
            <a:r>
              <a:rPr lang="en-GB" sz="1400" dirty="0"/>
              <a:t> do </a:t>
            </a:r>
            <a:r>
              <a:rPr lang="en-GB" sz="1400" dirty="0" err="1"/>
              <a:t>dôchodku</a:t>
            </a:r>
            <a:r>
              <a:rPr lang="en-GB" sz="1400" dirty="0"/>
              <a:t> </a:t>
            </a:r>
            <a:endParaRPr lang="sk-SK" sz="1400" dirty="0"/>
          </a:p>
          <a:p>
            <a:pPr lvl="1"/>
            <a:r>
              <a:rPr lang="en-GB" sz="1400" dirty="0" err="1"/>
              <a:t>alebo</a:t>
            </a:r>
            <a:r>
              <a:rPr lang="en-GB" sz="1400" dirty="0"/>
              <a:t> men</a:t>
            </a:r>
            <a:r>
              <a:rPr lang="sk-SK" sz="1400" dirty="0" err="1"/>
              <a:t>ia</a:t>
            </a:r>
            <a:r>
              <a:rPr lang="en-GB" sz="1400" dirty="0"/>
              <a:t> </a:t>
            </a:r>
            <a:r>
              <a:rPr lang="en-GB" sz="1400" dirty="0" err="1"/>
              <a:t>zamestnanie</a:t>
            </a:r>
            <a:r>
              <a:rPr lang="en-GB" sz="1400" dirty="0"/>
              <a:t> </a:t>
            </a:r>
            <a:r>
              <a:rPr lang="en-GB" sz="1400" dirty="0" err="1"/>
              <a:t>častejšie</a:t>
            </a:r>
            <a:r>
              <a:rPr lang="en-GB" sz="1400" dirty="0"/>
              <a:t> </a:t>
            </a:r>
            <a:r>
              <a:rPr lang="en-GB" sz="1400" dirty="0" err="1"/>
              <a:t>ako</a:t>
            </a:r>
            <a:r>
              <a:rPr lang="en-GB" sz="1400" dirty="0"/>
              <a:t> </a:t>
            </a:r>
            <a:r>
              <a:rPr lang="en-GB" sz="1400" dirty="0" err="1"/>
              <a:t>osoby</a:t>
            </a:r>
            <a:r>
              <a:rPr lang="en-GB" sz="1400" dirty="0"/>
              <a:t> bez </a:t>
            </a:r>
            <a:r>
              <a:rPr lang="sk-SK" sz="1400" dirty="0"/>
              <a:t>skúsenosti s </a:t>
            </a:r>
            <a:r>
              <a:rPr lang="en-GB" sz="1400" dirty="0" err="1"/>
              <a:t>rakovin</a:t>
            </a:r>
            <a:r>
              <a:rPr lang="sk-SK" sz="1400" dirty="0" err="1"/>
              <a:t>ou</a:t>
            </a:r>
            <a:endParaRPr lang="sk-SK" sz="1400" dirty="0"/>
          </a:p>
          <a:p>
            <a:r>
              <a:rPr lang="sk-SK" sz="1800" dirty="0"/>
              <a:t>Návrat </a:t>
            </a:r>
            <a:r>
              <a:rPr lang="en-GB" sz="1800" dirty="0"/>
              <a:t>k </a:t>
            </a:r>
            <a:r>
              <a:rPr lang="en-GB" sz="1800" dirty="0" err="1"/>
              <a:t>platenej</a:t>
            </a:r>
            <a:r>
              <a:rPr lang="en-GB" sz="1800" dirty="0"/>
              <a:t> </a:t>
            </a:r>
            <a:r>
              <a:rPr lang="en-GB" sz="1800" dirty="0" err="1"/>
              <a:t>práci</a:t>
            </a:r>
            <a:r>
              <a:rPr lang="en-GB" sz="1800" dirty="0"/>
              <a:t> po </a:t>
            </a:r>
            <a:r>
              <a:rPr lang="en-GB" sz="1800" dirty="0" err="1"/>
              <a:t>rakovine</a:t>
            </a:r>
            <a:r>
              <a:rPr lang="en-GB" sz="1800" dirty="0"/>
              <a:t> </a:t>
            </a:r>
            <a:r>
              <a:rPr lang="en-GB" sz="1800" dirty="0" err="1"/>
              <a:t>má</a:t>
            </a:r>
            <a:r>
              <a:rPr lang="en-GB" sz="1800" dirty="0"/>
              <a:t> </a:t>
            </a:r>
            <a:r>
              <a:rPr lang="en-GB" sz="1800" dirty="0" err="1"/>
              <a:t>čoraz</a:t>
            </a:r>
            <a:r>
              <a:rPr lang="en-GB" sz="1800" dirty="0"/>
              <a:t> </a:t>
            </a:r>
            <a:r>
              <a:rPr lang="en-GB" sz="1800" dirty="0" err="1"/>
              <a:t>väčší</a:t>
            </a:r>
            <a:r>
              <a:rPr lang="en-GB" sz="1800" dirty="0"/>
              <a:t> </a:t>
            </a:r>
            <a:r>
              <a:rPr lang="en-GB" sz="1800" dirty="0" err="1"/>
              <a:t>význam</a:t>
            </a:r>
            <a:endParaRPr lang="en-GB" sz="1800" dirty="0"/>
          </a:p>
          <a:p>
            <a:endParaRPr lang="en-GB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4A812F-5C02-4DE4-B030-FD7D6E6AFE4D}"/>
              </a:ext>
            </a:extLst>
          </p:cNvPr>
          <p:cNvSpPr txBox="1"/>
          <p:nvPr/>
        </p:nvSpPr>
        <p:spPr>
          <a:xfrm>
            <a:off x="395535" y="5157193"/>
            <a:ext cx="8464327" cy="180049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n-GB" sz="1100" i="1" dirty="0" err="1"/>
              <a:t>Yarker</a:t>
            </a:r>
            <a:r>
              <a:rPr lang="en-GB" sz="1100" i="1" dirty="0"/>
              <a:t> J. et al, (2010), The role of communication and support in return to work following cancer related absence, Psycho-oncology, 19:1078-1085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sz="1100" i="1" dirty="0"/>
              <a:t>McKay G. et al., (2013), Return to work and cancer: The Australian experience , Journal of Occupational Rehabilitation, </a:t>
            </a:r>
            <a:endParaRPr lang="sk-SK" sz="1100" i="1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GB" sz="1100" i="1" dirty="0"/>
              <a:t>23:93-105 </a:t>
            </a:r>
            <a:endParaRPr lang="sk-SK" sz="1100" i="1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GB" sz="1100" i="1" dirty="0" err="1"/>
              <a:t>Luengo</a:t>
            </a:r>
            <a:r>
              <a:rPr lang="en-GB" sz="1100" i="1" dirty="0"/>
              <a:t>-Fernandez R. Leal J. Sullivan R. (2013), Economic burden of cancer across the European Union: a population-based cost analysis, The Lancet Oncology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sz="1100" i="1" dirty="0"/>
              <a:t>Cost of Cancer in NSW, A report by Access Economics Pty Limited, for the Cancer Council NSW, Australia, Published in April 2007.</a:t>
            </a:r>
            <a:endParaRPr lang="sk-SK" sz="1100" i="1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GB" sz="1100" i="1" dirty="0"/>
              <a:t>Feuerstein M., et al, (2010), Work in cancer survivors: a model for practice and research. J. of Cancer Survivorship, 4(4):415-437</a:t>
            </a:r>
            <a:endParaRPr lang="en-GB" sz="1100" dirty="0"/>
          </a:p>
          <a:p>
            <a:pPr marL="0" indent="0">
              <a:buFont typeface="Arial" pitchFamily="34" charset="0"/>
              <a:buNone/>
              <a:defRPr/>
            </a:pPr>
            <a:endParaRPr lang="sk-SK" sz="1100" i="1" dirty="0"/>
          </a:p>
          <a:p>
            <a:pPr marL="0" indent="0" algn="ctr">
              <a:buFont typeface="Arial" pitchFamily="34" charset="0"/>
              <a:buNone/>
              <a:defRPr/>
            </a:pPr>
            <a:endParaRPr lang="sk-SK" sz="1200" i="1" dirty="0"/>
          </a:p>
        </p:txBody>
      </p:sp>
    </p:spTree>
    <p:extLst>
      <p:ext uri="{BB962C8B-B14F-4D97-AF65-F5344CB8AC3E}">
        <p14:creationId xmlns:p14="http://schemas.microsoft.com/office/powerpoint/2010/main" val="51516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6613D-AE3D-4C13-8955-B5B8CE24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ACCF5-190D-4E00-A7B6-266FBDA01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1EF8A-2F0B-47B0-8E5B-11806C09C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214312"/>
            <a:ext cx="890587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6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EEC9-C4D3-4CDA-8BA2-3D5BBD64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r>
              <a:rPr lang="en-GB" sz="2000" b="1" dirty="0" err="1"/>
              <a:t>Článok</a:t>
            </a:r>
            <a:r>
              <a:rPr lang="en-GB" sz="2000" b="1" dirty="0"/>
              <a:t> “Unity in diversity: employer views on good practice regarding workers with cancer and their return to work across nine countries”(de </a:t>
            </a:r>
            <a:r>
              <a:rPr lang="en-GB" sz="2000" b="1" dirty="0" err="1"/>
              <a:t>Rijk</a:t>
            </a:r>
            <a:r>
              <a:rPr lang="en-GB" sz="2000" b="1" dirty="0"/>
              <a:t> et al., forthcoming)</a:t>
            </a:r>
            <a:br>
              <a:rPr lang="en-GB" sz="2000" b="1" dirty="0"/>
            </a:br>
            <a:endParaRPr lang="en-GB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31500-564A-4BAF-8C33-B19B2FC0E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r>
              <a:rPr lang="en-GB" sz="1600" i="1" dirty="0"/>
              <a:t>CANWON: Cost Cancer and Work Network (2014-2018)</a:t>
            </a:r>
            <a:endParaRPr lang="sk-SK" sz="1600" i="1" dirty="0"/>
          </a:p>
          <a:p>
            <a:r>
              <a:rPr lang="en-GB" sz="1600" dirty="0" err="1"/>
              <a:t>Štúdia</a:t>
            </a:r>
            <a:r>
              <a:rPr lang="en-GB" sz="1600" dirty="0"/>
              <a:t> </a:t>
            </a:r>
            <a:r>
              <a:rPr lang="en-GB" sz="1600" dirty="0" err="1"/>
              <a:t>skúmala</a:t>
            </a:r>
            <a:r>
              <a:rPr lang="sk-SK" sz="1600" dirty="0"/>
              <a:t> </a:t>
            </a:r>
            <a:r>
              <a:rPr lang="en-GB" sz="1600" dirty="0" err="1"/>
              <a:t>čo</a:t>
            </a:r>
            <a:r>
              <a:rPr lang="en-GB" sz="1600" dirty="0"/>
              <a:t> </a:t>
            </a:r>
            <a:r>
              <a:rPr lang="en-GB" sz="1600" dirty="0" err="1"/>
              <a:t>zamestnávatelia</a:t>
            </a:r>
            <a:r>
              <a:rPr lang="en-GB" sz="1600" dirty="0"/>
              <a:t> 1) </a:t>
            </a:r>
            <a:r>
              <a:rPr lang="en-GB" sz="1600" dirty="0" err="1"/>
              <a:t>považujú</a:t>
            </a:r>
            <a:r>
              <a:rPr lang="en-GB" sz="1600" dirty="0"/>
              <a:t> za </a:t>
            </a:r>
            <a:r>
              <a:rPr lang="en-GB" sz="1600" dirty="0" err="1"/>
              <a:t>dobrú</a:t>
            </a:r>
            <a:r>
              <a:rPr lang="en-GB" sz="1600" dirty="0"/>
              <a:t> </a:t>
            </a:r>
            <a:r>
              <a:rPr lang="en-GB" sz="1600" dirty="0" err="1"/>
              <a:t>prax</a:t>
            </a:r>
            <a:r>
              <a:rPr lang="en-GB" sz="1600" dirty="0"/>
              <a:t> v </a:t>
            </a:r>
            <a:r>
              <a:rPr lang="en-GB" sz="1600" dirty="0" err="1"/>
              <a:t>súvislosti</a:t>
            </a:r>
            <a:r>
              <a:rPr lang="en-GB" sz="1600" dirty="0"/>
              <a:t> s </a:t>
            </a:r>
            <a:r>
              <a:rPr lang="en-GB" sz="1600" dirty="0" err="1"/>
              <a:t>pracovníkmi</a:t>
            </a:r>
            <a:r>
              <a:rPr lang="sk-SK" sz="1600" dirty="0"/>
              <a:t>, ktorým bola </a:t>
            </a:r>
            <a:r>
              <a:rPr lang="en-GB" sz="1600" dirty="0" err="1"/>
              <a:t>diagnostikovan</a:t>
            </a:r>
            <a:r>
              <a:rPr lang="sk-SK" sz="1600" dirty="0"/>
              <a:t>á </a:t>
            </a:r>
            <a:r>
              <a:rPr lang="en-GB" sz="1600" dirty="0" err="1"/>
              <a:t>rakovinou</a:t>
            </a:r>
            <a:r>
              <a:rPr lang="en-GB" sz="1600" dirty="0"/>
              <a:t> a ich </a:t>
            </a:r>
            <a:r>
              <a:rPr lang="en-GB" sz="1600" dirty="0" err="1"/>
              <a:t>návratom</a:t>
            </a:r>
            <a:r>
              <a:rPr lang="en-GB" sz="1600" dirty="0"/>
              <a:t> do </a:t>
            </a:r>
            <a:r>
              <a:rPr lang="en-GB" sz="1600" dirty="0" err="1"/>
              <a:t>práce</a:t>
            </a:r>
            <a:r>
              <a:rPr lang="en-GB" sz="1600" dirty="0"/>
              <a:t> 2) </a:t>
            </a:r>
            <a:r>
              <a:rPr lang="sk-SK" sz="1600" dirty="0"/>
              <a:t>čo </a:t>
            </a:r>
            <a:r>
              <a:rPr lang="en-GB" sz="1600" dirty="0" err="1"/>
              <a:t>potreb</a:t>
            </a:r>
            <a:r>
              <a:rPr lang="sk-SK" sz="1600" dirty="0" err="1"/>
              <a:t>ujú</a:t>
            </a:r>
            <a:r>
              <a:rPr lang="sk-SK" sz="1600" dirty="0"/>
              <a:t>, aby boli schopní úspešne </a:t>
            </a:r>
            <a:r>
              <a:rPr lang="sk-SK" sz="1600" dirty="0" err="1"/>
              <a:t>reintegrovať</a:t>
            </a:r>
            <a:r>
              <a:rPr lang="sk-SK" sz="1600" dirty="0"/>
              <a:t> ľudí na trh práce</a:t>
            </a:r>
            <a:endParaRPr lang="en-GB" sz="1600" dirty="0"/>
          </a:p>
          <a:p>
            <a:r>
              <a:rPr lang="sk-SK" sz="1600" b="1" dirty="0"/>
              <a:t>Dáta: </a:t>
            </a:r>
            <a:r>
              <a:rPr lang="en-GB" sz="1600" dirty="0"/>
              <a:t>25 </a:t>
            </a:r>
            <a:r>
              <a:rPr lang="en-GB" sz="1600" dirty="0" err="1"/>
              <a:t>pološtruktúrovaných</a:t>
            </a:r>
            <a:r>
              <a:rPr lang="en-GB" sz="1600" dirty="0"/>
              <a:t> </a:t>
            </a:r>
            <a:r>
              <a:rPr lang="en-GB" sz="1600" dirty="0" err="1"/>
              <a:t>rozhovorov</a:t>
            </a:r>
            <a:r>
              <a:rPr lang="en-GB" sz="1600" dirty="0"/>
              <a:t> v</a:t>
            </a:r>
            <a:r>
              <a:rPr lang="sk-SK" sz="1600" dirty="0"/>
              <a:t> 8</a:t>
            </a:r>
            <a:r>
              <a:rPr lang="en-GB" sz="1600" dirty="0"/>
              <a:t> </a:t>
            </a:r>
            <a:r>
              <a:rPr lang="en-GB" sz="1600" dirty="0" err="1"/>
              <a:t>krajinách</a:t>
            </a:r>
            <a:r>
              <a:rPr lang="en-GB" sz="1600" dirty="0"/>
              <a:t> </a:t>
            </a:r>
            <a:r>
              <a:rPr lang="sk-SK" sz="1600" dirty="0"/>
              <a:t>EÚ plus </a:t>
            </a:r>
            <a:r>
              <a:rPr lang="en-GB" sz="1600" dirty="0" err="1"/>
              <a:t>Izrael</a:t>
            </a:r>
            <a:endParaRPr lang="en-GB" sz="1600" dirty="0"/>
          </a:p>
          <a:p>
            <a:r>
              <a:rPr lang="sk-SK" sz="1600" b="1" dirty="0"/>
              <a:t>Výsledky:</a:t>
            </a:r>
            <a:r>
              <a:rPr lang="sk-SK" sz="1600" dirty="0"/>
              <a:t> z</a:t>
            </a:r>
            <a:r>
              <a:rPr lang="en-GB" sz="1600" dirty="0" err="1"/>
              <a:t>amestnávatelia</a:t>
            </a:r>
            <a:r>
              <a:rPr lang="en-GB" sz="1600" dirty="0"/>
              <a:t> </a:t>
            </a:r>
            <a:r>
              <a:rPr lang="sk-SK" sz="1600" dirty="0"/>
              <a:t>vnímajú návrat do práce (</a:t>
            </a:r>
            <a:r>
              <a:rPr lang="en-GB" sz="1600" dirty="0"/>
              <a:t>RTW</a:t>
            </a:r>
            <a:r>
              <a:rPr lang="sk-SK" sz="1600" dirty="0"/>
              <a:t>) zamestnancov</a:t>
            </a:r>
            <a:r>
              <a:rPr lang="en-GB" sz="1600" dirty="0"/>
              <a:t> s </a:t>
            </a:r>
            <a:r>
              <a:rPr lang="en-GB" sz="1600" dirty="0" err="1"/>
              <a:t>rakovinou</a:t>
            </a:r>
            <a:r>
              <a:rPr lang="en-GB" sz="1600" dirty="0"/>
              <a:t> </a:t>
            </a:r>
            <a:r>
              <a:rPr lang="en-GB" sz="1600" dirty="0" err="1"/>
              <a:t>ako</a:t>
            </a:r>
            <a:r>
              <a:rPr lang="en-GB" sz="1600" dirty="0"/>
              <a:t> </a:t>
            </a:r>
            <a:r>
              <a:rPr lang="en-GB" sz="1600" b="1" dirty="0" err="1"/>
              <a:t>dynamický</a:t>
            </a:r>
            <a:r>
              <a:rPr lang="en-GB" sz="1600" b="1" dirty="0"/>
              <a:t> </a:t>
            </a:r>
            <a:r>
              <a:rPr lang="en-GB" sz="1600" b="1" dirty="0" err="1"/>
              <a:t>proces</a:t>
            </a:r>
            <a:r>
              <a:rPr lang="sk-SK" sz="1600" dirty="0"/>
              <a:t>, ktorý má 6 fáz</a:t>
            </a:r>
            <a:r>
              <a:rPr lang="en-GB" sz="1600" dirty="0"/>
              <a:t>: </a:t>
            </a:r>
            <a:endParaRPr lang="sk-SK" sz="1600" dirty="0"/>
          </a:p>
          <a:p>
            <a:pPr marL="0" indent="0">
              <a:buNone/>
            </a:pPr>
            <a:r>
              <a:rPr lang="sk-SK" sz="1600" dirty="0"/>
              <a:t>	</a:t>
            </a:r>
            <a:r>
              <a:rPr lang="en-GB" sz="1600" b="1" dirty="0"/>
              <a:t>1)</a:t>
            </a:r>
            <a:r>
              <a:rPr lang="en-GB" sz="1600" dirty="0"/>
              <a:t> rea</a:t>
            </a:r>
            <a:r>
              <a:rPr lang="sk-SK" sz="1600" dirty="0" err="1"/>
              <a:t>kcia</a:t>
            </a:r>
            <a:r>
              <a:rPr lang="sk-SK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sk-SK" sz="1600" dirty="0"/>
              <a:t>zverejnenie </a:t>
            </a:r>
            <a:r>
              <a:rPr lang="sk-SK" sz="1600" dirty="0" err="1"/>
              <a:t>zdravtného</a:t>
            </a:r>
            <a:r>
              <a:rPr lang="sk-SK" sz="1600" dirty="0"/>
              <a:t> stavu</a:t>
            </a:r>
          </a:p>
          <a:p>
            <a:pPr marL="0" indent="0">
              <a:buNone/>
            </a:pPr>
            <a:r>
              <a:rPr lang="sk-SK" sz="1600" dirty="0"/>
              <a:t>	</a:t>
            </a:r>
            <a:r>
              <a:rPr lang="en-GB" sz="1600" b="1" dirty="0"/>
              <a:t>2) </a:t>
            </a:r>
            <a:r>
              <a:rPr lang="en-GB" sz="1600" dirty="0" err="1"/>
              <a:t>zhromažďovanie</a:t>
            </a:r>
            <a:r>
              <a:rPr lang="en-GB" sz="1600" dirty="0"/>
              <a:t> </a:t>
            </a:r>
            <a:r>
              <a:rPr lang="sk-SK" sz="1600" dirty="0"/>
              <a:t>relevantných </a:t>
            </a:r>
            <a:r>
              <a:rPr lang="en-GB" sz="1600" dirty="0" err="1"/>
              <a:t>informácií</a:t>
            </a:r>
            <a:endParaRPr lang="sk-SK" sz="1600" dirty="0"/>
          </a:p>
          <a:p>
            <a:pPr marL="0" indent="0">
              <a:buNone/>
            </a:pPr>
            <a:r>
              <a:rPr lang="sk-SK" sz="1600" dirty="0"/>
              <a:t>	</a:t>
            </a:r>
            <a:r>
              <a:rPr lang="en-GB" sz="1600" b="1" dirty="0"/>
              <a:t>3)</a:t>
            </a:r>
            <a:r>
              <a:rPr lang="en-GB" sz="1600" dirty="0"/>
              <a:t> </a:t>
            </a:r>
            <a:r>
              <a:rPr lang="en-GB" sz="1600" dirty="0" err="1"/>
              <a:t>rozhod</a:t>
            </a:r>
            <a:r>
              <a:rPr lang="sk-SK" sz="1600" dirty="0" err="1"/>
              <a:t>nutie</a:t>
            </a:r>
            <a:r>
              <a:rPr lang="sk-SK" sz="1600" dirty="0"/>
              <a:t> </a:t>
            </a:r>
            <a:r>
              <a:rPr lang="en-GB" sz="1600" dirty="0"/>
              <a:t>o </a:t>
            </a:r>
            <a:r>
              <a:rPr lang="en-GB" sz="1600" dirty="0" err="1"/>
              <a:t>počiatočných</a:t>
            </a:r>
            <a:r>
              <a:rPr lang="en-GB" sz="1600" dirty="0"/>
              <a:t> </a:t>
            </a:r>
            <a:r>
              <a:rPr lang="en-GB" sz="1600" dirty="0" err="1"/>
              <a:t>opatreniach</a:t>
            </a:r>
            <a:endParaRPr lang="sk-SK" sz="1600" dirty="0"/>
          </a:p>
          <a:p>
            <a:pPr marL="0" indent="0">
              <a:buNone/>
            </a:pPr>
            <a:r>
              <a:rPr lang="sk-SK" sz="1600" dirty="0"/>
              <a:t>	</a:t>
            </a:r>
            <a:r>
              <a:rPr lang="en-GB" sz="1600" b="1" dirty="0"/>
              <a:t>4)</a:t>
            </a:r>
            <a:r>
              <a:rPr lang="en-GB" sz="1600" dirty="0"/>
              <a:t> </a:t>
            </a:r>
            <a:r>
              <a:rPr lang="en-GB" sz="1600" dirty="0" err="1"/>
              <a:t>udržiavani</a:t>
            </a:r>
            <a:r>
              <a:rPr lang="sk-SK" sz="1600" dirty="0"/>
              <a:t>e </a:t>
            </a:r>
            <a:r>
              <a:rPr lang="en-GB" sz="1600" dirty="0" err="1"/>
              <a:t>kontaktu</a:t>
            </a:r>
            <a:r>
              <a:rPr lang="sk-SK" sz="1600" dirty="0"/>
              <a:t> so zamestnancom</a:t>
            </a:r>
            <a:r>
              <a:rPr lang="en-GB" sz="1600" dirty="0"/>
              <a:t> </a:t>
            </a:r>
            <a:endParaRPr lang="sk-SK" sz="1600" dirty="0"/>
          </a:p>
          <a:p>
            <a:pPr marL="0" indent="0">
              <a:buNone/>
            </a:pPr>
            <a:r>
              <a:rPr lang="sk-SK" sz="1600" dirty="0"/>
              <a:t>	</a:t>
            </a:r>
            <a:r>
              <a:rPr lang="en-GB" sz="1600" b="1" dirty="0"/>
              <a:t>5)</a:t>
            </a:r>
            <a:r>
              <a:rPr lang="en-GB" sz="1600" dirty="0"/>
              <a:t> </a:t>
            </a:r>
            <a:r>
              <a:rPr lang="en-GB" sz="1600" dirty="0" err="1"/>
              <a:t>rozhod</a:t>
            </a:r>
            <a:r>
              <a:rPr lang="sk-SK" sz="1600" dirty="0" err="1"/>
              <a:t>nutie</a:t>
            </a:r>
            <a:r>
              <a:rPr lang="sk-SK" sz="1600" dirty="0"/>
              <a:t> o type návratu do práce (RTW)</a:t>
            </a:r>
          </a:p>
          <a:p>
            <a:pPr marL="0" indent="0">
              <a:buNone/>
            </a:pPr>
            <a:r>
              <a:rPr lang="sk-SK" sz="1600" dirty="0"/>
              <a:t>	</a:t>
            </a:r>
            <a:r>
              <a:rPr lang="en-GB" sz="1600" b="1" dirty="0"/>
              <a:t>6) </a:t>
            </a:r>
            <a:r>
              <a:rPr lang="sk-SK" sz="1600" dirty="0"/>
              <a:t>„</a:t>
            </a:r>
            <a:r>
              <a:rPr lang="en-GB" sz="1600" dirty="0"/>
              <a:t>dealing with the next phase</a:t>
            </a:r>
            <a:r>
              <a:rPr lang="sk-SK" sz="1600" dirty="0"/>
              <a:t>“ – vyrovnávanie sa s následkami</a:t>
            </a:r>
            <a:endParaRPr lang="en-GB" sz="1600" dirty="0"/>
          </a:p>
          <a:p>
            <a:r>
              <a:rPr lang="sk-SK" sz="1600" dirty="0"/>
              <a:t>Tento p</a:t>
            </a:r>
            <a:r>
              <a:rPr lang="en-GB" sz="1600" dirty="0" err="1"/>
              <a:t>roces</a:t>
            </a:r>
            <a:r>
              <a:rPr lang="en-GB" sz="1600" dirty="0"/>
              <a:t> </a:t>
            </a:r>
            <a:r>
              <a:rPr lang="sk-SK" sz="1600" dirty="0"/>
              <a:t>formujú </a:t>
            </a:r>
            <a:r>
              <a:rPr lang="en-GB" sz="1600" dirty="0" err="1"/>
              <a:t>charakterist</a:t>
            </a:r>
            <a:r>
              <a:rPr lang="sk-SK" sz="1600" dirty="0" err="1"/>
              <a:t>iky</a:t>
            </a:r>
            <a:r>
              <a:rPr lang="en-GB" sz="1600" dirty="0"/>
              <a:t> </a:t>
            </a:r>
            <a:r>
              <a:rPr lang="en-GB" sz="1600" dirty="0" err="1"/>
              <a:t>krajiny</a:t>
            </a:r>
            <a:r>
              <a:rPr lang="en-GB" sz="1600" dirty="0"/>
              <a:t>, </a:t>
            </a:r>
            <a:r>
              <a:rPr lang="en-GB" sz="1600" dirty="0" err="1"/>
              <a:t>zamestnávateľa</a:t>
            </a:r>
            <a:r>
              <a:rPr lang="en-GB" sz="1600" dirty="0"/>
              <a:t> a </a:t>
            </a:r>
            <a:r>
              <a:rPr lang="en-GB" sz="1600" dirty="0" err="1"/>
              <a:t>pracovníka</a:t>
            </a:r>
            <a:endParaRPr lang="en-GB" sz="1600" dirty="0"/>
          </a:p>
          <a:p>
            <a:r>
              <a:rPr lang="en-GB" sz="1600" dirty="0" err="1"/>
              <a:t>Zamestnávatelia</a:t>
            </a:r>
            <a:r>
              <a:rPr lang="en-GB" sz="1600" dirty="0"/>
              <a:t> </a:t>
            </a:r>
            <a:r>
              <a:rPr lang="en-GB" sz="1600" dirty="0" err="1"/>
              <a:t>vyjadrujú</a:t>
            </a:r>
            <a:r>
              <a:rPr lang="en-GB" sz="1600" dirty="0"/>
              <a:t> </a:t>
            </a:r>
            <a:r>
              <a:rPr lang="en-GB" sz="1600" dirty="0" err="1"/>
              <a:t>potrebu</a:t>
            </a:r>
            <a:r>
              <a:rPr lang="en-GB" sz="1600" dirty="0"/>
              <a:t>: </a:t>
            </a:r>
            <a:r>
              <a:rPr lang="en-GB" sz="1600" b="1" dirty="0"/>
              <a:t>1) </a:t>
            </a:r>
            <a:r>
              <a:rPr lang="en-GB" sz="1600" dirty="0" err="1"/>
              <a:t>štruktúrovaných</a:t>
            </a:r>
            <a:r>
              <a:rPr lang="en-GB" sz="1600" dirty="0"/>
              <a:t> </a:t>
            </a:r>
            <a:r>
              <a:rPr lang="en-GB" sz="1600" dirty="0" err="1"/>
              <a:t>postupov</a:t>
            </a:r>
            <a:r>
              <a:rPr lang="sk-SK" sz="1600" dirty="0"/>
              <a:t> </a:t>
            </a:r>
            <a:r>
              <a:rPr lang="en-GB" sz="1600" b="1" dirty="0"/>
              <a:t>2)</a:t>
            </a:r>
            <a:r>
              <a:rPr lang="en-GB" sz="1600" dirty="0"/>
              <a:t> </a:t>
            </a:r>
            <a:r>
              <a:rPr lang="en-GB" sz="1600" dirty="0" err="1"/>
              <a:t>spoluprác</a:t>
            </a:r>
            <a:r>
              <a:rPr lang="sk-SK" sz="1600" dirty="0"/>
              <a:t>e</a:t>
            </a:r>
            <a:r>
              <a:rPr lang="en-GB" sz="1600" dirty="0"/>
              <a:t> </a:t>
            </a:r>
            <a:r>
              <a:rPr lang="en-GB" sz="1600" b="1" dirty="0"/>
              <a:t>3)</a:t>
            </a:r>
            <a:r>
              <a:rPr lang="en-GB" sz="1600" dirty="0"/>
              <a:t> </a:t>
            </a:r>
            <a:r>
              <a:rPr lang="en-GB" sz="1600" dirty="0" err="1"/>
              <a:t>tréning</a:t>
            </a:r>
            <a:r>
              <a:rPr lang="sk-SK" sz="1600" dirty="0"/>
              <a:t>u</a:t>
            </a:r>
            <a:r>
              <a:rPr lang="en-GB" sz="1600" dirty="0"/>
              <a:t> </a:t>
            </a:r>
            <a:r>
              <a:rPr lang="en-GB" sz="1600" dirty="0" err="1"/>
              <a:t>komunikačných</a:t>
            </a:r>
            <a:r>
              <a:rPr lang="en-GB" sz="1600" dirty="0"/>
              <a:t> </a:t>
            </a:r>
            <a:r>
              <a:rPr lang="en-GB" sz="1600" dirty="0" err="1"/>
              <a:t>zručností</a:t>
            </a:r>
            <a:r>
              <a:rPr lang="sk-SK" sz="1600" dirty="0"/>
              <a:t> </a:t>
            </a:r>
            <a:r>
              <a:rPr lang="en-GB" sz="1600" b="1" dirty="0"/>
              <a:t>4)</a:t>
            </a:r>
            <a:r>
              <a:rPr lang="en-GB" sz="1600" dirty="0"/>
              <a:t> </a:t>
            </a:r>
            <a:r>
              <a:rPr lang="en-GB" sz="1600" dirty="0" err="1"/>
              <a:t>informáci</a:t>
            </a:r>
            <a:r>
              <a:rPr lang="sk-SK" sz="1600" dirty="0"/>
              <a:t>í</a:t>
            </a:r>
            <a:r>
              <a:rPr lang="en-GB" sz="1600" dirty="0"/>
              <a:t> o </a:t>
            </a:r>
            <a:r>
              <a:rPr lang="en-GB" sz="1600" dirty="0" err="1"/>
              <a:t>rakovine</a:t>
            </a:r>
            <a:r>
              <a:rPr lang="en-GB" sz="1600" dirty="0"/>
              <a:t> a </a:t>
            </a:r>
            <a:r>
              <a:rPr lang="en-GB" sz="1600" b="1" dirty="0"/>
              <a:t>5)</a:t>
            </a:r>
            <a:r>
              <a:rPr lang="en-GB" sz="1600" dirty="0"/>
              <a:t> </a:t>
            </a:r>
            <a:r>
              <a:rPr lang="sk-SK" sz="1600" dirty="0"/>
              <a:t>mať </a:t>
            </a:r>
            <a:r>
              <a:rPr lang="en-GB" sz="1600" dirty="0" err="1"/>
              <a:t>finančn</a:t>
            </a:r>
            <a:r>
              <a:rPr lang="sk-SK" sz="1600" dirty="0"/>
              <a:t>é </a:t>
            </a:r>
            <a:r>
              <a:rPr lang="en-GB" sz="1600" dirty="0" err="1"/>
              <a:t>zdroje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9404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F6E9-AB29-4BE3-9BB5-2AA4960BA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k-SK" sz="2400" b="1" dirty="0"/>
            </a:br>
            <a:r>
              <a:rPr lang="sk-SK" sz="2400" b="1" dirty="0"/>
              <a:t>Politiky návratu do práce (</a:t>
            </a:r>
            <a:r>
              <a:rPr lang="en-US" sz="2400" b="1" dirty="0"/>
              <a:t>RTW policies</a:t>
            </a:r>
            <a:r>
              <a:rPr lang="sk-SK" sz="2400" b="1" dirty="0"/>
              <a:t>)</a:t>
            </a:r>
            <a:r>
              <a:rPr lang="en-US" sz="2400" b="1" dirty="0"/>
              <a:t> a </a:t>
            </a:r>
            <a:r>
              <a:rPr lang="sk-SK" sz="2400" b="1" dirty="0"/>
              <a:t>intervencie na Slovensku</a:t>
            </a:r>
            <a:endParaRPr lang="en-GB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F4E7F-B579-466C-BEBC-F247CE3C4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 numCol="2"/>
          <a:lstStyle/>
          <a:p>
            <a:r>
              <a:rPr lang="sk-SK" sz="1600" dirty="0"/>
              <a:t>Obmedzený legislatívny rámec pre reintegráciu a návrat do práce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sk-SK" sz="1600" dirty="0"/>
              <a:t>Niekoľko národných projektov podporených Ministerstvom práce</a:t>
            </a:r>
            <a:endParaRPr lang="en-US" sz="1600" dirty="0"/>
          </a:p>
          <a:p>
            <a:pPr lvl="1"/>
            <a:r>
              <a:rPr lang="en-US" sz="1400" dirty="0"/>
              <a:t>N</a:t>
            </a:r>
            <a:r>
              <a:rPr lang="sk-SK" sz="1400" dirty="0" err="1"/>
              <a:t>árodný</a:t>
            </a:r>
            <a:r>
              <a:rPr lang="sk-SK" sz="1400" dirty="0"/>
              <a:t> projekt </a:t>
            </a:r>
            <a:r>
              <a:rPr lang="en-US" sz="1400" dirty="0" err="1"/>
              <a:t>Podpora</a:t>
            </a:r>
            <a:r>
              <a:rPr lang="en-US" sz="1400" dirty="0"/>
              <a:t> </a:t>
            </a:r>
            <a:r>
              <a:rPr lang="en-US" sz="1400" dirty="0" err="1"/>
              <a:t>zamestnávania</a:t>
            </a:r>
            <a:r>
              <a:rPr lang="en-US" sz="1400" dirty="0"/>
              <a:t> </a:t>
            </a:r>
            <a:r>
              <a:rPr lang="en-US" sz="1400" dirty="0" err="1"/>
              <a:t>občanov</a:t>
            </a:r>
            <a:r>
              <a:rPr lang="en-US" sz="1400" dirty="0"/>
              <a:t> so </a:t>
            </a:r>
            <a:r>
              <a:rPr lang="en-US" sz="1400" dirty="0" err="1"/>
              <a:t>zdravotným</a:t>
            </a:r>
            <a:r>
              <a:rPr lang="en-US" sz="1400" dirty="0"/>
              <a:t> </a:t>
            </a:r>
            <a:r>
              <a:rPr lang="en-US" sz="1400" dirty="0" err="1"/>
              <a:t>postihnutím</a:t>
            </a:r>
            <a:endParaRPr lang="sk-SK" sz="1400" dirty="0"/>
          </a:p>
          <a:p>
            <a:pPr lvl="1"/>
            <a:r>
              <a:rPr lang="sk-SK" sz="1400" dirty="0"/>
              <a:t>avšak hlavný cieľ</a:t>
            </a:r>
            <a:r>
              <a:rPr lang="en-US" sz="1400" dirty="0"/>
              <a:t>: </a:t>
            </a:r>
            <a:r>
              <a:rPr lang="sk-SK" sz="1400" dirty="0"/>
              <a:t>finančná podpora</a:t>
            </a:r>
          </a:p>
          <a:p>
            <a:pPr marL="457200" lvl="1" indent="0">
              <a:buNone/>
            </a:pPr>
            <a:endParaRPr lang="en-US" sz="1400" dirty="0"/>
          </a:p>
          <a:p>
            <a:pPr marL="400050"/>
            <a:r>
              <a:rPr lang="sk-SK" sz="1600" dirty="0"/>
              <a:t>Očakávania:</a:t>
            </a:r>
            <a:endParaRPr lang="en-US" sz="1600" dirty="0"/>
          </a:p>
          <a:p>
            <a:pPr marL="800100" lvl="1"/>
            <a:r>
              <a:rPr lang="en-US" sz="1400" dirty="0" err="1"/>
              <a:t>sociálni</a:t>
            </a:r>
            <a:r>
              <a:rPr lang="en-US" sz="1400" dirty="0"/>
              <a:t> </a:t>
            </a:r>
            <a:r>
              <a:rPr lang="en-US" sz="1400" dirty="0" err="1"/>
              <a:t>partneri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národnej</a:t>
            </a:r>
            <a:r>
              <a:rPr lang="en-US" sz="1400" dirty="0"/>
              <a:t> a </a:t>
            </a:r>
            <a:r>
              <a:rPr lang="en-US" sz="1400" dirty="0" err="1"/>
              <a:t>sektorovej</a:t>
            </a:r>
            <a:r>
              <a:rPr lang="en-US" sz="1400" dirty="0"/>
              <a:t> </a:t>
            </a:r>
            <a:r>
              <a:rPr lang="en-US" sz="1400" dirty="0" err="1"/>
              <a:t>úrovni</a:t>
            </a:r>
            <a:r>
              <a:rPr lang="en-US" sz="1400" dirty="0"/>
              <a:t> </a:t>
            </a:r>
            <a:r>
              <a:rPr lang="en-US" sz="1400" dirty="0" err="1"/>
              <a:t>nemajú</a:t>
            </a:r>
            <a:r>
              <a:rPr lang="en-US" sz="1400" dirty="0"/>
              <a:t> </a:t>
            </a:r>
            <a:r>
              <a:rPr lang="en-US" sz="1400" dirty="0" err="1"/>
              <a:t>osobitné</a:t>
            </a:r>
            <a:r>
              <a:rPr lang="en-US" sz="1400" dirty="0"/>
              <a:t> </a:t>
            </a:r>
            <a:r>
              <a:rPr lang="en-US" sz="1400" dirty="0" err="1"/>
              <a:t>politiky</a:t>
            </a:r>
            <a:r>
              <a:rPr lang="en-US" sz="1400" dirty="0"/>
              <a:t> </a:t>
            </a:r>
            <a:r>
              <a:rPr lang="en-US" sz="1400" dirty="0" err="1"/>
              <a:t>zamerané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ľudí</a:t>
            </a:r>
            <a:r>
              <a:rPr lang="en-US" sz="1400" dirty="0"/>
              <a:t> s </a:t>
            </a:r>
            <a:r>
              <a:rPr lang="en-US" sz="1400" dirty="0" err="1"/>
              <a:t>chronickými</a:t>
            </a:r>
            <a:r>
              <a:rPr lang="en-US" sz="1400" dirty="0"/>
              <a:t> </a:t>
            </a:r>
            <a:r>
              <a:rPr lang="en-US" sz="1400" dirty="0" err="1"/>
              <a:t>chorobami</a:t>
            </a:r>
            <a:endParaRPr lang="sk-SK" sz="1400" dirty="0"/>
          </a:p>
          <a:p>
            <a:pPr marL="800100" lvl="1"/>
            <a:r>
              <a:rPr lang="sk-SK" sz="1400" dirty="0"/>
              <a:t>skôr agenda mimovládnych organizácií a </a:t>
            </a:r>
            <a:r>
              <a:rPr lang="sk-SK" sz="1400" dirty="0" err="1"/>
              <a:t>pacientských</a:t>
            </a:r>
            <a:r>
              <a:rPr lang="sk-SK" sz="1400" dirty="0"/>
              <a:t> organizácií</a:t>
            </a:r>
            <a:endParaRPr lang="en-US" sz="1400" dirty="0"/>
          </a:p>
          <a:p>
            <a:pPr marL="800100" lvl="1"/>
            <a:r>
              <a:rPr lang="sk-SK" sz="1400" dirty="0"/>
              <a:t>príklady dobrej praxe skôr na podnikovej úrovni, kde môžu byť aktéri „inovatívnejší“ a konkrétnejší</a:t>
            </a:r>
            <a:endParaRPr lang="en-US" sz="1400" dirty="0"/>
          </a:p>
          <a:p>
            <a:pPr lvl="1"/>
            <a:endParaRPr lang="en-US" sz="12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49D05-7C18-4208-83DA-A61A8AAEF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18" b="5348"/>
          <a:stretch/>
        </p:blipFill>
        <p:spPr>
          <a:xfrm>
            <a:off x="4576544" y="1844824"/>
            <a:ext cx="4253494" cy="29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1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08C0-98A2-484A-A099-B23C35A05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D02B3-17EE-4379-9F89-A8FA1C611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k-SK" b="1" dirty="0"/>
          </a:p>
          <a:p>
            <a:pPr marL="0" indent="0" algn="ctr">
              <a:buNone/>
            </a:pPr>
            <a:endParaRPr lang="sk-SK" b="1" dirty="0"/>
          </a:p>
          <a:p>
            <a:pPr marL="0" indent="0" algn="ctr">
              <a:buNone/>
            </a:pPr>
            <a:endParaRPr lang="sk-SK" sz="2400" b="1" dirty="0"/>
          </a:p>
          <a:p>
            <a:pPr marL="0" indent="0" algn="ctr">
              <a:buNone/>
            </a:pPr>
            <a:r>
              <a:rPr lang="sk-SK" sz="2400" b="1" dirty="0"/>
              <a:t>Výskum: Profesia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37339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BEF4F-10AE-4723-9DFC-C7587F05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F05FC-CA37-4C1B-8359-4E94A3E5A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sz="1800" b="1" dirty="0"/>
          </a:p>
          <a:p>
            <a:pPr marL="0" indent="0">
              <a:buNone/>
            </a:pPr>
            <a:endParaRPr lang="sk-SK" sz="1800" b="1" dirty="0"/>
          </a:p>
          <a:p>
            <a:pPr marL="0" indent="0">
              <a:buNone/>
            </a:pPr>
            <a:endParaRPr lang="sk-SK" sz="1800" b="1" dirty="0"/>
          </a:p>
          <a:p>
            <a:pPr marL="0" indent="0">
              <a:buNone/>
            </a:pPr>
            <a:endParaRPr lang="sk-SK" sz="1800" b="1" dirty="0"/>
          </a:p>
          <a:p>
            <a:pPr marL="0" indent="0">
              <a:buNone/>
            </a:pPr>
            <a:endParaRPr lang="sk-SK" sz="1800" b="1" dirty="0"/>
          </a:p>
          <a:p>
            <a:pPr marL="0" indent="0">
              <a:buNone/>
            </a:pPr>
            <a:endParaRPr lang="sk-SK" sz="1800" b="1" dirty="0"/>
          </a:p>
          <a:p>
            <a:pPr marL="0" indent="0">
              <a:buNone/>
            </a:pPr>
            <a:endParaRPr lang="sk-SK" sz="1800" b="1" dirty="0"/>
          </a:p>
          <a:p>
            <a:pPr marL="0" indent="0">
              <a:buNone/>
            </a:pPr>
            <a:endParaRPr lang="sk-SK" sz="1800" b="1" dirty="0"/>
          </a:p>
          <a:p>
            <a:pPr marL="0" indent="0">
              <a:buNone/>
            </a:pPr>
            <a:endParaRPr lang="sk-SK" sz="1800" b="1" dirty="0"/>
          </a:p>
          <a:p>
            <a:pPr marL="0" indent="0">
              <a:buNone/>
            </a:pPr>
            <a:endParaRPr lang="sk-SK" sz="1800" b="1" dirty="0"/>
          </a:p>
          <a:p>
            <a:pPr marL="0" indent="0">
              <a:buNone/>
            </a:pPr>
            <a:endParaRPr lang="sk-SK" sz="1800" b="1" dirty="0"/>
          </a:p>
          <a:p>
            <a:pPr marL="0" indent="0">
              <a:buNone/>
            </a:pPr>
            <a:endParaRPr lang="sk-SK" sz="1800" b="1" dirty="0"/>
          </a:p>
          <a:p>
            <a:pPr marL="0" indent="0">
              <a:buNone/>
            </a:pPr>
            <a:endParaRPr lang="sk-SK" sz="1800" b="1" dirty="0"/>
          </a:p>
          <a:p>
            <a:pPr marL="0" indent="0">
              <a:buNone/>
            </a:pPr>
            <a:endParaRPr lang="sk-SK" sz="1800" b="1" dirty="0"/>
          </a:p>
          <a:p>
            <a:pPr marL="0" indent="0">
              <a:buNone/>
            </a:pPr>
            <a:r>
              <a:rPr lang="sk-SK" sz="1600" dirty="0"/>
              <a:t>zdroj</a:t>
            </a:r>
            <a:r>
              <a:rPr lang="en-US" sz="1600" dirty="0"/>
              <a:t>: </a:t>
            </a:r>
            <a:r>
              <a:rPr lang="en-US" sz="1600" dirty="0" err="1"/>
              <a:t>Profesia</a:t>
            </a:r>
            <a:r>
              <a:rPr lang="sk-SK" sz="1600" dirty="0"/>
              <a:t>.</a:t>
            </a:r>
            <a:r>
              <a:rPr lang="sk-SK" sz="1600" dirty="0" err="1"/>
              <a:t>sk</a:t>
            </a:r>
            <a:endParaRPr lang="en-US" sz="1600" dirty="0"/>
          </a:p>
          <a:p>
            <a:endParaRPr lang="en-GB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1D5D17-E64E-4400-96BF-4CE484CE0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784274"/>
            <a:ext cx="7266928" cy="53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2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FD52D-66CD-460F-A525-CF3037B5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k-SK" sz="2400" b="1" dirty="0"/>
            </a:br>
            <a:r>
              <a:rPr lang="sk-SK" sz="2400" b="1" dirty="0"/>
              <a:t>Podiel uchádzačov o zamestnanie so zdravotným znevýhodnením:</a:t>
            </a:r>
            <a:endParaRPr lang="en-GB" sz="24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652186-2DB2-4E31-8FC1-43FB61FD3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4" t="12745" r="1282"/>
          <a:stretch/>
        </p:blipFill>
        <p:spPr>
          <a:xfrm>
            <a:off x="611560" y="1628800"/>
            <a:ext cx="5400600" cy="1938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9FEE7C-A2E5-417D-8BA7-9739B9CD0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232639"/>
            <a:ext cx="4993482" cy="333694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44A8AA2-111F-40E6-B25B-1E511ED09351}"/>
              </a:ext>
            </a:extLst>
          </p:cNvPr>
          <p:cNvSpPr/>
          <p:nvPr/>
        </p:nvSpPr>
        <p:spPr>
          <a:xfrm flipH="1">
            <a:off x="4788024" y="2733445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D45EF-18C0-480F-979F-D0FE2FA06AC9}"/>
              </a:ext>
            </a:extLst>
          </p:cNvPr>
          <p:cNvSpPr txBox="1"/>
          <p:nvPr/>
        </p:nvSpPr>
        <p:spPr>
          <a:xfrm>
            <a:off x="395536" y="3429000"/>
            <a:ext cx="30243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Z </a:t>
            </a:r>
            <a:r>
              <a:rPr lang="en-GB" sz="1400" dirty="0" err="1"/>
              <a:t>uchádzačov</a:t>
            </a:r>
            <a:r>
              <a:rPr lang="en-GB" sz="1400" dirty="0"/>
              <a:t> o </a:t>
            </a:r>
            <a:r>
              <a:rPr lang="en-GB" sz="1400" dirty="0" err="1"/>
              <a:t>prácu</a:t>
            </a:r>
            <a:r>
              <a:rPr lang="en-GB" sz="1400" dirty="0"/>
              <a:t>, </a:t>
            </a:r>
            <a:r>
              <a:rPr lang="en-GB" sz="1400" dirty="0" err="1"/>
              <a:t>ktorí</a:t>
            </a:r>
            <a:r>
              <a:rPr lang="en-GB" sz="1400" dirty="0"/>
              <a:t> </a:t>
            </a:r>
            <a:r>
              <a:rPr lang="en-GB" sz="1400" dirty="0" err="1"/>
              <a:t>si</a:t>
            </a:r>
            <a:r>
              <a:rPr lang="en-GB" sz="1400" dirty="0"/>
              <a:t> v </a:t>
            </a:r>
            <a:r>
              <a:rPr lang="en-GB" sz="1400" dirty="0" err="1"/>
              <a:t>roku</a:t>
            </a:r>
            <a:r>
              <a:rPr lang="en-GB" sz="1400" dirty="0"/>
              <a:t> 2018 </a:t>
            </a:r>
            <a:r>
              <a:rPr lang="en-GB" sz="1400" dirty="0" err="1"/>
              <a:t>vytvorili</a:t>
            </a:r>
            <a:r>
              <a:rPr lang="en-GB" sz="1400" dirty="0"/>
              <a:t> </a:t>
            </a:r>
            <a:r>
              <a:rPr lang="en-GB" sz="1400" dirty="0" err="1"/>
              <a:t>životopis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pracovnom</a:t>
            </a:r>
            <a:r>
              <a:rPr lang="en-GB" sz="1400" dirty="0"/>
              <a:t> </a:t>
            </a:r>
            <a:r>
              <a:rPr lang="en-GB" sz="1400" dirty="0" err="1"/>
              <a:t>portáli</a:t>
            </a:r>
            <a:r>
              <a:rPr lang="en-GB" sz="1400" dirty="0"/>
              <a:t> Profesia.sk, </a:t>
            </a:r>
            <a:r>
              <a:rPr lang="en-GB" sz="1400" dirty="0" err="1"/>
              <a:t>boli</a:t>
            </a:r>
            <a:r>
              <a:rPr lang="en-GB" sz="1400" dirty="0"/>
              <a:t> </a:t>
            </a:r>
            <a:r>
              <a:rPr lang="en-GB" sz="1400" dirty="0" err="1"/>
              <a:t>takmer</a:t>
            </a:r>
            <a:r>
              <a:rPr lang="en-GB" sz="1400" dirty="0"/>
              <a:t> </a:t>
            </a:r>
            <a:r>
              <a:rPr lang="en-GB" sz="1400" b="1" dirty="0" err="1"/>
              <a:t>dve</a:t>
            </a:r>
            <a:r>
              <a:rPr lang="en-GB" sz="1400" b="1" dirty="0"/>
              <a:t> </a:t>
            </a:r>
            <a:r>
              <a:rPr lang="en-GB" sz="1400" b="1" dirty="0" err="1"/>
              <a:t>percentá</a:t>
            </a:r>
            <a:r>
              <a:rPr lang="en-GB" sz="1400" b="1" dirty="0"/>
              <a:t> so </a:t>
            </a:r>
            <a:r>
              <a:rPr lang="en-GB" sz="1400" b="1" dirty="0" err="1"/>
              <a:t>zdravotným</a:t>
            </a:r>
            <a:r>
              <a:rPr lang="en-GB" sz="1400" b="1" dirty="0"/>
              <a:t> </a:t>
            </a:r>
            <a:r>
              <a:rPr lang="en-GB" sz="1400" b="1" dirty="0" err="1"/>
              <a:t>znevýhodnením</a:t>
            </a:r>
            <a:endParaRPr lang="sk-SK" sz="1400" b="1" dirty="0"/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err="1"/>
              <a:t>Najväčšia</a:t>
            </a:r>
            <a:r>
              <a:rPr lang="en-GB" sz="1400" b="1" dirty="0"/>
              <a:t> </a:t>
            </a:r>
            <a:r>
              <a:rPr lang="en-GB" sz="1400" b="1" dirty="0" err="1"/>
              <a:t>časť</a:t>
            </a:r>
            <a:r>
              <a:rPr lang="en-GB" sz="1400" b="1" dirty="0"/>
              <a:t> </a:t>
            </a:r>
            <a:r>
              <a:rPr lang="en-GB" sz="1400" b="1" dirty="0" err="1"/>
              <a:t>uchádzačov</a:t>
            </a:r>
            <a:r>
              <a:rPr lang="en-GB" sz="1400" b="1" dirty="0"/>
              <a:t> so </a:t>
            </a:r>
            <a:r>
              <a:rPr lang="en-GB" sz="1400" b="1" dirty="0" err="1"/>
              <a:t>zdravotným</a:t>
            </a:r>
            <a:r>
              <a:rPr lang="en-GB" sz="1400" b="1" dirty="0"/>
              <a:t> </a:t>
            </a:r>
            <a:r>
              <a:rPr lang="en-GB" sz="1400" b="1" dirty="0" err="1"/>
              <a:t>znevýhodnením</a:t>
            </a:r>
            <a:r>
              <a:rPr lang="en-GB" sz="1400" b="1" dirty="0"/>
              <a:t> </a:t>
            </a:r>
            <a:r>
              <a:rPr lang="en-GB" sz="1400" b="1" dirty="0" err="1"/>
              <a:t>má</a:t>
            </a:r>
            <a:r>
              <a:rPr lang="en-GB" sz="1400" b="1" dirty="0"/>
              <a:t> </a:t>
            </a:r>
            <a:r>
              <a:rPr lang="en-GB" sz="1400" b="1" dirty="0" err="1"/>
              <a:t>maturitné</a:t>
            </a:r>
            <a:r>
              <a:rPr lang="en-GB" sz="1400" b="1" dirty="0"/>
              <a:t> </a:t>
            </a:r>
            <a:r>
              <a:rPr lang="en-GB" sz="1400" b="1" dirty="0" err="1"/>
              <a:t>vzdelanie</a:t>
            </a:r>
            <a:r>
              <a:rPr lang="en-GB" sz="1400" b="1" dirty="0"/>
              <a:t>.</a:t>
            </a:r>
            <a:r>
              <a:rPr lang="en-GB" sz="1400" dirty="0"/>
              <a:t> </a:t>
            </a:r>
            <a:r>
              <a:rPr lang="en-GB" sz="1400" dirty="0" err="1"/>
              <a:t>Ľudia</a:t>
            </a:r>
            <a:r>
              <a:rPr lang="en-GB" sz="1400" dirty="0"/>
              <a:t> s </a:t>
            </a:r>
            <a:r>
              <a:rPr lang="en-GB" sz="1400" dirty="0" err="1"/>
              <a:t>týmto</a:t>
            </a:r>
            <a:r>
              <a:rPr lang="en-GB" sz="1400" dirty="0"/>
              <a:t> </a:t>
            </a:r>
            <a:r>
              <a:rPr lang="en-GB" sz="1400" dirty="0" err="1"/>
              <a:t>vzdelaním</a:t>
            </a:r>
            <a:r>
              <a:rPr lang="en-GB" sz="1400" dirty="0"/>
              <a:t> </a:t>
            </a:r>
            <a:r>
              <a:rPr lang="en-GB" sz="1400" dirty="0" err="1"/>
              <a:t>tvorili</a:t>
            </a:r>
            <a:r>
              <a:rPr lang="en-GB" sz="1400" dirty="0"/>
              <a:t> </a:t>
            </a:r>
            <a:r>
              <a:rPr lang="en-GB" sz="1400" dirty="0" err="1"/>
              <a:t>takmer</a:t>
            </a:r>
            <a:r>
              <a:rPr lang="en-GB" sz="1400" dirty="0"/>
              <a:t> 40 percent zo </a:t>
            </a:r>
            <a:r>
              <a:rPr lang="en-GB" sz="1400" dirty="0" err="1"/>
              <a:t>životopisov</a:t>
            </a:r>
            <a:r>
              <a:rPr lang="en-GB" sz="1400" dirty="0"/>
              <a:t>, </a:t>
            </a:r>
            <a:r>
              <a:rPr lang="en-GB" sz="1400" dirty="0" err="1"/>
              <a:t>ktorí</a:t>
            </a:r>
            <a:r>
              <a:rPr lang="en-GB" sz="1400" dirty="0"/>
              <a:t> </a:t>
            </a:r>
            <a:r>
              <a:rPr lang="en-GB" sz="1400" dirty="0" err="1"/>
              <a:t>si</a:t>
            </a:r>
            <a:r>
              <a:rPr lang="en-GB" sz="1400" dirty="0"/>
              <a:t> </a:t>
            </a:r>
            <a:r>
              <a:rPr lang="en-GB" sz="1400" dirty="0" err="1"/>
              <a:t>zdravotne</a:t>
            </a:r>
            <a:r>
              <a:rPr lang="en-GB" sz="1400" dirty="0"/>
              <a:t> </a:t>
            </a:r>
            <a:r>
              <a:rPr lang="en-GB" sz="1400" dirty="0" err="1"/>
              <a:t>postihnutí</a:t>
            </a:r>
            <a:r>
              <a:rPr lang="en-GB" sz="1400" dirty="0"/>
              <a:t> </a:t>
            </a:r>
            <a:r>
              <a:rPr lang="en-GB" sz="1400" dirty="0" err="1"/>
              <a:t>ľudia</a:t>
            </a:r>
            <a:r>
              <a:rPr lang="en-GB" sz="1400" dirty="0"/>
              <a:t> </a:t>
            </a:r>
            <a:r>
              <a:rPr lang="en-GB" sz="1400" dirty="0" err="1"/>
              <a:t>vytvorili</a:t>
            </a:r>
            <a:r>
              <a:rPr lang="en-GB" sz="1400" dirty="0"/>
              <a:t> v </a:t>
            </a:r>
            <a:r>
              <a:rPr lang="en-GB" sz="1400" dirty="0" err="1"/>
              <a:t>roku</a:t>
            </a:r>
            <a:r>
              <a:rPr lang="en-GB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7114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6216</TotalTime>
  <Words>793</Words>
  <Application>Microsoft Office PowerPoint</Application>
  <PresentationFormat>On-screen Show (4:3)</PresentationFormat>
  <Paragraphs>114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Predvolený návrh</vt:lpstr>
      <vt:lpstr>PowerPoint Presentation</vt:lpstr>
      <vt:lpstr>   Skúsenosti z predchádzajúcich výskumov  </vt:lpstr>
      <vt:lpstr> Skúsenosti z predchádzajúcich výskumov</vt:lpstr>
      <vt:lpstr>PowerPoint Presentation</vt:lpstr>
      <vt:lpstr>    Článok “Unity in diversity: employer views on good practice regarding workers with cancer and their return to work across nine countries”(de Rijk et al., forthcoming) </vt:lpstr>
      <vt:lpstr> Politiky návratu do práce (RTW policies) a intervencie na Slovensku</vt:lpstr>
      <vt:lpstr>PowerPoint Presentation</vt:lpstr>
      <vt:lpstr>PowerPoint Presentation</vt:lpstr>
      <vt:lpstr> Podiel uchádzačov o zamestnanie so zdravotným znevýhodnením:</vt:lpstr>
      <vt:lpstr> Profesia: Program Výpomoc so srdcom</vt:lpstr>
      <vt:lpstr>PowerPoint Presentation</vt:lpstr>
      <vt:lpstr> Podniková kolektívna zmluva University Medical Centres (Amsterdam, NL)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prezentácie popis k prezentácii</dc:title>
  <dc:creator>Hela</dc:creator>
  <cp:lastModifiedBy>CELSI</cp:lastModifiedBy>
  <cp:revision>245</cp:revision>
  <dcterms:created xsi:type="dcterms:W3CDTF">2015-09-09T12:47:17Z</dcterms:created>
  <dcterms:modified xsi:type="dcterms:W3CDTF">2019-06-04T11:01:22Z</dcterms:modified>
</cp:coreProperties>
</file>