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335" r:id="rId6"/>
    <p:sldId id="337" r:id="rId7"/>
    <p:sldId id="338" r:id="rId8"/>
    <p:sldId id="341" r:id="rId9"/>
    <p:sldId id="339" r:id="rId10"/>
    <p:sldId id="343" r:id="rId11"/>
    <p:sldId id="344" r:id="rId12"/>
  </p:sldIdLst>
  <p:sldSz cx="12192000" cy="6858000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DFA7"/>
    <a:srgbClr val="00457E"/>
    <a:srgbClr val="C0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99" autoAdjust="0"/>
    <p:restoredTop sz="69972" autoAdjust="0"/>
  </p:normalViewPr>
  <p:slideViewPr>
    <p:cSldViewPr snapToGrid="0">
      <p:cViewPr varScale="1">
        <p:scale>
          <a:sx n="86" d="100"/>
          <a:sy n="86" d="100"/>
        </p:scale>
        <p:origin x="1080" y="200"/>
      </p:cViewPr>
      <p:guideLst/>
    </p:cSldViewPr>
  </p:slideViewPr>
  <p:outlineViewPr>
    <p:cViewPr>
      <p:scale>
        <a:sx n="33" d="100"/>
        <a:sy n="33" d="100"/>
      </p:scale>
      <p:origin x="0" y="-395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5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DA23D-A7BA-4BBB-A429-406882061B9B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85802-0344-4F7C-96EF-936CABC43C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658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85802-0344-4F7C-96EF-936CABC43CF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423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>
                <a:effectLst/>
                <a:latin typeface="Helvetica Neue" panose="02000503000000020004" pitchFamily="2" charset="0"/>
              </a:rPr>
              <a:t>Verdubbeling aantal arbeidsmigranten over de afgelopen 10-15 jaar. </a:t>
            </a:r>
          </a:p>
          <a:p>
            <a:r>
              <a:rPr lang="nl-NL" sz="1200" dirty="0">
                <a:effectLst/>
                <a:latin typeface="Helvetica Neue" panose="02000503000000020004" pitchFamily="2" charset="0"/>
              </a:rPr>
              <a:t>Totalen: registraties </a:t>
            </a:r>
            <a:r>
              <a:rPr lang="nl-NL" sz="1200" dirty="0" err="1">
                <a:effectLst/>
                <a:latin typeface="Helvetica Neue" panose="02000503000000020004" pitchFamily="2" charset="0"/>
              </a:rPr>
              <a:t>uwv</a:t>
            </a:r>
            <a:r>
              <a:rPr lang="nl-NL" sz="1200" dirty="0">
                <a:effectLst/>
                <a:latin typeface="Helvetica Neue" panose="02000503000000020004" pitchFamily="2" charset="0"/>
              </a:rPr>
              <a:t>, alle werkenden die in het buitenland geboren zijn (incl. RNI registraties), maar cijfers gedetacheerden en zelfstandigen minder betrouwbaar (onderrapportage). </a:t>
            </a:r>
          </a:p>
          <a:p>
            <a:r>
              <a:rPr lang="nl-NL" sz="1200" dirty="0">
                <a:effectLst/>
                <a:latin typeface="Helvetica Neue" panose="02000503000000020004" pitchFamily="2" charset="0"/>
              </a:rPr>
              <a:t>Sectoren: geen uitsplitsing van uitzendkrachten</a:t>
            </a:r>
          </a:p>
          <a:p>
            <a:r>
              <a:rPr lang="nl-NL" sz="1200" dirty="0">
                <a:effectLst/>
                <a:latin typeface="Helvetica Neue" panose="02000503000000020004" pitchFamily="2" charset="0"/>
              </a:rPr>
              <a:t>Survey ABU: arbeidsmigranten uitzendkrachten 74% werkt als productie of logistiek personeel.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85802-0344-4F7C-96EF-936CABC43CF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08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85802-0344-4F7C-96EF-936CABC43CF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002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Aandeel migranten dat binnen 3 of 4 jaar na jaar van aankomst Nederland verlaten heeft, stijgt voor EU migranten, maar daalt voor non-EU (40% van non-EU dat in 2019 aankwam is vertrokken uit NL na 3 jaar; onder EU migranten dit aandeel is 55%).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85802-0344-4F7C-96EF-936CABC43CF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967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(lage) aandeel buitenlandse werknemers in de zorg, niet veranderd in de laatste 10-15 jaar; in tegenstelling tot industrie en handel.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85802-0344-4F7C-96EF-936CABC43CF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8380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Aandeel werkenden op of net boven minimumloon. 55% Polen verdient minder dan 15 euro per uur, dit aandeel is 64% onder Roemenen en 73% onder Bulgaren. Deze aandelen zijn hoger voor de uitzendsector.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85802-0344-4F7C-96EF-936CABC43CF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5503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85802-0344-4F7C-96EF-936CABC43CF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65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rgbClr val="0045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8542B-1BFB-445D-9EE2-4C59399C05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06637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F9FBE9E-66CB-402B-A198-3E91010449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A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F683F1C-3117-45CB-A579-3470069ED7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84000" y="4094481"/>
            <a:ext cx="6624000" cy="21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4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4B5D2F33-9196-4D9E-9883-F4A0F6BAB9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0916" y="6332269"/>
            <a:ext cx="384081" cy="384081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5F93FB-1608-442E-8D24-F183F2E85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rgbClr val="00457E"/>
                </a:solidFill>
                <a:latin typeface="+mn-lt"/>
                <a:cs typeface="Calibri Light" panose="020F0302020204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rgbClr val="00457E"/>
                </a:solidFill>
                <a:latin typeface="+mn-lt"/>
                <a:cs typeface="Calibri Light" panose="020F030202020403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00457E"/>
                </a:solidFill>
                <a:latin typeface="+mn-lt"/>
                <a:cs typeface="Calibri Light" panose="020F0302020204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00457E"/>
                </a:solidFill>
                <a:latin typeface="+mn-lt"/>
                <a:cs typeface="Calibri Light" panose="020F030202020403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00457E"/>
                </a:solidFill>
                <a:latin typeface="+mn-lt"/>
                <a:cs typeface="Calibri Light" panose="020F0302020204030204" pitchFamily="34" charset="0"/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fld id="{9CE7EC78-C89D-4ECD-B33C-DCAA12784A0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7CF1B1-FD7E-4F03-83E9-67B3304AD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457E"/>
                </a:solidFill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1932DF-6844-47D5-891C-1C2C5902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1225"/>
            <a:ext cx="4114800" cy="365125"/>
          </a:xfrm>
        </p:spPr>
        <p:txBody>
          <a:bodyPr/>
          <a:lstStyle>
            <a:lvl1pPr algn="r">
              <a:defRPr>
                <a:solidFill>
                  <a:srgbClr val="C0AD00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91846E77-3F09-4E0B-9FB8-4289550C0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8044" y="6351588"/>
            <a:ext cx="449826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CE7EC78-C89D-4ECD-B33C-DCAA12784A0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431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rgbClr val="C0A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86FA4-840C-48D2-85B9-9C385BC98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27821D3-0879-499A-A637-09E85A2FF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EADFA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05705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1D2954-CAEA-406B-B1BE-1157F14F3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457E"/>
                </a:solidFill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9811B0-1919-4AC1-82EC-E4A4F903EB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rgbClr val="00457E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rgbClr val="00457E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00457E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00457E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00457E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D3126A0-71BC-4E90-996A-12247E8CA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rgbClr val="00457E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rgbClr val="00457E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00457E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00457E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00457E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17A2AB0-18BB-4364-B84D-CD3BEC1E0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CE7EC78-C89D-4ECD-B33C-DCAA12784A0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85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C31D4-21C5-41E1-BFAC-D247F6DD8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00457E"/>
                </a:solidFill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21F7B8-9E35-4F3A-BC0A-7B0B15C0B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5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C641C63-D6D0-4DF9-997F-EE510C297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rgbClr val="00457E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rgbClr val="00457E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00457E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00457E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00457E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4C6D6E7-04E8-4211-A9C0-0B5224286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5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E764FF6-106A-4C8C-9EF3-3AB718DCDB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rgbClr val="00457E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rgbClr val="00457E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00457E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00457E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00457E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2109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6C60B2-AF70-40F6-9553-A0D64678D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457E"/>
                </a:solidFill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9A29460-81E9-4CA6-A568-D867DBC70A92}"/>
              </a:ext>
            </a:extLst>
          </p:cNvPr>
          <p:cNvSpPr/>
          <p:nvPr userDrawn="1"/>
        </p:nvSpPr>
        <p:spPr>
          <a:xfrm>
            <a:off x="5980889" y="3290500"/>
            <a:ext cx="4465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CE7EC78-C89D-4ECD-B33C-DCAA12784A0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677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39961307-B8B6-44F3-BA0A-114014DF73D4}"/>
              </a:ext>
            </a:extLst>
          </p:cNvPr>
          <p:cNvSpPr/>
          <p:nvPr userDrawn="1"/>
        </p:nvSpPr>
        <p:spPr>
          <a:xfrm>
            <a:off x="11437373" y="6351588"/>
            <a:ext cx="371168" cy="369887"/>
          </a:xfrm>
          <a:prstGeom prst="ellipse">
            <a:avLst/>
          </a:prstGeom>
          <a:solidFill>
            <a:srgbClr val="C0AD00"/>
          </a:solidFill>
          <a:ln>
            <a:solidFill>
              <a:srgbClr val="C0A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D2ED33F-30EB-40B5-AE75-5464CFB5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8044" y="6351588"/>
            <a:ext cx="449826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CE7EC78-C89D-4ECD-B33C-DCAA12784A0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3D5E159-A739-41FF-8F7C-4E982BA41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65259" y="6351588"/>
            <a:ext cx="4114800" cy="365125"/>
          </a:xfrm>
        </p:spPr>
        <p:txBody>
          <a:bodyPr/>
          <a:lstStyle>
            <a:lvl1pPr algn="r">
              <a:defRPr>
                <a:solidFill>
                  <a:srgbClr val="C0AD00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606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C6FF56-1C98-4EB7-96D8-BD8DBF52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0457E"/>
                </a:solidFill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AE0482-1AA8-47ED-8D1D-5707482D0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3200">
                <a:solidFill>
                  <a:srgbClr val="00457E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2800">
                <a:solidFill>
                  <a:srgbClr val="00457E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400">
                <a:solidFill>
                  <a:srgbClr val="00457E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rgbClr val="00457E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2000">
                <a:solidFill>
                  <a:srgbClr val="00457E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ED942F4-E44A-4755-BA9B-EC8CFD4A1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>
                <a:solidFill>
                  <a:srgbClr val="00457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1844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58AFA-77AC-4420-B817-19C094A02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0457E"/>
                </a:solidFill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D0A256D-10EF-47F6-B900-5E803D86B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F216570-76B0-4F0C-86EB-86027FFBF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457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88371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D3E644B-01B5-4025-8070-D534C3070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3B5F35-F98C-40BB-AA28-16C276F9B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6C57F5-7B1B-4F37-B17F-D5B21DE12F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C11E77-A513-474C-A25C-B96981619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4D63A7-5B40-4701-8EFF-75577C35C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7EC78-C89D-4ECD-B33C-DCAA12784A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00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53D1D9-53AB-47A4-8EA9-3EEBFBBFE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076" y="1851413"/>
            <a:ext cx="10005848" cy="1343044"/>
          </a:xfrm>
        </p:spPr>
        <p:txBody>
          <a:bodyPr>
            <a:noAutofit/>
          </a:bodyPr>
          <a:lstStyle/>
          <a:p>
            <a:r>
              <a:rPr lang="nl-NL" sz="4400" dirty="0"/>
              <a:t>Trends in </a:t>
            </a:r>
            <a:r>
              <a:rPr lang="nl-NL" sz="4400" dirty="0" err="1"/>
              <a:t>labour</a:t>
            </a:r>
            <a:r>
              <a:rPr lang="nl-NL" sz="4400" dirty="0"/>
              <a:t> </a:t>
            </a:r>
            <a:r>
              <a:rPr lang="nl-NL" sz="4400" dirty="0" err="1"/>
              <a:t>migration</a:t>
            </a:r>
            <a:r>
              <a:rPr lang="nl-NL" sz="4400" dirty="0"/>
              <a:t> </a:t>
            </a:r>
            <a:r>
              <a:rPr lang="nl-NL" sz="4400" dirty="0" err="1"/>
              <a:t>and</a:t>
            </a:r>
            <a:r>
              <a:rPr lang="nl-NL" sz="4400" dirty="0"/>
              <a:t> migrant </a:t>
            </a:r>
            <a:r>
              <a:rPr lang="nl-NL" sz="4400" dirty="0" err="1"/>
              <a:t>work</a:t>
            </a:r>
            <a:r>
              <a:rPr lang="nl-NL" sz="4400" dirty="0"/>
              <a:t> in </a:t>
            </a:r>
            <a:r>
              <a:rPr lang="nl-NL" sz="4400" dirty="0" err="1"/>
              <a:t>the</a:t>
            </a:r>
            <a:r>
              <a:rPr lang="nl-NL" sz="4400" dirty="0"/>
              <a:t> Netherlands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24E53B4-133C-4134-90AC-6AB8F7580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059917" cy="1513324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image1.jpg" descr="Obrázok, na ktorom je text, písmo, logo, grafika&#10;&#10;Automaticky generovaný popis">
            <a:extLst>
              <a:ext uri="{FF2B5EF4-FFF2-40B4-BE49-F238E27FC236}">
                <a16:creationId xmlns:a16="http://schemas.microsoft.com/office/drawing/2014/main" id="{179EDD66-D18A-4774-49AD-AFFFE3B417D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340900" y="273368"/>
            <a:ext cx="5760720" cy="141732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513867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B12C759-98E8-979F-2777-9B5D64C60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Goal: </a:t>
            </a:r>
            <a:r>
              <a:rPr lang="nl-NL" dirty="0" err="1"/>
              <a:t>insights</a:t>
            </a:r>
            <a:r>
              <a:rPr lang="nl-NL" dirty="0"/>
              <a:t> </a:t>
            </a:r>
            <a:r>
              <a:rPr lang="nl-NL" dirty="0" err="1"/>
              <a:t>into</a:t>
            </a:r>
            <a:r>
              <a:rPr lang="nl-NL" dirty="0"/>
              <a:t> trends of </a:t>
            </a:r>
            <a:r>
              <a:rPr lang="nl-NL" dirty="0" err="1"/>
              <a:t>temporary</a:t>
            </a:r>
            <a:r>
              <a:rPr lang="nl-NL" dirty="0"/>
              <a:t> </a:t>
            </a:r>
            <a:r>
              <a:rPr lang="nl-NL" dirty="0" err="1"/>
              <a:t>labour</a:t>
            </a:r>
            <a:r>
              <a:rPr lang="nl-NL" dirty="0"/>
              <a:t> </a:t>
            </a:r>
            <a:r>
              <a:rPr lang="nl-NL" dirty="0" err="1"/>
              <a:t>migration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employment</a:t>
            </a:r>
            <a:r>
              <a:rPr lang="nl-NL" dirty="0"/>
              <a:t> </a:t>
            </a:r>
            <a:r>
              <a:rPr lang="nl-NL" dirty="0" err="1"/>
              <a:t>conditions</a:t>
            </a:r>
            <a:r>
              <a:rPr lang="nl-NL" dirty="0"/>
              <a:t> of migrant </a:t>
            </a:r>
            <a:r>
              <a:rPr lang="nl-NL" dirty="0" err="1"/>
              <a:t>workers</a:t>
            </a:r>
            <a:r>
              <a:rPr lang="nl-NL" dirty="0"/>
              <a:t> in different sectors</a:t>
            </a:r>
          </a:p>
          <a:p>
            <a:r>
              <a:rPr lang="nl-NL" dirty="0" err="1"/>
              <a:t>Reliability</a:t>
            </a:r>
            <a:r>
              <a:rPr lang="nl-NL" dirty="0"/>
              <a:t> data migrant </a:t>
            </a:r>
            <a:r>
              <a:rPr lang="nl-NL" dirty="0" err="1"/>
              <a:t>workers</a:t>
            </a:r>
            <a:endParaRPr lang="nl-NL" dirty="0"/>
          </a:p>
          <a:p>
            <a:pPr lvl="1"/>
            <a:r>
              <a:rPr lang="nl-NL" dirty="0"/>
              <a:t>Totals</a:t>
            </a:r>
          </a:p>
          <a:p>
            <a:pPr lvl="1"/>
            <a:r>
              <a:rPr lang="nl-NL" dirty="0"/>
              <a:t>Sectors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4EB878A-D7DF-CD22-043E-03E3E59F3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Background report The Netherlands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2E8A988-4D5C-10C2-746C-CEA741514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EC78-C89D-4ECD-B33C-DCAA12784A07}" type="slidenum">
              <a:rPr lang="nl-NL" smtClean="0"/>
              <a:pPr/>
              <a:t>2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746175-2BDF-E1CA-DF7A-BB1FF2C4E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30" y="6127750"/>
            <a:ext cx="2364346" cy="58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92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2E8A988-4D5C-10C2-746C-CEA741514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EC78-C89D-4ECD-B33C-DCAA12784A07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746175-2BDF-E1CA-DF7A-BB1FF2C4E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30" y="6127750"/>
            <a:ext cx="2364346" cy="58014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8126F61-A725-3C6B-A6E1-94A6480D6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586" y="490745"/>
            <a:ext cx="8023502" cy="538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67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1BE77E5-6721-C960-87F8-F44A3FF0E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DA9E798-C042-220E-58F3-E659044A3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C7B8586-F0BD-825A-52A4-32F47B0F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EC78-C89D-4ECD-B33C-DCAA12784A07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8A3547B-14FF-0D00-480F-ED9FF6E79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" y="916138"/>
            <a:ext cx="10659008" cy="499996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61B2158-F475-DBE0-1A58-BFF86E1FB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30" y="6127750"/>
            <a:ext cx="2364346" cy="58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42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D7E3F42-371E-E67F-A1F3-BB0C1009F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EC78-C89D-4ECD-B33C-DCAA12784A07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54A057-F66C-B7C1-D50E-E84DD68EC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712" y="675588"/>
            <a:ext cx="8446576" cy="508770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1AA0303-1FC6-D5AE-1DAB-C1DF65385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30" y="6127750"/>
            <a:ext cx="2364346" cy="58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29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FD0FE63-8677-81AA-326A-1B0B90C2F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DFF9847-38BA-9E72-5B62-AC98ABEDF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44D35F-A92B-E68D-5BFE-0CC5449DC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EC78-C89D-4ECD-B33C-DCAA12784A07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DD7C975-9AD6-2465-CF9B-B37E8A4B6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170" y="397055"/>
            <a:ext cx="8061414" cy="564497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36C6E7F-6031-FDA6-EE78-36D0C1071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30" y="6127750"/>
            <a:ext cx="2364346" cy="58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61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14E3F9E1-EBE8-7B59-7A1A-D0DEDA84FA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16242" r="29988"/>
          <a:stretch/>
        </p:blipFill>
        <p:spPr>
          <a:xfrm>
            <a:off x="-185145" y="0"/>
            <a:ext cx="5645428" cy="700980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9B90D94-B8CA-7FEB-FED3-AE720A849B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l="12915" r="23087"/>
          <a:stretch/>
        </p:blipFill>
        <p:spPr>
          <a:xfrm>
            <a:off x="5460283" y="-8393"/>
            <a:ext cx="6734782" cy="7018198"/>
          </a:xfrm>
          <a:prstGeom prst="rect">
            <a:avLst/>
          </a:prstGeom>
        </p:spPr>
      </p:pic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2597FDA4-154C-D09C-BBDE-674C20847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" t="23430" r="5349" b="6535"/>
          <a:stretch/>
        </p:blipFill>
        <p:spPr>
          <a:xfrm rot="21029038">
            <a:off x="684785" y="3825170"/>
            <a:ext cx="3035820" cy="22629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814F283-BAB0-5872-29C1-A49099835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EC78-C89D-4ECD-B33C-DCAA12784A07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1026" name="Picture 2" descr="Medewerkers van een distributiecentrum van Albert Heijn demonstreren voor een filiaal van AH in Zaandam. Beeld ANP">
            <a:extLst>
              <a:ext uri="{FF2B5EF4-FFF2-40B4-BE49-F238E27FC236}">
                <a16:creationId xmlns:a16="http://schemas.microsoft.com/office/drawing/2014/main" id="{CCA841E9-0CFE-CFCB-B529-EAE5A4B3F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15" y="3326326"/>
            <a:ext cx="4605101" cy="30710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AutoShape 6">
            <a:extLst>
              <a:ext uri="{FF2B5EF4-FFF2-40B4-BE49-F238E27FC236}">
                <a16:creationId xmlns:a16="http://schemas.microsoft.com/office/drawing/2014/main" id="{2CE1F090-F9A3-E46F-95D7-6333F249D9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43C7DC6F-2C64-163F-A8F7-5969D72470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CDAF7A06-CC6A-7E15-65F3-84DE41ACD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38330"/>
          </a:xfrm>
        </p:spPr>
        <p:txBody>
          <a:bodyPr>
            <a:normAutofit/>
          </a:bodyPr>
          <a:lstStyle/>
          <a:p>
            <a:br>
              <a:rPr lang="nl-NL" sz="2400" dirty="0">
                <a:solidFill>
                  <a:srgbClr val="DCA10D"/>
                </a:solidFill>
                <a:effectLst/>
                <a:latin typeface="Helvetica Neue" panose="02000503000000020004" pitchFamily="2" charset="0"/>
              </a:rPr>
            </a:b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264408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5C32AE2-1D9B-E65D-189A-05BE05E9F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57355AF-EDAC-133D-5614-7B8E170D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EC78-C89D-4ECD-B33C-DCAA12784A07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5" name="Afbeelding 16">
            <a:extLst>
              <a:ext uri="{FF2B5EF4-FFF2-40B4-BE49-F238E27FC236}">
                <a16:creationId xmlns:a16="http://schemas.microsoft.com/office/drawing/2014/main" id="{FA3B70AF-5059-483C-AAA5-6CFFE3969DAD}"/>
              </a:ext>
            </a:extLst>
          </p:cNvPr>
          <p:cNvPicPr/>
          <p:nvPr/>
        </p:nvPicPr>
        <p:blipFill>
          <a:blip r:embed="rId2"/>
          <a:srcRect b="41038"/>
          <a:stretch/>
        </p:blipFill>
        <p:spPr>
          <a:xfrm>
            <a:off x="838200" y="365125"/>
            <a:ext cx="5411449" cy="4492808"/>
          </a:xfrm>
          <a:prstGeom prst="rect">
            <a:avLst/>
          </a:prstGeom>
          <a:ln>
            <a:noFill/>
          </a:ln>
        </p:spPr>
      </p:pic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2F807C15-762B-E2B3-0CBC-31DCDFA61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957" y="2249540"/>
            <a:ext cx="6096000" cy="3822465"/>
          </a:xfrm>
        </p:spPr>
      </p:pic>
    </p:spTree>
    <p:extLst>
      <p:ext uri="{BB962C8B-B14F-4D97-AF65-F5344CB8AC3E}">
        <p14:creationId xmlns:p14="http://schemas.microsoft.com/office/powerpoint/2010/main" val="39084494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AD00"/>
        </a:solidFill>
        <a:ln>
          <a:solidFill>
            <a:srgbClr val="C0AD00"/>
          </a:solidFill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Burcht.potx" id="{0DEA33DF-0D56-4502-9715-21C824D854CC}" vid="{C9AF8E37-6FF5-4DEA-8AB3-DC073C3CEE9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hten xmlns="fd661194-0f25-4bcf-ae7d-a22dc9f1ed3f" xsi:nil="true"/>
    <Fotolabel xmlns="fd661194-0f25-4bcf-ae7d-a22dc9f1ed3f" xsi:nil="true"/>
    <lcf76f155ced4ddcb4097134ff3c332f xmlns="fd661194-0f25-4bcf-ae7d-a22dc9f1ed3f">
      <Terms xmlns="http://schemas.microsoft.com/office/infopath/2007/PartnerControls"/>
    </lcf76f155ced4ddcb4097134ff3c332f>
    <TaxCatchAll xmlns="8f8a3ee7-c135-4469-a331-bb9669ef5a2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D2878C2F646847A9C1DF3DA18813D0" ma:contentTypeVersion="22" ma:contentTypeDescription="Een nieuw document maken." ma:contentTypeScope="" ma:versionID="9539ce2fc83a9b1a2ae945f23746efbc">
  <xsd:schema xmlns:xsd="http://www.w3.org/2001/XMLSchema" xmlns:xs="http://www.w3.org/2001/XMLSchema" xmlns:p="http://schemas.microsoft.com/office/2006/metadata/properties" xmlns:ns2="fd661194-0f25-4bcf-ae7d-a22dc9f1ed3f" xmlns:ns3="8f8a3ee7-c135-4469-a331-bb9669ef5a21" targetNamespace="http://schemas.microsoft.com/office/2006/metadata/properties" ma:root="true" ma:fieldsID="2d27e9b97297844abbcd6efd53724fa2" ns2:_="" ns3:_="">
    <xsd:import namespace="fd661194-0f25-4bcf-ae7d-a22dc9f1ed3f"/>
    <xsd:import namespace="8f8a3ee7-c135-4469-a331-bb9669ef5a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Fotolabel" minOccurs="0"/>
                <xsd:element ref="ns2:MediaLengthInSeconds" minOccurs="0"/>
                <xsd:element ref="ns2:Recht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661194-0f25-4bcf-ae7d-a22dc9f1ed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6" nillable="true" ma:displayName="Location" ma:hidden="true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hidden="true" ma:internalName="MediaServiceKeyPoints" ma:readOnly="true">
      <xsd:simpleType>
        <xsd:restriction base="dms:Note"/>
      </xsd:simpleType>
    </xsd:element>
    <xsd:element name="Fotolabel" ma:index="20" nillable="true" ma:displayName="Fotolabel" ma:description="Fotolabels" ma:format="Dropdown" ma:internalName="Fotolabel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Computer"/>
                        <xsd:enumeration value="Natuur/dier"/>
                        <xsd:enumeration value="Meeting/zakelijk"/>
                        <xsd:enumeration value="Reizen/vakantie"/>
                        <xsd:enumeration value="Geld"/>
                        <xsd:enumeration value="Huizen"/>
                        <xsd:enumeration value="Sport/bewegen"/>
                        <xsd:enumeration value="Koffie"/>
                        <xsd:enumeration value="Buiten"/>
                        <xsd:enumeration value="Mens/kind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Rechten" ma:index="22" nillable="true" ma:displayName="Rechten" ma:description="Wat zijn de afspraken over de rechten?" ma:internalName="Rechten">
      <xsd:simpleType>
        <xsd:restriction base="dms:Text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Afbeeldingtags" ma:readOnly="false" ma:fieldId="{5cf76f15-5ced-4ddc-b409-7134ff3c332f}" ma:taxonomyMulti="true" ma:sspId="7332b974-fd35-41df-b9f9-ba9a06bbde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8a3ee7-c135-4469-a331-bb9669ef5a2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hidden="true" ma:internalName="SharedWithDetails" ma:readOnly="true">
      <xsd:simpleType>
        <xsd:restriction base="dms:Note"/>
      </xsd:simpleType>
    </xsd:element>
    <xsd:element name="TaxCatchAll" ma:index="25" nillable="true" ma:displayName="Taxonomy Catch All Column" ma:hidden="true" ma:list="{2a929e60-a27a-4701-b790-9bbe46732977}" ma:internalName="TaxCatchAll" ma:showField="CatchAllData" ma:web="8f8a3ee7-c135-4469-a331-bb9669ef5a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0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B82EA6-DCF8-45A6-BB9E-09AA7D85E8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606006-E186-494D-B852-641931877145}">
  <ds:schemaRefs>
    <ds:schemaRef ds:uri="http://schemas.microsoft.com/office/2006/metadata/properties"/>
    <ds:schemaRef ds:uri="http://schemas.microsoft.com/office/infopath/2007/PartnerControls"/>
    <ds:schemaRef ds:uri="fd661194-0f25-4bcf-ae7d-a22dc9f1ed3f"/>
    <ds:schemaRef ds:uri="8f8a3ee7-c135-4469-a331-bb9669ef5a21"/>
  </ds:schemaRefs>
</ds:datastoreItem>
</file>

<file path=customXml/itemProps3.xml><?xml version="1.0" encoding="utf-8"?>
<ds:datastoreItem xmlns:ds="http://schemas.openxmlformats.org/officeDocument/2006/customXml" ds:itemID="{BDF81AA4-7383-4A39-9810-DBE82C7BFA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661194-0f25-4bcf-ae7d-a22dc9f1ed3f"/>
    <ds:schemaRef ds:uri="8f8a3ee7-c135-4469-a331-bb9669ef5a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12419</TotalTime>
  <Words>226</Words>
  <Application>Microsoft Macintosh PowerPoint</Application>
  <PresentationFormat>Breedbeeld</PresentationFormat>
  <Paragraphs>28</Paragraphs>
  <Slides>8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Helvetica Neue</vt:lpstr>
      <vt:lpstr>Wingdings</vt:lpstr>
      <vt:lpstr>Kantoorthema</vt:lpstr>
      <vt:lpstr>Trends in labour migration and migrant work in the Netherlands</vt:lpstr>
      <vt:lpstr>Background report The Netherlands</vt:lpstr>
      <vt:lpstr>PowerPoint-presentatie</vt:lpstr>
      <vt:lpstr>PowerPoint-presentatie</vt:lpstr>
      <vt:lpstr>PowerPoint-presentatie</vt:lpstr>
      <vt:lpstr>PowerPoint-presentatie</vt:lpstr>
      <vt:lpstr>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M.E.E. de Goede</dc:creator>
  <cp:lastModifiedBy>Lisa Berntsen</cp:lastModifiedBy>
  <cp:revision>402</cp:revision>
  <cp:lastPrinted>2024-04-10T09:40:52Z</cp:lastPrinted>
  <dcterms:created xsi:type="dcterms:W3CDTF">2019-10-18T13:59:57Z</dcterms:created>
  <dcterms:modified xsi:type="dcterms:W3CDTF">2024-11-14T07:58:30Z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0x01010039D2878C2F646847A9C1DF3DA18813D0</vt:lpwstr>
  </property>
</Properties>
</file>