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6" r:id="rId3"/>
    <p:sldId id="257" r:id="rId4"/>
    <p:sldId id="258" r:id="rId5"/>
    <p:sldId id="260" r:id="rId6"/>
    <p:sldId id="261" r:id="rId7"/>
    <p:sldId id="259" r:id="rId8"/>
    <p:sldId id="262" r:id="rId9"/>
    <p:sldId id="264" r:id="rId10"/>
    <p:sldId id="263" r:id="rId11"/>
    <p:sldId id="271" r:id="rId12"/>
    <p:sldId id="270" r:id="rId13"/>
    <p:sldId id="274" r:id="rId14"/>
    <p:sldId id="273" r:id="rId15"/>
    <p:sldId id="265" r:id="rId16"/>
    <p:sldId id="267" r:id="rId17"/>
    <p:sldId id="272" r:id="rId18"/>
    <p:sldId id="268" r:id="rId19"/>
    <p:sldId id="275" r:id="rId20"/>
    <p:sldId id="26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957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CB8462-D640-4133-B66A-A99950783DE2}" type="doc">
      <dgm:prSet loTypeId="urn:microsoft.com/office/officeart/2005/8/layout/hierarchy1" loCatId="hierarchy" qsTypeId="urn:microsoft.com/office/officeart/2005/8/quickstyle/simple1#27" qsCatId="simple" csTypeId="urn:microsoft.com/office/officeart/2005/8/colors/colorful2#5" csCatId="colorful"/>
      <dgm:spPr/>
      <dgm:t>
        <a:bodyPr/>
        <a:lstStyle/>
        <a:p>
          <a:endParaRPr lang="en-US"/>
        </a:p>
      </dgm:t>
    </dgm:pt>
    <dgm:pt modelId="{60EC59E9-6419-452F-A302-591BDDFFF81F}">
      <dgm:prSet/>
      <dgm:spPr/>
      <dgm:t>
        <a:bodyPr/>
        <a:lstStyle/>
        <a:p>
          <a:r>
            <a:rPr lang="en-US"/>
            <a:t>Understanding AI chatbots</a:t>
          </a:r>
        </a:p>
      </dgm:t>
    </dgm:pt>
    <dgm:pt modelId="{BBAEABB4-0F70-44BA-9D41-E4891D2F4AE2}" type="parTrans" cxnId="{C751293C-53AD-4BBF-AB75-6C4087862655}">
      <dgm:prSet/>
      <dgm:spPr/>
      <dgm:t>
        <a:bodyPr/>
        <a:lstStyle/>
        <a:p>
          <a:endParaRPr lang="en-US"/>
        </a:p>
      </dgm:t>
    </dgm:pt>
    <dgm:pt modelId="{171F83A3-B587-43EC-8DA9-5B90E89080F0}" type="sibTrans" cxnId="{C751293C-53AD-4BBF-AB75-6C4087862655}">
      <dgm:prSet/>
      <dgm:spPr/>
      <dgm:t>
        <a:bodyPr/>
        <a:lstStyle/>
        <a:p>
          <a:endParaRPr lang="en-US"/>
        </a:p>
      </dgm:t>
    </dgm:pt>
    <dgm:pt modelId="{51AB524D-5FAD-40FD-900F-7EC816F9B4EA}">
      <dgm:prSet/>
      <dgm:spPr/>
      <dgm:t>
        <a:bodyPr/>
        <a:lstStyle/>
        <a:p>
          <a:r>
            <a:rPr lang="en-US"/>
            <a:t>How to turn an AI chatbot into your personal agent</a:t>
          </a:r>
        </a:p>
      </dgm:t>
    </dgm:pt>
    <dgm:pt modelId="{9015BDED-B832-4360-9130-B0E912450972}" type="parTrans" cxnId="{950FF34B-72D4-4CE0-B150-3A4C7F08C958}">
      <dgm:prSet/>
      <dgm:spPr/>
      <dgm:t>
        <a:bodyPr/>
        <a:lstStyle/>
        <a:p>
          <a:endParaRPr lang="en-US"/>
        </a:p>
      </dgm:t>
    </dgm:pt>
    <dgm:pt modelId="{61A2DF0B-17D6-4AF7-BC8E-E4CBC6B73C17}" type="sibTrans" cxnId="{950FF34B-72D4-4CE0-B150-3A4C7F08C958}">
      <dgm:prSet/>
      <dgm:spPr/>
      <dgm:t>
        <a:bodyPr/>
        <a:lstStyle/>
        <a:p>
          <a:endParaRPr lang="en-US"/>
        </a:p>
      </dgm:t>
    </dgm:pt>
    <dgm:pt modelId="{7A550F99-C469-4412-A793-0A426F56B871}">
      <dgm:prSet/>
      <dgm:spPr/>
      <dgm:t>
        <a:bodyPr/>
        <a:lstStyle/>
        <a:p>
          <a:r>
            <a:rPr lang="en-US"/>
            <a:t>Ways to use AI agents in CELSI</a:t>
          </a:r>
        </a:p>
      </dgm:t>
    </dgm:pt>
    <dgm:pt modelId="{E0FE1B0C-D7BD-434F-BA62-EAD141CC5E5B}" type="parTrans" cxnId="{0D5716F4-277C-41AD-B2B3-F1628A20DB9C}">
      <dgm:prSet/>
      <dgm:spPr/>
      <dgm:t>
        <a:bodyPr/>
        <a:lstStyle/>
        <a:p>
          <a:endParaRPr lang="en-US"/>
        </a:p>
      </dgm:t>
    </dgm:pt>
    <dgm:pt modelId="{0B61FFF2-DFD4-45B0-B4BA-7EC70A4CEA0B}" type="sibTrans" cxnId="{0D5716F4-277C-41AD-B2B3-F1628A20DB9C}">
      <dgm:prSet/>
      <dgm:spPr/>
      <dgm:t>
        <a:bodyPr/>
        <a:lstStyle/>
        <a:p>
          <a:endParaRPr lang="en-US"/>
        </a:p>
      </dgm:t>
    </dgm:pt>
    <dgm:pt modelId="{1A50D9A0-7858-4EF6-B69C-A5B7BA78FDDD}" type="pres">
      <dgm:prSet presAssocID="{D3CB8462-D640-4133-B66A-A99950783DE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1339FCC-1ABC-4031-9E2C-6E44D8E9F492}" type="pres">
      <dgm:prSet presAssocID="{60EC59E9-6419-452F-A302-591BDDFFF81F}" presName="hierRoot1" presStyleCnt="0"/>
      <dgm:spPr/>
    </dgm:pt>
    <dgm:pt modelId="{B7A88640-2FA8-4048-99F4-95B2E3605011}" type="pres">
      <dgm:prSet presAssocID="{60EC59E9-6419-452F-A302-591BDDFFF81F}" presName="composite" presStyleCnt="0"/>
      <dgm:spPr/>
    </dgm:pt>
    <dgm:pt modelId="{EAD9DF7C-5BD6-4503-94AC-CED136F00134}" type="pres">
      <dgm:prSet presAssocID="{60EC59E9-6419-452F-A302-591BDDFFF81F}" presName="background" presStyleLbl="node0" presStyleIdx="0" presStyleCnt="3"/>
      <dgm:spPr/>
    </dgm:pt>
    <dgm:pt modelId="{656A5543-4006-443A-84CB-5F48827FC2B3}" type="pres">
      <dgm:prSet presAssocID="{60EC59E9-6419-452F-A302-591BDDFFF81F}" presName="text" presStyleLbl="fgAcc0" presStyleIdx="0" presStyleCnt="3">
        <dgm:presLayoutVars>
          <dgm:chPref val="3"/>
        </dgm:presLayoutVars>
      </dgm:prSet>
      <dgm:spPr/>
    </dgm:pt>
    <dgm:pt modelId="{72165616-3CD8-459C-B02A-DA4A8984719F}" type="pres">
      <dgm:prSet presAssocID="{60EC59E9-6419-452F-A302-591BDDFFF81F}" presName="hierChild2" presStyleCnt="0"/>
      <dgm:spPr/>
    </dgm:pt>
    <dgm:pt modelId="{C25C1420-D604-458B-AEE4-34D9BA2EF4C0}" type="pres">
      <dgm:prSet presAssocID="{51AB524D-5FAD-40FD-900F-7EC816F9B4EA}" presName="hierRoot1" presStyleCnt="0"/>
      <dgm:spPr/>
    </dgm:pt>
    <dgm:pt modelId="{2C74A47A-9E04-40FE-8BAA-DF4CC40C4F27}" type="pres">
      <dgm:prSet presAssocID="{51AB524D-5FAD-40FD-900F-7EC816F9B4EA}" presName="composite" presStyleCnt="0"/>
      <dgm:spPr/>
    </dgm:pt>
    <dgm:pt modelId="{566A5DC0-ACCD-4C9A-A5EA-CDFBBA4B8EAD}" type="pres">
      <dgm:prSet presAssocID="{51AB524D-5FAD-40FD-900F-7EC816F9B4EA}" presName="background" presStyleLbl="node0" presStyleIdx="1" presStyleCnt="3"/>
      <dgm:spPr/>
    </dgm:pt>
    <dgm:pt modelId="{4CAA5A39-F8A8-4981-9BD5-9DC628D9217B}" type="pres">
      <dgm:prSet presAssocID="{51AB524D-5FAD-40FD-900F-7EC816F9B4EA}" presName="text" presStyleLbl="fgAcc0" presStyleIdx="1" presStyleCnt="3">
        <dgm:presLayoutVars>
          <dgm:chPref val="3"/>
        </dgm:presLayoutVars>
      </dgm:prSet>
      <dgm:spPr/>
    </dgm:pt>
    <dgm:pt modelId="{B5DF3D75-D034-4D51-8EBF-F7A87E7A0544}" type="pres">
      <dgm:prSet presAssocID="{51AB524D-5FAD-40FD-900F-7EC816F9B4EA}" presName="hierChild2" presStyleCnt="0"/>
      <dgm:spPr/>
    </dgm:pt>
    <dgm:pt modelId="{838D3CF7-01D2-4852-9407-4B62BAA9E097}" type="pres">
      <dgm:prSet presAssocID="{7A550F99-C469-4412-A793-0A426F56B871}" presName="hierRoot1" presStyleCnt="0"/>
      <dgm:spPr/>
    </dgm:pt>
    <dgm:pt modelId="{0CEDEC22-A760-4CD3-A1D4-59EA7918B39F}" type="pres">
      <dgm:prSet presAssocID="{7A550F99-C469-4412-A793-0A426F56B871}" presName="composite" presStyleCnt="0"/>
      <dgm:spPr/>
    </dgm:pt>
    <dgm:pt modelId="{F2843776-B2BC-4357-A8F8-2C86B976C1AE}" type="pres">
      <dgm:prSet presAssocID="{7A550F99-C469-4412-A793-0A426F56B871}" presName="background" presStyleLbl="node0" presStyleIdx="2" presStyleCnt="3"/>
      <dgm:spPr/>
    </dgm:pt>
    <dgm:pt modelId="{4AC06C0B-4743-431B-AC59-1E5636FF5395}" type="pres">
      <dgm:prSet presAssocID="{7A550F99-C469-4412-A793-0A426F56B871}" presName="text" presStyleLbl="fgAcc0" presStyleIdx="2" presStyleCnt="3">
        <dgm:presLayoutVars>
          <dgm:chPref val="3"/>
        </dgm:presLayoutVars>
      </dgm:prSet>
      <dgm:spPr/>
    </dgm:pt>
    <dgm:pt modelId="{AC4F3F6B-78AA-4D5C-BB7A-FD927CCF7EAF}" type="pres">
      <dgm:prSet presAssocID="{7A550F99-C469-4412-A793-0A426F56B871}" presName="hierChild2" presStyleCnt="0"/>
      <dgm:spPr/>
    </dgm:pt>
  </dgm:ptLst>
  <dgm:cxnLst>
    <dgm:cxn modelId="{B917A62A-2D06-474F-904B-7D8FF7838264}" type="presOf" srcId="{60EC59E9-6419-452F-A302-591BDDFFF81F}" destId="{656A5543-4006-443A-84CB-5F48827FC2B3}" srcOrd="0" destOrd="0" presId="urn:microsoft.com/office/officeart/2005/8/layout/hierarchy1"/>
    <dgm:cxn modelId="{C751293C-53AD-4BBF-AB75-6C4087862655}" srcId="{D3CB8462-D640-4133-B66A-A99950783DE2}" destId="{60EC59E9-6419-452F-A302-591BDDFFF81F}" srcOrd="0" destOrd="0" parTransId="{BBAEABB4-0F70-44BA-9D41-E4891D2F4AE2}" sibTransId="{171F83A3-B587-43EC-8DA9-5B90E89080F0}"/>
    <dgm:cxn modelId="{950FF34B-72D4-4CE0-B150-3A4C7F08C958}" srcId="{D3CB8462-D640-4133-B66A-A99950783DE2}" destId="{51AB524D-5FAD-40FD-900F-7EC816F9B4EA}" srcOrd="1" destOrd="0" parTransId="{9015BDED-B832-4360-9130-B0E912450972}" sibTransId="{61A2DF0B-17D6-4AF7-BC8E-E4CBC6B73C17}"/>
    <dgm:cxn modelId="{F856B974-F156-4A07-8201-84A1954F4DB4}" type="presOf" srcId="{51AB524D-5FAD-40FD-900F-7EC816F9B4EA}" destId="{4CAA5A39-F8A8-4981-9BD5-9DC628D9217B}" srcOrd="0" destOrd="0" presId="urn:microsoft.com/office/officeart/2005/8/layout/hierarchy1"/>
    <dgm:cxn modelId="{31C7D497-86FC-4E7A-8868-CAF4324979C5}" type="presOf" srcId="{7A550F99-C469-4412-A793-0A426F56B871}" destId="{4AC06C0B-4743-431B-AC59-1E5636FF5395}" srcOrd="0" destOrd="0" presId="urn:microsoft.com/office/officeart/2005/8/layout/hierarchy1"/>
    <dgm:cxn modelId="{199E39F1-162D-4FD7-AB22-F183F7A5C7B6}" type="presOf" srcId="{D3CB8462-D640-4133-B66A-A99950783DE2}" destId="{1A50D9A0-7858-4EF6-B69C-A5B7BA78FDDD}" srcOrd="0" destOrd="0" presId="urn:microsoft.com/office/officeart/2005/8/layout/hierarchy1"/>
    <dgm:cxn modelId="{0D5716F4-277C-41AD-B2B3-F1628A20DB9C}" srcId="{D3CB8462-D640-4133-B66A-A99950783DE2}" destId="{7A550F99-C469-4412-A793-0A426F56B871}" srcOrd="2" destOrd="0" parTransId="{E0FE1B0C-D7BD-434F-BA62-EAD141CC5E5B}" sibTransId="{0B61FFF2-DFD4-45B0-B4BA-7EC70A4CEA0B}"/>
    <dgm:cxn modelId="{6AC6FBAD-36D4-4445-AFFC-C16C995AF0FC}" type="presParOf" srcId="{1A50D9A0-7858-4EF6-B69C-A5B7BA78FDDD}" destId="{81339FCC-1ABC-4031-9E2C-6E44D8E9F492}" srcOrd="0" destOrd="0" presId="urn:microsoft.com/office/officeart/2005/8/layout/hierarchy1"/>
    <dgm:cxn modelId="{F14F6D31-E325-4231-A9AF-F7E7C8C88296}" type="presParOf" srcId="{81339FCC-1ABC-4031-9E2C-6E44D8E9F492}" destId="{B7A88640-2FA8-4048-99F4-95B2E3605011}" srcOrd="0" destOrd="0" presId="urn:microsoft.com/office/officeart/2005/8/layout/hierarchy1"/>
    <dgm:cxn modelId="{8BA7FEFC-6978-4676-A79C-2CDB11DCF2AD}" type="presParOf" srcId="{B7A88640-2FA8-4048-99F4-95B2E3605011}" destId="{EAD9DF7C-5BD6-4503-94AC-CED136F00134}" srcOrd="0" destOrd="0" presId="urn:microsoft.com/office/officeart/2005/8/layout/hierarchy1"/>
    <dgm:cxn modelId="{91858A64-3E57-41D7-86D5-E482A325539A}" type="presParOf" srcId="{B7A88640-2FA8-4048-99F4-95B2E3605011}" destId="{656A5543-4006-443A-84CB-5F48827FC2B3}" srcOrd="1" destOrd="0" presId="urn:microsoft.com/office/officeart/2005/8/layout/hierarchy1"/>
    <dgm:cxn modelId="{C232F25B-A8E7-4338-97B8-213BD2964C2C}" type="presParOf" srcId="{81339FCC-1ABC-4031-9E2C-6E44D8E9F492}" destId="{72165616-3CD8-459C-B02A-DA4A8984719F}" srcOrd="1" destOrd="0" presId="urn:microsoft.com/office/officeart/2005/8/layout/hierarchy1"/>
    <dgm:cxn modelId="{50C83B05-05A4-4C94-905F-A11960CC9355}" type="presParOf" srcId="{1A50D9A0-7858-4EF6-B69C-A5B7BA78FDDD}" destId="{C25C1420-D604-458B-AEE4-34D9BA2EF4C0}" srcOrd="1" destOrd="0" presId="urn:microsoft.com/office/officeart/2005/8/layout/hierarchy1"/>
    <dgm:cxn modelId="{A7EC50C6-EEEE-4D80-915F-A40B713E72E0}" type="presParOf" srcId="{C25C1420-D604-458B-AEE4-34D9BA2EF4C0}" destId="{2C74A47A-9E04-40FE-8BAA-DF4CC40C4F27}" srcOrd="0" destOrd="0" presId="urn:microsoft.com/office/officeart/2005/8/layout/hierarchy1"/>
    <dgm:cxn modelId="{76646286-39C6-43D3-99F4-F64931941377}" type="presParOf" srcId="{2C74A47A-9E04-40FE-8BAA-DF4CC40C4F27}" destId="{566A5DC0-ACCD-4C9A-A5EA-CDFBBA4B8EAD}" srcOrd="0" destOrd="0" presId="urn:microsoft.com/office/officeart/2005/8/layout/hierarchy1"/>
    <dgm:cxn modelId="{2B58AEF0-CE15-4472-BB6C-44E1DD3C2DB1}" type="presParOf" srcId="{2C74A47A-9E04-40FE-8BAA-DF4CC40C4F27}" destId="{4CAA5A39-F8A8-4981-9BD5-9DC628D9217B}" srcOrd="1" destOrd="0" presId="urn:microsoft.com/office/officeart/2005/8/layout/hierarchy1"/>
    <dgm:cxn modelId="{1F322765-5E8F-4CDF-84C2-6F056C5FAA07}" type="presParOf" srcId="{C25C1420-D604-458B-AEE4-34D9BA2EF4C0}" destId="{B5DF3D75-D034-4D51-8EBF-F7A87E7A0544}" srcOrd="1" destOrd="0" presId="urn:microsoft.com/office/officeart/2005/8/layout/hierarchy1"/>
    <dgm:cxn modelId="{5815E729-99B1-4430-8104-50A55A4E73E0}" type="presParOf" srcId="{1A50D9A0-7858-4EF6-B69C-A5B7BA78FDDD}" destId="{838D3CF7-01D2-4852-9407-4B62BAA9E097}" srcOrd="2" destOrd="0" presId="urn:microsoft.com/office/officeart/2005/8/layout/hierarchy1"/>
    <dgm:cxn modelId="{8853D45C-5C82-40B8-A446-F3E0F73CED35}" type="presParOf" srcId="{838D3CF7-01D2-4852-9407-4B62BAA9E097}" destId="{0CEDEC22-A760-4CD3-A1D4-59EA7918B39F}" srcOrd="0" destOrd="0" presId="urn:microsoft.com/office/officeart/2005/8/layout/hierarchy1"/>
    <dgm:cxn modelId="{AAA14D18-8495-4060-988B-01B5FEF737F0}" type="presParOf" srcId="{0CEDEC22-A760-4CD3-A1D4-59EA7918B39F}" destId="{F2843776-B2BC-4357-A8F8-2C86B976C1AE}" srcOrd="0" destOrd="0" presId="urn:microsoft.com/office/officeart/2005/8/layout/hierarchy1"/>
    <dgm:cxn modelId="{D608237F-A5AE-41B0-A180-1A4B5471AA1F}" type="presParOf" srcId="{0CEDEC22-A760-4CD3-A1D4-59EA7918B39F}" destId="{4AC06C0B-4743-431B-AC59-1E5636FF5395}" srcOrd="1" destOrd="0" presId="urn:microsoft.com/office/officeart/2005/8/layout/hierarchy1"/>
    <dgm:cxn modelId="{B2110B1F-2A9F-4CE7-8E0B-4AB88E2E81C3}" type="presParOf" srcId="{838D3CF7-01D2-4852-9407-4B62BAA9E097}" destId="{AC4F3F6B-78AA-4D5C-BB7A-FD927CCF7EA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9DF7C-5BD6-4503-94AC-CED136F00134}">
      <dsp:nvSpPr>
        <dsp:cNvPr id="0" name=""/>
        <dsp:cNvSpPr/>
      </dsp:nvSpPr>
      <dsp:spPr>
        <a:xfrm>
          <a:off x="0" y="1081170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6A5543-4006-443A-84CB-5F48827FC2B3}">
      <dsp:nvSpPr>
        <dsp:cNvPr id="0" name=""/>
        <dsp:cNvSpPr/>
      </dsp:nvSpPr>
      <dsp:spPr>
        <a:xfrm>
          <a:off x="328612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Understanding AI chatbots</a:t>
          </a:r>
        </a:p>
      </dsp:txBody>
      <dsp:txXfrm>
        <a:off x="383617" y="1448357"/>
        <a:ext cx="2847502" cy="1768010"/>
      </dsp:txXfrm>
    </dsp:sp>
    <dsp:sp modelId="{566A5DC0-ACCD-4C9A-A5EA-CDFBBA4B8EAD}">
      <dsp:nvSpPr>
        <dsp:cNvPr id="0" name=""/>
        <dsp:cNvSpPr/>
      </dsp:nvSpPr>
      <dsp:spPr>
        <a:xfrm>
          <a:off x="3614737" y="1081170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A5A39-F8A8-4981-9BD5-9DC628D9217B}">
      <dsp:nvSpPr>
        <dsp:cNvPr id="0" name=""/>
        <dsp:cNvSpPr/>
      </dsp:nvSpPr>
      <dsp:spPr>
        <a:xfrm>
          <a:off x="3943350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How to turn an AI chatbot into your personal agent</a:t>
          </a:r>
        </a:p>
      </dsp:txBody>
      <dsp:txXfrm>
        <a:off x="3998355" y="1448357"/>
        <a:ext cx="2847502" cy="1768010"/>
      </dsp:txXfrm>
    </dsp:sp>
    <dsp:sp modelId="{F2843776-B2BC-4357-A8F8-2C86B976C1AE}">
      <dsp:nvSpPr>
        <dsp:cNvPr id="0" name=""/>
        <dsp:cNvSpPr/>
      </dsp:nvSpPr>
      <dsp:spPr>
        <a:xfrm>
          <a:off x="7229475" y="1081170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06C0B-4743-431B-AC59-1E5636FF5395}">
      <dsp:nvSpPr>
        <dsp:cNvPr id="0" name=""/>
        <dsp:cNvSpPr/>
      </dsp:nvSpPr>
      <dsp:spPr>
        <a:xfrm>
          <a:off x="7558087" y="1393352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Ways to use AI agents in CELSI</a:t>
          </a:r>
        </a:p>
      </dsp:txBody>
      <dsp:txXfrm>
        <a:off x="7613092" y="1448357"/>
        <a:ext cx="2847502" cy="1768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CDFC3-E2C0-40A6-B188-9435CF3BAA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AD35D-2AE3-4889-AC1D-4150FE9B14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778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AAD35D-2AE3-4889-AC1D-4150FE9B140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500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85FE5-3F61-A09A-4C0A-A89A813EE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810E4-E6D2-3FF4-8BEF-2578D7102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3BFC7-8154-5A6D-BA85-9661B0756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2B74D-339B-BC88-63CE-174ED309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A2952-2691-10A0-9E9D-1AA3F5360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62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1EBC4-7037-05C9-F68C-AC161EE56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AE936-0153-6452-8EEF-BE090B867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D9E34-3F2C-C485-40CD-1D711546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222B4-174A-FC9C-A34F-08A7FD3A3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AA084-F633-2C79-F95E-4CAA8BE0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21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46873-86CC-CFFE-9F20-19A293D7A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D4046-44A9-E80F-90F7-90E29576E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F19B4-0B7A-B420-00A7-26657F27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ABCB1-3D74-E521-E01D-C73EF0B4D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B6DA6-DD59-104D-B638-0898FC468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79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0632-F443-12F3-CC7A-574D56EB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9726D-1A6F-3707-5D4E-79B1159FF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344AB9-5D90-0B67-AC22-22EE07055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60F54-6699-4285-FC92-A31546B6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EA693-A073-60BB-0236-85E00E8FA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AC046-71B6-28AE-4ED7-F278FEAE6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63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FDD9D-4CF2-8E94-4832-595E63D0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F06B-64B9-1378-5151-69A60C2FD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73FFE-943F-8662-C5B9-81BFB475E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BA5402-38B9-2E70-793F-FDDA79E3D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E6987-F3C5-65B5-DB66-950D0156F3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519A12-6481-9396-39AF-590D03697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B29C8F-0F45-0472-9EDA-1136DEDF3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F8ADD8-E19E-29E2-49CB-CB10BF7CD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8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F16A3-AD2F-DCF4-063F-21AE4202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38505B-5B37-FE88-81F8-FD525FB9B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183EE6-4907-7880-C8FF-1AB302C44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6313D-D286-7DDC-FCC6-E88E6A6B2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75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396B9E-2C0A-DA93-7711-2F3BDB0FF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F33DB6-52BB-D252-D7B7-B851B2EE8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3AF7E-C4DA-FB47-0291-759D51AA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32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52619-78BF-C85C-9E1F-632D7F4FA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BBB9B-D363-AA12-B59E-A9381F66B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9FE89-B3BF-6712-FC49-A9FF84705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FF1405-14A9-9A82-DCA7-7EFB395D5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0482E-CCE8-41CC-15E7-FB76F983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7A850-4023-1659-E0C1-1CB4372C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45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D051-AE7F-CCE4-1127-5F49A85F5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77A659-A305-A813-DD87-816EE711FA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18BA0-E109-0683-40FC-C98A76B65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88D8D-C0D5-983D-26CF-77F74A2D7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0A205-1531-A72D-092D-8BCBA02A2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077D1-4BDF-C743-2C7E-755EE423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941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D85D6-A505-3B3D-2998-39B0C9477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39096-961A-281F-602F-071932EEE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C2557-7D35-64BA-2A24-E7906D3FE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5B1A3-64B7-CC17-E8FA-EB0D0121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4E7B8-6757-36CB-068B-1F6C8D7BA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68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768E2D-86F7-CA95-5BAE-5C854ACB6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A4ADF-A111-51B0-97D4-B2DCC6861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FD1A6-B51B-022D-5075-CB40D02F9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95486-76BB-95F3-C2D1-2BBF5EB8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ACE83-E827-A791-81F0-EBDF2BDB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29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A58E95-BE5E-3B07-23E6-72BDA445A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C5C12-7A30-CF8A-3486-D45F0113D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6CAA3-F5CD-F794-AF1B-3A403F99C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46922F-CE99-4900-B3BE-D71EB5E2AD1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91C81-301C-7ACB-6E37-54DF04779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05807-DD03-43F1-3EC2-06BE4D457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A80F5A-817E-4D71-A1D5-5B63AD8DE0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90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B35461-6ECC-BFFA-F258-A0726A9BE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en-US" sz="7200"/>
              <a:t>AI as a research method</a:t>
            </a:r>
            <a:endParaRPr lang="ru-RU" sz="72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40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C3D1D-02D4-AD69-7A2C-0199D393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5000" dirty="0"/>
              <a:t>AI in CELSI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0E92E-50FC-C8E0-6BC4-0ED3BC8EB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Autofit/>
          </a:bodyPr>
          <a:lstStyle/>
          <a:p>
            <a:r>
              <a:rPr lang="sk-SK" sz="2700" dirty="0" err="1"/>
              <a:t>Continuous</a:t>
            </a:r>
            <a:r>
              <a:rPr lang="sk-SK" sz="2700" dirty="0"/>
              <a:t> </a:t>
            </a:r>
            <a:r>
              <a:rPr lang="sk-SK" sz="2700" dirty="0" err="1"/>
              <a:t>process</a:t>
            </a:r>
            <a:r>
              <a:rPr lang="sk-SK" sz="2700" dirty="0"/>
              <a:t> of </a:t>
            </a:r>
            <a:r>
              <a:rPr lang="sk-SK" sz="2700" dirty="0" err="1"/>
              <a:t>learning</a:t>
            </a:r>
            <a:r>
              <a:rPr lang="sk-SK" sz="2700" dirty="0"/>
              <a:t> and </a:t>
            </a:r>
            <a:r>
              <a:rPr lang="sk-SK" sz="2700" dirty="0" err="1"/>
              <a:t>discovering</a:t>
            </a:r>
            <a:r>
              <a:rPr lang="sk-SK" sz="2700" dirty="0"/>
              <a:t> </a:t>
            </a:r>
            <a:r>
              <a:rPr lang="sk-SK" sz="2700" dirty="0" err="1"/>
              <a:t>possibilities</a:t>
            </a:r>
            <a:endParaRPr lang="sk-SK" sz="2700" dirty="0"/>
          </a:p>
          <a:p>
            <a:r>
              <a:rPr lang="sk-SK" sz="2700" dirty="0" err="1"/>
              <a:t>Now</a:t>
            </a:r>
            <a:r>
              <a:rPr lang="sk-SK" sz="2700" dirty="0"/>
              <a:t> </a:t>
            </a:r>
            <a:r>
              <a:rPr lang="sk-SK" sz="2700" dirty="0" err="1"/>
              <a:t>we</a:t>
            </a:r>
            <a:r>
              <a:rPr lang="sk-SK" sz="2700" dirty="0"/>
              <a:t> </a:t>
            </a:r>
            <a:r>
              <a:rPr lang="sk-SK" sz="2700" dirty="0" err="1"/>
              <a:t>have</a:t>
            </a:r>
            <a:r>
              <a:rPr lang="sk-SK" sz="2700" dirty="0"/>
              <a:t> a </a:t>
            </a:r>
            <a:r>
              <a:rPr lang="sk-SK" sz="2700" dirty="0" err="1"/>
              <a:t>paid</a:t>
            </a:r>
            <a:r>
              <a:rPr lang="sk-SK" sz="2700" dirty="0"/>
              <a:t> </a:t>
            </a:r>
            <a:r>
              <a:rPr lang="sk-SK" sz="2700" dirty="0" err="1"/>
              <a:t>version</a:t>
            </a:r>
            <a:r>
              <a:rPr lang="sk-SK" sz="2700" dirty="0"/>
              <a:t> of </a:t>
            </a:r>
            <a:r>
              <a:rPr lang="sk-SK" sz="2700" dirty="0" err="1"/>
              <a:t>Claude</a:t>
            </a:r>
            <a:endParaRPr lang="sk-SK" sz="2700" dirty="0"/>
          </a:p>
          <a:p>
            <a:r>
              <a:rPr lang="sk-SK" sz="2700" dirty="0" err="1"/>
              <a:t>Aim</a:t>
            </a:r>
            <a:r>
              <a:rPr lang="sk-SK" sz="2700" dirty="0"/>
              <a:t> </a:t>
            </a:r>
            <a:r>
              <a:rPr lang="sk-SK" sz="2700" dirty="0" err="1"/>
              <a:t>for</a:t>
            </a:r>
            <a:r>
              <a:rPr lang="sk-SK" sz="2700" dirty="0"/>
              <a:t> </a:t>
            </a:r>
            <a:r>
              <a:rPr lang="sk-SK" sz="2700" dirty="0" err="1"/>
              <a:t>today</a:t>
            </a:r>
            <a:r>
              <a:rPr lang="sk-SK" sz="2700" dirty="0"/>
              <a:t>: </a:t>
            </a:r>
            <a:r>
              <a:rPr lang="sk-SK" sz="2700" dirty="0" err="1"/>
              <a:t>learn</a:t>
            </a:r>
            <a:r>
              <a:rPr lang="sk-SK" sz="2700" dirty="0"/>
              <a:t> </a:t>
            </a:r>
            <a:r>
              <a:rPr lang="sk-SK" sz="2700" dirty="0" err="1"/>
              <a:t>the</a:t>
            </a:r>
            <a:r>
              <a:rPr lang="sk-SK" sz="2700" dirty="0"/>
              <a:t> </a:t>
            </a:r>
            <a:r>
              <a:rPr lang="sk-SK" sz="2700" dirty="0" err="1"/>
              <a:t>principles</a:t>
            </a:r>
            <a:r>
              <a:rPr lang="sk-SK" sz="2700" dirty="0"/>
              <a:t> of </a:t>
            </a:r>
            <a:r>
              <a:rPr lang="sk-SK" sz="2700" dirty="0" err="1"/>
              <a:t>how</a:t>
            </a:r>
            <a:r>
              <a:rPr lang="sk-SK" sz="2700" dirty="0"/>
              <a:t> to </a:t>
            </a:r>
            <a:r>
              <a:rPr lang="sk-SK" sz="2700" dirty="0" err="1"/>
              <a:t>use</a:t>
            </a:r>
            <a:r>
              <a:rPr lang="sk-SK" sz="2700" dirty="0"/>
              <a:t> </a:t>
            </a:r>
            <a:r>
              <a:rPr lang="sk-SK" sz="2700" dirty="0" err="1"/>
              <a:t>it</a:t>
            </a:r>
            <a:r>
              <a:rPr lang="sk-SK" sz="2700" dirty="0"/>
              <a:t> as a </a:t>
            </a:r>
            <a:r>
              <a:rPr lang="sk-SK" sz="2700" dirty="0" err="1"/>
              <a:t>research</a:t>
            </a:r>
            <a:r>
              <a:rPr lang="sk-SK" sz="2700" dirty="0"/>
              <a:t> </a:t>
            </a:r>
            <a:r>
              <a:rPr lang="sk-SK" sz="2700" dirty="0" err="1"/>
              <a:t>tool</a:t>
            </a:r>
            <a:endParaRPr lang="sk-SK" sz="2700" dirty="0"/>
          </a:p>
          <a:p>
            <a:r>
              <a:rPr lang="sk-SK" sz="2700" dirty="0"/>
              <a:t>MAIN PRINCIPLE: </a:t>
            </a:r>
            <a:r>
              <a:rPr lang="sk-SK" sz="2700" dirty="0" err="1"/>
              <a:t>We</a:t>
            </a:r>
            <a:r>
              <a:rPr lang="sk-SK" sz="2700" dirty="0"/>
              <a:t> are </a:t>
            </a:r>
            <a:r>
              <a:rPr lang="sk-SK" sz="2700" dirty="0" err="1"/>
              <a:t>the</a:t>
            </a:r>
            <a:r>
              <a:rPr lang="sk-SK" sz="2700" dirty="0"/>
              <a:t> </a:t>
            </a:r>
            <a:r>
              <a:rPr lang="sk-SK" sz="2700" dirty="0" err="1"/>
              <a:t>experts</a:t>
            </a:r>
            <a:r>
              <a:rPr lang="sk-SK" sz="2700" dirty="0"/>
              <a:t>, AI </a:t>
            </a:r>
            <a:r>
              <a:rPr lang="sk-SK" sz="2700" dirty="0" err="1"/>
              <a:t>help</a:t>
            </a:r>
            <a:r>
              <a:rPr lang="sk-SK" sz="2700" dirty="0"/>
              <a:t> </a:t>
            </a:r>
            <a:r>
              <a:rPr lang="sk-SK" sz="2700" dirty="0" err="1"/>
              <a:t>us</a:t>
            </a:r>
            <a:r>
              <a:rPr lang="sk-SK" sz="2700" dirty="0"/>
              <a:t> to </a:t>
            </a:r>
            <a:r>
              <a:rPr lang="sk-SK" sz="2700" dirty="0" err="1"/>
              <a:t>be</a:t>
            </a:r>
            <a:r>
              <a:rPr lang="sk-SK" sz="2700" dirty="0"/>
              <a:t> more </a:t>
            </a:r>
            <a:r>
              <a:rPr lang="sk-SK" sz="2700" dirty="0" err="1"/>
              <a:t>efficient</a:t>
            </a:r>
            <a:r>
              <a:rPr lang="sk-SK" sz="2700" dirty="0"/>
              <a:t>, </a:t>
            </a:r>
            <a:r>
              <a:rPr lang="sk-SK" sz="2700" dirty="0" err="1"/>
              <a:t>but</a:t>
            </a:r>
            <a:r>
              <a:rPr lang="sk-SK" sz="2700" dirty="0"/>
              <a:t> </a:t>
            </a:r>
            <a:r>
              <a:rPr lang="sk-SK" sz="2700" dirty="0" err="1"/>
              <a:t>we</a:t>
            </a:r>
            <a:r>
              <a:rPr lang="sk-SK" sz="2700" dirty="0"/>
              <a:t> </a:t>
            </a:r>
            <a:r>
              <a:rPr lang="sk-SK" sz="2700" dirty="0" err="1"/>
              <a:t>keep</a:t>
            </a:r>
            <a:r>
              <a:rPr lang="sk-SK" sz="2700" dirty="0"/>
              <a:t> </a:t>
            </a:r>
            <a:r>
              <a:rPr lang="sk-SK" sz="2700" dirty="0" err="1"/>
              <a:t>control</a:t>
            </a:r>
            <a:endParaRPr lang="sk-SK" sz="2700" dirty="0"/>
          </a:p>
          <a:p>
            <a:r>
              <a:rPr lang="sk-SK" sz="2700" dirty="0"/>
              <a:t>MAIN PRINCIPLE 2: </a:t>
            </a:r>
            <a:r>
              <a:rPr lang="sk-SK" sz="2700" dirty="0" err="1"/>
              <a:t>We</a:t>
            </a:r>
            <a:r>
              <a:rPr lang="sk-SK" sz="2700" dirty="0"/>
              <a:t> are a </a:t>
            </a:r>
            <a:r>
              <a:rPr lang="sk-SK" sz="2700" dirty="0" err="1"/>
              <a:t>learning</a:t>
            </a:r>
            <a:r>
              <a:rPr lang="sk-SK" sz="2700" dirty="0"/>
              <a:t> </a:t>
            </a:r>
            <a:r>
              <a:rPr lang="sk-SK" sz="2700" dirty="0" err="1"/>
              <a:t>organisation</a:t>
            </a:r>
            <a:r>
              <a:rPr lang="sk-SK" sz="2700" dirty="0"/>
              <a:t> and </a:t>
            </a:r>
            <a:r>
              <a:rPr lang="sk-SK" sz="2700" dirty="0" err="1"/>
              <a:t>we</a:t>
            </a:r>
            <a:r>
              <a:rPr lang="sk-SK" sz="2700" dirty="0"/>
              <a:t> </a:t>
            </a:r>
            <a:r>
              <a:rPr lang="sk-SK" sz="2700" dirty="0" err="1"/>
              <a:t>share</a:t>
            </a:r>
            <a:r>
              <a:rPr lang="sk-SK" sz="2700" dirty="0"/>
              <a:t> </a:t>
            </a:r>
            <a:r>
              <a:rPr lang="sk-SK" sz="2700" dirty="0" err="1"/>
              <a:t>the</a:t>
            </a:r>
            <a:r>
              <a:rPr lang="sk-SK" sz="2700" dirty="0"/>
              <a:t> </a:t>
            </a:r>
            <a:r>
              <a:rPr lang="sk-SK" sz="2700" dirty="0" err="1"/>
              <a:t>knowledge</a:t>
            </a:r>
            <a:r>
              <a:rPr lang="sk-SK" sz="2700" dirty="0"/>
              <a:t>, </a:t>
            </a:r>
            <a:r>
              <a:rPr lang="sk-SK" sz="2700" dirty="0" err="1"/>
              <a:t>use</a:t>
            </a:r>
            <a:r>
              <a:rPr lang="sk-SK" sz="2700" dirty="0"/>
              <a:t>, </a:t>
            </a:r>
            <a:r>
              <a:rPr lang="sk-SK" sz="2700" dirty="0" err="1"/>
              <a:t>good</a:t>
            </a:r>
            <a:r>
              <a:rPr lang="sk-SK" sz="2700" dirty="0"/>
              <a:t> </a:t>
            </a:r>
            <a:r>
              <a:rPr lang="sk-SK" sz="2700" dirty="0" err="1"/>
              <a:t>tips</a:t>
            </a:r>
            <a:r>
              <a:rPr lang="sk-SK" sz="2700" dirty="0"/>
              <a:t> etc. AI </a:t>
            </a:r>
            <a:r>
              <a:rPr lang="sk-SK" sz="2700" dirty="0" err="1"/>
              <a:t>is</a:t>
            </a:r>
            <a:r>
              <a:rPr lang="sk-SK" sz="2700" dirty="0"/>
              <a:t> </a:t>
            </a:r>
            <a:r>
              <a:rPr lang="sk-SK" sz="2700" dirty="0" err="1"/>
              <a:t>not</a:t>
            </a:r>
            <a:r>
              <a:rPr lang="sk-SK" sz="2700" dirty="0"/>
              <a:t> a </a:t>
            </a:r>
            <a:r>
              <a:rPr lang="sk-SK" sz="2700" dirty="0" err="1"/>
              <a:t>secret</a:t>
            </a:r>
            <a:r>
              <a:rPr lang="sk-SK" sz="2700" dirty="0"/>
              <a:t>!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877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1F565-CBB0-7CD5-F1C6-3C4C6F3A6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/>
              <a:t>Structure of the presentation </a:t>
            </a:r>
            <a:endParaRPr lang="ru-RU" sz="52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F3DF9B-B948-694A-B755-7AA16561F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4278809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6232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0DEBAB-ED9A-8E1D-BAE5-AC0648A09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313" y="-201007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5000" dirty="0"/>
              <a:t>1) Understanding AI chatbots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A6BD5-7AE5-2D95-1729-5F6B36DE3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599" y="1621858"/>
            <a:ext cx="10298463" cy="5235507"/>
          </a:xfrm>
        </p:spPr>
        <p:txBody>
          <a:bodyPr anchor="ctr">
            <a:normAutofit/>
          </a:bodyPr>
          <a:lstStyle/>
          <a:p>
            <a:r>
              <a:rPr lang="ru-RU" sz="2700" dirty="0"/>
              <a:t>AI </a:t>
            </a:r>
            <a:r>
              <a:rPr lang="ru-RU" sz="2700" dirty="0" err="1"/>
              <a:t>generates</a:t>
            </a:r>
            <a:r>
              <a:rPr lang="ru-RU" sz="2700" dirty="0"/>
              <a:t> </a:t>
            </a:r>
            <a:r>
              <a:rPr lang="ru-RU" sz="2700" dirty="0" err="1"/>
              <a:t>answers</a:t>
            </a:r>
            <a:r>
              <a:rPr lang="ru-RU" sz="2700" dirty="0"/>
              <a:t> </a:t>
            </a:r>
            <a:r>
              <a:rPr lang="ru-RU" sz="2700" dirty="0" err="1"/>
              <a:t>by</a:t>
            </a:r>
            <a:r>
              <a:rPr lang="ru-RU" sz="2700" dirty="0"/>
              <a:t> </a:t>
            </a:r>
            <a:r>
              <a:rPr lang="ru-RU" sz="2700" dirty="0" err="1"/>
              <a:t>predicting</a:t>
            </a:r>
            <a:r>
              <a:rPr lang="ru-RU" sz="2700" dirty="0"/>
              <a:t> </a:t>
            </a:r>
            <a:r>
              <a:rPr lang="ru-RU" sz="2700" dirty="0" err="1"/>
              <a:t>the</a:t>
            </a:r>
            <a:r>
              <a:rPr lang="ru-RU" sz="2700" dirty="0"/>
              <a:t> </a:t>
            </a:r>
            <a:r>
              <a:rPr lang="ru-RU" sz="2700" dirty="0" err="1"/>
              <a:t>most</a:t>
            </a:r>
            <a:r>
              <a:rPr lang="ru-RU" sz="2700" dirty="0"/>
              <a:t> </a:t>
            </a:r>
            <a:r>
              <a:rPr lang="ru-RU" sz="2700" dirty="0" err="1"/>
              <a:t>probable</a:t>
            </a:r>
            <a:r>
              <a:rPr lang="ru-RU" sz="2700" dirty="0"/>
              <a:t> </a:t>
            </a:r>
            <a:r>
              <a:rPr lang="ru-RU" sz="2700" dirty="0" err="1"/>
              <a:t>next</a:t>
            </a:r>
            <a:r>
              <a:rPr lang="ru-RU" sz="2700" dirty="0"/>
              <a:t> </a:t>
            </a:r>
            <a:r>
              <a:rPr lang="ru-RU" sz="2700" dirty="0" err="1"/>
              <a:t>token</a:t>
            </a:r>
            <a:r>
              <a:rPr lang="en-US" sz="2700" dirty="0"/>
              <a:t> (next text)</a:t>
            </a:r>
          </a:p>
          <a:p>
            <a:endParaRPr lang="en-US" sz="2700" dirty="0"/>
          </a:p>
          <a:p>
            <a:r>
              <a:rPr lang="en-US" sz="2700" dirty="0"/>
              <a:t>Inputs → Harness → Outputs and record </a:t>
            </a:r>
          </a:p>
          <a:p>
            <a:r>
              <a:rPr lang="en-US" sz="2700" dirty="0"/>
              <a:t>Inputs = Text, files or data, and human decisions</a:t>
            </a:r>
          </a:p>
          <a:p>
            <a:r>
              <a:rPr lang="en-US" sz="2700" dirty="0"/>
              <a:t>Harness = Model, application, instructions, skills, tools, permissions, context, and checkpoints</a:t>
            </a:r>
          </a:p>
          <a:p>
            <a:r>
              <a:rPr lang="en-US" sz="2700" dirty="0"/>
              <a:t>Outputs and records = Drafts, analyses, evidence tables, logs, saved files, and human decisions</a:t>
            </a:r>
          </a:p>
          <a:p>
            <a:endParaRPr lang="en-US" sz="2700" dirty="0"/>
          </a:p>
          <a:p>
            <a:endParaRPr lang="en-US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22022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3E429-D97E-077C-25A0-159D04EE8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516" y="248083"/>
            <a:ext cx="9849751" cy="1349671"/>
          </a:xfrm>
        </p:spPr>
        <p:txBody>
          <a:bodyPr anchor="b">
            <a:normAutofit/>
          </a:bodyPr>
          <a:lstStyle/>
          <a:p>
            <a:br>
              <a:rPr lang="en-US" sz="4200" dirty="0"/>
            </a:br>
            <a:endParaRPr lang="ru-RU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FB247-B227-F30D-735E-150E744C1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123" y="1208519"/>
            <a:ext cx="9849751" cy="4890052"/>
          </a:xfrm>
        </p:spPr>
        <p:txBody>
          <a:bodyPr anchor="ctr">
            <a:normAutofit/>
          </a:bodyPr>
          <a:lstStyle/>
          <a:p>
            <a:r>
              <a:rPr lang="en-US" sz="2700" dirty="0"/>
              <a:t>Relevant source material may be extensive. The goal is the smallest sufficient context, so AI can work efficiently. </a:t>
            </a:r>
          </a:p>
          <a:p>
            <a:r>
              <a:rPr lang="en-US" sz="2700" dirty="0"/>
              <a:t>Old chats, unrelated projects, outdated instructions, and discarded drafts can distract from what matters now and ‘corrupt’ the context window/results.</a:t>
            </a:r>
          </a:p>
          <a:p>
            <a:endParaRPr lang="en-US" sz="2700" dirty="0"/>
          </a:p>
          <a:p>
            <a:r>
              <a:rPr lang="en-US" sz="2700" dirty="0"/>
              <a:t>Tip</a:t>
            </a:r>
            <a:r>
              <a:rPr lang="ru-RU" sz="2700" dirty="0"/>
              <a:t>: </a:t>
            </a:r>
            <a:r>
              <a:rPr lang="en-US" sz="2700" dirty="0"/>
              <a:t>Ask AI to create you the prompt (</a:t>
            </a:r>
            <a:r>
              <a:rPr lang="ru-RU" sz="2700" dirty="0" err="1"/>
              <a:t>robots</a:t>
            </a:r>
            <a:r>
              <a:rPr lang="ru-RU" sz="2700" dirty="0"/>
              <a:t> </a:t>
            </a:r>
            <a:r>
              <a:rPr lang="ru-RU" sz="2700" dirty="0" err="1"/>
              <a:t>understand</a:t>
            </a:r>
            <a:r>
              <a:rPr lang="ru-RU" sz="2700" dirty="0"/>
              <a:t> </a:t>
            </a:r>
            <a:r>
              <a:rPr lang="ru-RU" sz="2700" dirty="0" err="1"/>
              <a:t>robots</a:t>
            </a:r>
            <a:r>
              <a:rPr lang="ru-RU" sz="2700" dirty="0"/>
              <a:t> </a:t>
            </a:r>
            <a:r>
              <a:rPr lang="ru-RU" sz="2700" dirty="0" err="1"/>
              <a:t>better</a:t>
            </a:r>
            <a:r>
              <a:rPr lang="en-US" sz="2700" dirty="0"/>
              <a:t>)</a:t>
            </a:r>
          </a:p>
          <a:p>
            <a:endParaRPr lang="ru-RU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98F4C2-787B-7772-2DA4-43E803584824}"/>
              </a:ext>
            </a:extLst>
          </p:cNvPr>
          <p:cNvSpPr txBox="1"/>
          <p:nvPr/>
        </p:nvSpPr>
        <p:spPr>
          <a:xfrm>
            <a:off x="1432648" y="154614"/>
            <a:ext cx="962761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5000" dirty="0" err="1"/>
              <a:t>Context</a:t>
            </a:r>
            <a:r>
              <a:rPr lang="ru-RU" sz="5000" dirty="0"/>
              <a:t> </a:t>
            </a:r>
            <a:r>
              <a:rPr lang="ru-RU" sz="5000" dirty="0" err="1"/>
              <a:t>matters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4277269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9F372-F472-3DEF-A478-6F52123EF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3" y="245347"/>
            <a:ext cx="9849751" cy="945910"/>
          </a:xfrm>
        </p:spPr>
        <p:txBody>
          <a:bodyPr anchor="b">
            <a:normAutofit/>
          </a:bodyPr>
          <a:lstStyle/>
          <a:p>
            <a:r>
              <a:rPr lang="en-US" sz="5000" dirty="0"/>
              <a:t>What Changes An AI Output?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691E-9B37-2E02-BE3E-59853CFDC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459595"/>
            <a:ext cx="9849751" cy="4475486"/>
          </a:xfrm>
        </p:spPr>
        <p:txBody>
          <a:bodyPr anchor="ctr">
            <a:normAutofit/>
          </a:bodyPr>
          <a:lstStyle/>
          <a:p>
            <a:r>
              <a:rPr lang="en-US" sz="2700" dirty="0"/>
              <a:t>Model name, model version, reasoning setting, and randomness</a:t>
            </a:r>
          </a:p>
          <a:p>
            <a:r>
              <a:rPr lang="en-US" sz="2700" dirty="0"/>
              <a:t>Application, interface, application version, and run date</a:t>
            </a:r>
          </a:p>
          <a:p>
            <a:r>
              <a:rPr lang="en-US" sz="2700" dirty="0"/>
              <a:t>Prompt, project rules, skills, examples, and output constraints</a:t>
            </a:r>
          </a:p>
          <a:p>
            <a:r>
              <a:rPr lang="en-US" sz="2700" dirty="0"/>
              <a:t>Conversation history, attached files, prior outputs, and compaction</a:t>
            </a:r>
          </a:p>
          <a:p>
            <a:r>
              <a:rPr lang="en-US" sz="2700" dirty="0"/>
              <a:t>Web search, code execution, databases, connectors, and permissions</a:t>
            </a:r>
          </a:p>
          <a:p>
            <a:r>
              <a:rPr lang="en-US" sz="2700" dirty="0"/>
              <a:t>Questions answered, revisions accepted, and checks performed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1675529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B0CF8F-D4E4-14E0-E08A-626E222D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3" y="248083"/>
            <a:ext cx="9849751" cy="1349671"/>
          </a:xfrm>
        </p:spPr>
        <p:txBody>
          <a:bodyPr anchor="b">
            <a:noAutofit/>
          </a:bodyPr>
          <a:lstStyle/>
          <a:p>
            <a:r>
              <a:rPr lang="en-US" sz="5000" dirty="0"/>
              <a:t>2) How to turn an AI chatbot into your personal agent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CF88C-E101-E5DB-78FD-A76E5144F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313" y="1972331"/>
            <a:ext cx="9849751" cy="3414421"/>
          </a:xfrm>
        </p:spPr>
        <p:txBody>
          <a:bodyPr anchor="ctr">
            <a:normAutofit/>
          </a:bodyPr>
          <a:lstStyle/>
          <a:p>
            <a:r>
              <a:rPr lang="en-US" sz="2700" dirty="0"/>
              <a:t>Agent</a:t>
            </a:r>
            <a:r>
              <a:rPr lang="en-US" sz="2700" b="1" dirty="0"/>
              <a:t>: </a:t>
            </a:r>
            <a:r>
              <a:rPr lang="en-US" sz="2700" dirty="0"/>
              <a:t>the model acting through tools and instructions</a:t>
            </a:r>
          </a:p>
          <a:p>
            <a:r>
              <a:rPr lang="cs-CZ" sz="2700" dirty="0"/>
              <a:t>Role</a:t>
            </a:r>
            <a:r>
              <a:rPr lang="en-US" sz="2700" dirty="0"/>
              <a:t>s</a:t>
            </a:r>
            <a:r>
              <a:rPr lang="ru-RU" sz="2700" dirty="0"/>
              <a:t>:</a:t>
            </a:r>
            <a:r>
              <a:rPr lang="en-US" sz="2700" dirty="0"/>
              <a:t> evidence extractor, coder, analyst, critic, or orchestrator within a stated method. </a:t>
            </a:r>
          </a:p>
          <a:p>
            <a:endParaRPr lang="en-US" sz="2700" dirty="0"/>
          </a:p>
          <a:p>
            <a:r>
              <a:rPr lang="en-US" sz="2700" dirty="0"/>
              <a:t>The role states what the AI may do. Choose one role per agent.</a:t>
            </a:r>
          </a:p>
          <a:p>
            <a:r>
              <a:rPr lang="en-US" sz="2700" dirty="0"/>
              <a:t>The human checkpoint states who evaluates and accepts the work.</a:t>
            </a:r>
          </a:p>
        </p:txBody>
      </p:sp>
    </p:spTree>
    <p:extLst>
      <p:ext uri="{BB962C8B-B14F-4D97-AF65-F5344CB8AC3E}">
        <p14:creationId xmlns:p14="http://schemas.microsoft.com/office/powerpoint/2010/main" val="2839199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E8D677-141C-9A28-0B88-EAA58309D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4" y="248083"/>
            <a:ext cx="9849751" cy="1349671"/>
          </a:xfrm>
        </p:spPr>
        <p:txBody>
          <a:bodyPr anchor="b">
            <a:normAutofit fontScale="90000"/>
          </a:bodyPr>
          <a:lstStyle/>
          <a:p>
            <a:r>
              <a:rPr lang="cs-CZ" sz="5600" dirty="0" err="1"/>
              <a:t>The</a:t>
            </a:r>
            <a:r>
              <a:rPr lang="cs-CZ" sz="5600" dirty="0"/>
              <a:t> Role </a:t>
            </a:r>
            <a:r>
              <a:rPr lang="cs-CZ" sz="5600" dirty="0" err="1"/>
              <a:t>Contract</a:t>
            </a:r>
            <a:br>
              <a:rPr lang="cs-CZ" sz="4200" dirty="0"/>
            </a:br>
            <a:endParaRPr lang="ru-RU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0AE44-EFDB-3E36-1530-E3472CAA5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092530"/>
            <a:ext cx="9849751" cy="4842551"/>
          </a:xfrm>
        </p:spPr>
        <p:txBody>
          <a:bodyPr anchor="ctr">
            <a:normAutofit/>
          </a:bodyPr>
          <a:lstStyle/>
          <a:p>
            <a:pPr marL="514350" indent="-514350">
              <a:buAutoNum type="arabicPeriod"/>
            </a:pPr>
            <a:r>
              <a:rPr lang="cs-CZ" sz="2700" dirty="0" err="1"/>
              <a:t>Purpose</a:t>
            </a:r>
            <a:endParaRPr lang="en-US" sz="2700" dirty="0"/>
          </a:p>
          <a:p>
            <a:pPr marL="514350" indent="-514350">
              <a:buAutoNum type="arabicPeriod"/>
            </a:pPr>
            <a:r>
              <a:rPr lang="cs-CZ" sz="2700" dirty="0" err="1"/>
              <a:t>Named</a:t>
            </a:r>
            <a:r>
              <a:rPr lang="cs-CZ" sz="2700" dirty="0"/>
              <a:t> role</a:t>
            </a:r>
            <a:endParaRPr lang="en-US" sz="2700" dirty="0"/>
          </a:p>
          <a:p>
            <a:pPr marL="514350" indent="-514350">
              <a:buAutoNum type="arabicPeriod"/>
            </a:pPr>
            <a:r>
              <a:rPr lang="cs-CZ" sz="2700" dirty="0" err="1"/>
              <a:t>Allowed</a:t>
            </a:r>
            <a:r>
              <a:rPr lang="cs-CZ" sz="2700" dirty="0"/>
              <a:t> </a:t>
            </a:r>
            <a:r>
              <a:rPr lang="cs-CZ" sz="2700" dirty="0" err="1"/>
              <a:t>operations</a:t>
            </a:r>
            <a:endParaRPr lang="en-US" sz="2700" dirty="0"/>
          </a:p>
          <a:p>
            <a:pPr marL="514350" indent="-514350">
              <a:buAutoNum type="arabicPeriod"/>
            </a:pPr>
            <a:r>
              <a:rPr lang="cs-CZ" sz="2700" dirty="0" err="1"/>
              <a:t>Prohibited</a:t>
            </a:r>
            <a:r>
              <a:rPr lang="cs-CZ" sz="2700" dirty="0"/>
              <a:t> </a:t>
            </a:r>
            <a:r>
              <a:rPr lang="cs-CZ" sz="2700" dirty="0" err="1"/>
              <a:t>operations</a:t>
            </a:r>
            <a:endParaRPr lang="en-US" sz="2700" dirty="0"/>
          </a:p>
          <a:p>
            <a:pPr marL="514350" indent="-514350">
              <a:buAutoNum type="arabicPeriod"/>
            </a:pPr>
            <a:r>
              <a:rPr lang="en-US" sz="2700" dirty="0"/>
              <a:t>Evidence boundary and unit of analysis</a:t>
            </a:r>
          </a:p>
          <a:p>
            <a:pPr marL="514350" indent="-514350">
              <a:buAutoNum type="arabicPeriod"/>
            </a:pPr>
            <a:r>
              <a:rPr lang="cs-CZ" sz="2700" dirty="0" err="1"/>
              <a:t>Required</a:t>
            </a:r>
            <a:r>
              <a:rPr lang="cs-CZ" sz="2700" dirty="0"/>
              <a:t> output</a:t>
            </a:r>
            <a:endParaRPr lang="en-US" sz="2700" dirty="0"/>
          </a:p>
          <a:p>
            <a:pPr marL="514350" indent="-514350">
              <a:buAutoNum type="arabicPeriod"/>
            </a:pPr>
            <a:r>
              <a:rPr lang="cs-CZ" sz="2700" dirty="0" err="1"/>
              <a:t>Human</a:t>
            </a:r>
            <a:r>
              <a:rPr lang="cs-CZ" sz="2700" dirty="0"/>
              <a:t> checkpoint</a:t>
            </a:r>
            <a:endParaRPr lang="en-US" sz="2700" dirty="0"/>
          </a:p>
          <a:p>
            <a:pPr marL="514350" indent="-514350">
              <a:buAutoNum type="arabicPeriod"/>
            </a:pPr>
            <a:r>
              <a:rPr lang="en-US" sz="2700" dirty="0"/>
              <a:t>Claim or action boundary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1013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7A810-B66E-862F-3CE3-DF851128B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688"/>
            <a:ext cx="10515600" cy="1145969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Possible AI roles</a:t>
            </a:r>
            <a:endParaRPr lang="ru-RU" sz="50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7BD9097-A02F-DC27-1F89-6F321B3A50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583655"/>
              </p:ext>
            </p:extLst>
          </p:nvPr>
        </p:nvGraphicFramePr>
        <p:xfrm>
          <a:off x="838200" y="1116281"/>
          <a:ext cx="10515600" cy="5545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5157776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58832415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802702349"/>
                    </a:ext>
                  </a:extLst>
                </a:gridCol>
              </a:tblGrid>
              <a:tr h="740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700" dirty="0" err="1">
                          <a:effectLst/>
                        </a:rPr>
                        <a:t>Research</a:t>
                      </a:r>
                      <a:r>
                        <a:rPr lang="cs-CZ" sz="1700" dirty="0">
                          <a:effectLst/>
                        </a:rPr>
                        <a:t> </a:t>
                      </a:r>
                      <a:r>
                        <a:rPr lang="cs-CZ" sz="1700" dirty="0" err="1">
                          <a:effectLst/>
                        </a:rPr>
                        <a:t>operation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700" dirty="0" err="1">
                          <a:effectLst/>
                        </a:rPr>
                        <a:t>Possible</a:t>
                      </a:r>
                      <a:r>
                        <a:rPr lang="cs-CZ" sz="1700" dirty="0">
                          <a:effectLst/>
                        </a:rPr>
                        <a:t> AI role 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700">
                          <a:effectLst/>
                        </a:rPr>
                        <a:t>Human responsibility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192765"/>
                  </a:ext>
                </a:extLst>
              </a:tr>
              <a:tr h="1110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Find explicit fields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Extractor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Define fields and verify each retained value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8935169"/>
                  </a:ext>
                </a:extLst>
              </a:tr>
              <a:tr h="1110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 dirty="0">
                          <a:effectLst/>
                        </a:rPr>
                        <a:t>Apply an agreed codebook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Coder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Own code definitions and adjudicate ambiguity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2011566"/>
                  </a:ext>
                </a:extLst>
              </a:tr>
              <a:tr h="1110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Estimate or compare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Analyst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Choose the model and evaluate assumptions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7406744"/>
                  </a:ext>
                </a:extLst>
              </a:tr>
              <a:tr h="7360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Stress-test a draft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Critic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Judge findings and repair the work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1472645"/>
                  </a:ext>
                </a:extLst>
              </a:tr>
              <a:tr h="7360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Sequence bounded tasks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>
                          <a:effectLst/>
                        </a:rPr>
                        <a:t>Orchestrator</a:t>
                      </a:r>
                      <a:endParaRPr lang="ru-RU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700" dirty="0">
                          <a:effectLst/>
                        </a:rPr>
                        <a:t>Control authority and acceptance gates</a:t>
                      </a:r>
                      <a:endParaRPr lang="ru-RU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0494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058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E8DD81-03BA-5F9F-01B7-8F809D227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313" y="248083"/>
            <a:ext cx="9849751" cy="1349671"/>
          </a:xfrm>
        </p:spPr>
        <p:txBody>
          <a:bodyPr anchor="b">
            <a:normAutofit fontScale="90000"/>
          </a:bodyPr>
          <a:lstStyle/>
          <a:p>
            <a:r>
              <a:rPr lang="cs-CZ" sz="5600" dirty="0" err="1"/>
              <a:t>Boundaries</a:t>
            </a:r>
            <a:r>
              <a:rPr lang="cs-CZ" sz="5600" dirty="0"/>
              <a:t> To </a:t>
            </a:r>
            <a:r>
              <a:rPr lang="cs-CZ" sz="5600" dirty="0" err="1"/>
              <a:t>State</a:t>
            </a:r>
            <a:br>
              <a:rPr lang="cs-CZ" sz="4200" dirty="0"/>
            </a:br>
            <a:endParaRPr lang="ru-RU" sz="4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8B359-A17E-8347-0BAE-4D63E1FF6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152" y="1053139"/>
            <a:ext cx="9849751" cy="4806925"/>
          </a:xfrm>
        </p:spPr>
        <p:txBody>
          <a:bodyPr anchor="ctr">
            <a:normAutofit/>
          </a:bodyPr>
          <a:lstStyle/>
          <a:p>
            <a:r>
              <a:rPr lang="en-US" sz="2700" dirty="0"/>
              <a:t>The boundary states what evidence and inferences are allowed.</a:t>
            </a:r>
          </a:p>
          <a:p>
            <a:endParaRPr lang="en-US" sz="2700" dirty="0"/>
          </a:p>
          <a:p>
            <a:r>
              <a:rPr lang="cs-CZ" sz="2700" dirty="0"/>
              <a:t>Source </a:t>
            </a:r>
            <a:r>
              <a:rPr lang="cs-CZ" sz="2700" dirty="0" err="1"/>
              <a:t>boundary</a:t>
            </a:r>
            <a:r>
              <a:rPr lang="ru-RU" sz="2700" dirty="0"/>
              <a:t>: </a:t>
            </a:r>
            <a:r>
              <a:rPr lang="en-US" sz="2700" dirty="0"/>
              <a:t>which files, records, pages, fields, or external sources may be used?</a:t>
            </a:r>
          </a:p>
          <a:p>
            <a:r>
              <a:rPr lang="cs-CZ" sz="2700" dirty="0"/>
              <a:t>Inference </a:t>
            </a:r>
            <a:r>
              <a:rPr lang="cs-CZ" sz="2700" dirty="0" err="1"/>
              <a:t>boundary</a:t>
            </a:r>
            <a:r>
              <a:rPr lang="ru-RU" sz="2700" dirty="0"/>
              <a:t>: </a:t>
            </a:r>
            <a:r>
              <a:rPr lang="en-US" sz="2700" dirty="0"/>
              <a:t>May the AI describe, associate, explain, generalize, or make causal claims?</a:t>
            </a:r>
          </a:p>
          <a:p>
            <a:r>
              <a:rPr lang="cs-CZ" sz="2700" dirty="0" err="1"/>
              <a:t>Action</a:t>
            </a:r>
            <a:r>
              <a:rPr lang="cs-CZ" sz="2700" dirty="0"/>
              <a:t> </a:t>
            </a:r>
            <a:r>
              <a:rPr lang="cs-CZ" sz="2700" dirty="0" err="1"/>
              <a:t>boundary</a:t>
            </a:r>
            <a:r>
              <a:rPr lang="ru-RU" sz="2700" dirty="0"/>
              <a:t>: </a:t>
            </a:r>
            <a:r>
              <a:rPr lang="en-US" sz="2700" dirty="0"/>
              <a:t>May the AI draft, recommend, decide, alter files, run code, or communicate externally?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40814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94E9A1-1F70-D892-065E-3E4BED1B2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599" y="-225111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5000" dirty="0"/>
              <a:t>Example of the prompt for AI agent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0A874-6BFA-09C4-F9C2-6D1E6040D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893" y="1124561"/>
            <a:ext cx="11014364" cy="5035066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200" dirty="0"/>
              <a:t>- Purpose: summarize what this four-summary teaching set reports about AI-supported feedback and measured student performance.</a:t>
            </a:r>
            <a:br>
              <a:rPr lang="en-US" sz="2200" dirty="0"/>
            </a:br>
            <a:r>
              <a:rPr lang="en-US" sz="2200" dirty="0"/>
              <a:t>- AI role: structured evidence extractor, not final reviewer or decision-maker.</a:t>
            </a:r>
            <a:br>
              <a:rPr lang="en-US" sz="2200" dirty="0"/>
            </a:br>
            <a:r>
              <a:rPr lang="en-US" sz="2200" dirty="0"/>
              <a:t>- Evidence boundary: only 'Demo 1 study summaries.docx'. Do not add outside knowledge.</a:t>
            </a:r>
            <a:br>
              <a:rPr lang="en-US" sz="2200" dirty="0"/>
            </a:br>
            <a:r>
              <a:rPr lang="en-US" sz="2200" dirty="0"/>
              <a:t>- Unit: one study summary.</a:t>
            </a:r>
            <a:br>
              <a:rPr lang="en-US" sz="2200" dirty="0"/>
            </a:br>
            <a:r>
              <a:rPr lang="en-US" sz="2200" dirty="0"/>
              <a:t>- Procedure: extract explicit information and mark absent information as not reported. Do not infer causality from observational or qualitative evidence.</a:t>
            </a:r>
            <a:br>
              <a:rPr lang="en-US" sz="2200" dirty="0"/>
            </a:br>
            <a:r>
              <a:rPr lang="en-US" sz="2200" dirty="0"/>
              <a:t>- Output: study, design, sample, outcome, numerical result, main limitation, and strongest supported claim.</a:t>
            </a:r>
            <a:br>
              <a:rPr lang="en-US" sz="2200" dirty="0"/>
            </a:br>
            <a:r>
              <a:rPr lang="en-US" sz="2200" dirty="0"/>
              <a:t>- Human checkpoint: compare every extracted field with its source before retaining it.</a:t>
            </a:r>
            <a:br>
              <a:rPr lang="en-US" sz="2200" dirty="0"/>
            </a:br>
            <a:r>
              <a:rPr lang="en-US" sz="2200" dirty="0"/>
              <a:t>- Claim boundary: describe this teaching set only. Do not generalize to all students, courses, or AI systems.</a:t>
            </a:r>
            <a:br>
              <a:rPr lang="en-US" sz="2200" dirty="0"/>
            </a:br>
            <a:br>
              <a:rPr lang="en-US" sz="2200" dirty="0"/>
            </a:br>
            <a:r>
              <a:rPr lang="en-US" sz="2200" dirty="0"/>
              <a:t>Convert these decisions into one compact eight-row method specification table. Use no more than 180 words. Be brief.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43264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5F84C-0DC2-4E7E-88FB-D95AC5B9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5000" dirty="0"/>
              <a:t>Skills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DAD8D-D403-C44B-97AB-2816B3399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704014"/>
            <a:ext cx="9941319" cy="3438166"/>
          </a:xfrm>
        </p:spPr>
        <p:txBody>
          <a:bodyPr anchor="ctr">
            <a:normAutofit/>
          </a:bodyPr>
          <a:lstStyle/>
          <a:p>
            <a:r>
              <a:rPr lang="en-US" sz="2700" dirty="0"/>
              <a:t>A skill stores a specific research procedure that an agent can invoke when its description matches the task.</a:t>
            </a:r>
          </a:p>
          <a:p>
            <a:r>
              <a:rPr lang="en-US" sz="2700" dirty="0"/>
              <a:t>'/</a:t>
            </a:r>
            <a:r>
              <a:rPr lang="en-US" sz="2700" dirty="0" err="1"/>
              <a:t>skillify</a:t>
            </a:r>
            <a:r>
              <a:rPr lang="en-US" sz="2700" dirty="0"/>
              <a:t>' converts an approved, evaluated, recurring procedure into one reusable skill and asks before writing files.</a:t>
            </a:r>
          </a:p>
          <a:p>
            <a:r>
              <a:rPr lang="en-US" sz="2700" dirty="0"/>
              <a:t>Skills do not remove judgment. They make boundaries, checks, approvals, and records easier to repeat.</a:t>
            </a:r>
            <a:endParaRPr lang="ru-RU" sz="2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906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7606E-84D4-27EF-B25A-B2CCC7D7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in Claude (see the recording)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3558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F6EBE1A-EF4D-6D74-F3EB-213AF4E80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141752"/>
              </p:ext>
            </p:extLst>
          </p:nvPr>
        </p:nvGraphicFramePr>
        <p:xfrm>
          <a:off x="64169" y="56647"/>
          <a:ext cx="12063661" cy="6744706"/>
        </p:xfrm>
        <a:graphic>
          <a:graphicData uri="http://schemas.openxmlformats.org/drawingml/2006/table">
            <a:tbl>
              <a:tblPr firstRow="1" firstCol="1" bandRow="1"/>
              <a:tblGrid>
                <a:gridCol w="301710">
                  <a:extLst>
                    <a:ext uri="{9D8B030D-6E8A-4147-A177-3AD203B41FA5}">
                      <a16:colId xmlns:a16="http://schemas.microsoft.com/office/drawing/2014/main" val="3007349771"/>
                    </a:ext>
                  </a:extLst>
                </a:gridCol>
                <a:gridCol w="1029784">
                  <a:extLst>
                    <a:ext uri="{9D8B030D-6E8A-4147-A177-3AD203B41FA5}">
                      <a16:colId xmlns:a16="http://schemas.microsoft.com/office/drawing/2014/main" val="490174582"/>
                    </a:ext>
                  </a:extLst>
                </a:gridCol>
                <a:gridCol w="2085473">
                  <a:extLst>
                    <a:ext uri="{9D8B030D-6E8A-4147-A177-3AD203B41FA5}">
                      <a16:colId xmlns:a16="http://schemas.microsoft.com/office/drawing/2014/main" val="2406245921"/>
                    </a:ext>
                  </a:extLst>
                </a:gridCol>
                <a:gridCol w="2632037">
                  <a:extLst>
                    <a:ext uri="{9D8B030D-6E8A-4147-A177-3AD203B41FA5}">
                      <a16:colId xmlns:a16="http://schemas.microsoft.com/office/drawing/2014/main" val="1783870426"/>
                    </a:ext>
                  </a:extLst>
                </a:gridCol>
                <a:gridCol w="4458574">
                  <a:extLst>
                    <a:ext uri="{9D8B030D-6E8A-4147-A177-3AD203B41FA5}">
                      <a16:colId xmlns:a16="http://schemas.microsoft.com/office/drawing/2014/main" val="2414690649"/>
                    </a:ext>
                  </a:extLst>
                </a:gridCol>
                <a:gridCol w="1556083">
                  <a:extLst>
                    <a:ext uri="{9D8B030D-6E8A-4147-A177-3AD203B41FA5}">
                      <a16:colId xmlns:a16="http://schemas.microsoft.com/office/drawing/2014/main" val="262691498"/>
                    </a:ext>
                  </a:extLst>
                </a:gridCol>
              </a:tblGrid>
              <a:tr h="20828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#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B4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Citation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B4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Study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focus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/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topic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B4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Method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/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sample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B4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Main claim / finding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B4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Limitation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160377"/>
                  </a:ext>
                </a:extLst>
              </a:tr>
              <a:tr h="67510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Milanez et al. (2025)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Prevalence and perceived impacts of algorithmic management across firms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Quantitative survey; &gt;6,000 firms in France, Germany, Italy, Japan, Spain, US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Algorithmic management tools are already widely used; managers see gains in decision quality and job satisfaction, but also trust concerns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 stated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615175"/>
                  </a:ext>
                </a:extLst>
              </a:tr>
              <a:tr h="67510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Kuldova &amp; Rudningen (2024)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Algorithmic governance and co-determination in Norway’s finance and news media sectors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Qualitative case study; perceptions of white-collar workers and trade union representatives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Digitalisation increases employer–worker power asymmetry; unions struggle to assess data practices; the Norwegian model offers partial but incomplete protection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 stated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676841"/>
                  </a:ext>
                </a:extLst>
              </a:tr>
              <a:tr h="8240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Nowik (2022)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New competencies trade unions need to face algorithmic management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Conceptual / legal analysis; not an empirical sample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Unions need new skills in (1) explaining/interpreting AI and (2) AI certification processes; proposes “responsive regulation” and a principle of human importance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 stated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20665"/>
                  </a:ext>
                </a:extLst>
              </a:tr>
              <a:tr h="670172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 Stefano &amp; Taes (2022)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Collective bargaining as a response to algorithmic management risks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Legal / policy analysis; mapping of national trade union initiatives across Europe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Collective bargaining is the most suitable regulatory instrument for algorithmic management risks; EU legislation underuses it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 stated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821678"/>
                  </a:ext>
                </a:extLst>
              </a:tr>
              <a:tr h="85299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Dupuis (2024)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Workplace control and conflict under algorithmic management in manufacturing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Qualitative case study; aluminium industry, Québec, Canada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Persistence of an “embedded control regime” shaped by sector structure and workers’/unions’ power resources; extends algorithmic management research beyond the gig economy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</a:t>
                      </a:r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stated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722858"/>
                  </a:ext>
                </a:extLst>
              </a:tr>
              <a:tr h="98161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Milanez (2025)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Worker consultation and win-win outcomes when introducing algorithmic management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Laboratory experiment; worker participants in 3 German manufacturing firms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Consultation among workers, managers, and works councils can preserve productivity gains while improving job quality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Author notes scope is limited (participants, sectors, countries) and findings need further substantiation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226276"/>
                  </a:ext>
                </a:extLst>
              </a:tr>
              <a:tr h="85299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Rolf (2024)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Prevalence and functions of AI/algorithmic management systems (AAMS) in European service sectors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Report with 4 case examples (Salesforce, ActivTrak, Infor, Blue Yonder) plus review of other reports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AAMS are spreading beyond the platform economy into ordinary workplaces; pose surveillance and information-imbalance risks; urgent need for negotiation/regulation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 stated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312509"/>
                  </a:ext>
                </a:extLst>
              </a:tr>
              <a:tr h="85299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Doellgast et al. (2025)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How worker representatives regulate AI-based management tools in contact centres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Comparative qualitative case study; union/works council responses, telecom companies in Germany and Norway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Worker representatives adapt collective voice institutions to protect privacy/discretion, drawing on different sources of institutional power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Not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stated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878" marR="60878" marT="60878" marB="6087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31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447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FB98E-DDA3-34B6-B245-C1DDBA17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516" y="248083"/>
            <a:ext cx="9849751" cy="1349671"/>
          </a:xfrm>
        </p:spPr>
        <p:txBody>
          <a:bodyPr anchor="b">
            <a:noAutofit/>
          </a:bodyPr>
          <a:lstStyle/>
          <a:p>
            <a:r>
              <a:rPr lang="en-US" sz="5000" dirty="0"/>
              <a:t>The ultimate goal of the using AI as a research method 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A8231-2839-A44F-222E-BE499A9DE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597754"/>
            <a:ext cx="9849751" cy="4337327"/>
          </a:xfrm>
        </p:spPr>
        <p:txBody>
          <a:bodyPr anchor="ctr">
            <a:normAutofit/>
          </a:bodyPr>
          <a:lstStyle/>
          <a:p>
            <a:r>
              <a:rPr lang="cs-CZ" sz="2700" dirty="0"/>
              <a:t>Reliability</a:t>
            </a:r>
            <a:r>
              <a:rPr lang="en-US" sz="2700" dirty="0"/>
              <a:t> – Does the procedure produce sufficiently consistent results under repeated comparable conditions?</a:t>
            </a:r>
          </a:p>
          <a:p>
            <a:r>
              <a:rPr lang="cs-CZ" sz="2700" dirty="0" err="1"/>
              <a:t>Reproducibility</a:t>
            </a:r>
            <a:r>
              <a:rPr lang="en-US" sz="2700" dirty="0"/>
              <a:t> – Can another researcher reconstruct the procedure and obtain the recorded result under the same harness?</a:t>
            </a:r>
          </a:p>
          <a:p>
            <a:r>
              <a:rPr lang="cs-CZ" sz="2700" dirty="0" err="1"/>
              <a:t>Robustness</a:t>
            </a:r>
            <a:r>
              <a:rPr lang="en-US" sz="2700" dirty="0"/>
              <a:t> – Does acceptable performance survive plausible changes in prompts, cases, settings, or models?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448479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E86FFE-EFDC-CD27-186B-7BECACB8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516" y="-111590"/>
            <a:ext cx="9849751" cy="1349671"/>
          </a:xfrm>
        </p:spPr>
        <p:txBody>
          <a:bodyPr anchor="b">
            <a:normAutofit/>
          </a:bodyPr>
          <a:lstStyle/>
          <a:p>
            <a:r>
              <a:rPr lang="cs-CZ" sz="5000" dirty="0" err="1"/>
              <a:t>The</a:t>
            </a:r>
            <a:r>
              <a:rPr lang="cs-CZ" sz="5000" dirty="0"/>
              <a:t> AI </a:t>
            </a:r>
            <a:r>
              <a:rPr lang="cs-CZ" sz="5000" dirty="0" err="1"/>
              <a:t>Methods</a:t>
            </a:r>
            <a:r>
              <a:rPr lang="cs-CZ" sz="5000" dirty="0"/>
              <a:t> </a:t>
            </a:r>
            <a:r>
              <a:rPr lang="cs-CZ" sz="5000" dirty="0" err="1"/>
              <a:t>Protocol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263BF-EBB0-5B3A-4174-5ABF83932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116281"/>
            <a:ext cx="9849751" cy="48188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700" dirty="0"/>
              <a:t>1. Purpose and study design</a:t>
            </a:r>
          </a:p>
          <a:p>
            <a:pPr marL="0" indent="0">
              <a:buNone/>
            </a:pPr>
            <a:r>
              <a:rPr lang="en-US" sz="2700" dirty="0"/>
              <a:t>2. AI role at each study stage</a:t>
            </a:r>
          </a:p>
          <a:p>
            <a:pPr marL="0" indent="0">
              <a:buNone/>
            </a:pPr>
            <a:r>
              <a:rPr lang="en-US" sz="2700" dirty="0"/>
              <a:t>3. Model, application, version, date, and harness</a:t>
            </a:r>
          </a:p>
          <a:p>
            <a:pPr marL="0" indent="0">
              <a:buNone/>
            </a:pPr>
            <a:r>
              <a:rPr lang="en-US" sz="2700" dirty="0"/>
              <a:t>4. Sources, units, and evidence boundaries</a:t>
            </a:r>
          </a:p>
          <a:p>
            <a:pPr marL="0" indent="0">
              <a:buNone/>
            </a:pPr>
            <a:r>
              <a:rPr lang="en-US" sz="2700" dirty="0"/>
              <a:t>5. Prompts, examples, and required outputs</a:t>
            </a:r>
          </a:p>
          <a:p>
            <a:pPr marL="0" indent="0">
              <a:buNone/>
            </a:pPr>
            <a:r>
              <a:rPr lang="en-US" sz="2700" dirty="0"/>
              <a:t>6. Development, validation, and test separation</a:t>
            </a:r>
          </a:p>
          <a:p>
            <a:pPr marL="0" indent="0">
              <a:buNone/>
            </a:pPr>
            <a:r>
              <a:rPr lang="en-US" sz="2700" dirty="0"/>
              <a:t>7. Human checkpoints and acceptance rules</a:t>
            </a:r>
          </a:p>
          <a:p>
            <a:pPr marL="0" indent="0">
              <a:buNone/>
            </a:pPr>
            <a:r>
              <a:rPr lang="en-US" sz="2700" dirty="0"/>
              <a:t>8. Records, disclosure, integration, and claim limits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28846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C74C7-70F5-C81D-6065-510B7366C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456" y="-328035"/>
            <a:ext cx="7776358" cy="1325563"/>
          </a:xfrm>
        </p:spPr>
        <p:txBody>
          <a:bodyPr>
            <a:normAutofit/>
          </a:bodyPr>
          <a:lstStyle/>
          <a:p>
            <a:r>
              <a:rPr lang="en-US" sz="5000" dirty="0"/>
              <a:t>Example of reporting AI usage</a:t>
            </a:r>
            <a:endParaRPr lang="ru-RU" sz="5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0AB0CF-A9BF-FBF9-004E-34F2EF0740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080057"/>
              </p:ext>
            </p:extLst>
          </p:nvPr>
        </p:nvGraphicFramePr>
        <p:xfrm>
          <a:off x="838200" y="641268"/>
          <a:ext cx="10870870" cy="6037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5629">
                  <a:extLst>
                    <a:ext uri="{9D8B030D-6E8A-4147-A177-3AD203B41FA5}">
                      <a16:colId xmlns:a16="http://schemas.microsoft.com/office/drawing/2014/main" val="654922556"/>
                    </a:ext>
                  </a:extLst>
                </a:gridCol>
                <a:gridCol w="8835241">
                  <a:extLst>
                    <a:ext uri="{9D8B030D-6E8A-4147-A177-3AD203B41FA5}">
                      <a16:colId xmlns:a16="http://schemas.microsoft.com/office/drawing/2014/main" val="3479134723"/>
                    </a:ext>
                  </a:extLst>
                </a:gridCol>
              </a:tblGrid>
              <a:tr h="437765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Item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50800" marB="5080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Record</a:t>
                      </a:r>
                      <a:endParaRPr lang="ru-RU" sz="1500" dirty="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50" marR="69850" marT="50800" marB="50800" anchor="ctr"/>
                </a:tc>
                <a:extLst>
                  <a:ext uri="{0D108BD9-81ED-4DB2-BD59-A6C34878D82A}">
                    <a16:rowId xmlns:a16="http://schemas.microsoft.com/office/drawing/2014/main" val="383463009"/>
                  </a:ext>
                </a:extLst>
              </a:tr>
              <a:tr h="47498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1. Purpose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Document three configured AI procedures in a fictional teaching demonstration.</a:t>
                      </a:r>
                      <a:endParaRPr lang="ru-RU" sz="1500" dirty="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0067051"/>
                  </a:ext>
                </a:extLst>
              </a:tr>
              <a:tr h="488082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2. Model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gpt-5.6-terra with High reasoning.</a:t>
                      </a:r>
                      <a:endParaRPr lang="ru-RU" sz="1500" dirty="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0507971"/>
                  </a:ext>
                </a:extLst>
              </a:tr>
              <a:tr h="525912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3. Application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Codex CLI 0.147.0 on 23 August 2026.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5338392"/>
                  </a:ext>
                </a:extLst>
              </a:tr>
              <a:tr h="47498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4. Access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Local course files only. User configuration ignored and provider API variables removed.</a:t>
                      </a:r>
                      <a:endParaRPr lang="ru-RU" sz="1500" dirty="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4295150"/>
                  </a:ext>
                </a:extLst>
              </a:tr>
              <a:tr h="47498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5. Tools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A local shell command read the DOCX. No web search or external connector.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3872878"/>
                  </a:ext>
                </a:extLst>
              </a:tr>
              <a:tr h="795376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6. Instructions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Course-level AGENTS.md applied. No course skill was invoked.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4250710"/>
                  </a:ext>
                </a:extLst>
              </a:tr>
              <a:tr h="718406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7. Sources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Fictional materials and cases, including 12 instructor-authored labels, one survey finding, six quotations, and six persona-conditioned labels.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9667359"/>
                  </a:ext>
                </a:extLst>
              </a:tr>
              <a:tr h="525912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8. Retention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Exact prompt sequence, outputs, source files, and configuration retained.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3311876"/>
                  </a:ext>
                </a:extLst>
              </a:tr>
              <a:tr h="594722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9. Human checks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The survey finding and quotations were retained for human checking. Corrections were not recorded.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endParaRPr lang="ru-RU" sz="1500" dirty="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6985791"/>
                  </a:ext>
                </a:extLst>
              </a:tr>
              <a:tr h="525912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>
                          <a:effectLst/>
                        </a:rPr>
                        <a:t>10. Limits and rerun</a:t>
                      </a:r>
                      <a:endParaRPr lang="ru-RU" sz="150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500" dirty="0">
                          <a:effectLst/>
                        </a:rPr>
                        <a:t>One run, a small fictional test set, and no external corpus. A rerun trigger was not recorded.</a:t>
                      </a:r>
                      <a:endParaRPr lang="ru-RU" sz="1500" dirty="0">
                        <a:solidFill>
                          <a:srgbClr val="172A3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6303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576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A7A8C0-579B-683C-1621-A07F7131A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599" y="-201007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5000" dirty="0"/>
              <a:t>3) Possible usage in CELSI</a:t>
            </a:r>
            <a:endParaRPr lang="ru-RU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47ABE-2CB9-C3F8-9E75-39A5F5E2A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650" y="411303"/>
            <a:ext cx="9849751" cy="4786417"/>
          </a:xfrm>
        </p:spPr>
        <p:txBody>
          <a:bodyPr anchor="ctr">
            <a:normAutofit/>
          </a:bodyPr>
          <a:lstStyle/>
          <a:p>
            <a:r>
              <a:rPr lang="en-US" sz="2700" dirty="0"/>
              <a:t>For routine task = filling out the documents, formulars</a:t>
            </a:r>
          </a:p>
          <a:p>
            <a:r>
              <a:rPr lang="en-US" sz="2700" dirty="0"/>
              <a:t>For research = brainstorming, gathering of data, coding, simulations (e.g. understanding the positions of social partners) and </a:t>
            </a:r>
            <a:r>
              <a:rPr lang="en-US" sz="2700" dirty="0" err="1"/>
              <a:t>synthethic</a:t>
            </a:r>
            <a:r>
              <a:rPr lang="en-US" sz="2700" dirty="0"/>
              <a:t> evidence.</a:t>
            </a:r>
          </a:p>
          <a:p>
            <a:endParaRPr lang="en-US" sz="2700" dirty="0"/>
          </a:p>
          <a:p>
            <a:r>
              <a:rPr lang="en-US" sz="2700" dirty="0"/>
              <a:t>Here we can brainstorm</a:t>
            </a:r>
            <a:endParaRPr lang="ru-RU" sz="27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84955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AB2E-88F4-93EC-1B21-FCAA8C3D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in ChatGPT (</a:t>
            </a:r>
            <a:r>
              <a:rPr lang="en-US"/>
              <a:t>see the </a:t>
            </a:r>
            <a:r>
              <a:rPr lang="en-US" dirty="0"/>
              <a:t>recording)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7724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26965-3C0C-018D-A79C-8EB09259A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551"/>
            <a:ext cx="10515600" cy="43244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B152F0-C30F-628E-D929-4EDC197D2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0023"/>
              </p:ext>
            </p:extLst>
          </p:nvPr>
        </p:nvGraphicFramePr>
        <p:xfrm>
          <a:off x="838200" y="1111924"/>
          <a:ext cx="10775868" cy="54959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1956">
                  <a:extLst>
                    <a:ext uri="{9D8B030D-6E8A-4147-A177-3AD203B41FA5}">
                      <a16:colId xmlns:a16="http://schemas.microsoft.com/office/drawing/2014/main" val="2123642907"/>
                    </a:ext>
                  </a:extLst>
                </a:gridCol>
                <a:gridCol w="3591956">
                  <a:extLst>
                    <a:ext uri="{9D8B030D-6E8A-4147-A177-3AD203B41FA5}">
                      <a16:colId xmlns:a16="http://schemas.microsoft.com/office/drawing/2014/main" val="1949262182"/>
                    </a:ext>
                  </a:extLst>
                </a:gridCol>
                <a:gridCol w="3591956">
                  <a:extLst>
                    <a:ext uri="{9D8B030D-6E8A-4147-A177-3AD203B41FA5}">
                      <a16:colId xmlns:a16="http://schemas.microsoft.com/office/drawing/2014/main" val="3615207403"/>
                    </a:ext>
                  </a:extLst>
                </a:gridCol>
              </a:tblGrid>
              <a:tr h="7838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effectLst/>
                        </a:rPr>
                        <a:t>Study stage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Possible AI contribution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Main safeguard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extLst>
                  <a:ext uri="{0D108BD9-81ED-4DB2-BD59-A6C34878D82A}">
                    <a16:rowId xmlns:a16="http://schemas.microsoft.com/office/drawing/2014/main" val="2591525016"/>
                  </a:ext>
                </a:extLst>
              </a:tr>
              <a:tr h="982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200">
                          <a:effectLst/>
                        </a:rPr>
                        <a:t>Planning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200">
                          <a:effectLst/>
                        </a:rPr>
                        <a:t>Question refinement or protocol critique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200">
                          <a:effectLst/>
                        </a:rPr>
                        <a:t>Researcher approves design choices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extLst>
                  <a:ext uri="{0D108BD9-81ED-4DB2-BD59-A6C34878D82A}">
                    <a16:rowId xmlns:a16="http://schemas.microsoft.com/office/drawing/2014/main" val="2966229137"/>
                  </a:ext>
                </a:extLst>
              </a:tr>
              <a:tr h="982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effectLst/>
                        </a:rPr>
                        <a:t>Data preparation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Format checks or bounded cleaning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 dirty="0">
                          <a:effectLst/>
                        </a:rPr>
                        <a:t>Preserve raw data and transformation log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extLst>
                  <a:ext uri="{0D108BD9-81ED-4DB2-BD59-A6C34878D82A}">
                    <a16:rowId xmlns:a16="http://schemas.microsoft.com/office/drawing/2014/main" val="3264932414"/>
                  </a:ext>
                </a:extLst>
              </a:tr>
              <a:tr h="7838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Coding or extraction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Apply fixed fields or codebook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Human validation against sources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extLst>
                  <a:ext uri="{0D108BD9-81ED-4DB2-BD59-A6C34878D82A}">
                    <a16:rowId xmlns:a16="http://schemas.microsoft.com/office/drawing/2014/main" val="261314729"/>
                  </a:ext>
                </a:extLst>
              </a:tr>
              <a:tr h="982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Analysis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Draft code or run bounded calculations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200">
                          <a:effectLst/>
                        </a:rPr>
                        <a:t>Executable checks and diagnostics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extLst>
                  <a:ext uri="{0D108BD9-81ED-4DB2-BD59-A6C34878D82A}">
                    <a16:rowId xmlns:a16="http://schemas.microsoft.com/office/drawing/2014/main" val="2460741876"/>
                  </a:ext>
                </a:extLst>
              </a:tr>
              <a:tr h="982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200">
                          <a:effectLst/>
                        </a:rPr>
                        <a:t>Interpretation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200" dirty="0" err="1">
                          <a:effectLst/>
                        </a:rPr>
                        <a:t>Generate</a:t>
                      </a:r>
                      <a:r>
                        <a:rPr lang="cs-CZ" sz="2000" kern="1200" dirty="0">
                          <a:effectLst/>
                        </a:rPr>
                        <a:t> rival </a:t>
                      </a:r>
                      <a:r>
                        <a:rPr lang="cs-CZ" sz="2000" kern="1200" dirty="0" err="1">
                          <a:effectLst/>
                        </a:rPr>
                        <a:t>explanations</a:t>
                      </a:r>
                      <a:r>
                        <a:rPr lang="cs-CZ" sz="2000" kern="1200" dirty="0">
                          <a:effectLst/>
                        </a:rPr>
                        <a:t> </a:t>
                      </a:r>
                      <a:r>
                        <a:rPr lang="cs-CZ" sz="2000" kern="1200" dirty="0" err="1">
                          <a:effectLst/>
                        </a:rPr>
                        <a:t>or</a:t>
                      </a:r>
                      <a:r>
                        <a:rPr lang="cs-CZ" sz="2000" kern="1200" dirty="0">
                          <a:effectLst/>
                        </a:rPr>
                        <a:t> </a:t>
                      </a:r>
                      <a:r>
                        <a:rPr lang="cs-CZ" sz="2000" kern="1200" dirty="0" err="1">
                          <a:effectLst/>
                        </a:rPr>
                        <a:t>critique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000" kern="1200" dirty="0" err="1">
                          <a:effectLst/>
                        </a:rPr>
                        <a:t>Claims</a:t>
                      </a:r>
                      <a:r>
                        <a:rPr lang="cs-CZ" sz="2000" kern="1200" dirty="0">
                          <a:effectLst/>
                        </a:rPr>
                        <a:t> </a:t>
                      </a:r>
                      <a:r>
                        <a:rPr lang="cs-CZ" sz="2000" kern="1200" dirty="0" err="1">
                          <a:effectLst/>
                        </a:rPr>
                        <a:t>remain</a:t>
                      </a:r>
                      <a:r>
                        <a:rPr lang="cs-CZ" sz="2000" kern="1200" dirty="0">
                          <a:effectLst/>
                        </a:rPr>
                        <a:t> evidence-</a:t>
                      </a:r>
                      <a:r>
                        <a:rPr lang="cs-CZ" sz="2000" kern="1200" dirty="0" err="1">
                          <a:effectLst/>
                        </a:rPr>
                        <a:t>bound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494" marR="27494" marT="0" marB="0"/>
                </a:tc>
                <a:extLst>
                  <a:ext uri="{0D108BD9-81ED-4DB2-BD59-A6C34878D82A}">
                    <a16:rowId xmlns:a16="http://schemas.microsoft.com/office/drawing/2014/main" val="3426817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AC792AD-92EA-1FC2-43D2-DB443BF82730}"/>
              </a:ext>
            </a:extLst>
          </p:cNvPr>
          <p:cNvSpPr txBox="1"/>
          <p:nvPr/>
        </p:nvSpPr>
        <p:spPr>
          <a:xfrm>
            <a:off x="838200" y="143273"/>
            <a:ext cx="109609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/>
              <a:t>Examples of usage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926641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1697</Words>
  <Application>Microsoft Office PowerPoint</Application>
  <PresentationFormat>Widescreen</PresentationFormat>
  <Paragraphs>195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Times New Roman</vt:lpstr>
      <vt:lpstr>Office Theme</vt:lpstr>
      <vt:lpstr>AI as a research method</vt:lpstr>
      <vt:lpstr>AI in CELSI</vt:lpstr>
      <vt:lpstr>Structure of the presentation </vt:lpstr>
      <vt:lpstr>1) Understanding AI chatbots</vt:lpstr>
      <vt:lpstr> </vt:lpstr>
      <vt:lpstr>What Changes An AI Output?</vt:lpstr>
      <vt:lpstr>2) How to turn an AI chatbot into your personal agent</vt:lpstr>
      <vt:lpstr>The Role Contract </vt:lpstr>
      <vt:lpstr>Possible AI roles</vt:lpstr>
      <vt:lpstr>Boundaries To State </vt:lpstr>
      <vt:lpstr>Example of the prompt for AI agent</vt:lpstr>
      <vt:lpstr>Skills</vt:lpstr>
      <vt:lpstr>Example in Claude (see the recording)</vt:lpstr>
      <vt:lpstr>PowerPoint Presentation</vt:lpstr>
      <vt:lpstr>The ultimate goal of the using AI as a research method </vt:lpstr>
      <vt:lpstr>The AI Methods Protocol</vt:lpstr>
      <vt:lpstr>Example of reporting AI usage</vt:lpstr>
      <vt:lpstr>3) Possible usage in CELSI</vt:lpstr>
      <vt:lpstr>Example in ChatGPT (see the recording)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Daryn Zholdasbay</dc:creator>
  <cp:lastModifiedBy>Daryn Zholdasbay</cp:lastModifiedBy>
  <cp:revision>8</cp:revision>
  <dcterms:created xsi:type="dcterms:W3CDTF">2026-09-15T07:41:43Z</dcterms:created>
  <dcterms:modified xsi:type="dcterms:W3CDTF">2026-09-21T07:59:27Z</dcterms:modified>
</cp:coreProperties>
</file>